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3797" r:id="rId2"/>
    <p:sldMasterId id="2147483815" r:id="rId3"/>
  </p:sldMasterIdLst>
  <p:notesMasterIdLst>
    <p:notesMasterId r:id="rId70"/>
  </p:notesMasterIdLst>
  <p:handoutMasterIdLst>
    <p:handoutMasterId r:id="rId71"/>
  </p:handoutMasterIdLst>
  <p:sldIdLst>
    <p:sldId id="1071" r:id="rId4"/>
    <p:sldId id="485" r:id="rId5"/>
    <p:sldId id="298" r:id="rId6"/>
    <p:sldId id="299" r:id="rId7"/>
    <p:sldId id="300" r:id="rId8"/>
    <p:sldId id="906" r:id="rId9"/>
    <p:sldId id="907" r:id="rId10"/>
    <p:sldId id="303" r:id="rId11"/>
    <p:sldId id="304" r:id="rId12"/>
    <p:sldId id="305" r:id="rId13"/>
    <p:sldId id="306" r:id="rId14"/>
    <p:sldId id="307" r:id="rId15"/>
    <p:sldId id="893" r:id="rId16"/>
    <p:sldId id="894" r:id="rId17"/>
    <p:sldId id="903" r:id="rId18"/>
    <p:sldId id="904" r:id="rId19"/>
    <p:sldId id="452" r:id="rId20"/>
    <p:sldId id="898" r:id="rId21"/>
    <p:sldId id="899" r:id="rId22"/>
    <p:sldId id="900" r:id="rId23"/>
    <p:sldId id="901" r:id="rId24"/>
    <p:sldId id="902" r:id="rId25"/>
    <p:sldId id="905" r:id="rId26"/>
    <p:sldId id="908" r:id="rId27"/>
    <p:sldId id="909" r:id="rId28"/>
    <p:sldId id="910" r:id="rId29"/>
    <p:sldId id="911" r:id="rId30"/>
    <p:sldId id="1069" r:id="rId31"/>
    <p:sldId id="912" r:id="rId32"/>
    <p:sldId id="913" r:id="rId33"/>
    <p:sldId id="914" r:id="rId34"/>
    <p:sldId id="915" r:id="rId35"/>
    <p:sldId id="916" r:id="rId36"/>
    <p:sldId id="917" r:id="rId37"/>
    <p:sldId id="918" r:id="rId38"/>
    <p:sldId id="919" r:id="rId39"/>
    <p:sldId id="920" r:id="rId40"/>
    <p:sldId id="921" r:id="rId41"/>
    <p:sldId id="922" r:id="rId42"/>
    <p:sldId id="923" r:id="rId43"/>
    <p:sldId id="924" r:id="rId44"/>
    <p:sldId id="925" r:id="rId45"/>
    <p:sldId id="945" r:id="rId46"/>
    <p:sldId id="926" r:id="rId47"/>
    <p:sldId id="287" r:id="rId48"/>
    <p:sldId id="928" r:id="rId49"/>
    <p:sldId id="946" r:id="rId50"/>
    <p:sldId id="929" r:id="rId51"/>
    <p:sldId id="930" r:id="rId52"/>
    <p:sldId id="932" r:id="rId53"/>
    <p:sldId id="933" r:id="rId54"/>
    <p:sldId id="927" r:id="rId55"/>
    <p:sldId id="934" r:id="rId56"/>
    <p:sldId id="935" r:id="rId57"/>
    <p:sldId id="936" r:id="rId58"/>
    <p:sldId id="937" r:id="rId59"/>
    <p:sldId id="938" r:id="rId60"/>
    <p:sldId id="939" r:id="rId61"/>
    <p:sldId id="940" r:id="rId62"/>
    <p:sldId id="941" r:id="rId63"/>
    <p:sldId id="942" r:id="rId64"/>
    <p:sldId id="943" r:id="rId65"/>
    <p:sldId id="944" r:id="rId66"/>
    <p:sldId id="422" r:id="rId67"/>
    <p:sldId id="847" r:id="rId68"/>
    <p:sldId id="848" r:id="rId69"/>
  </p:sldIdLst>
  <p:sldSz cx="9906000" cy="6858000" type="A4"/>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942E89F-B621-4CCC-A041-502493EF39D8}">
          <p14:sldIdLst>
            <p14:sldId id="1071"/>
            <p14:sldId id="485"/>
            <p14:sldId id="298"/>
            <p14:sldId id="299"/>
            <p14:sldId id="300"/>
            <p14:sldId id="906"/>
            <p14:sldId id="907"/>
            <p14:sldId id="303"/>
            <p14:sldId id="304"/>
            <p14:sldId id="305"/>
            <p14:sldId id="306"/>
            <p14:sldId id="307"/>
            <p14:sldId id="893"/>
            <p14:sldId id="894"/>
            <p14:sldId id="903"/>
            <p14:sldId id="904"/>
            <p14:sldId id="452"/>
            <p14:sldId id="898"/>
            <p14:sldId id="899"/>
            <p14:sldId id="900"/>
            <p14:sldId id="901"/>
            <p14:sldId id="902"/>
            <p14:sldId id="905"/>
            <p14:sldId id="908"/>
            <p14:sldId id="909"/>
            <p14:sldId id="910"/>
            <p14:sldId id="911"/>
            <p14:sldId id="1069"/>
            <p14:sldId id="912"/>
            <p14:sldId id="913"/>
            <p14:sldId id="914"/>
            <p14:sldId id="915"/>
            <p14:sldId id="916"/>
            <p14:sldId id="917"/>
            <p14:sldId id="918"/>
            <p14:sldId id="919"/>
            <p14:sldId id="920"/>
            <p14:sldId id="921"/>
            <p14:sldId id="922"/>
            <p14:sldId id="923"/>
            <p14:sldId id="924"/>
            <p14:sldId id="925"/>
            <p14:sldId id="945"/>
            <p14:sldId id="926"/>
            <p14:sldId id="287"/>
            <p14:sldId id="928"/>
            <p14:sldId id="946"/>
            <p14:sldId id="929"/>
            <p14:sldId id="930"/>
            <p14:sldId id="932"/>
            <p14:sldId id="933"/>
            <p14:sldId id="927"/>
            <p14:sldId id="934"/>
            <p14:sldId id="935"/>
            <p14:sldId id="936"/>
            <p14:sldId id="937"/>
            <p14:sldId id="938"/>
            <p14:sldId id="939"/>
            <p14:sldId id="940"/>
            <p14:sldId id="941"/>
            <p14:sldId id="942"/>
            <p14:sldId id="943"/>
            <p14:sldId id="944"/>
            <p14:sldId id="422"/>
            <p14:sldId id="847"/>
            <p14:sldId id="848"/>
          </p14:sldIdLst>
        </p14:section>
      </p14:sectionLst>
    </p:ext>
    <p:ext uri="{EFAFB233-063F-42B5-8137-9DF3F51BA10A}">
      <p15:sldGuideLst xmlns:p15="http://schemas.microsoft.com/office/powerpoint/2012/main">
        <p15:guide id="1" orient="horz" pos="2137" userDrawn="1">
          <p15:clr>
            <a:srgbClr val="A4A3A4"/>
          </p15:clr>
        </p15:guide>
        <p15:guide id="2" pos="3120" userDrawn="1">
          <p15:clr>
            <a:srgbClr val="A4A3A4"/>
          </p15:clr>
        </p15:guide>
        <p15:guide id="3" pos="420" userDrawn="1">
          <p15:clr>
            <a:srgbClr val="A4A3A4"/>
          </p15:clr>
        </p15:guide>
        <p15:guide id="4" pos="5864" userDrawn="1">
          <p15:clr>
            <a:srgbClr val="A4A3A4"/>
          </p15:clr>
        </p15:guide>
        <p15:guide id="5" orient="horz" pos="935" userDrawn="1">
          <p15:clr>
            <a:srgbClr val="A4A3A4"/>
          </p15:clr>
        </p15:guide>
        <p15:guide id="6" orient="horz" pos="4110" userDrawn="1">
          <p15:clr>
            <a:srgbClr val="A4A3A4"/>
          </p15:clr>
        </p15:guide>
        <p15:guide id="7" orient="horz" pos="572"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沢登 淑子" initials="沢登" lastIdx="1" clrIdx="0">
    <p:extLst>
      <p:ext uri="{19B8F6BF-5375-455C-9EA6-DF929625EA0E}">
        <p15:presenceInfo xmlns:p15="http://schemas.microsoft.com/office/powerpoint/2012/main" userId="沢登 淑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E43"/>
    <a:srgbClr val="F9BDD4"/>
    <a:srgbClr val="FFFFFF"/>
    <a:srgbClr val="77B6E5"/>
    <a:srgbClr val="4DB3FF"/>
    <a:srgbClr val="9A0E00"/>
    <a:srgbClr val="F9BD7D"/>
    <a:srgbClr val="A9D18E"/>
    <a:srgbClr val="C7E4F0"/>
    <a:srgbClr val="008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8" autoAdjust="0"/>
    <p:restoredTop sz="41264" autoAdjust="0"/>
  </p:normalViewPr>
  <p:slideViewPr>
    <p:cSldViewPr snapToGrid="0" snapToObjects="1" showGuides="1">
      <p:cViewPr varScale="1">
        <p:scale>
          <a:sx n="45" d="100"/>
          <a:sy n="45" d="100"/>
        </p:scale>
        <p:origin x="3276" y="54"/>
      </p:cViewPr>
      <p:guideLst>
        <p:guide orient="horz" pos="2137"/>
        <p:guide pos="3120"/>
        <p:guide pos="420"/>
        <p:guide pos="5864"/>
        <p:guide orient="horz" pos="935"/>
        <p:guide orient="horz" pos="4110"/>
        <p:guide orient="horz" pos="5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p:scale>
          <a:sx n="90" d="100"/>
          <a:sy n="90" d="100"/>
        </p:scale>
        <p:origin x="2130" y="-121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E535F-7F2C-4AFD-B56F-A6A6B167D6EE}"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kumimoji="1" lang="ja-JP" altLang="en-US"/>
        </a:p>
      </dgm:t>
    </dgm:pt>
    <dgm:pt modelId="{E926FA09-E2FE-4891-A739-F744A06E9101}">
      <dgm:prSet phldrT="[テキスト]"/>
      <dgm:spPr>
        <a:solidFill>
          <a:schemeClr val="accent1"/>
        </a:solidFill>
      </dgm:spPr>
      <dgm:t>
        <a:bodyPr/>
        <a:lstStyle/>
        <a:p>
          <a:r>
            <a:rPr kumimoji="1" lang="ja-JP" altLang="en-US" dirty="0"/>
            <a:t>心</a:t>
          </a:r>
        </a:p>
      </dgm:t>
    </dgm:pt>
    <dgm:pt modelId="{25BB7DF8-D34A-4875-88A0-35F781B74E5F}" type="parTrans" cxnId="{F0FA201D-805C-4B10-887D-D56E3E9114C6}">
      <dgm:prSet/>
      <dgm:spPr/>
      <dgm:t>
        <a:bodyPr/>
        <a:lstStyle/>
        <a:p>
          <a:endParaRPr kumimoji="1" lang="ja-JP" altLang="en-US"/>
        </a:p>
      </dgm:t>
    </dgm:pt>
    <dgm:pt modelId="{5A846C51-8C99-459D-BE8C-3AD38FD7E55C}" type="sibTrans" cxnId="{F0FA201D-805C-4B10-887D-D56E3E9114C6}">
      <dgm:prSet/>
      <dgm:spPr/>
      <dgm:t>
        <a:bodyPr/>
        <a:lstStyle/>
        <a:p>
          <a:endParaRPr kumimoji="1" lang="ja-JP" altLang="en-US"/>
        </a:p>
      </dgm:t>
    </dgm:pt>
    <dgm:pt modelId="{001AB9D7-87C7-4504-B31B-A3E7AA737D58}">
      <dgm:prSet phldrT="[テキスト]"/>
      <dgm:spPr>
        <a:solidFill>
          <a:schemeClr val="accent1"/>
        </a:solidFill>
      </dgm:spPr>
      <dgm:t>
        <a:bodyPr/>
        <a:lstStyle/>
        <a:p>
          <a:r>
            <a:rPr kumimoji="1" lang="ja-JP" altLang="en-US" dirty="0"/>
            <a:t>身体</a:t>
          </a:r>
        </a:p>
      </dgm:t>
    </dgm:pt>
    <dgm:pt modelId="{67B9A623-5060-4507-89F6-D8F4F953778B}" type="parTrans" cxnId="{DAEE5CBF-AA7B-4007-89AC-2D37AD6C1CF4}">
      <dgm:prSet/>
      <dgm:spPr/>
      <dgm:t>
        <a:bodyPr/>
        <a:lstStyle/>
        <a:p>
          <a:endParaRPr kumimoji="1" lang="ja-JP" altLang="en-US"/>
        </a:p>
      </dgm:t>
    </dgm:pt>
    <dgm:pt modelId="{35616D0C-A6FB-4A3B-9DD8-10E9843FC5DF}" type="sibTrans" cxnId="{DAEE5CBF-AA7B-4007-89AC-2D37AD6C1CF4}">
      <dgm:prSet/>
      <dgm:spPr/>
      <dgm:t>
        <a:bodyPr/>
        <a:lstStyle/>
        <a:p>
          <a:endParaRPr kumimoji="1" lang="ja-JP" altLang="en-US"/>
        </a:p>
      </dgm:t>
    </dgm:pt>
    <dgm:pt modelId="{56D410B6-774D-42F9-B7CD-C659127B7CA5}">
      <dgm:prSet phldrT="[テキスト]"/>
      <dgm:spPr>
        <a:solidFill>
          <a:schemeClr val="accent1"/>
        </a:solidFill>
        <a:ln w="38100">
          <a:solidFill>
            <a:schemeClr val="accent1"/>
          </a:solidFill>
        </a:ln>
      </dgm:spPr>
      <dgm:t>
        <a:bodyPr/>
        <a:lstStyle/>
        <a:p>
          <a:r>
            <a:rPr kumimoji="1" lang="ja-JP" altLang="en-US" dirty="0">
              <a:solidFill>
                <a:schemeClr val="bg1"/>
              </a:solidFill>
            </a:rPr>
            <a:t>環境</a:t>
          </a:r>
        </a:p>
      </dgm:t>
    </dgm:pt>
    <dgm:pt modelId="{77169343-111B-4F3A-9AC7-6F7FF6C4EFA4}" type="sibTrans" cxnId="{66119AA4-F34F-43FE-99FA-5AF93ADF1F16}">
      <dgm:prSet/>
      <dgm:spPr/>
      <dgm:t>
        <a:bodyPr/>
        <a:lstStyle/>
        <a:p>
          <a:endParaRPr kumimoji="1" lang="ja-JP" altLang="en-US"/>
        </a:p>
      </dgm:t>
    </dgm:pt>
    <dgm:pt modelId="{756DE14B-156E-4895-981F-6739758F40C0}" type="parTrans" cxnId="{66119AA4-F34F-43FE-99FA-5AF93ADF1F16}">
      <dgm:prSet/>
      <dgm:spPr/>
      <dgm:t>
        <a:bodyPr/>
        <a:lstStyle/>
        <a:p>
          <a:endParaRPr kumimoji="1" lang="ja-JP" altLang="en-US"/>
        </a:p>
      </dgm:t>
    </dgm:pt>
    <dgm:pt modelId="{2712F630-EF66-4256-AF06-9ADB64AB7213}" type="pres">
      <dgm:prSet presAssocID="{D02E535F-7F2C-4AFD-B56F-A6A6B167D6EE}" presName="composite" presStyleCnt="0">
        <dgm:presLayoutVars>
          <dgm:chMax val="3"/>
          <dgm:animLvl val="lvl"/>
          <dgm:resizeHandles val="exact"/>
        </dgm:presLayoutVars>
      </dgm:prSet>
      <dgm:spPr/>
    </dgm:pt>
    <dgm:pt modelId="{4C6C0DDE-EFBB-4EF3-8ABA-82C5C479BFDD}" type="pres">
      <dgm:prSet presAssocID="{56D410B6-774D-42F9-B7CD-C659127B7CA5}" presName="gear1" presStyleLbl="node1" presStyleIdx="0" presStyleCnt="3" custScaleX="91233" custScaleY="88399" custLinFactNeighborX="6390" custLinFactNeighborY="-633">
        <dgm:presLayoutVars>
          <dgm:chMax val="1"/>
          <dgm:bulletEnabled val="1"/>
        </dgm:presLayoutVars>
      </dgm:prSet>
      <dgm:spPr/>
    </dgm:pt>
    <dgm:pt modelId="{8AF6EEC0-1A55-4F43-9C0A-E89C576BE41E}" type="pres">
      <dgm:prSet presAssocID="{56D410B6-774D-42F9-B7CD-C659127B7CA5}" presName="gear1srcNode" presStyleLbl="node1" presStyleIdx="0" presStyleCnt="3"/>
      <dgm:spPr/>
    </dgm:pt>
    <dgm:pt modelId="{584E56B9-36B5-41F5-91F5-8C2340516F48}" type="pres">
      <dgm:prSet presAssocID="{56D410B6-774D-42F9-B7CD-C659127B7CA5}" presName="gear1dstNode" presStyleLbl="node1" presStyleIdx="0" presStyleCnt="3"/>
      <dgm:spPr/>
    </dgm:pt>
    <dgm:pt modelId="{FF90A5F6-3C22-4678-A31D-C13286DF5615}" type="pres">
      <dgm:prSet presAssocID="{E926FA09-E2FE-4891-A739-F744A06E9101}" presName="gear2" presStyleLbl="node1" presStyleIdx="1" presStyleCnt="3" custScaleX="142220" custScaleY="124241" custLinFactNeighborX="-28903" custLinFactNeighborY="28310">
        <dgm:presLayoutVars>
          <dgm:chMax val="1"/>
          <dgm:bulletEnabled val="1"/>
        </dgm:presLayoutVars>
      </dgm:prSet>
      <dgm:spPr/>
    </dgm:pt>
    <dgm:pt modelId="{CD3E82A9-EB01-409E-BC98-696F7B2C88AE}" type="pres">
      <dgm:prSet presAssocID="{E926FA09-E2FE-4891-A739-F744A06E9101}" presName="gear2srcNode" presStyleLbl="node1" presStyleIdx="1" presStyleCnt="3"/>
      <dgm:spPr/>
    </dgm:pt>
    <dgm:pt modelId="{5C5F3335-64D4-45CA-9F26-1DC69D54640B}" type="pres">
      <dgm:prSet presAssocID="{E926FA09-E2FE-4891-A739-F744A06E9101}" presName="gear2dstNode" presStyleLbl="node1" presStyleIdx="1" presStyleCnt="3"/>
      <dgm:spPr/>
    </dgm:pt>
    <dgm:pt modelId="{D09E3980-F604-48E7-A49D-015BCB85F10C}" type="pres">
      <dgm:prSet presAssocID="{001AB9D7-87C7-4504-B31B-A3E7AA737D58}" presName="gear3" presStyleLbl="node1" presStyleIdx="2" presStyleCnt="3" custScaleX="133271" custScaleY="126060"/>
      <dgm:spPr/>
    </dgm:pt>
    <dgm:pt modelId="{3EB7AD67-3A78-41F4-A8E8-AA899282A573}" type="pres">
      <dgm:prSet presAssocID="{001AB9D7-87C7-4504-B31B-A3E7AA737D58}" presName="gear3tx" presStyleLbl="node1" presStyleIdx="2" presStyleCnt="3">
        <dgm:presLayoutVars>
          <dgm:chMax val="1"/>
          <dgm:bulletEnabled val="1"/>
        </dgm:presLayoutVars>
      </dgm:prSet>
      <dgm:spPr/>
    </dgm:pt>
    <dgm:pt modelId="{5A77A896-98B1-4580-9BC8-B69260ECC69A}" type="pres">
      <dgm:prSet presAssocID="{001AB9D7-87C7-4504-B31B-A3E7AA737D58}" presName="gear3srcNode" presStyleLbl="node1" presStyleIdx="2" presStyleCnt="3"/>
      <dgm:spPr/>
    </dgm:pt>
    <dgm:pt modelId="{63AC8D3D-A75D-47D8-8F52-7BA4AD947BE4}" type="pres">
      <dgm:prSet presAssocID="{001AB9D7-87C7-4504-B31B-A3E7AA737D58}" presName="gear3dstNode" presStyleLbl="node1" presStyleIdx="2" presStyleCnt="3"/>
      <dgm:spPr/>
    </dgm:pt>
    <dgm:pt modelId="{D06D7848-9C94-4332-96E4-BF9029EC9E6E}" type="pres">
      <dgm:prSet presAssocID="{77169343-111B-4F3A-9AC7-6F7FF6C4EFA4}" presName="connector1" presStyleLbl="sibTrans2D1" presStyleIdx="0" presStyleCnt="3" custLinFactNeighborX="3469" custLinFactNeighborY="-315"/>
      <dgm:spPr/>
    </dgm:pt>
    <dgm:pt modelId="{967D54D4-8E22-4C58-8833-4834294AC97B}" type="pres">
      <dgm:prSet presAssocID="{5A846C51-8C99-459D-BE8C-3AD38FD7E55C}" presName="connector2" presStyleLbl="sibTrans2D1" presStyleIdx="1" presStyleCnt="3" custLinFactNeighborX="-37332" custLinFactNeighborY="15502"/>
      <dgm:spPr/>
    </dgm:pt>
    <dgm:pt modelId="{E29F56AE-FED0-494D-8E11-85AB8E6A2ACC}" type="pres">
      <dgm:prSet presAssocID="{35616D0C-A6FB-4A3B-9DD8-10E9843FC5DF}" presName="connector3" presStyleLbl="sibTrans2D1" presStyleIdx="2" presStyleCnt="3" custAng="1830116" custLinFactNeighborX="-23754" custLinFactNeighborY="5715"/>
      <dgm:spPr/>
    </dgm:pt>
  </dgm:ptLst>
  <dgm:cxnLst>
    <dgm:cxn modelId="{B31AC703-71BD-446F-8435-A11E538A01C6}" type="presOf" srcId="{E926FA09-E2FE-4891-A739-F744A06E9101}" destId="{CD3E82A9-EB01-409E-BC98-696F7B2C88AE}" srcOrd="1" destOrd="0" presId="urn:microsoft.com/office/officeart/2005/8/layout/gear1"/>
    <dgm:cxn modelId="{E257190A-5AF2-4D83-8A4A-76C111F8524F}" type="presOf" srcId="{56D410B6-774D-42F9-B7CD-C659127B7CA5}" destId="{584E56B9-36B5-41F5-91F5-8C2340516F48}" srcOrd="2" destOrd="0" presId="urn:microsoft.com/office/officeart/2005/8/layout/gear1"/>
    <dgm:cxn modelId="{D9296A1C-F26B-47E6-9410-DE70D60E7E66}" type="presOf" srcId="{77169343-111B-4F3A-9AC7-6F7FF6C4EFA4}" destId="{D06D7848-9C94-4332-96E4-BF9029EC9E6E}" srcOrd="0" destOrd="0" presId="urn:microsoft.com/office/officeart/2005/8/layout/gear1"/>
    <dgm:cxn modelId="{F0FA201D-805C-4B10-887D-D56E3E9114C6}" srcId="{D02E535F-7F2C-4AFD-B56F-A6A6B167D6EE}" destId="{E926FA09-E2FE-4891-A739-F744A06E9101}" srcOrd="1" destOrd="0" parTransId="{25BB7DF8-D34A-4875-88A0-35F781B74E5F}" sibTransId="{5A846C51-8C99-459D-BE8C-3AD38FD7E55C}"/>
    <dgm:cxn modelId="{FDFB012F-93EC-4428-9DAD-4CB3713EFB65}" type="presOf" srcId="{56D410B6-774D-42F9-B7CD-C659127B7CA5}" destId="{4C6C0DDE-EFBB-4EF3-8ABA-82C5C479BFDD}" srcOrd="0" destOrd="0" presId="urn:microsoft.com/office/officeart/2005/8/layout/gear1"/>
    <dgm:cxn modelId="{CB4C483E-4027-4CF8-802D-1C05D82ADF04}" type="presOf" srcId="{E926FA09-E2FE-4891-A739-F744A06E9101}" destId="{FF90A5F6-3C22-4678-A31D-C13286DF5615}" srcOrd="0" destOrd="0" presId="urn:microsoft.com/office/officeart/2005/8/layout/gear1"/>
    <dgm:cxn modelId="{1963BD66-CC38-47F0-A974-15FCC990E7AD}" type="presOf" srcId="{56D410B6-774D-42F9-B7CD-C659127B7CA5}" destId="{8AF6EEC0-1A55-4F43-9C0A-E89C576BE41E}" srcOrd="1" destOrd="0" presId="urn:microsoft.com/office/officeart/2005/8/layout/gear1"/>
    <dgm:cxn modelId="{0E03F147-F179-4C8B-B938-9030AB50986E}" type="presOf" srcId="{001AB9D7-87C7-4504-B31B-A3E7AA737D58}" destId="{D09E3980-F604-48E7-A49D-015BCB85F10C}" srcOrd="0" destOrd="0" presId="urn:microsoft.com/office/officeart/2005/8/layout/gear1"/>
    <dgm:cxn modelId="{34ECC770-C617-4F4E-A52A-D3DFBB7580EA}" type="presOf" srcId="{5A846C51-8C99-459D-BE8C-3AD38FD7E55C}" destId="{967D54D4-8E22-4C58-8833-4834294AC97B}" srcOrd="0" destOrd="0" presId="urn:microsoft.com/office/officeart/2005/8/layout/gear1"/>
    <dgm:cxn modelId="{3B296A54-07DD-48E8-9B33-3200EC8B8C76}" type="presOf" srcId="{D02E535F-7F2C-4AFD-B56F-A6A6B167D6EE}" destId="{2712F630-EF66-4256-AF06-9ADB64AB7213}" srcOrd="0" destOrd="0" presId="urn:microsoft.com/office/officeart/2005/8/layout/gear1"/>
    <dgm:cxn modelId="{69020D59-0B17-4DA5-8206-8BE9EA151E50}" type="presOf" srcId="{001AB9D7-87C7-4504-B31B-A3E7AA737D58}" destId="{3EB7AD67-3A78-41F4-A8E8-AA899282A573}" srcOrd="1" destOrd="0" presId="urn:microsoft.com/office/officeart/2005/8/layout/gear1"/>
    <dgm:cxn modelId="{FFE3F185-FAB2-4725-A829-38D035DEA3C2}" type="presOf" srcId="{E926FA09-E2FE-4891-A739-F744A06E9101}" destId="{5C5F3335-64D4-45CA-9F26-1DC69D54640B}" srcOrd="2" destOrd="0" presId="urn:microsoft.com/office/officeart/2005/8/layout/gear1"/>
    <dgm:cxn modelId="{4BCA2486-81DC-4BC2-AE3E-AA54634CDC33}" type="presOf" srcId="{001AB9D7-87C7-4504-B31B-A3E7AA737D58}" destId="{63AC8D3D-A75D-47D8-8F52-7BA4AD947BE4}" srcOrd="3" destOrd="0" presId="urn:microsoft.com/office/officeart/2005/8/layout/gear1"/>
    <dgm:cxn modelId="{66119AA4-F34F-43FE-99FA-5AF93ADF1F16}" srcId="{D02E535F-7F2C-4AFD-B56F-A6A6B167D6EE}" destId="{56D410B6-774D-42F9-B7CD-C659127B7CA5}" srcOrd="0" destOrd="0" parTransId="{756DE14B-156E-4895-981F-6739758F40C0}" sibTransId="{77169343-111B-4F3A-9AC7-6F7FF6C4EFA4}"/>
    <dgm:cxn modelId="{185992B3-8C09-4B49-9D0F-FD8B171B291A}" type="presOf" srcId="{001AB9D7-87C7-4504-B31B-A3E7AA737D58}" destId="{5A77A896-98B1-4580-9BC8-B69260ECC69A}" srcOrd="2" destOrd="0" presId="urn:microsoft.com/office/officeart/2005/8/layout/gear1"/>
    <dgm:cxn modelId="{DAEE5CBF-AA7B-4007-89AC-2D37AD6C1CF4}" srcId="{D02E535F-7F2C-4AFD-B56F-A6A6B167D6EE}" destId="{001AB9D7-87C7-4504-B31B-A3E7AA737D58}" srcOrd="2" destOrd="0" parTransId="{67B9A623-5060-4507-89F6-D8F4F953778B}" sibTransId="{35616D0C-A6FB-4A3B-9DD8-10E9843FC5DF}"/>
    <dgm:cxn modelId="{8A5634E7-94A9-499C-B317-EA8CAD3D37ED}" type="presOf" srcId="{35616D0C-A6FB-4A3B-9DD8-10E9843FC5DF}" destId="{E29F56AE-FED0-494D-8E11-85AB8E6A2ACC}" srcOrd="0" destOrd="0" presId="urn:microsoft.com/office/officeart/2005/8/layout/gear1"/>
    <dgm:cxn modelId="{59B98221-B8DF-4269-A324-C97BD8B416C1}" type="presParOf" srcId="{2712F630-EF66-4256-AF06-9ADB64AB7213}" destId="{4C6C0DDE-EFBB-4EF3-8ABA-82C5C479BFDD}" srcOrd="0" destOrd="0" presId="urn:microsoft.com/office/officeart/2005/8/layout/gear1"/>
    <dgm:cxn modelId="{33817F88-5A79-47E2-B949-410BE140CC6D}" type="presParOf" srcId="{2712F630-EF66-4256-AF06-9ADB64AB7213}" destId="{8AF6EEC0-1A55-4F43-9C0A-E89C576BE41E}" srcOrd="1" destOrd="0" presId="urn:microsoft.com/office/officeart/2005/8/layout/gear1"/>
    <dgm:cxn modelId="{97F08667-69FB-418A-BA2D-5B6522DB0518}" type="presParOf" srcId="{2712F630-EF66-4256-AF06-9ADB64AB7213}" destId="{584E56B9-36B5-41F5-91F5-8C2340516F48}" srcOrd="2" destOrd="0" presId="urn:microsoft.com/office/officeart/2005/8/layout/gear1"/>
    <dgm:cxn modelId="{0EBBEBE6-4DC0-4A62-AA23-4A116BB38157}" type="presParOf" srcId="{2712F630-EF66-4256-AF06-9ADB64AB7213}" destId="{FF90A5F6-3C22-4678-A31D-C13286DF5615}" srcOrd="3" destOrd="0" presId="urn:microsoft.com/office/officeart/2005/8/layout/gear1"/>
    <dgm:cxn modelId="{ABB8803B-C4F0-4C43-988B-5E6CC39781A8}" type="presParOf" srcId="{2712F630-EF66-4256-AF06-9ADB64AB7213}" destId="{CD3E82A9-EB01-409E-BC98-696F7B2C88AE}" srcOrd="4" destOrd="0" presId="urn:microsoft.com/office/officeart/2005/8/layout/gear1"/>
    <dgm:cxn modelId="{61815797-211E-4A60-A05E-50A681C37D8A}" type="presParOf" srcId="{2712F630-EF66-4256-AF06-9ADB64AB7213}" destId="{5C5F3335-64D4-45CA-9F26-1DC69D54640B}" srcOrd="5" destOrd="0" presId="urn:microsoft.com/office/officeart/2005/8/layout/gear1"/>
    <dgm:cxn modelId="{16ADD713-C8B8-40D0-AAF1-9CF4289D44FF}" type="presParOf" srcId="{2712F630-EF66-4256-AF06-9ADB64AB7213}" destId="{D09E3980-F604-48E7-A49D-015BCB85F10C}" srcOrd="6" destOrd="0" presId="urn:microsoft.com/office/officeart/2005/8/layout/gear1"/>
    <dgm:cxn modelId="{6B2B8D4A-1DFB-47ED-8526-C95AE926E91E}" type="presParOf" srcId="{2712F630-EF66-4256-AF06-9ADB64AB7213}" destId="{3EB7AD67-3A78-41F4-A8E8-AA899282A573}" srcOrd="7" destOrd="0" presId="urn:microsoft.com/office/officeart/2005/8/layout/gear1"/>
    <dgm:cxn modelId="{10BA2E1E-B9D8-4597-9EC1-AC6B962B593D}" type="presParOf" srcId="{2712F630-EF66-4256-AF06-9ADB64AB7213}" destId="{5A77A896-98B1-4580-9BC8-B69260ECC69A}" srcOrd="8" destOrd="0" presId="urn:microsoft.com/office/officeart/2005/8/layout/gear1"/>
    <dgm:cxn modelId="{DD057EFA-922B-4F36-B0DE-634C00131166}" type="presParOf" srcId="{2712F630-EF66-4256-AF06-9ADB64AB7213}" destId="{63AC8D3D-A75D-47D8-8F52-7BA4AD947BE4}" srcOrd="9" destOrd="0" presId="urn:microsoft.com/office/officeart/2005/8/layout/gear1"/>
    <dgm:cxn modelId="{78456B60-3AFB-4767-80EE-019185C869E7}" type="presParOf" srcId="{2712F630-EF66-4256-AF06-9ADB64AB7213}" destId="{D06D7848-9C94-4332-96E4-BF9029EC9E6E}" srcOrd="10" destOrd="0" presId="urn:microsoft.com/office/officeart/2005/8/layout/gear1"/>
    <dgm:cxn modelId="{D07CDFC8-907A-4545-8443-902137E13277}" type="presParOf" srcId="{2712F630-EF66-4256-AF06-9ADB64AB7213}" destId="{967D54D4-8E22-4C58-8833-4834294AC97B}" srcOrd="11" destOrd="0" presId="urn:microsoft.com/office/officeart/2005/8/layout/gear1"/>
    <dgm:cxn modelId="{F230AA78-0356-4178-825F-4696B0BF9C48}" type="presParOf" srcId="{2712F630-EF66-4256-AF06-9ADB64AB7213}" destId="{E29F56AE-FED0-494D-8E11-85AB8E6A2AC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C0DDE-EFBB-4EF3-8ABA-82C5C479BFDD}">
      <dsp:nvSpPr>
        <dsp:cNvPr id="0" name=""/>
        <dsp:cNvSpPr/>
      </dsp:nvSpPr>
      <dsp:spPr>
        <a:xfrm>
          <a:off x="2697384" y="1843169"/>
          <a:ext cx="1759493" cy="1704838"/>
        </a:xfrm>
        <a:prstGeom prst="gear9">
          <a:avLst/>
        </a:prstGeom>
        <a:solidFill>
          <a:schemeClr val="accent1"/>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kumimoji="1" lang="ja-JP" altLang="en-US" sz="3500" kern="1200" dirty="0">
              <a:solidFill>
                <a:schemeClr val="bg1"/>
              </a:solidFill>
            </a:rPr>
            <a:t>環境</a:t>
          </a:r>
        </a:p>
      </dsp:txBody>
      <dsp:txXfrm>
        <a:off x="3047036" y="2242519"/>
        <a:ext cx="1060189" cy="876322"/>
      </dsp:txXfrm>
    </dsp:sp>
    <dsp:sp modelId="{FF90A5F6-3C22-4678-A31D-C13286DF5615}">
      <dsp:nvSpPr>
        <dsp:cNvPr id="0" name=""/>
        <dsp:cNvSpPr/>
      </dsp:nvSpPr>
      <dsp:spPr>
        <a:xfrm>
          <a:off x="666050" y="1514740"/>
          <a:ext cx="1994774" cy="1742601"/>
        </a:xfrm>
        <a:prstGeom prst="gear6">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kumimoji="1" lang="ja-JP" altLang="en-US" sz="3400" kern="1200" dirty="0"/>
            <a:t>心</a:t>
          </a:r>
        </a:p>
      </dsp:txBody>
      <dsp:txXfrm>
        <a:off x="1141411" y="1956097"/>
        <a:ext cx="1044052" cy="859887"/>
      </dsp:txXfrm>
    </dsp:sp>
    <dsp:sp modelId="{D09E3980-F604-48E7-A49D-015BCB85F10C}">
      <dsp:nvSpPr>
        <dsp:cNvPr id="0" name=""/>
        <dsp:cNvSpPr/>
      </dsp:nvSpPr>
      <dsp:spPr>
        <a:xfrm rot="20700000">
          <a:off x="1906378" y="159087"/>
          <a:ext cx="1867761" cy="1696119"/>
        </a:xfrm>
        <a:prstGeom prst="gear6">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kumimoji="1" lang="ja-JP" altLang="en-US" sz="3300" kern="1200" dirty="0"/>
            <a:t>身体</a:t>
          </a:r>
        </a:p>
      </dsp:txBody>
      <dsp:txXfrm rot="-20700000">
        <a:off x="2326213" y="520915"/>
        <a:ext cx="1028090" cy="972462"/>
      </dsp:txXfrm>
    </dsp:sp>
    <dsp:sp modelId="{D06D7848-9C94-4332-96E4-BF9029EC9E6E}">
      <dsp:nvSpPr>
        <dsp:cNvPr id="0" name=""/>
        <dsp:cNvSpPr/>
      </dsp:nvSpPr>
      <dsp:spPr>
        <a:xfrm>
          <a:off x="2419545" y="1448904"/>
          <a:ext cx="2468571" cy="2468571"/>
        </a:xfrm>
        <a:prstGeom prst="circularArrow">
          <a:avLst>
            <a:gd name="adj1" fmla="val 4688"/>
            <a:gd name="adj2" fmla="val 299029"/>
            <a:gd name="adj3" fmla="val 2497297"/>
            <a:gd name="adj4" fmla="val 1590253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7D54D4-8E22-4C58-8833-4834294AC97B}">
      <dsp:nvSpPr>
        <dsp:cNvPr id="0" name=""/>
        <dsp:cNvSpPr/>
      </dsp:nvSpPr>
      <dsp:spPr>
        <a:xfrm>
          <a:off x="449558" y="1258316"/>
          <a:ext cx="1793571" cy="179357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9F56AE-FED0-494D-8E11-85AB8E6A2ACC}">
      <dsp:nvSpPr>
        <dsp:cNvPr id="0" name=""/>
        <dsp:cNvSpPr/>
      </dsp:nvSpPr>
      <dsp:spPr>
        <a:xfrm rot="1830116">
          <a:off x="1375886" y="132473"/>
          <a:ext cx="1933831" cy="193383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9202" cy="512304"/>
          </a:xfrm>
          <a:prstGeom prst="rect">
            <a:avLst/>
          </a:prstGeom>
        </p:spPr>
        <p:txBody>
          <a:bodyPr vert="horz" lIns="94781" tIns="47390" rIns="94781" bIns="4739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203" y="0"/>
            <a:ext cx="3079202" cy="512304"/>
          </a:xfrm>
          <a:prstGeom prst="rect">
            <a:avLst/>
          </a:prstGeom>
        </p:spPr>
        <p:txBody>
          <a:bodyPr vert="horz" lIns="94781" tIns="47390" rIns="94781" bIns="47390" rtlCol="0"/>
          <a:lstStyle>
            <a:lvl1pPr algn="r">
              <a:defRPr sz="1200"/>
            </a:lvl1pPr>
          </a:lstStyle>
          <a:p>
            <a:fld id="{924430B1-7230-44F1-8920-8D0311C89CA4}" type="datetimeFigureOut">
              <a:rPr kumimoji="1" lang="ja-JP" altLang="en-US" smtClean="0"/>
              <a:t>2025/10/22</a:t>
            </a:fld>
            <a:endParaRPr kumimoji="1" lang="ja-JP" altLang="en-US"/>
          </a:p>
        </p:txBody>
      </p:sp>
      <p:sp>
        <p:nvSpPr>
          <p:cNvPr id="4" name="フッター プレースホルダー 3"/>
          <p:cNvSpPr>
            <a:spLocks noGrp="1"/>
          </p:cNvSpPr>
          <p:nvPr>
            <p:ph type="ftr" sz="quarter" idx="2"/>
          </p:nvPr>
        </p:nvSpPr>
        <p:spPr>
          <a:xfrm>
            <a:off x="2" y="9722309"/>
            <a:ext cx="3079202" cy="512304"/>
          </a:xfrm>
          <a:prstGeom prst="rect">
            <a:avLst/>
          </a:prstGeom>
        </p:spPr>
        <p:txBody>
          <a:bodyPr vert="horz" lIns="94781" tIns="47390" rIns="94781" bIns="4739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203" y="9722309"/>
            <a:ext cx="3079202" cy="512304"/>
          </a:xfrm>
          <a:prstGeom prst="rect">
            <a:avLst/>
          </a:prstGeom>
        </p:spPr>
        <p:txBody>
          <a:bodyPr vert="horz" lIns="94781" tIns="47390" rIns="94781" bIns="47390" rtlCol="0" anchor="b"/>
          <a:lstStyle>
            <a:lvl1pPr algn="r">
              <a:defRPr sz="1200"/>
            </a:lvl1pPr>
          </a:lstStyle>
          <a:p>
            <a:fld id="{33CF7C21-F374-4030-A745-3ED2EBBD5B2F}" type="slidenum">
              <a:rPr kumimoji="1" lang="ja-JP" altLang="en-US" smtClean="0"/>
              <a:t>‹#›</a:t>
            </a:fld>
            <a:endParaRPr kumimoji="1" lang="ja-JP" altLang="en-US"/>
          </a:p>
        </p:txBody>
      </p:sp>
    </p:spTree>
    <p:extLst>
      <p:ext uri="{BB962C8B-B14F-4D97-AF65-F5344CB8AC3E}">
        <p14:creationId xmlns:p14="http://schemas.microsoft.com/office/powerpoint/2010/main" val="1214024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3078427" cy="513508"/>
          </a:xfrm>
          <a:prstGeom prst="rect">
            <a:avLst/>
          </a:prstGeom>
        </p:spPr>
        <p:txBody>
          <a:bodyPr vert="horz" lIns="94649" tIns="47324" rIns="94649" bIns="4732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4" y="2"/>
            <a:ext cx="3078427" cy="513508"/>
          </a:xfrm>
          <a:prstGeom prst="rect">
            <a:avLst/>
          </a:prstGeom>
        </p:spPr>
        <p:txBody>
          <a:bodyPr vert="horz" lIns="94649" tIns="47324" rIns="94649" bIns="47324" rtlCol="0"/>
          <a:lstStyle>
            <a:lvl1pPr algn="r">
              <a:defRPr sz="1200"/>
            </a:lvl1pPr>
          </a:lstStyle>
          <a:p>
            <a:fld id="{17CE67B3-3251-F84B-867B-374760D69D7D}" type="datetimeFigureOut">
              <a:rPr kumimoji="1" lang="ja-JP" altLang="en-US" smtClean="0"/>
              <a:t>2025/10/22</a:t>
            </a:fld>
            <a:endParaRPr kumimoji="1" lang="ja-JP" altLang="en-US"/>
          </a:p>
        </p:txBody>
      </p:sp>
      <p:sp>
        <p:nvSpPr>
          <p:cNvPr id="4" name="スライド イメージ プレースホルダー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4649" tIns="47324" rIns="94649" bIns="47324" rtlCol="0" anchor="ctr"/>
          <a:lstStyle/>
          <a:p>
            <a:endParaRPr lang="ja-JP" altLang="en-US"/>
          </a:p>
        </p:txBody>
      </p:sp>
      <p:sp>
        <p:nvSpPr>
          <p:cNvPr id="5" name="ノート プレースホルダー 4"/>
          <p:cNvSpPr>
            <a:spLocks noGrp="1"/>
          </p:cNvSpPr>
          <p:nvPr>
            <p:ph type="body" sz="quarter" idx="3"/>
          </p:nvPr>
        </p:nvSpPr>
        <p:spPr>
          <a:xfrm>
            <a:off x="710408" y="4925407"/>
            <a:ext cx="5683250" cy="5028804"/>
          </a:xfrm>
          <a:prstGeom prst="rect">
            <a:avLst/>
          </a:prstGeom>
        </p:spPr>
        <p:txBody>
          <a:bodyPr vert="horz" lIns="94649" tIns="47324" rIns="94649" bIns="4732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721107"/>
            <a:ext cx="3078427" cy="513507"/>
          </a:xfrm>
          <a:prstGeom prst="rect">
            <a:avLst/>
          </a:prstGeom>
        </p:spPr>
        <p:txBody>
          <a:bodyPr vert="horz" lIns="94649" tIns="47324" rIns="94649" bIns="473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629571" y="9721107"/>
            <a:ext cx="3078427" cy="513507"/>
          </a:xfrm>
          <a:prstGeom prst="rect">
            <a:avLst/>
          </a:prstGeom>
        </p:spPr>
        <p:txBody>
          <a:bodyPr vert="horz" lIns="94649" tIns="47324" rIns="94649" bIns="47324" rtlCol="0" anchor="b"/>
          <a:lstStyle>
            <a:lvl1pPr algn="r">
              <a:defRPr sz="1200"/>
            </a:lvl1pPr>
          </a:lstStyle>
          <a:p>
            <a:fld id="{5D608146-07C3-9248-A95C-5399F8B04C88}" type="slidenum">
              <a:rPr kumimoji="1" lang="ja-JP" altLang="en-US" smtClean="0"/>
              <a:t>‹#›</a:t>
            </a:fld>
            <a:endParaRPr kumimoji="1" lang="ja-JP" altLang="en-US" dirty="0"/>
          </a:p>
        </p:txBody>
      </p:sp>
    </p:spTree>
    <p:extLst>
      <p:ext uri="{BB962C8B-B14F-4D97-AF65-F5344CB8AC3E}">
        <p14:creationId xmlns:p14="http://schemas.microsoft.com/office/powerpoint/2010/main" val="1567391243"/>
      </p:ext>
    </p:extLst>
  </p:cSld>
  <p:clrMap bg1="lt1" tx1="dk1" bg2="lt2" tx2="dk2" accent1="accent1" accent2="accent2" accent3="accent3" accent4="accent4" accent5="accent5" accent6="accent6" hlink="hlink" folHlink="folHlink"/>
  <p:notesStyle>
    <a:lvl1pPr marL="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1pPr>
    <a:lvl2pPr marL="4572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2pPr>
    <a:lvl3pPr marL="9144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3pPr>
    <a:lvl4pPr marL="13716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4pPr>
    <a:lvl5pPr marL="18288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1</a:t>
            </a:fld>
            <a:endParaRPr kumimoji="1" lang="ja-JP" altLang="en-US" dirty="0"/>
          </a:p>
        </p:txBody>
      </p:sp>
    </p:spTree>
    <p:extLst>
      <p:ext uri="{BB962C8B-B14F-4D97-AF65-F5344CB8AC3E}">
        <p14:creationId xmlns:p14="http://schemas.microsoft.com/office/powerpoint/2010/main" val="3217901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　</a:t>
            </a:r>
            <a:r>
              <a:rPr kumimoji="1" lang="ja-JP" altLang="en-US" dirty="0">
                <a:solidFill>
                  <a:schemeClr val="tx1"/>
                </a:solidFill>
              </a:rPr>
              <a:t>成長・発達には一般的な原則があるが、個人差があることにも注意を払う必要がある（図表</a:t>
            </a:r>
            <a:r>
              <a:rPr kumimoji="1" lang="en-US" altLang="ja-JP" dirty="0">
                <a:solidFill>
                  <a:schemeClr val="tx1"/>
                </a:solidFill>
              </a:rPr>
              <a:t>7</a:t>
            </a:r>
            <a:r>
              <a:rPr kumimoji="1" lang="ja-JP" altLang="en-US" dirty="0">
                <a:solidFill>
                  <a:schemeClr val="tx1"/>
                </a:solidFill>
              </a:rPr>
              <a:t>）。</a:t>
            </a:r>
          </a:p>
          <a:p>
            <a:r>
              <a:rPr kumimoji="1" lang="ja-JP" altLang="en-US" dirty="0">
                <a:solidFill>
                  <a:schemeClr val="tx1"/>
                </a:solidFill>
              </a:rPr>
              <a:t>　また、人の成長・発達には、様々な要因が互いに影響し合っている。遺伝因子だけでなく、環境因子として栄養状態や健康状態、人的・物的環境などが複雑に影響し合っている。</a:t>
            </a:r>
          </a:p>
          <a:p>
            <a:r>
              <a:rPr kumimoji="1" lang="ja-JP" altLang="en-US" dirty="0">
                <a:solidFill>
                  <a:schemeClr val="tx1"/>
                </a:solidFill>
              </a:rPr>
              <a:t>　例えば、医療的ケアを必要とするために、クラスで教員との対面で教育を受ける機会が十分にもてないと、多様な情報に触れる機会が制限されて教育効果が得られにくかったり、仲間との関係を十分に体験できずに情動や社会性の発達に影響を及ぼしたりすることがある。</a:t>
            </a:r>
            <a:endParaRPr kumimoji="1" lang="en-US" altLang="ja-JP" dirty="0">
              <a:solidFill>
                <a:schemeClr val="tx1"/>
              </a:solidFill>
            </a:endParaRPr>
          </a:p>
          <a:p>
            <a:r>
              <a:rPr lang="ja-JP" altLang="en-US" dirty="0"/>
              <a:t>　子どもが本来もつ力を十分に発揮できるような環境を整えることが大事だといえる。</a:t>
            </a: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10</a:t>
            </a:fld>
            <a:endParaRPr kumimoji="1" lang="ja-JP" altLang="en-US"/>
          </a:p>
        </p:txBody>
      </p:sp>
    </p:spTree>
    <p:extLst>
      <p:ext uri="{BB962C8B-B14F-4D97-AF65-F5344CB8AC3E}">
        <p14:creationId xmlns:p14="http://schemas.microsoft.com/office/powerpoint/2010/main" val="60657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pPr eaLnBrk="1" hangingPunct="1">
              <a:spcBef>
                <a:spcPct val="0"/>
              </a:spcBef>
              <a:buFontTx/>
              <a:buNone/>
            </a:pPr>
            <a:r>
              <a:rPr kumimoji="1" lang="ja-JP" altLang="en-US" noProof="0" dirty="0">
                <a:solidFill>
                  <a:schemeClr val="tx1"/>
                </a:solidFill>
              </a:rPr>
              <a:t>　アメリカの心理学者　</a:t>
            </a:r>
            <a:r>
              <a:rPr kumimoji="1" lang="en-US" altLang="ja-JP" noProof="0" dirty="0">
                <a:solidFill>
                  <a:schemeClr val="tx1"/>
                </a:solidFill>
              </a:rPr>
              <a:t>E.H. </a:t>
            </a:r>
            <a:r>
              <a:rPr kumimoji="1" lang="ja-JP" altLang="en-US" noProof="0" dirty="0">
                <a:solidFill>
                  <a:schemeClr val="tx1"/>
                </a:solidFill>
              </a:rPr>
              <a:t>エリクソンは、心理・社会的発達を主要な</a:t>
            </a:r>
            <a:r>
              <a:rPr kumimoji="1" lang="en-US" altLang="ja-JP" noProof="0" dirty="0">
                <a:solidFill>
                  <a:schemeClr val="tx1"/>
                </a:solidFill>
              </a:rPr>
              <a:t>8</a:t>
            </a:r>
            <a:r>
              <a:rPr kumimoji="1" lang="ja-JP" altLang="en-US" noProof="0" dirty="0">
                <a:solidFill>
                  <a:schemeClr val="tx1"/>
                </a:solidFill>
              </a:rPr>
              <a:t>段階</a:t>
            </a:r>
            <a:r>
              <a:rPr kumimoji="1" lang="en-US" altLang="ja-JP" noProof="0" dirty="0">
                <a:solidFill>
                  <a:schemeClr val="tx1"/>
                </a:solidFill>
              </a:rPr>
              <a:t>(</a:t>
            </a:r>
            <a:r>
              <a:rPr kumimoji="1" lang="ja-JP" altLang="en-US" noProof="0" dirty="0">
                <a:solidFill>
                  <a:schemeClr val="tx1"/>
                </a:solidFill>
              </a:rPr>
              <a:t>図表８</a:t>
            </a:r>
            <a:r>
              <a:rPr kumimoji="1" lang="en-US" altLang="ja-JP" noProof="0" dirty="0">
                <a:solidFill>
                  <a:schemeClr val="tx1"/>
                </a:solidFill>
              </a:rPr>
              <a:t>) </a:t>
            </a:r>
            <a:r>
              <a:rPr kumimoji="1" lang="ja-JP" altLang="en-US" noProof="0" dirty="0">
                <a:solidFill>
                  <a:schemeClr val="tx1"/>
                </a:solidFill>
              </a:rPr>
              <a:t>として示した。エリクソンによれば、人と環境は複雑に織り合わさり、絶えまない交流の中で相互にダイナミックに関係し合うという。</a:t>
            </a:r>
          </a:p>
          <a:p>
            <a:pPr eaLnBrk="1" hangingPunct="1">
              <a:spcBef>
                <a:spcPct val="0"/>
              </a:spcBef>
              <a:buFontTx/>
              <a:buNone/>
            </a:pPr>
            <a:r>
              <a:rPr kumimoji="1" lang="ja-JP" altLang="en-US" noProof="0" dirty="0">
                <a:solidFill>
                  <a:schemeClr val="tx1"/>
                </a:solidFill>
              </a:rPr>
              <a:t>　例えば乳児期の「希望」は、基本的信頼と不信の対立の中からあらわれ、学童期では勤勉性と劣等感の対立から「適格性」があらわれる。</a:t>
            </a:r>
          </a:p>
          <a:p>
            <a:pPr eaLnBrk="1" hangingPunct="1">
              <a:spcBef>
                <a:spcPct val="0"/>
              </a:spcBef>
              <a:buFontTx/>
              <a:buNone/>
            </a:pPr>
            <a:r>
              <a:rPr kumimoji="1" lang="ja-JP" altLang="en-US" noProof="0" dirty="0">
                <a:solidFill>
                  <a:schemeClr val="tx1"/>
                </a:solidFill>
              </a:rPr>
              <a:t>　ある時期の危機を乗り越えることは、それ以降のすべての段階に根を下ろして繰り返し課題化され、また、より高次の段階に新たな意味合いを与える。</a:t>
            </a:r>
          </a:p>
          <a:p>
            <a:pPr eaLnBrk="1" hangingPunct="1">
              <a:spcBef>
                <a:spcPct val="0"/>
              </a:spcBef>
              <a:buFontTx/>
              <a:buNone/>
            </a:pPr>
            <a:r>
              <a:rPr kumimoji="1" lang="ja-JP" altLang="en-US" noProof="0" dirty="0">
                <a:solidFill>
                  <a:schemeClr val="tx1"/>
                </a:solidFill>
              </a:rPr>
              <a:t>　学童期に仲間とともに学び生活することによる発達は、それまでの発達過程が基盤となり、また、その後の発達にもつながるという点で重要な意味を持つ。</a:t>
            </a:r>
            <a:endParaRPr lang="en-US" altLang="ja-JP" dirty="0"/>
          </a:p>
          <a:p>
            <a:r>
              <a:rPr lang="ja-JP" altLang="en-US" dirty="0"/>
              <a:t>（村瀬孝雄、近藤邦夫訳　</a:t>
            </a:r>
            <a:r>
              <a:rPr kumimoji="1" lang="ja-JP" altLang="en-US" noProof="0" dirty="0">
                <a:solidFill>
                  <a:schemeClr val="tx1"/>
                </a:solidFill>
              </a:rPr>
              <a:t>　</a:t>
            </a:r>
            <a:r>
              <a:rPr kumimoji="1" lang="en-US" altLang="ja-JP" noProof="0" dirty="0">
                <a:solidFill>
                  <a:schemeClr val="tx1"/>
                </a:solidFill>
              </a:rPr>
              <a:t>E.H.</a:t>
            </a:r>
            <a:r>
              <a:rPr kumimoji="1" lang="ja-JP" altLang="en-US" noProof="0" dirty="0">
                <a:solidFill>
                  <a:schemeClr val="tx1"/>
                </a:solidFill>
              </a:rPr>
              <a:t>エリクソン、</a:t>
            </a:r>
            <a:r>
              <a:rPr kumimoji="1" lang="en-US" altLang="ja-JP" noProof="0" dirty="0">
                <a:solidFill>
                  <a:schemeClr val="tx1"/>
                </a:solidFill>
              </a:rPr>
              <a:t>J.M.</a:t>
            </a:r>
            <a:r>
              <a:rPr kumimoji="1" lang="ja-JP" altLang="en-US" noProof="0" dirty="0">
                <a:solidFill>
                  <a:schemeClr val="tx1"/>
                </a:solidFill>
              </a:rPr>
              <a:t>エリクソン　ライフサイクル　その完結</a:t>
            </a:r>
            <a:r>
              <a:rPr kumimoji="1" lang="en-US" altLang="ja-JP" noProof="0" dirty="0">
                <a:solidFill>
                  <a:schemeClr val="tx1"/>
                </a:solidFill>
              </a:rPr>
              <a:t>〔</a:t>
            </a:r>
            <a:r>
              <a:rPr kumimoji="1" lang="ja-JP" altLang="en-US" noProof="0" dirty="0">
                <a:solidFill>
                  <a:schemeClr val="tx1"/>
                </a:solidFill>
              </a:rPr>
              <a:t>増補版</a:t>
            </a:r>
            <a:r>
              <a:rPr kumimoji="1" lang="en-US" altLang="ja-JP" noProof="0" dirty="0">
                <a:solidFill>
                  <a:schemeClr val="tx1"/>
                </a:solidFill>
              </a:rPr>
              <a:t>〕</a:t>
            </a:r>
            <a:r>
              <a:rPr kumimoji="1" lang="ja-JP" altLang="en-US" noProof="0" dirty="0">
                <a:solidFill>
                  <a:schemeClr val="tx1"/>
                </a:solidFill>
              </a:rPr>
              <a:t>　みすず書房　</a:t>
            </a:r>
            <a:r>
              <a:rPr kumimoji="1" lang="en-US" altLang="ja-JP" noProof="0" dirty="0">
                <a:solidFill>
                  <a:schemeClr val="tx1"/>
                </a:solidFill>
              </a:rPr>
              <a:t>2001</a:t>
            </a:r>
            <a:r>
              <a:rPr kumimoji="1" lang="ja-JP" altLang="en-US" noProof="0" dirty="0">
                <a:solidFill>
                  <a:schemeClr val="tx1"/>
                </a:solidFill>
              </a:rPr>
              <a:t>）</a:t>
            </a:r>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11</a:t>
            </a:fld>
            <a:endParaRPr lang="en-US" altLang="ja-JP" dirty="0"/>
          </a:p>
        </p:txBody>
      </p:sp>
    </p:spTree>
    <p:extLst>
      <p:ext uri="{BB962C8B-B14F-4D97-AF65-F5344CB8AC3E}">
        <p14:creationId xmlns:p14="http://schemas.microsoft.com/office/powerpoint/2010/main" val="932155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a:xfrm>
            <a:off x="710408" y="4890845"/>
            <a:ext cx="5683250" cy="5028804"/>
          </a:xfrm>
        </p:spPr>
        <p:txBody>
          <a:bodyPr/>
          <a:lstStyle/>
          <a:p>
            <a:r>
              <a:rPr lang="ja-JP" altLang="en-US" sz="900" dirty="0"/>
              <a:t>　成長・発達の視点から、子どもの特徴を以下にまとめる。</a:t>
            </a:r>
            <a:endParaRPr lang="en-US" altLang="ja-JP" sz="900" dirty="0"/>
          </a:p>
          <a:p>
            <a:r>
              <a:rPr lang="ja-JP" altLang="en-US" sz="900" dirty="0"/>
              <a:t>子どもは大人に比べて体が小さいため、子どもの体格にあった大きさの机や椅子の大きさが選ばれ、医療的ケアにおいても、気管カニューレは子どもにあった太さや長さなどが選ばれる</a:t>
            </a:r>
            <a:r>
              <a:rPr lang="en-US" altLang="ja-JP" sz="900" dirty="0"/>
              <a:t>( </a:t>
            </a:r>
            <a:r>
              <a:rPr lang="ja-JP" altLang="en-US" sz="900" dirty="0"/>
              <a:t>図表９</a:t>
            </a:r>
            <a:r>
              <a:rPr lang="en-US" altLang="ja-JP" sz="900" dirty="0"/>
              <a:t>)</a:t>
            </a:r>
            <a:r>
              <a:rPr lang="ja-JP" altLang="en-US" sz="900" dirty="0"/>
              <a:t>。</a:t>
            </a:r>
          </a:p>
          <a:p>
            <a:r>
              <a:rPr lang="ja-JP" altLang="en-US" sz="900" dirty="0"/>
              <a:t>　また、身体の大きさだけでなく形態や機能にも違いがあるため、一日に必要な体重当たりの水分量は大人より多く、成長期にある子どもに必要な栄養量やその内訳は大人とは異なる。安全な薬用量が大人とは違うということはもとより、体調の変化や日々の成長に伴って薬用量が変化する場合がある。</a:t>
            </a:r>
            <a:endParaRPr lang="en-US" altLang="ja-JP" sz="900" dirty="0"/>
          </a:p>
          <a:p>
            <a:r>
              <a:rPr lang="ja-JP" altLang="en-US" sz="900" dirty="0"/>
              <a:t>　子どもがものごとをとらえたり、考えたりする知的機能にも各時期の特徴がある。学童前期では、幼児期の特徴を残しているため、図や道具を使いながら学習することが効果的であるが、学童後期の多くは、抽象的な思考が可能になるため計算などの能力が進み、知識欲も旺盛になる。</a:t>
            </a:r>
          </a:p>
          <a:p>
            <a:r>
              <a:rPr lang="ja-JP" altLang="en-US" sz="900" dirty="0"/>
              <a:t>　したがって、学校で医療的ケアを実施する環境が整うことには、通学日数が増加して授業の継続性が保たれることや、教員や仲間との関係が深まることなどの多くの教育的意義を持つ。</a:t>
            </a:r>
          </a:p>
          <a:p>
            <a:r>
              <a:rPr lang="ja-JP" altLang="en-US" sz="900" dirty="0"/>
              <a:t>　子どもは自分自身や周りで起きていることを総合的に判断したり、安全を守る対応をとったりすることを大人ほど十分にはできないため、。周囲にいる教職員や看護師が、個々の理解力や症状のとらえ方・伝え方を把握しながら予測的な対応に努める必要がある。</a:t>
            </a:r>
          </a:p>
          <a:p>
            <a:r>
              <a:rPr lang="ja-JP" altLang="en-US" sz="900" dirty="0"/>
              <a:t>　さらに子どもが自分自身の症状をどのようにとらえるのかには、知識だけでなくそれまで経験したことなどの影響を受ける。学童期には基本的なコミュニケーション能力が備わっている子どもが多いが、症状を周りの人に伝えられるかどうかは子ども自身の気持ちや意向によっても現れ方が異なる。症状を実感しながらも障害等によって伝えられない場合や、脆弱性の高い子どもにおいては、注意深い観察が必要である。</a:t>
            </a:r>
          </a:p>
          <a:p>
            <a:r>
              <a:rPr lang="ja-JP" altLang="en-US" sz="900" dirty="0"/>
              <a:t>　心の発達は、学童前期には幼児性を残して感情のゆれによって泣いたり怒ったりする様子が見られるが、しだいにコントロールできるようになる。</a:t>
            </a:r>
          </a:p>
          <a:p>
            <a:r>
              <a:rPr lang="ja-JP" altLang="en-US" sz="900" dirty="0"/>
              <a:t>　家族中心の生活から、学校での仲間を中心とした対人関係に喜びを感じることが多くなる。食事の内容や方法は違っても、学校という場で仲間と食事をとることも貴重な経験となる。　　</a:t>
            </a:r>
            <a:endParaRPr lang="en-US" altLang="ja-JP" sz="900" dirty="0"/>
          </a:p>
          <a:p>
            <a:r>
              <a:rPr lang="ja-JP" altLang="en-US" sz="900" dirty="0"/>
              <a:t>　また、教員を尊敬したり、慕ったりする感情も生まれる。</a:t>
            </a:r>
          </a:p>
          <a:p>
            <a:r>
              <a:rPr lang="ja-JP" altLang="en-US" sz="900" dirty="0"/>
              <a:t>　知的好奇心が高まる時期でもあるため、授業中の医療的ケアによって学習を中断しなければならないことは、子どもの喜びや学習意欲に少なからず影響するものと考えられる。</a:t>
            </a:r>
          </a:p>
          <a:p>
            <a:r>
              <a:rPr lang="ja-JP" altLang="en-US" sz="900" dirty="0"/>
              <a:t>これらの成長・発達の視点から、一人ひとりの子どもの特徴を捉えて、医療的ケアを実施することが大切である。</a:t>
            </a: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12</a:t>
            </a:fld>
            <a:endParaRPr kumimoji="1" lang="ja-JP" altLang="en-US" dirty="0"/>
          </a:p>
        </p:txBody>
      </p:sp>
    </p:spTree>
    <p:extLst>
      <p:ext uri="{BB962C8B-B14F-4D97-AF65-F5344CB8AC3E}">
        <p14:creationId xmlns:p14="http://schemas.microsoft.com/office/powerpoint/2010/main" val="2475278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現在の社会背景（図表</a:t>
            </a:r>
            <a:r>
              <a:rPr kumimoji="1" lang="en-US" altLang="ja-JP" dirty="0"/>
              <a:t>10</a:t>
            </a:r>
            <a:r>
              <a:rPr kumimoji="1" lang="ja-JP" altLang="en-US" dirty="0"/>
              <a:t>） として、棒グラフで見てとれるように、日本の出生数は昭和</a:t>
            </a:r>
            <a:r>
              <a:rPr kumimoji="1" lang="en-US" altLang="ja-JP" dirty="0"/>
              <a:t>22</a:t>
            </a:r>
            <a:r>
              <a:rPr kumimoji="1" lang="ja-JP" altLang="en-US" dirty="0"/>
              <a:t>～</a:t>
            </a:r>
            <a:r>
              <a:rPr kumimoji="1" lang="en-US" altLang="ja-JP" dirty="0"/>
              <a:t>24 </a:t>
            </a:r>
            <a:r>
              <a:rPr kumimoji="1" lang="ja-JP" altLang="en-US" dirty="0"/>
              <a:t>年の第一次ベビーブーム以降、昭和</a:t>
            </a:r>
            <a:r>
              <a:rPr kumimoji="1" lang="en-US" altLang="ja-JP" dirty="0"/>
              <a:t>46</a:t>
            </a:r>
            <a:r>
              <a:rPr kumimoji="1" lang="ja-JP" altLang="en-US" dirty="0"/>
              <a:t>年～</a:t>
            </a:r>
            <a:r>
              <a:rPr kumimoji="1" lang="en-US" altLang="ja-JP" dirty="0"/>
              <a:t>49</a:t>
            </a:r>
            <a:r>
              <a:rPr kumimoji="1" lang="ja-JP" altLang="en-US" dirty="0"/>
              <a:t>年の第二次ベビーブームを除いて、基本的には低下し続けている。同じく折れ線グラフでは、女性の生涯出産数をあらわす合計特殊出生率（図表</a:t>
            </a:r>
            <a:r>
              <a:rPr kumimoji="1" lang="en-US" altLang="ja-JP" dirty="0"/>
              <a:t>11</a:t>
            </a:r>
            <a:r>
              <a:rPr kumimoji="1" lang="ja-JP" altLang="en-US" dirty="0"/>
              <a:t>） もほぼ一貫して低下を続けていることが分かる。</a:t>
            </a:r>
            <a:endParaRPr kumimoji="1" lang="en-US" altLang="ja-JP" dirty="0"/>
          </a:p>
          <a:p>
            <a:r>
              <a:rPr kumimoji="1" lang="ja-JP" altLang="en-US" dirty="0"/>
              <a:t>　平成</a:t>
            </a:r>
            <a:r>
              <a:rPr kumimoji="1" lang="en-US" altLang="ja-JP" dirty="0"/>
              <a:t>17</a:t>
            </a:r>
            <a:r>
              <a:rPr kumimoji="1" lang="ja-JP" altLang="en-US" dirty="0"/>
              <a:t>年には過去最低の</a:t>
            </a:r>
            <a:r>
              <a:rPr kumimoji="1" lang="en-US" altLang="ja-JP" dirty="0"/>
              <a:t>1.26</a:t>
            </a:r>
            <a:r>
              <a:rPr kumimoji="1" lang="ja-JP" altLang="en-US" dirty="0"/>
              <a:t>を記録しその後微増の推移をたどったが、平成</a:t>
            </a:r>
            <a:r>
              <a:rPr kumimoji="1" lang="en-US" altLang="ja-JP" dirty="0"/>
              <a:t>26</a:t>
            </a:r>
            <a:r>
              <a:rPr kumimoji="1" lang="ja-JP" altLang="en-US" dirty="0"/>
              <a:t>年以降は再び減少傾向をみせ、直近の平成</a:t>
            </a:r>
            <a:r>
              <a:rPr kumimoji="1" lang="en-US" altLang="ja-JP" dirty="0"/>
              <a:t>30</a:t>
            </a:r>
            <a:r>
              <a:rPr kumimoji="1" lang="ja-JP" altLang="en-US" dirty="0"/>
              <a:t>年には</a:t>
            </a:r>
            <a:r>
              <a:rPr kumimoji="1" lang="en-US" altLang="ja-JP" dirty="0"/>
              <a:t>1.42</a:t>
            </a:r>
            <a:r>
              <a:rPr kumimoji="1" lang="ja-JP" altLang="en-US" dirty="0"/>
              <a:t>となっている。近年の合計特殊出生率の低下は、主に</a:t>
            </a:r>
            <a:r>
              <a:rPr kumimoji="1" lang="en-US" altLang="ja-JP" dirty="0"/>
              <a:t>20</a:t>
            </a:r>
            <a:r>
              <a:rPr kumimoji="1" lang="ja-JP" altLang="en-US" dirty="0"/>
              <a:t>代の女性の出生率低下によるものであることが図表</a:t>
            </a:r>
            <a:r>
              <a:rPr kumimoji="1" lang="en-US" altLang="ja-JP" dirty="0"/>
              <a:t>11</a:t>
            </a:r>
            <a:r>
              <a:rPr kumimoji="1" lang="ja-JP" altLang="en-US" dirty="0"/>
              <a:t>グラフから見てとれる。ライフスタイルの多様化や経済状況を背景に、晩婚化や未婚率の上昇なども要因であると考えられる。出産時の母親の平均年齢は上昇して、ハイリスク妊産婦、或いはハイリスク新生児の割合が増加している。近年は周産期医療、小児医療の進歩によって、厳密な母体管理や高度な新生児の集中治療が行われるようになった。</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13</a:t>
            </a:fld>
            <a:endParaRPr kumimoji="1" lang="ja-JP" altLang="en-US" dirty="0"/>
          </a:p>
        </p:txBody>
      </p:sp>
    </p:spTree>
    <p:extLst>
      <p:ext uri="{BB962C8B-B14F-4D97-AF65-F5344CB8AC3E}">
        <p14:creationId xmlns:p14="http://schemas.microsoft.com/office/powerpoint/2010/main" val="594971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14</a:t>
            </a:fld>
            <a:endParaRPr kumimoji="1" lang="ja-JP" altLang="en-US" dirty="0"/>
          </a:p>
        </p:txBody>
      </p:sp>
    </p:spTree>
    <p:extLst>
      <p:ext uri="{BB962C8B-B14F-4D97-AF65-F5344CB8AC3E}">
        <p14:creationId xmlns:p14="http://schemas.microsoft.com/office/powerpoint/2010/main" val="3289727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看護界</a:t>
            </a:r>
            <a:r>
              <a:rPr kumimoji="1" lang="en-US" altLang="ja-JP" dirty="0"/>
              <a:t>( </a:t>
            </a:r>
            <a:r>
              <a:rPr kumimoji="1" lang="ja-JP" altLang="en-US" dirty="0"/>
              <a:t>図表</a:t>
            </a:r>
            <a:r>
              <a:rPr kumimoji="1" lang="en-US" altLang="ja-JP" dirty="0"/>
              <a:t>12) </a:t>
            </a:r>
            <a:r>
              <a:rPr kumimoji="1" lang="ja-JP" altLang="en-US" dirty="0"/>
              <a:t>では、</a:t>
            </a:r>
            <a:r>
              <a:rPr kumimoji="1" lang="en-US" altLang="ja-JP" dirty="0"/>
              <a:t>1953</a:t>
            </a:r>
            <a:r>
              <a:rPr kumimoji="1" lang="ja-JP" altLang="en-US" dirty="0"/>
              <a:t>年に</a:t>
            </a:r>
            <a:r>
              <a:rPr kumimoji="1" lang="en-US" altLang="ja-JP" dirty="0"/>
              <a:t>ICN( </a:t>
            </a:r>
            <a:r>
              <a:rPr kumimoji="1" lang="ja-JP" altLang="en-US" dirty="0"/>
              <a:t>国際看護師協会） において看護者の倫理綱領が採択されて、看護師の基本的責任として、「健康の保持増進、疾病の予防、健康の回復、苦痛の緩和を行い、生涯を通してその最期まで、その人らしく生を全うできるように援助を行うことを目的としている」とうたわれている。さらに、</a:t>
            </a:r>
            <a:r>
              <a:rPr kumimoji="1" lang="en-US" altLang="ja-JP" dirty="0"/>
              <a:t>1999</a:t>
            </a:r>
            <a:r>
              <a:rPr kumimoji="1" lang="ja-JP" altLang="en-US" dirty="0"/>
              <a:t>年に日本看護協会は、小児看護領域の業務基準として、「小児看護領域で特に留意すべき子どもの権利と必要な看護行為」を示している。そこには、最小限の侵襲、抑制と拘束などの医療場面で起こりやすい課題のみならず、教育・遊びの機会の保障も示されている。どのような障害等があっても教育を受ける機会を保証することを小児看護の重要な役割と位置付けていることは、病院であっても、勿論学校であっても、変わりはない。</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15</a:t>
            </a:fld>
            <a:endParaRPr kumimoji="1" lang="ja-JP" altLang="en-US" dirty="0"/>
          </a:p>
        </p:txBody>
      </p:sp>
    </p:spTree>
    <p:extLst>
      <p:ext uri="{BB962C8B-B14F-4D97-AF65-F5344CB8AC3E}">
        <p14:creationId xmlns:p14="http://schemas.microsoft.com/office/powerpoint/2010/main" val="4166502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急性期を乗り越えた後も医療的ケアを継続しながら地域や家庭で生活する子どもの数は急増している。社会制度やサービスは十分に整備されていない状況が続いていたが、ようやく</a:t>
            </a:r>
            <a:r>
              <a:rPr kumimoji="1" lang="en-US" altLang="ja-JP" dirty="0"/>
              <a:t>2016</a:t>
            </a:r>
            <a:r>
              <a:rPr kumimoji="1" lang="ja-JP" altLang="en-US" dirty="0"/>
              <a:t>年に児童福祉法が改正され、第</a:t>
            </a:r>
            <a:r>
              <a:rPr kumimoji="1" lang="en-US" altLang="ja-JP" dirty="0"/>
              <a:t>56</a:t>
            </a:r>
            <a:r>
              <a:rPr kumimoji="1" lang="ja-JP" altLang="en-US" dirty="0"/>
              <a:t>条の</a:t>
            </a:r>
            <a:r>
              <a:rPr kumimoji="1" lang="en-US" altLang="ja-JP" dirty="0"/>
              <a:t>6</a:t>
            </a:r>
            <a:r>
              <a:rPr kumimoji="1" lang="ja-JP" altLang="en-US" dirty="0"/>
              <a:t>第</a:t>
            </a:r>
            <a:r>
              <a:rPr kumimoji="1" lang="en-US" altLang="ja-JP" dirty="0"/>
              <a:t>2</a:t>
            </a:r>
            <a:r>
              <a:rPr kumimoji="1" lang="ja-JP" altLang="en-US" dirty="0"/>
              <a:t>項に（図表</a:t>
            </a:r>
            <a:r>
              <a:rPr kumimoji="1" lang="en-US" altLang="ja-JP" dirty="0"/>
              <a:t>13</a:t>
            </a:r>
            <a:r>
              <a:rPr kumimoji="1" lang="ja-JP" altLang="en-US" dirty="0"/>
              <a:t>） 医療的ケア児について言及された。　</a:t>
            </a:r>
          </a:p>
          <a:p>
            <a:r>
              <a:rPr kumimoji="1" lang="ja-JP" altLang="en-US" dirty="0"/>
              <a:t>　「地方公共団体は、人工呼吸器を装着している障害児その他の日常生活を営むために医療を要する状態にある障害児が、その心身の状況に応じた適切な保健、医療、福祉その他の各関連分野の支援を受けられるよう、保健、医療、福祉その他の各関連分野の支援を行う機関との連絡調整を行うための体制の整備に関し、必要な措置を講ずるように努めなければならない。」との内容であり、医療的ケア児が法律に位置づけられたという点で、その意義は大きい。</a:t>
            </a:r>
          </a:p>
          <a:p>
            <a:r>
              <a:rPr kumimoji="1" lang="ja-JP" altLang="en-US" dirty="0"/>
              <a:t>　また、</a:t>
            </a:r>
            <a:r>
              <a:rPr kumimoji="1" lang="en-US" altLang="ja-JP" dirty="0"/>
              <a:t>2016</a:t>
            </a:r>
            <a:r>
              <a:rPr kumimoji="1" lang="ja-JP" altLang="en-US" dirty="0"/>
              <a:t>年に障害者総合支援法が改正され、①障害者の望む地域生活の支援とともに、②障害児支援のニーズの多様化へのきめ細かな対応が示され、そこに「ウ． 医療的ケアを要する障害児が適切な支援を受けられるよう、自治体において保健・医療・福祉等の連携促進に努めるものとする」と明文化された。これに伴い、自治体では子どもの生活を支える体制づくりが本格的に始まった。</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16</a:t>
            </a:fld>
            <a:endParaRPr kumimoji="1" lang="ja-JP" altLang="en-US" dirty="0"/>
          </a:p>
        </p:txBody>
      </p:sp>
    </p:spTree>
    <p:extLst>
      <p:ext uri="{BB962C8B-B14F-4D97-AF65-F5344CB8AC3E}">
        <p14:creationId xmlns:p14="http://schemas.microsoft.com/office/powerpoint/2010/main" val="3825477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　まず、医療的ケア児のとらえ方の参考資料として、</a:t>
            </a:r>
            <a:r>
              <a:rPr kumimoji="1" lang="en-US" altLang="ja-JP" kern="1200" dirty="0">
                <a:solidFill>
                  <a:schemeClr val="tx1"/>
                </a:solidFill>
                <a:effectLst/>
              </a:rPr>
              <a:t>2001</a:t>
            </a:r>
            <a:r>
              <a:rPr kumimoji="1" lang="ja-JP" altLang="en-US" kern="1200" dirty="0">
                <a:solidFill>
                  <a:schemeClr val="tx1"/>
                </a:solidFill>
                <a:effectLst/>
              </a:rPr>
              <a:t>年に</a:t>
            </a:r>
            <a:r>
              <a:rPr kumimoji="1" lang="en-US" altLang="ja-JP" kern="1200" dirty="0">
                <a:solidFill>
                  <a:schemeClr val="tx1"/>
                </a:solidFill>
                <a:effectLst/>
              </a:rPr>
              <a:t>WHO</a:t>
            </a:r>
            <a:r>
              <a:rPr kumimoji="1" lang="ja-JP" altLang="en-US" kern="1200" dirty="0">
                <a:solidFill>
                  <a:schemeClr val="tx1"/>
                </a:solidFill>
                <a:effectLst/>
              </a:rPr>
              <a:t>で採択された、国際生活機能分類「</a:t>
            </a:r>
            <a:r>
              <a:rPr kumimoji="1" lang="en-US" altLang="ja-JP" kern="1200" dirty="0">
                <a:solidFill>
                  <a:schemeClr val="tx1"/>
                </a:solidFill>
                <a:effectLst/>
              </a:rPr>
              <a:t>I C F : International Classification of Functioning</a:t>
            </a:r>
            <a:r>
              <a:rPr kumimoji="1" lang="ja-JP" altLang="en-US" kern="1200" dirty="0">
                <a:solidFill>
                  <a:schemeClr val="tx1"/>
                </a:solidFill>
                <a:effectLst/>
              </a:rPr>
              <a:t>、</a:t>
            </a:r>
            <a:r>
              <a:rPr kumimoji="1" lang="en-US" altLang="ja-JP" kern="1200" dirty="0">
                <a:solidFill>
                  <a:schemeClr val="tx1"/>
                </a:solidFill>
                <a:effectLst/>
              </a:rPr>
              <a:t> Disability and Health</a:t>
            </a:r>
            <a:r>
              <a:rPr kumimoji="1" lang="ja-JP" altLang="en-US" kern="1200" dirty="0">
                <a:solidFill>
                  <a:schemeClr val="tx1"/>
                </a:solidFill>
                <a:effectLst/>
              </a:rPr>
              <a:t>」（図表</a:t>
            </a:r>
            <a:r>
              <a:rPr kumimoji="1" lang="en-US" altLang="ja-JP" kern="1200" dirty="0">
                <a:solidFill>
                  <a:schemeClr val="tx1"/>
                </a:solidFill>
                <a:effectLst/>
              </a:rPr>
              <a:t>14</a:t>
            </a:r>
            <a:r>
              <a:rPr kumimoji="1" lang="ja-JP" altLang="en-US" kern="1200" dirty="0">
                <a:solidFill>
                  <a:schemeClr val="tx1"/>
                </a:solidFill>
                <a:effectLst/>
              </a:rPr>
              <a:t>） を挙げる。</a:t>
            </a:r>
            <a:r>
              <a:rPr kumimoji="1" lang="en-US" altLang="ja-JP" kern="1200" dirty="0">
                <a:solidFill>
                  <a:schemeClr val="tx1"/>
                </a:solidFill>
                <a:effectLst/>
              </a:rPr>
              <a:t>ICF</a:t>
            </a:r>
            <a:r>
              <a:rPr kumimoji="1" lang="ja-JP" altLang="en-US" kern="1200" dirty="0">
                <a:solidFill>
                  <a:schemeClr val="tx1"/>
                </a:solidFill>
                <a:effectLst/>
              </a:rPr>
              <a:t>は、ひとの生活機能と障害に関して、「心身機能・身体構造」「活動」「参加」の３つの次元、さらには「環境因子」「個人因子」の影響を及ぼす因子から構成している。それまでは身体機能の障害による生活機能の障害、社会的不利を分類するという考え方が中心であったのに対して、</a:t>
            </a:r>
            <a:r>
              <a:rPr kumimoji="1" lang="en-US" altLang="ja-JP" kern="1200" dirty="0">
                <a:solidFill>
                  <a:schemeClr val="tx1"/>
                </a:solidFill>
                <a:effectLst/>
              </a:rPr>
              <a:t>ICF</a:t>
            </a:r>
            <a:r>
              <a:rPr kumimoji="1" lang="ja-JP" altLang="en-US" kern="1200" dirty="0">
                <a:solidFill>
                  <a:schemeClr val="tx1"/>
                </a:solidFill>
                <a:effectLst/>
              </a:rPr>
              <a:t>はこれらの環境因子という観点を加えて、例えば、バリアフリー等の環境を評価できるように構成されている。医療的ケアを必要とする子どもが、学校で活動し、社会参加する権利を持つ主体であるためのバリアフリーを図る上で、参考になる考え方である。</a:t>
            </a:r>
            <a:endParaRPr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17</a:t>
            </a:fld>
            <a:endParaRPr kumimoji="1" lang="ja-JP" altLang="en-US"/>
          </a:p>
        </p:txBody>
      </p:sp>
    </p:spTree>
    <p:extLst>
      <p:ext uri="{BB962C8B-B14F-4D97-AF65-F5344CB8AC3E}">
        <p14:creationId xmlns:p14="http://schemas.microsoft.com/office/powerpoint/2010/main" val="4213226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このような社会的背景から</a:t>
            </a:r>
            <a:r>
              <a:rPr lang="ja-JP" altLang="en-US" dirty="0"/>
              <a:t>（</a:t>
            </a:r>
            <a:r>
              <a:rPr kumimoji="1" lang="ja-JP" altLang="en-US" dirty="0"/>
              <a:t>図表</a:t>
            </a:r>
            <a:r>
              <a:rPr kumimoji="1" lang="en-US" altLang="ja-JP" dirty="0"/>
              <a:t>15</a:t>
            </a:r>
            <a:r>
              <a:rPr kumimoji="1" lang="ja-JP" altLang="en-US" dirty="0"/>
              <a:t>）が示すように、急性期を乗り越えた後も医療的ケアを継続しながら地域や家庭で生活する子どもの数は、ここ</a:t>
            </a:r>
            <a:r>
              <a:rPr kumimoji="1" lang="en-US" altLang="ja-JP" dirty="0"/>
              <a:t>10</a:t>
            </a:r>
            <a:r>
              <a:rPr kumimoji="1" lang="ja-JP" altLang="en-US" dirty="0"/>
              <a:t>年間で約</a:t>
            </a:r>
            <a:r>
              <a:rPr kumimoji="1" lang="en-US" altLang="ja-JP" dirty="0"/>
              <a:t>2</a:t>
            </a:r>
            <a:r>
              <a:rPr kumimoji="1" lang="ja-JP" altLang="en-US" dirty="0"/>
              <a:t>倍に増加している。このような医療的ケア児が学校で教育を受ける機会を確保するために、先ずは特別支援学校等に看護師を配置して、学校内で医療的ケアを実施する体制が整えられるようになった。さらに、人工呼吸器が必要な子どもの推計値では、ここ</a:t>
            </a:r>
            <a:r>
              <a:rPr kumimoji="1" lang="en-US" altLang="ja-JP" dirty="0"/>
              <a:t>10</a:t>
            </a:r>
            <a:r>
              <a:rPr kumimoji="1" lang="ja-JP" altLang="en-US" dirty="0"/>
              <a:t>年で約</a:t>
            </a:r>
            <a:r>
              <a:rPr kumimoji="1" lang="en-US" altLang="ja-JP" dirty="0"/>
              <a:t>10</a:t>
            </a:r>
            <a:r>
              <a:rPr kumimoji="1" lang="ja-JP" altLang="en-US" dirty="0"/>
              <a:t>倍に急増した。</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18</a:t>
            </a:fld>
            <a:endParaRPr kumimoji="1" lang="ja-JP" altLang="en-US" dirty="0"/>
          </a:p>
        </p:txBody>
      </p:sp>
    </p:spTree>
    <p:extLst>
      <p:ext uri="{BB962C8B-B14F-4D97-AF65-F5344CB8AC3E}">
        <p14:creationId xmlns:p14="http://schemas.microsoft.com/office/powerpoint/2010/main" val="1157253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lang="ja-JP" altLang="en-US" dirty="0"/>
              <a:t>　</a:t>
            </a:r>
            <a:r>
              <a:rPr kumimoji="1" lang="ja-JP" altLang="en-US" dirty="0"/>
              <a:t>医療的ケアを必要とする子どもの地域での支援体制</a:t>
            </a:r>
            <a:r>
              <a:rPr kumimoji="1" lang="en-US" altLang="ja-JP" dirty="0"/>
              <a:t>(</a:t>
            </a:r>
            <a:r>
              <a:rPr kumimoji="1" lang="ja-JP" altLang="en-US" dirty="0"/>
              <a:t>図表</a:t>
            </a:r>
            <a:r>
              <a:rPr kumimoji="1" lang="en-US" altLang="ja-JP" dirty="0"/>
              <a:t>16)</a:t>
            </a:r>
            <a:r>
              <a:rPr kumimoji="1" lang="ja-JP" altLang="en-US" dirty="0"/>
              <a:t>は地域によって特徴がある。地方公共団体が中心になって保健、医療、障害福祉、保育、教育等が協働する場を設けて、子どもの生活を支える体制づくりがすすめられている。</a:t>
            </a:r>
          </a:p>
          <a:p>
            <a:r>
              <a:rPr kumimoji="1" lang="ja-JP" altLang="en-US" dirty="0"/>
              <a:t>　各機関や職種の協働が大切であり、子どもと家族の意向を尊重して、チーム内の調整を図るコーディネーターの役割が重要となる。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19</a:t>
            </a:fld>
            <a:endParaRPr kumimoji="1" lang="ja-JP" altLang="en-US" dirty="0"/>
          </a:p>
        </p:txBody>
      </p:sp>
    </p:spTree>
    <p:extLst>
      <p:ext uri="{BB962C8B-B14F-4D97-AF65-F5344CB8AC3E}">
        <p14:creationId xmlns:p14="http://schemas.microsoft.com/office/powerpoint/2010/main" val="262861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pPr algn="just">
              <a:lnSpc>
                <a:spcPct val="125000"/>
              </a:lnSpc>
            </a:pPr>
            <a:r>
              <a:rPr lang="ja-JP" altLang="en-US" dirty="0"/>
              <a:t>　本研修は、学校における医療的ケアの一環を成す「教職員による喀痰吸引等」の実施者を養成するものである。　</a:t>
            </a:r>
            <a:endParaRPr lang="en-US" altLang="ja-JP" dirty="0"/>
          </a:p>
          <a:p>
            <a:pPr algn="just">
              <a:lnSpc>
                <a:spcPct val="125000"/>
              </a:lnSpc>
            </a:pPr>
            <a:r>
              <a:rPr lang="ja-JP" altLang="en-US" dirty="0"/>
              <a:t>　学校における医療的ケアには</a:t>
            </a:r>
            <a:r>
              <a:rPr lang="en-US" altLang="ja-JP" dirty="0"/>
              <a:t>30</a:t>
            </a:r>
            <a:r>
              <a:rPr lang="ja-JP" altLang="en-US" dirty="0"/>
              <a:t>年を越える取組がある。学校における医療的ケアの対象である子どもは、成人に比べ体が小さいだけでなく、各器官が未成熟であったり、コミュニケーションや情動面の発達も遅れていたりする。そのため、学校においては、子どもの特性を踏まえた医療的ケアの取組が進められてきた。研修の最初に、これまでの取組の経緯を知り、医療的ケアに取り組むに当たって大切なことを学んでほしい。</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a:t>
            </a:fld>
            <a:endParaRPr kumimoji="1" lang="ja-JP" altLang="en-US"/>
          </a:p>
        </p:txBody>
      </p:sp>
    </p:spTree>
    <p:extLst>
      <p:ext uri="{BB962C8B-B14F-4D97-AF65-F5344CB8AC3E}">
        <p14:creationId xmlns:p14="http://schemas.microsoft.com/office/powerpoint/2010/main" val="292789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学校教育法（以下「学教法」という。） は、「学校は、国（･･･国立大学法人及び独立行政法人国立高等専門学校機構を含む。･･･）、地方公共団体（･･･公立大学法人を含む。） 及び私立学校第３条に規定する学校法人のみが、これを設置することができる。･･･国立学校とは、国の設置する学校を、公立学校とは、地方公共団体の設置する学校を、私立学校とは、学校法人の設置する学校をいう。」と規定し、学校の設置主体たる設置者の存在を定めている（学教法第２条）。</a:t>
            </a:r>
          </a:p>
          <a:p>
            <a:r>
              <a:rPr kumimoji="1" lang="ja-JP" altLang="en-US" dirty="0"/>
              <a:t>　公立学校の設置者は、前述のように「地方公共団体」すなわち都道府県、市町村である。</a:t>
            </a:r>
          </a:p>
          <a:p>
            <a:r>
              <a:rPr kumimoji="1" lang="ja-JP" altLang="en-US" dirty="0"/>
              <a:t>次に、学教法は、設置者とその設置する学校の関係について、「学校の設置者は、その設置する学校を管理し、法令に特別の定のある場合を除いては、その学校の経費を負担する。」と規定し、いわゆる学校の設置者管理主義を明らかにしている（学教法第５条）。</a:t>
            </a:r>
          </a:p>
          <a:p>
            <a:r>
              <a:rPr kumimoji="1" lang="ja-JP" altLang="en-US" dirty="0"/>
              <a:t>　設置者がその設置する学校を管理するとは、設置者が、当該学校の存立を維持し、かつ、その本来の目的をできるだけ完全に達せしめるために必要な一切の行為をなすことである。すなわち、設置者は、①学校の物的要素である校舎等の施設整備、教材教具等の維持、修繕、保管等の物的管理、②学校の人的要素である教職員の任免その他の身分取扱い、服務監督等の人的管理、③学校の組織編制、教育課程、学習指導、教科書その他の教材の取扱い等の運営管理の一切を行うものであ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20</a:t>
            </a:fld>
            <a:endParaRPr kumimoji="1" lang="ja-JP" altLang="en-US" dirty="0"/>
          </a:p>
        </p:txBody>
      </p:sp>
    </p:spTree>
    <p:extLst>
      <p:ext uri="{BB962C8B-B14F-4D97-AF65-F5344CB8AC3E}">
        <p14:creationId xmlns:p14="http://schemas.microsoft.com/office/powerpoint/2010/main" val="1928528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地方公共団体における公立学校の管理に当たる「機関」については、地方自治法及び地方教育行政の組織及ぶ運営に関する法律（地教行法） により、大学以外の公立学校については教育委員会が、公立大学については地方公共団体の長が、その職務に当たることとなっている。（地方自治法第</a:t>
            </a:r>
            <a:r>
              <a:rPr kumimoji="1" lang="en-US" altLang="ja-JP" dirty="0"/>
              <a:t>180 </a:t>
            </a:r>
            <a:r>
              <a:rPr kumimoji="1" lang="ja-JP" altLang="en-US" dirty="0"/>
              <a:t>条の５、同法第</a:t>
            </a:r>
            <a:r>
              <a:rPr kumimoji="1" lang="en-US" altLang="ja-JP" dirty="0"/>
              <a:t>180</a:t>
            </a:r>
            <a:r>
              <a:rPr kumimoji="1" lang="ja-JP" altLang="en-US" dirty="0"/>
              <a:t>条の８、地教行法第</a:t>
            </a:r>
            <a:r>
              <a:rPr kumimoji="1" lang="en-US" altLang="ja-JP" dirty="0"/>
              <a:t>22</a:t>
            </a:r>
            <a:r>
              <a:rPr kumimoji="1" lang="ja-JP" altLang="en-US" dirty="0"/>
              <a:t>条、同法第</a:t>
            </a:r>
            <a:r>
              <a:rPr kumimoji="1" lang="en-US" altLang="ja-JP" dirty="0"/>
              <a:t>23</a:t>
            </a:r>
            <a:r>
              <a:rPr kumimoji="1" lang="ja-JP" altLang="en-US" dirty="0"/>
              <a:t>条、同法第</a:t>
            </a:r>
            <a:r>
              <a:rPr kumimoji="1" lang="en-US" altLang="ja-JP" dirty="0"/>
              <a:t>31</a:t>
            </a:r>
            <a:r>
              <a:rPr kumimoji="1" lang="ja-JP" altLang="en-US" dirty="0"/>
              <a:t>条）</a:t>
            </a:r>
          </a:p>
          <a:p>
            <a:r>
              <a:rPr kumimoji="1" lang="ja-JP" altLang="en-US" dirty="0"/>
              <a:t>　このように、大学以外の公立学校については、地方公共団体の「機関」である教育委員会が、設置者の当然の機能として有する包括的な管理権に基づいて、学校に対し前述のような物品管理・人的管理・運営管理の一切を行うこととなっている。また、教育委員会は学校だけではなく、その他の教育、スポーツ、文化の保護に関する事務をも管理、執行する機関であ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21</a:t>
            </a:fld>
            <a:endParaRPr kumimoji="1" lang="ja-JP" altLang="en-US" dirty="0"/>
          </a:p>
        </p:txBody>
      </p:sp>
    </p:spTree>
    <p:extLst>
      <p:ext uri="{BB962C8B-B14F-4D97-AF65-F5344CB8AC3E}">
        <p14:creationId xmlns:p14="http://schemas.microsoft.com/office/powerpoint/2010/main" val="1268038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lang="ja-JP" altLang="en-US" dirty="0"/>
              <a:t>　学教法は、「校長は、校務をつかさどり、所属職員を監督する。」と規定している（小学校：学教法第</a:t>
            </a:r>
            <a:r>
              <a:rPr lang="en-US" altLang="ja-JP" dirty="0"/>
              <a:t>37</a:t>
            </a:r>
            <a:r>
              <a:rPr lang="ja-JP" altLang="en-US" dirty="0"/>
              <a:t>条第４項、中学校： 同法第</a:t>
            </a:r>
            <a:r>
              <a:rPr lang="en-US" altLang="ja-JP" dirty="0"/>
              <a:t>49</a:t>
            </a:r>
            <a:r>
              <a:rPr lang="ja-JP" altLang="en-US" dirty="0"/>
              <a:t>条、義務教育学校： 同法第</a:t>
            </a:r>
            <a:r>
              <a:rPr lang="en-US" altLang="ja-JP" dirty="0"/>
              <a:t>49</a:t>
            </a:r>
            <a:r>
              <a:rPr lang="ja-JP" altLang="en-US" dirty="0"/>
              <a:t>条の８、高等学校： 同法第</a:t>
            </a:r>
            <a:r>
              <a:rPr lang="en-US" altLang="ja-JP" dirty="0"/>
              <a:t>62</a:t>
            </a:r>
            <a:r>
              <a:rPr lang="ja-JP" altLang="en-US" dirty="0"/>
              <a:t>条、中等教育学校： 同法第</a:t>
            </a:r>
            <a:r>
              <a:rPr lang="en-US" altLang="ja-JP" dirty="0"/>
              <a:t>70</a:t>
            </a:r>
            <a:r>
              <a:rPr lang="ja-JP" altLang="en-US" dirty="0"/>
              <a:t>条、特別支援学校： 同法第</a:t>
            </a:r>
            <a:r>
              <a:rPr lang="en-US" altLang="ja-JP" dirty="0"/>
              <a:t>82</a:t>
            </a:r>
            <a:r>
              <a:rPr lang="ja-JP" altLang="en-US" dirty="0"/>
              <a:t>条）。したがって、これにより、学校運営上必要な一切の事柄は、学校段階においては校長の責任と権限に基づいて処理されなければならず、また、校長は、上司として所属職員に対し校務を分担させるとともに、校務の処理の仕方について必要に応じ指示するなど職務命令を発することができる。</a:t>
            </a:r>
          </a:p>
          <a:p>
            <a:r>
              <a:rPr lang="ja-JP" altLang="en-US" dirty="0"/>
              <a:t>　このような校長の責任と権限を具体的な職務についてみると、その由来する根拠という観点から形式的に分類すると、二つに分けることができる。すなわち、第一は、法令によってそもそも校長の職務として定められているものであり、第二は、教育委員会が校長に委任し、又は命令した職務である。</a:t>
            </a:r>
          </a:p>
          <a:p>
            <a:r>
              <a:rPr lang="ja-JP" altLang="en-US" dirty="0"/>
              <a:t>　まず、校長の個々具体の職務が法令によって規定されているものとして、①教育課程の実施や評価に関すること、②就学、入学、進学及び卒業に関すること、③児童生徒の懲戒に関すること、④児童生徒の安全に関すること、⑤教職員に関すること、がある。</a:t>
            </a:r>
          </a:p>
          <a:p>
            <a:r>
              <a:rPr lang="ja-JP" altLang="en-US" dirty="0"/>
              <a:t>　また、前述のように教育委員会からあらかじめ明示して委任（権限の委任又は専決・代決という内部委任） され、又は命令されたものであり、例えば、学校施設の目的外使用の許可、設備や物品の管理、所属職員に対する出張命令、研修命令など多くのものがある。このような職務の付与の形式としては、教育委員会規則や訓令によるもの、通達や個別の職務命令によるものなど様々の方法があるが、基本的事項については教育委員会が定める学校管理規則によって体系的に明示されている。</a:t>
            </a:r>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22</a:t>
            </a:fld>
            <a:endParaRPr kumimoji="1" lang="ja-JP" altLang="en-US" dirty="0"/>
          </a:p>
        </p:txBody>
      </p:sp>
    </p:spTree>
    <p:extLst>
      <p:ext uri="{BB962C8B-B14F-4D97-AF65-F5344CB8AC3E}">
        <p14:creationId xmlns:p14="http://schemas.microsoft.com/office/powerpoint/2010/main" val="3359007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前述のように、校長は、学校運営上の最終的な責任者として、学校におけるすべての事柄について権限を有し、また、責任を負う。</a:t>
            </a:r>
          </a:p>
          <a:p>
            <a:r>
              <a:rPr kumimoji="1" lang="ja-JP" altLang="en-US" dirty="0"/>
              <a:t>　学校においては、個々の教員の自主性や創意工夫によって教育活動が生き生きと展開されることが大切であるとともに、全教職員が一体となって教育活動をはじめとする学校運営に取り組む体制が確立されなければならない。このためには、校長のリーダーシップが極めて重要であり、教職員のモラルの向上と組織体制の確立に努めることが校長の果たすべき役割である。</a:t>
            </a:r>
          </a:p>
          <a:p>
            <a:r>
              <a:rPr kumimoji="1" lang="ja-JP" altLang="en-US" dirty="0"/>
              <a:t>　したがって、校長は、法令及び教育委員会の指示等に違反しない限度について、自らの責任と判断に基づき、学校運営が本来の目的にのっとって適正に行われるよう、各教職員に対して校務を分担させるとともに、校務の処理について指導、助言、指揮、監督を行う。</a:t>
            </a:r>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23</a:t>
            </a:fld>
            <a:endParaRPr kumimoji="1" lang="ja-JP" altLang="en-US" dirty="0"/>
          </a:p>
        </p:txBody>
      </p:sp>
    </p:spTree>
    <p:extLst>
      <p:ext uri="{BB962C8B-B14F-4D97-AF65-F5344CB8AC3E}">
        <p14:creationId xmlns:p14="http://schemas.microsoft.com/office/powerpoint/2010/main" val="173896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文部科学省が平成</a:t>
            </a:r>
            <a:r>
              <a:rPr kumimoji="1" lang="en-US" altLang="ja-JP" dirty="0"/>
              <a:t>28</a:t>
            </a:r>
            <a:r>
              <a:rPr kumimoji="1" lang="ja-JP" altLang="en-US" dirty="0"/>
              <a:t>年度に実施した教員勤務実態調査において、教員の厳しい勤務の実態が改めて明らかとなった。これを受けて、平成</a:t>
            </a:r>
            <a:r>
              <a:rPr kumimoji="1" lang="en-US" altLang="ja-JP" dirty="0"/>
              <a:t>29</a:t>
            </a:r>
            <a:r>
              <a:rPr kumimoji="1" lang="ja-JP" altLang="en-US" dirty="0"/>
              <a:t>年６月に、文部科学大臣が中央教育審議会に「新しい時代の教育に向けた持続可能な学校指導・運営体制の構築のための学校における働き方改革に関する総合的な方策について」を諮問し、平成</a:t>
            </a:r>
            <a:r>
              <a:rPr kumimoji="1" lang="en-US" altLang="ja-JP" dirty="0"/>
              <a:t>31</a:t>
            </a:r>
            <a:r>
              <a:rPr kumimoji="1" lang="ja-JP" altLang="en-US" dirty="0"/>
              <a:t>年１月に、中央教育審議会は答申を取りまとめた。</a:t>
            </a:r>
          </a:p>
          <a:p>
            <a:r>
              <a:rPr kumimoji="1" lang="ja-JP" altLang="en-US" dirty="0"/>
              <a:t>　この答申を踏まえ、文部科学省は、各教育委員会に対して、学校における業務改善及び勤務時間管理等に係る取組の徹底を求める通知を発出した。その中で、「業務の役割分担・適正化のために教育委員会等が取り組むべき方策」の一つとして、「</a:t>
            </a:r>
            <a:r>
              <a:rPr kumimoji="1" lang="en-US" altLang="ja-JP" dirty="0"/>
              <a:t>『</a:t>
            </a:r>
            <a:r>
              <a:rPr kumimoji="1" lang="ja-JP" altLang="en-US" dirty="0"/>
              <a:t>チームとしての学校</a:t>
            </a:r>
            <a:r>
              <a:rPr kumimoji="1" lang="en-US" altLang="ja-JP" dirty="0"/>
              <a:t>』</a:t>
            </a:r>
            <a:r>
              <a:rPr kumimoji="1" lang="ja-JP" altLang="en-US" dirty="0"/>
              <a:t>として、事務職員に加え、スクールカウンセラー、スクールソーシャルワーカー、特別支援教育を支援する外部専門家等の専門スタッフや、部活動指導員、スクール・サポート・スタッフやその他の外部人材について、役割分担を明確にした上で参画を進め、専門スタッフ等が学校に対して理解を深め、必要な資質・能力を備えることができるような研修等を実施するとともに、人員が確保できるよう所管の学校に対して必要な支援を行うよう努めること。」とするとともに、学校における働き方改革を強力に推進するため、スクールカウンセラー、スクールソーシャルワーカー、医療的ケアを行う看護師や特別支援教育を支援する外部専門家、特別支援教育支援員、日本語指導に係る支援員等専門スタッフの配置充実を図ることが示された。</a:t>
            </a:r>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24</a:t>
            </a:fld>
            <a:endParaRPr kumimoji="1" lang="ja-JP" altLang="en-US" dirty="0"/>
          </a:p>
        </p:txBody>
      </p:sp>
    </p:spTree>
    <p:extLst>
      <p:ext uri="{BB962C8B-B14F-4D97-AF65-F5344CB8AC3E}">
        <p14:creationId xmlns:p14="http://schemas.microsoft.com/office/powerpoint/2010/main" val="3862800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教育委員会は、学校において医療的ケアを実施するに当たって、医療的ケア児の状態に応じ看護師等を適切に配置するとともに、小児・在宅医療に知見のある医師を学校医として委嘱したり、医療的ケアについて助言や指導を得るための医師を学校医とは別に委嘱するなどして、医療安全を確保するための支援を行うとともに、関係者（学校や医療機関、福祉部局の関係者のほか、保護者の代表者など）で構成される協議会を設置し、ガイドラインや緊急時の対応指針を策定したり、ヒヤリ・ハット事例を分析するなどして、総括的に管理する必要がある。</a:t>
            </a:r>
          </a:p>
          <a:p>
            <a:r>
              <a:rPr kumimoji="1" lang="ja-JP" altLang="en-US" dirty="0"/>
              <a:t>　さらに、学校に配置する看護師等の専門性の向上を図るため、医療機関や福祉部局などと連携を図り、最新の医療や看護技術、医療機器に関する知識や技能などを得るための実践的・臨床的な研修の機会を確保すること</a:t>
            </a:r>
          </a:p>
          <a:p>
            <a:r>
              <a:rPr kumimoji="1" lang="ja-JP" altLang="en-US" dirty="0"/>
              <a:t>が求められている。</a:t>
            </a:r>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25</a:t>
            </a:fld>
            <a:endParaRPr kumimoji="1" lang="ja-JP" altLang="en-US" dirty="0"/>
          </a:p>
        </p:txBody>
      </p:sp>
    </p:spTree>
    <p:extLst>
      <p:ext uri="{BB962C8B-B14F-4D97-AF65-F5344CB8AC3E}">
        <p14:creationId xmlns:p14="http://schemas.microsoft.com/office/powerpoint/2010/main" val="14062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障害のある子供の就学先の決定については、平成</a:t>
            </a:r>
            <a:r>
              <a:rPr kumimoji="1" lang="en-US" altLang="ja-JP" dirty="0"/>
              <a:t>25</a:t>
            </a:r>
            <a:r>
              <a:rPr kumimoji="1" lang="ja-JP" altLang="en-US" dirty="0"/>
              <a:t>年に行われた学教法施行令の改正により、個々の障害の状態、本人の教育的ニーズ、本人・保護者の意見、教育学、医学、心理学などの専門家の知見、学校や地域の状況等を踏まえた、総合的に判断する仕組みへと改められた。</a:t>
            </a:r>
          </a:p>
          <a:p>
            <a:r>
              <a:rPr kumimoji="1" lang="ja-JP" altLang="en-US" dirty="0"/>
              <a:t>　総合的判断を行う市町村教育委員会は、障害者基本法第</a:t>
            </a:r>
            <a:r>
              <a:rPr kumimoji="1" lang="en-US" altLang="ja-JP" dirty="0"/>
              <a:t>16 </a:t>
            </a:r>
            <a:r>
              <a:rPr kumimoji="1" lang="ja-JP" altLang="en-US" dirty="0"/>
              <a:t>条においても、年齢及び能力に応じ、かつ、その特性を踏まえた十分な教育が受けられるようにするとともに、本人・保護者に対し十分な情報提供を行い、可能な限りその意向を尊重することが求められていることに留意する必要がある。</a:t>
            </a:r>
          </a:p>
          <a:p>
            <a:r>
              <a:rPr kumimoji="1" lang="ja-JP" altLang="en-US" dirty="0"/>
              <a:t>　同様に、医療的ケア児の「教育の場」の決定においても、教育委員会が主体となり、早期からの教育相談、教育支援による相談機能を高め、合意形成のプロセスを丁寧に行うことが求められている。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26</a:t>
            </a:fld>
            <a:endParaRPr kumimoji="1" lang="ja-JP" altLang="en-US" dirty="0"/>
          </a:p>
        </p:txBody>
      </p:sp>
    </p:spTree>
    <p:extLst>
      <p:ext uri="{BB962C8B-B14F-4D97-AF65-F5344CB8AC3E}">
        <p14:creationId xmlns:p14="http://schemas.microsoft.com/office/powerpoint/2010/main" val="3279253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文部科学省は、幼稚園、小学校、中学校、高等学校、特別支援学校（専攻科は除く）に在籍する医療的ケアが必要な幼児児童生徒等の数を把握する調査を実施している。</a:t>
            </a:r>
          </a:p>
          <a:p>
            <a:r>
              <a:rPr kumimoji="1" lang="ja-JP" altLang="en-US" dirty="0"/>
              <a:t>　令和元年度の調査結果によると、医療的ケアが必要な幼児児童生徒の数は、特別支援学校（図表</a:t>
            </a:r>
            <a:r>
              <a:rPr kumimoji="1" lang="en-US" altLang="ja-JP" dirty="0"/>
              <a:t>18</a:t>
            </a:r>
            <a:r>
              <a:rPr kumimoji="1" lang="ja-JP" altLang="en-US" dirty="0"/>
              <a:t>）では</a:t>
            </a:r>
            <a:r>
              <a:rPr kumimoji="1" lang="en-US" altLang="ja-JP" dirty="0"/>
              <a:t>8</a:t>
            </a:r>
            <a:r>
              <a:rPr kumimoji="1" lang="ja-JP" altLang="en-US" dirty="0"/>
              <a:t>、</a:t>
            </a:r>
            <a:r>
              <a:rPr kumimoji="1" lang="en-US" altLang="ja-JP" dirty="0"/>
              <a:t>392</a:t>
            </a:r>
            <a:r>
              <a:rPr kumimoji="1" lang="ja-JP" altLang="en-US" dirty="0"/>
              <a:t>名、特別支援学校以外の学校（図表</a:t>
            </a:r>
            <a:r>
              <a:rPr kumimoji="1" lang="en-US" altLang="ja-JP" dirty="0"/>
              <a:t>19</a:t>
            </a:r>
            <a:r>
              <a:rPr kumimoji="1" lang="ja-JP" altLang="en-US" dirty="0"/>
              <a:t>） では</a:t>
            </a:r>
            <a:r>
              <a:rPr kumimoji="1" lang="en-US" altLang="ja-JP" dirty="0"/>
              <a:t>1</a:t>
            </a:r>
            <a:r>
              <a:rPr kumimoji="1" lang="ja-JP" altLang="en-US" dirty="0"/>
              <a:t>、</a:t>
            </a:r>
            <a:r>
              <a:rPr kumimoji="1" lang="en-US" altLang="ja-JP" dirty="0"/>
              <a:t>453</a:t>
            </a:r>
            <a:r>
              <a:rPr kumimoji="1" lang="ja-JP" altLang="en-US" dirty="0"/>
              <a:t>名であった。</a:t>
            </a:r>
            <a:endParaRPr kumimoji="1" lang="en-US" altLang="ja-JP" dirty="0"/>
          </a:p>
          <a:p>
            <a:r>
              <a:rPr kumimoji="1" lang="ja-JP" altLang="en-US" dirty="0"/>
              <a:t>　また、学校において医療的ケアに対応する看護師等の数（図表</a:t>
            </a:r>
            <a:r>
              <a:rPr kumimoji="1" lang="en-US" altLang="ja-JP" dirty="0"/>
              <a:t>18</a:t>
            </a:r>
            <a:r>
              <a:rPr kumimoji="1" lang="ja-JP" altLang="en-US" dirty="0"/>
              <a:t>、</a:t>
            </a:r>
            <a:r>
              <a:rPr kumimoji="1" lang="en-US" altLang="ja-JP" dirty="0"/>
              <a:t>19</a:t>
            </a:r>
            <a:r>
              <a:rPr kumimoji="1" lang="ja-JP" altLang="en-US" dirty="0"/>
              <a:t>） は全体で</a:t>
            </a:r>
            <a:r>
              <a:rPr kumimoji="1" lang="en-US" altLang="ja-JP" dirty="0"/>
              <a:t>3</a:t>
            </a:r>
            <a:r>
              <a:rPr kumimoji="1" lang="ja-JP" altLang="en-US" dirty="0"/>
              <a:t>、</a:t>
            </a:r>
            <a:r>
              <a:rPr kumimoji="1" lang="en-US" altLang="ja-JP" dirty="0"/>
              <a:t>552 </a:t>
            </a:r>
            <a:r>
              <a:rPr kumimoji="1" lang="ja-JP" altLang="en-US" dirty="0"/>
              <a:t>名である。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27</a:t>
            </a:fld>
            <a:endParaRPr kumimoji="1" lang="ja-JP" altLang="en-US" dirty="0"/>
          </a:p>
        </p:txBody>
      </p:sp>
    </p:spTree>
    <p:extLst>
      <p:ext uri="{BB962C8B-B14F-4D97-AF65-F5344CB8AC3E}">
        <p14:creationId xmlns:p14="http://schemas.microsoft.com/office/powerpoint/2010/main" val="4124357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28</a:t>
            </a:fld>
            <a:endParaRPr kumimoji="1" lang="ja-JP" altLang="en-US" dirty="0"/>
          </a:p>
        </p:txBody>
      </p:sp>
    </p:spTree>
    <p:extLst>
      <p:ext uri="{BB962C8B-B14F-4D97-AF65-F5344CB8AC3E}">
        <p14:creationId xmlns:p14="http://schemas.microsoft.com/office/powerpoint/2010/main" val="1661350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さらに、医療的ケア項目別に幼児児童生徒の数を見ると、特別支援学校（図表</a:t>
            </a:r>
            <a:r>
              <a:rPr kumimoji="1" lang="en-US" altLang="ja-JP" dirty="0"/>
              <a:t>20</a:t>
            </a:r>
            <a:r>
              <a:rPr kumimoji="1" lang="ja-JP" altLang="en-US" dirty="0"/>
              <a:t>） では「喀痰吸引（口腔内）」が</a:t>
            </a:r>
            <a:r>
              <a:rPr kumimoji="1" lang="en-US" altLang="ja-JP" dirty="0"/>
              <a:t>5</a:t>
            </a:r>
            <a:r>
              <a:rPr kumimoji="1" lang="ja-JP" altLang="en-US" dirty="0"/>
              <a:t>、</a:t>
            </a:r>
            <a:r>
              <a:rPr kumimoji="1" lang="en-US" altLang="ja-JP" dirty="0"/>
              <a:t>042</a:t>
            </a:r>
            <a:r>
              <a:rPr kumimoji="1" lang="ja-JP" altLang="en-US" dirty="0"/>
              <a:t>名と最も多く、次いで「経管栄養（胃ろう）」が</a:t>
            </a:r>
            <a:r>
              <a:rPr kumimoji="1" lang="en-US" altLang="ja-JP" dirty="0"/>
              <a:t>4</a:t>
            </a:r>
            <a:r>
              <a:rPr kumimoji="1" lang="ja-JP" altLang="en-US" dirty="0"/>
              <a:t>、</a:t>
            </a:r>
            <a:r>
              <a:rPr kumimoji="1" lang="en-US" altLang="ja-JP" dirty="0"/>
              <a:t>655</a:t>
            </a:r>
            <a:r>
              <a:rPr kumimoji="1" lang="ja-JP" altLang="en-US" dirty="0"/>
              <a:t>名であった。</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29</a:t>
            </a:fld>
            <a:endParaRPr kumimoji="1" lang="ja-JP" altLang="en-US" dirty="0"/>
          </a:p>
        </p:txBody>
      </p:sp>
    </p:spTree>
    <p:extLst>
      <p:ext uri="{BB962C8B-B14F-4D97-AF65-F5344CB8AC3E}">
        <p14:creationId xmlns:p14="http://schemas.microsoft.com/office/powerpoint/2010/main" val="404324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solidFill>
                  <a:schemeClr val="tx1"/>
                </a:solidFill>
              </a:rPr>
              <a:t>　医療的ケアの対象である子どもを理解するうえで基本的なことは、子どもの成長・発達の視点である。</a:t>
            </a:r>
            <a:endParaRPr kumimoji="1" lang="en-US" altLang="ja-JP" dirty="0">
              <a:solidFill>
                <a:schemeClr val="tx1"/>
              </a:solidFill>
            </a:endParaRPr>
          </a:p>
          <a:p>
            <a:r>
              <a:rPr kumimoji="1" lang="ja-JP" altLang="en-US" dirty="0">
                <a:solidFill>
                  <a:schemeClr val="tx1"/>
                </a:solidFill>
              </a:rPr>
              <a:t>　看護では人を心と身体、環境からとらえる。医療的ケアを必要とする子どもを「ケアを受ける人」ではなく、発達段階において医療的ケアを必要としながら「生活する・生きる」そして「学ぶ」主体として捉えることが基本となる（図表</a:t>
            </a:r>
            <a:r>
              <a:rPr kumimoji="1" lang="en-US" altLang="ja-JP" dirty="0">
                <a:solidFill>
                  <a:schemeClr val="tx1"/>
                </a:solidFill>
              </a:rPr>
              <a:t>1</a:t>
            </a:r>
            <a:r>
              <a:rPr kumimoji="1" lang="ja-JP" altLang="en-US" dirty="0">
                <a:solidFill>
                  <a:schemeClr val="tx1"/>
                </a:solidFill>
              </a:rPr>
              <a:t>）。</a:t>
            </a: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3</a:t>
            </a:fld>
            <a:endParaRPr kumimoji="1" lang="ja-JP" altLang="en-US" dirty="0"/>
          </a:p>
        </p:txBody>
      </p:sp>
    </p:spTree>
    <p:extLst>
      <p:ext uri="{BB962C8B-B14F-4D97-AF65-F5344CB8AC3E}">
        <p14:creationId xmlns:p14="http://schemas.microsoft.com/office/powerpoint/2010/main" val="4033016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特別支援学校以外の学校（図表</a:t>
            </a:r>
            <a:r>
              <a:rPr kumimoji="1" lang="en-US" altLang="ja-JP" dirty="0"/>
              <a:t>21</a:t>
            </a:r>
            <a:r>
              <a:rPr kumimoji="1" lang="ja-JP" altLang="en-US" dirty="0"/>
              <a:t>） では「導尿」が</a:t>
            </a:r>
            <a:r>
              <a:rPr kumimoji="1" lang="en-US" altLang="ja-JP" dirty="0"/>
              <a:t>397</a:t>
            </a:r>
            <a:r>
              <a:rPr kumimoji="1" lang="ja-JP" altLang="en-US" dirty="0"/>
              <a:t>名と最も多く、次いで「喀痰吸引（気管カニューレ内部）」が</a:t>
            </a:r>
            <a:r>
              <a:rPr kumimoji="1" lang="en-US" altLang="ja-JP" dirty="0"/>
              <a:t>304</a:t>
            </a:r>
            <a:r>
              <a:rPr kumimoji="1" lang="ja-JP" altLang="en-US" dirty="0"/>
              <a:t>名であった。</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30</a:t>
            </a:fld>
            <a:endParaRPr kumimoji="1" lang="ja-JP" altLang="en-US" dirty="0"/>
          </a:p>
        </p:txBody>
      </p:sp>
    </p:spTree>
    <p:extLst>
      <p:ext uri="{BB962C8B-B14F-4D97-AF65-F5344CB8AC3E}">
        <p14:creationId xmlns:p14="http://schemas.microsoft.com/office/powerpoint/2010/main" val="1776764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医療的ケア児の実態は多様であり、 いわゆる重症心身障 害児に該当する者のみならず、 歩いたり活発に動き回ったり することが可能な医療的ケア児もいる。 学校においては、 医療的ケア児の可能性を最大限に発揮 させ、 将来の自立や社会参加のために必要な力を培うとい う視点に立って、 医療的ケアの種類や頻度のみに着目して 画一的な対応を行うのではなく、 一人一人の教育的ニーズ に応じた指導を行うことが求められている。</a:t>
            </a:r>
            <a:endParaRPr kumimoji="1" lang="en-US" altLang="ja-JP" dirty="0"/>
          </a:p>
          <a:p>
            <a:r>
              <a:rPr kumimoji="1" lang="ja-JP" altLang="en-US" dirty="0"/>
              <a:t>　また、 学校は、 幼児・児童・生徒が集い、 人と人との触れ合いにより人格の形成がなされる場であり、 教育活動を行う上で、 医療的ケアの有無にかかわらず、 幼児児童生徒 の安全が確保されていることが前提であることからも、 学校における医療的ケアの実施は大きな意義を持つ。 よって、 看護師等は、 成長・発達の過程にある子どもが安全で豊かな学習活動を継続できるように、フィジカルアセスメントと個別性をふまえた医療的ケアを行う必要がある。 また、学習の基盤となる心身の健康増進・管理を担うとともに、 脆弱性の高い子どもの事故予防対策と緊急時の対応において重要な役割を果たすことから、 教職員との連 携や多職種協働が必要不可欠である。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31</a:t>
            </a:fld>
            <a:endParaRPr kumimoji="1" lang="ja-JP" altLang="en-US" dirty="0"/>
          </a:p>
        </p:txBody>
      </p:sp>
    </p:spTree>
    <p:extLst>
      <p:ext uri="{BB962C8B-B14F-4D97-AF65-F5344CB8AC3E}">
        <p14:creationId xmlns:p14="http://schemas.microsoft.com/office/powerpoint/2010/main" val="3597292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文部科学省が、医療的ケア児を取り巻く環境が変わりつつあることから、学校における医療的ケアの基本的な考え方を検討し、医療的ケアを実施する際に留意すべき点等について整理するため、平成</a:t>
            </a:r>
            <a:r>
              <a:rPr kumimoji="1" lang="en-US" altLang="ja-JP" dirty="0"/>
              <a:t>29</a:t>
            </a:r>
            <a:r>
              <a:rPr kumimoji="1" lang="ja-JP" altLang="en-US" dirty="0"/>
              <a:t>年</a:t>
            </a:r>
            <a:r>
              <a:rPr kumimoji="1" lang="en-US" altLang="ja-JP" dirty="0"/>
              <a:t>10</a:t>
            </a:r>
            <a:r>
              <a:rPr kumimoji="1" lang="ja-JP" altLang="en-US" dirty="0"/>
              <a:t>月に設置した「学校における医療的ケアに関する検討会議」が取りまとめた「最終まとめ」を受けて、各教育委員会等に対して発出した通知「学校における医療的ケアの今後の対応について（平成</a:t>
            </a:r>
            <a:r>
              <a:rPr kumimoji="1" lang="en-US" altLang="ja-JP" dirty="0"/>
              <a:t>31</a:t>
            </a:r>
            <a:r>
              <a:rPr kumimoji="1" lang="ja-JP" altLang="en-US" dirty="0"/>
              <a:t>年３月</a:t>
            </a:r>
            <a:r>
              <a:rPr kumimoji="1" lang="en-US" altLang="ja-JP" dirty="0"/>
              <a:t>20 </a:t>
            </a:r>
            <a:r>
              <a:rPr kumimoji="1" lang="ja-JP" altLang="en-US" dirty="0"/>
              <a:t>日付け</a:t>
            </a:r>
            <a:r>
              <a:rPr kumimoji="1" lang="en-US" altLang="ja-JP" dirty="0"/>
              <a:t>30</a:t>
            </a:r>
            <a:r>
              <a:rPr kumimoji="1" lang="ja-JP" altLang="en-US" dirty="0"/>
              <a:t>文科初第</a:t>
            </a:r>
            <a:r>
              <a:rPr kumimoji="1" lang="en-US" altLang="ja-JP" dirty="0"/>
              <a:t>1769</a:t>
            </a:r>
            <a:r>
              <a:rPr kumimoji="1" lang="ja-JP" altLang="en-US" dirty="0"/>
              <a:t>号初等中等教育局長通知）」の中で、教職員や医療関係者、保護者等の役割分担例を示している（図表</a:t>
            </a:r>
            <a:r>
              <a:rPr kumimoji="1" lang="en-US" altLang="ja-JP" dirty="0"/>
              <a:t>23</a:t>
            </a:r>
            <a:r>
              <a:rPr kumimoji="1" lang="ja-JP" altLang="en-US" dirty="0"/>
              <a:t>）。</a:t>
            </a:r>
            <a:endParaRPr kumimoji="1" lang="en-US" altLang="ja-JP" dirty="0"/>
          </a:p>
          <a:p>
            <a:r>
              <a:rPr lang="ja-JP" altLang="en-US" dirty="0"/>
              <a:t>　また、学校においては、組織的に医療的ケアを実施するため、校長の管理責任の下、関係者（担任、養護教諭、看護師等、学校医・医療的ケア指導医など） で構成する医療的ケア安全委員会を設置し、教職員と看護師等の連携の在り方の検討やヒヤリ・ハット事例の共有などが行われている。</a:t>
            </a:r>
          </a:p>
          <a:p>
            <a:r>
              <a:rPr lang="ja-JP" altLang="en-US" dirty="0"/>
              <a:t>　看護師等も幼児・児童・生徒の教育を共に担っていくチームの一員であることから、教職員との間で情報共有やコミュニケーションを図りながら、医療的ケアに対応していく必要がある。</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32</a:t>
            </a:fld>
            <a:endParaRPr kumimoji="1" lang="ja-JP" altLang="en-US" dirty="0"/>
          </a:p>
        </p:txBody>
      </p:sp>
    </p:spTree>
    <p:extLst>
      <p:ext uri="{BB962C8B-B14F-4D97-AF65-F5344CB8AC3E}">
        <p14:creationId xmlns:p14="http://schemas.microsoft.com/office/powerpoint/2010/main" val="3848979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学校には、基本的に医師が存在しないため、あらかじめ医師（主治医など） から指示を受けておく必要がある。各学校や教育委員会においては、それぞれ様式を定め、書面により主治医から指示を受けている。</a:t>
            </a:r>
          </a:p>
          <a:p>
            <a:r>
              <a:rPr kumimoji="1" lang="ja-JP" altLang="en-US" dirty="0"/>
              <a:t>　一方、令和２年度診療報酬改定（図表</a:t>
            </a:r>
            <a:r>
              <a:rPr kumimoji="1" lang="en-US" altLang="ja-JP" dirty="0"/>
              <a:t>24</a:t>
            </a:r>
            <a:r>
              <a:rPr kumimoji="1" lang="ja-JP" altLang="en-US" dirty="0"/>
              <a:t>） において、医療的ケア児が通う学校の学校医又は医療的ケアに知見のある医師（以下「学校医等」という。） に対して、医療的ケア児が学校生活を送るに当たって必要な情報を主治医が提供した場合の評価が新設された。</a:t>
            </a:r>
          </a:p>
          <a:p>
            <a:r>
              <a:rPr kumimoji="1" lang="ja-JP" altLang="en-US" dirty="0"/>
              <a:t>　このことを踏まえ、文部科学省は、主治医から学校医等への診療情報提供に基づく医療的ケアの流れやその際の留意事項等を整理し、各教育委員会等に対して通知「医療的ケア児に関わる主治医と学校医等との連携等について（令和２年３月</a:t>
            </a:r>
            <a:r>
              <a:rPr kumimoji="1" lang="en-US" altLang="ja-JP" dirty="0"/>
              <a:t>16</a:t>
            </a:r>
            <a:r>
              <a:rPr kumimoji="1" lang="ja-JP" altLang="en-US" dirty="0"/>
              <a:t>日付け元文科初第</a:t>
            </a:r>
            <a:r>
              <a:rPr kumimoji="1" lang="en-US" altLang="ja-JP" dirty="0"/>
              <a:t>1708</a:t>
            </a:r>
            <a:r>
              <a:rPr kumimoji="1" lang="ja-JP" altLang="en-US" dirty="0"/>
              <a:t>号初等中等教育局長通知）」を発出した。その中で、医療的ケア児の教育機会や医療安全を確保する観点から、例えば、学校において関係者（主治医、学校医等、看護師等、担任、養護教諭、訪問看護ＳＴなど） で構成する「学校医療ケアチーム」を編成するなどし、一丸となって医療的ケアに対応できる体制を構築できるよう、必要な措置を学校の設置者である教育委員会等に求めている。</a:t>
            </a:r>
            <a:endParaRPr kumimoji="1" lang="en-US" altLang="ja-JP" dirty="0"/>
          </a:p>
          <a:p>
            <a:r>
              <a:rPr lang="ja-JP" altLang="en-US" dirty="0"/>
              <a:t>さらに、平成</a:t>
            </a:r>
            <a:r>
              <a:rPr lang="en-US" altLang="ja-JP" dirty="0"/>
              <a:t>30</a:t>
            </a:r>
            <a:r>
              <a:rPr lang="ja-JP" altLang="en-US" dirty="0"/>
              <a:t>年度診療報酬改定より、義務教育諸学校（小学校、中学校、義務教育学校、中等教育学校の前期課程、特別支援学校の小学部及び中学部） に対する訪問看護ステーションからの情報提供が評価の対象となっていたが、令和２年度診療報酬改定においては、情報提供の対象に幼稚園が加わったほか、入学・転学時に加えて各年度１回の情報提供が評価されることとなった。</a:t>
            </a:r>
          </a:p>
          <a:p>
            <a:r>
              <a:rPr lang="ja-JP" altLang="en-US" dirty="0"/>
              <a:t>　学校においては、医療的ケア児の在宅でのケアを行っている訪問看護ステーションの看護師等から医療的ケアの具体的な実施方法や留意事項等について情報を得るなど、地域における連携も求められている。</a:t>
            </a:r>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33</a:t>
            </a:fld>
            <a:endParaRPr kumimoji="1" lang="ja-JP" altLang="en-US" dirty="0"/>
          </a:p>
        </p:txBody>
      </p:sp>
    </p:spTree>
    <p:extLst>
      <p:ext uri="{BB962C8B-B14F-4D97-AF65-F5344CB8AC3E}">
        <p14:creationId xmlns:p14="http://schemas.microsoft.com/office/powerpoint/2010/main" val="3172432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34</a:t>
            </a:fld>
            <a:endParaRPr kumimoji="1" lang="ja-JP" altLang="en-US" dirty="0"/>
          </a:p>
        </p:txBody>
      </p:sp>
    </p:spTree>
    <p:extLst>
      <p:ext uri="{BB962C8B-B14F-4D97-AF65-F5344CB8AC3E}">
        <p14:creationId xmlns:p14="http://schemas.microsoft.com/office/powerpoint/2010/main" val="1154475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平成</a:t>
            </a:r>
            <a:r>
              <a:rPr kumimoji="1" lang="en-US" altLang="ja-JP" dirty="0"/>
              <a:t>24</a:t>
            </a:r>
            <a:r>
              <a:rPr kumimoji="1" lang="ja-JP" altLang="en-US" dirty="0"/>
              <a:t>年４月から、一定の研修を修了し、喀痰吸引等の業務の登録認定を受けた介護職員等が一定の条件の下で特定の医療的ケア（喀痰吸引や経管栄養） を実施（図表</a:t>
            </a:r>
            <a:r>
              <a:rPr kumimoji="1" lang="en-US" altLang="ja-JP" dirty="0"/>
              <a:t>25</a:t>
            </a:r>
            <a:r>
              <a:rPr kumimoji="1" lang="ja-JP" altLang="en-US" dirty="0"/>
              <a:t>）できるようになった。</a:t>
            </a:r>
          </a:p>
          <a:p>
            <a:r>
              <a:rPr kumimoji="1" lang="ja-JP" altLang="en-US" dirty="0"/>
              <a:t>　都道府県教育委員会の中には登録研修機関となって、特別支援学校に勤務する教職員に対して研修を行ったり、学校に医療的ケアのために配置された看護師が実地研修の指導に当たっている例もある。</a:t>
            </a:r>
          </a:p>
          <a:p>
            <a:r>
              <a:rPr kumimoji="1" lang="ja-JP" altLang="en-US" dirty="0"/>
              <a:t>　このことから、学校によっては、看護師等は特定認定行為業務従事者である教職員と役割分担をして医療的ケアに対応することとなる。ただし、認定特定行為業務従事者である教職員が医療的ケアを行う場合であっても看護師等が定期的に巡回するなどして、認定特定行為業務従事者である教職員をフォローする体制を整える必要があ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35</a:t>
            </a:fld>
            <a:endParaRPr kumimoji="1" lang="ja-JP" altLang="en-US" dirty="0"/>
          </a:p>
        </p:txBody>
      </p:sp>
    </p:spTree>
    <p:extLst>
      <p:ext uri="{BB962C8B-B14F-4D97-AF65-F5344CB8AC3E}">
        <p14:creationId xmlns:p14="http://schemas.microsoft.com/office/powerpoint/2010/main" val="3998603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令和元年５月に宮城県において、特別支援学校高等部に通う医療的ケア児が喀痰が原因で登校中のスクールバスの中で心肺停止状態となり搬送され、病院で死亡が確認されるという事案が発生した。</a:t>
            </a:r>
          </a:p>
          <a:p>
            <a:r>
              <a:rPr kumimoji="1" lang="ja-JP" altLang="en-US" dirty="0"/>
              <a:t>　この事案を受けて、文部科学省は、医療的ケア児が通う学校に対して、各学校で作成する個別マニュアル等に、例えば、スクールバスによる登下校時に容態が急変した際は、速やかに、安全な場所に停車し、直ちに、救急車を要請するなどの危機管理への対応が盛り込まれているか、また、作成した個別マニュアル等の内容が関係する全ての教職員に理解されているかなどの確認を求めた。</a:t>
            </a:r>
          </a:p>
          <a:p>
            <a:r>
              <a:rPr kumimoji="1" lang="ja-JP" altLang="en-US" dirty="0"/>
              <a:t>　各学校においては、校外学習（図表</a:t>
            </a:r>
            <a:r>
              <a:rPr kumimoji="1" lang="en-US" altLang="ja-JP" dirty="0"/>
              <a:t>26</a:t>
            </a:r>
            <a:r>
              <a:rPr kumimoji="1" lang="ja-JP" altLang="en-US" dirty="0"/>
              <a:t>）に際して、事前に目的地の下見するなどして医療的ケアの体制を整えるとともに、宿泊を伴う場合は、宿泊地周辺の医療機関等に緊急時の支援を要請するなどの措置が講じられている。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36</a:t>
            </a:fld>
            <a:endParaRPr kumimoji="1" lang="ja-JP" altLang="en-US" dirty="0"/>
          </a:p>
        </p:txBody>
      </p:sp>
    </p:spTree>
    <p:extLst>
      <p:ext uri="{BB962C8B-B14F-4D97-AF65-F5344CB8AC3E}">
        <p14:creationId xmlns:p14="http://schemas.microsoft.com/office/powerpoint/2010/main" val="3133148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特に、人工呼吸器等の医療機器を使用する医療的ケア児が在籍する学校においては、電源の確保や日頃から必要とする医療機器のバッテリー作動時間の確認等の点検が重要である。</a:t>
            </a:r>
          </a:p>
          <a:p>
            <a:r>
              <a:rPr kumimoji="1" lang="ja-JP" altLang="en-US" dirty="0"/>
              <a:t>　文部科学省は、令和元年台風</a:t>
            </a:r>
            <a:r>
              <a:rPr kumimoji="1" lang="en-US" altLang="ja-JP" dirty="0"/>
              <a:t>15</a:t>
            </a:r>
            <a:r>
              <a:rPr kumimoji="1" lang="ja-JP" altLang="en-US" dirty="0"/>
              <a:t>号により停電が長期化したこと等を踏まえ、事務連絡を発出し、国立研究開発法人国立成育医療研究センターが作成したマニュアル「医療機器が必要な子どものための災害対策マニュアル～電源確保を中心に～」を周知するなどして、適切な措置を講じるよう各教育委員会等に対して求めた。</a:t>
            </a:r>
          </a:p>
          <a:p>
            <a:r>
              <a:rPr kumimoji="1" lang="ja-JP" altLang="en-US" dirty="0"/>
              <a:t>　各学校においては、災害時にも医療的ケアに対応できるよう、医療的ケア児の状態に応じて、医療材料や医療器具、非常食等の準備及び備蓄について、あらかじめ保護者との間で確認しておく必要がある。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37</a:t>
            </a:fld>
            <a:endParaRPr kumimoji="1" lang="ja-JP" altLang="en-US" dirty="0"/>
          </a:p>
        </p:txBody>
      </p:sp>
    </p:spTree>
    <p:extLst>
      <p:ext uri="{BB962C8B-B14F-4D97-AF65-F5344CB8AC3E}">
        <p14:creationId xmlns:p14="http://schemas.microsoft.com/office/powerpoint/2010/main" val="522382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38</a:t>
            </a:fld>
            <a:endParaRPr kumimoji="1" lang="ja-JP" altLang="en-US" dirty="0"/>
          </a:p>
        </p:txBody>
      </p:sp>
    </p:spTree>
    <p:extLst>
      <p:ext uri="{BB962C8B-B14F-4D97-AF65-F5344CB8AC3E}">
        <p14:creationId xmlns:p14="http://schemas.microsoft.com/office/powerpoint/2010/main" val="3588317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39</a:t>
            </a:fld>
            <a:endParaRPr kumimoji="1" lang="ja-JP" altLang="en-US" dirty="0"/>
          </a:p>
        </p:txBody>
      </p:sp>
    </p:spTree>
    <p:extLst>
      <p:ext uri="{BB962C8B-B14F-4D97-AF65-F5344CB8AC3E}">
        <p14:creationId xmlns:p14="http://schemas.microsoft.com/office/powerpoint/2010/main" val="197755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solidFill>
                  <a:schemeClr val="tx1"/>
                </a:solidFill>
              </a:rPr>
              <a:t>　人は、生命の発生から出生までの出生前期から始まり、新生児期、乳児期、幼児期、学童期、さらに青年期を経て、成人期、老年期へと生涯にわたって発達を遂げる。その中でも、いわゆる小児期（図表２）は最も急速に成長・発達を遂げる時期である。小学校に就学してから卒業する</a:t>
            </a:r>
            <a:r>
              <a:rPr kumimoji="1" lang="en-US" altLang="ja-JP" dirty="0">
                <a:solidFill>
                  <a:schemeClr val="tx1"/>
                </a:solidFill>
              </a:rPr>
              <a:t>12</a:t>
            </a:r>
            <a:r>
              <a:rPr kumimoji="1" lang="ja-JP" altLang="en-US" dirty="0">
                <a:solidFill>
                  <a:schemeClr val="tx1"/>
                </a:solidFill>
              </a:rPr>
              <a:t>歳までは、心身ともに安定した時期であり、社会性も目覚ましく発達する。　</a:t>
            </a:r>
            <a:endParaRPr kumimoji="1" lang="en-US" altLang="ja-JP" dirty="0">
              <a:solidFill>
                <a:schemeClr val="tx1"/>
              </a:solidFill>
            </a:endParaRPr>
          </a:p>
          <a:p>
            <a:r>
              <a:rPr lang="ja-JP" altLang="en-US" dirty="0"/>
              <a:t>　</a:t>
            </a:r>
            <a:r>
              <a:rPr kumimoji="1" lang="ja-JP" altLang="en-US" dirty="0">
                <a:solidFill>
                  <a:schemeClr val="tx1"/>
                </a:solidFill>
              </a:rPr>
              <a:t>思春期の始まりは、第二次性徴の発現とされることから年齢で区別することは難しいが、一般的には</a:t>
            </a:r>
            <a:r>
              <a:rPr kumimoji="1" lang="en-US" altLang="ja-JP" dirty="0">
                <a:solidFill>
                  <a:schemeClr val="tx1"/>
                </a:solidFill>
              </a:rPr>
              <a:t>12</a:t>
            </a:r>
            <a:r>
              <a:rPr kumimoji="1" lang="ja-JP" altLang="en-US" dirty="0">
                <a:solidFill>
                  <a:schemeClr val="tx1"/>
                </a:solidFill>
              </a:rPr>
              <a:t>歳頃から</a:t>
            </a:r>
            <a:r>
              <a:rPr lang="en-US" altLang="ja-JP" dirty="0"/>
              <a:t>18</a:t>
            </a:r>
            <a:r>
              <a:rPr kumimoji="1" lang="ja-JP" altLang="en-US" dirty="0">
                <a:solidFill>
                  <a:schemeClr val="tx1"/>
                </a:solidFill>
              </a:rPr>
              <a:t>歳頃までは思春期と言われて、性的な成熟に伴う身体的成長を急激に遂げて情緒は不安定となりやすい時期でもある。</a:t>
            </a:r>
          </a:p>
          <a:p>
            <a:r>
              <a:rPr kumimoji="1" lang="ja-JP" altLang="en-US" dirty="0">
                <a:solidFill>
                  <a:schemeClr val="tx1"/>
                </a:solidFill>
              </a:rPr>
              <a:t>　学校では、上記の特徴をもつ子ども、主に小・中学生を対象に医療的ケアを行う。</a:t>
            </a: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4</a:t>
            </a:fld>
            <a:endParaRPr kumimoji="1" lang="ja-JP" altLang="en-US"/>
          </a:p>
        </p:txBody>
      </p:sp>
    </p:spTree>
    <p:extLst>
      <p:ext uri="{BB962C8B-B14F-4D97-AF65-F5344CB8AC3E}">
        <p14:creationId xmlns:p14="http://schemas.microsoft.com/office/powerpoint/2010/main" val="3063138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40</a:t>
            </a:fld>
            <a:endParaRPr kumimoji="1" lang="ja-JP" altLang="en-US" dirty="0"/>
          </a:p>
        </p:txBody>
      </p:sp>
    </p:spTree>
    <p:extLst>
      <p:ext uri="{BB962C8B-B14F-4D97-AF65-F5344CB8AC3E}">
        <p14:creationId xmlns:p14="http://schemas.microsoft.com/office/powerpoint/2010/main" val="2581624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41</a:t>
            </a:fld>
            <a:endParaRPr kumimoji="1" lang="ja-JP" altLang="en-US" dirty="0"/>
          </a:p>
        </p:txBody>
      </p:sp>
    </p:spTree>
    <p:extLst>
      <p:ext uri="{BB962C8B-B14F-4D97-AF65-F5344CB8AC3E}">
        <p14:creationId xmlns:p14="http://schemas.microsoft.com/office/powerpoint/2010/main" val="1431312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42</a:t>
            </a:fld>
            <a:endParaRPr kumimoji="1" lang="ja-JP" altLang="en-US" dirty="0"/>
          </a:p>
        </p:txBody>
      </p:sp>
    </p:spTree>
    <p:extLst>
      <p:ext uri="{BB962C8B-B14F-4D97-AF65-F5344CB8AC3E}">
        <p14:creationId xmlns:p14="http://schemas.microsoft.com/office/powerpoint/2010/main" val="1254796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pPr algn="just">
              <a:lnSpc>
                <a:spcPct val="125000"/>
              </a:lnSpc>
            </a:pPr>
            <a:r>
              <a:rPr lang="ja-JP" altLang="en-US" dirty="0"/>
              <a:t>　医療的ケア児は、日常的に様々な機関や専門職とかかわっている。 ここでは、学校以外の地域の機関や専門職といった多職種連携と、家族との協働について述べる。 尚、令和</a:t>
            </a:r>
            <a:r>
              <a:rPr lang="en-US" altLang="ja-JP" dirty="0"/>
              <a:t>2</a:t>
            </a:r>
            <a:r>
              <a:rPr lang="ja-JP" altLang="en-US" dirty="0"/>
              <a:t>年度診療報酬改定に伴う医療的ケア児に関われる主治医と学校医等との連携等には触れていない。</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43</a:t>
            </a:fld>
            <a:endParaRPr kumimoji="1" lang="ja-JP" altLang="en-US"/>
          </a:p>
        </p:txBody>
      </p:sp>
    </p:spTree>
    <p:extLst>
      <p:ext uri="{BB962C8B-B14F-4D97-AF65-F5344CB8AC3E}">
        <p14:creationId xmlns:p14="http://schemas.microsoft.com/office/powerpoint/2010/main" val="584447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医療的ケア児は、日常的に医療を必要としながら、成長発達に合わせた就園や就学などの社会活動がある。そのため、医療・福祉・保健・教育等の多職種が、子どもの生活を支えている。医療的ケア児の生活は、子どもの健康状態や医療的ケアの内容、家族の状況などによって個別性が高くなっており、それらを子どもが生活する地域の状況に合わせて組織・体制を作っていくことが求められる。しかし、小児期である医療的ケア児には、ケアマネジャーのようなコーディネーターが不在のことがあり、利用しようとする社会資源も地域によって異なる。</a:t>
            </a:r>
            <a:r>
              <a:rPr kumimoji="1" lang="en-US" altLang="ja-JP" dirty="0"/>
              <a:t>2018 </a:t>
            </a:r>
            <a:r>
              <a:rPr kumimoji="1" lang="ja-JP" altLang="en-US" dirty="0"/>
              <a:t>年度から、医療的ケア児や重症心身障害児などの支援を総合調整する医療的ケア児等コーディネーターの養成が始まっているが、家族が自分で地域の社会資源を探したり、交渉・調整したりするなどの状況は続いており、医療的ケア児を支える地域の組織や体制には、大きな課題があ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44</a:t>
            </a:fld>
            <a:endParaRPr kumimoji="1" lang="ja-JP" altLang="en-US" dirty="0"/>
          </a:p>
        </p:txBody>
      </p:sp>
    </p:spTree>
    <p:extLst>
      <p:ext uri="{BB962C8B-B14F-4D97-AF65-F5344CB8AC3E}">
        <p14:creationId xmlns:p14="http://schemas.microsoft.com/office/powerpoint/2010/main" val="10653182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医療的ケア児にかかわる機関や職種を示した。</a:t>
            </a:r>
            <a:endParaRPr lang="en-US" altLang="ja-JP" dirty="0"/>
          </a:p>
          <a:p>
            <a:r>
              <a:rPr kumimoji="1" lang="ja-JP" altLang="en-US" dirty="0"/>
              <a:t>　</a:t>
            </a:r>
            <a:r>
              <a:rPr kumimoji="1" lang="en-US" altLang="ja-JP" dirty="0"/>
              <a:t>【</a:t>
            </a:r>
            <a:r>
              <a:rPr kumimoji="1" lang="ja-JP" altLang="en-US" dirty="0"/>
              <a:t>医療</a:t>
            </a:r>
            <a:r>
              <a:rPr kumimoji="1" lang="en-US" altLang="ja-JP" dirty="0"/>
              <a:t>】</a:t>
            </a:r>
            <a:r>
              <a:rPr kumimoji="1" lang="ja-JP" altLang="en-US" dirty="0"/>
              <a:t>は、子どもの健康管理や、在宅医療物品などの提供を担う。一人の子どもに対して、治療方針決定や手術などは小児専門病院や大学病院が、日常的な診療は地域中核病院や地域小児科センター、小児科診療所がそれぞれ行い、往診は診療所が行う場合もある。自宅での医療的ケアやリハビリテーションに対して訪問看護や訪問リハビリテーションを利用する子どもも増えている。</a:t>
            </a:r>
            <a:endParaRPr kumimoji="1" lang="en-US" altLang="ja-JP" dirty="0"/>
          </a:p>
          <a:p>
            <a:r>
              <a:rPr kumimoji="1" lang="ja-JP" altLang="en-US" dirty="0"/>
              <a:t>　</a:t>
            </a:r>
            <a:r>
              <a:rPr kumimoji="1" lang="en-US" altLang="ja-JP" dirty="0"/>
              <a:t>【</a:t>
            </a:r>
            <a:r>
              <a:rPr kumimoji="1" lang="ja-JP" altLang="en-US" dirty="0"/>
              <a:t>福祉</a:t>
            </a:r>
            <a:r>
              <a:rPr kumimoji="1" lang="en-US" altLang="ja-JP" dirty="0"/>
              <a:t>】</a:t>
            </a:r>
            <a:r>
              <a:rPr kumimoji="1" lang="ja-JP" altLang="en-US" dirty="0"/>
              <a:t>は、障害福祉サービスの利用を計画し、実施している。放課後や学校の長期休暇中に放課後等デイサービスを利用したり、レスパイトとしてショートステイを利用したりする子どももいる。これらの福祉サービスは、相談支援専門員が家族や子どもと相談しながら利用計画書を作成している。</a:t>
            </a:r>
          </a:p>
          <a:p>
            <a:r>
              <a:rPr kumimoji="1" lang="ja-JP" altLang="en-US" dirty="0"/>
              <a:t>　</a:t>
            </a:r>
            <a:r>
              <a:rPr kumimoji="1" lang="en-US" altLang="ja-JP" dirty="0"/>
              <a:t>【</a:t>
            </a:r>
            <a:r>
              <a:rPr kumimoji="1" lang="ja-JP" altLang="en-US" dirty="0"/>
              <a:t>保健</a:t>
            </a:r>
            <a:r>
              <a:rPr kumimoji="1" lang="en-US" altLang="ja-JP" dirty="0"/>
              <a:t>】</a:t>
            </a:r>
            <a:r>
              <a:rPr kumimoji="1" lang="ja-JP" altLang="en-US" dirty="0"/>
              <a:t>は、主に出生から就学前までの母子保健施策を担っている。各自治体によって支援内容が異なるため、その都度の確認が必要となる。</a:t>
            </a:r>
          </a:p>
          <a:p>
            <a:r>
              <a:rPr kumimoji="1" lang="ja-JP" altLang="en-US" dirty="0"/>
              <a:t>　</a:t>
            </a:r>
            <a:r>
              <a:rPr kumimoji="1" lang="en-US" altLang="ja-JP" dirty="0"/>
              <a:t>【</a:t>
            </a:r>
            <a:r>
              <a:rPr kumimoji="1" lang="ja-JP" altLang="en-US" dirty="0"/>
              <a:t>保育</a:t>
            </a:r>
            <a:r>
              <a:rPr kumimoji="1" lang="en-US" altLang="ja-JP" dirty="0"/>
              <a:t>】</a:t>
            </a:r>
            <a:r>
              <a:rPr kumimoji="1" lang="ja-JP" altLang="en-US" dirty="0"/>
              <a:t>は、就学前の保育をおこなう。保育所等を利用している子どもの場合、集団での子どもの過ごし方や家族以外が実施するケアの注意点などを把握している場合がある。</a:t>
            </a:r>
          </a:p>
          <a:p>
            <a:r>
              <a:rPr kumimoji="1" lang="ja-JP" altLang="en-US" dirty="0"/>
              <a:t>　</a:t>
            </a:r>
            <a:r>
              <a:rPr kumimoji="1" lang="en-US" altLang="ja-JP" dirty="0"/>
              <a:t>【</a:t>
            </a:r>
            <a:r>
              <a:rPr kumimoji="1" lang="ja-JP" altLang="en-US" dirty="0"/>
              <a:t>教育</a:t>
            </a:r>
            <a:r>
              <a:rPr kumimoji="1" lang="en-US" altLang="ja-JP" dirty="0"/>
              <a:t>】</a:t>
            </a:r>
            <a:r>
              <a:rPr kumimoji="1" lang="ja-JP" altLang="en-US" dirty="0"/>
              <a:t>は、学校教育をおこなう。教育を受けることで子どもの世界が広がり、その子なりの成長発達が得られる。</a:t>
            </a:r>
          </a:p>
          <a:p>
            <a:r>
              <a:rPr kumimoji="1" lang="ja-JP" altLang="en-US" dirty="0"/>
              <a:t>　このように、医療的ケアを必要とする子どもには、健康を守り成長発達を促す為に、多くの機関や職種がかかわっていることが特徴と言える。</a:t>
            </a:r>
          </a:p>
        </p:txBody>
      </p:sp>
      <p:sp>
        <p:nvSpPr>
          <p:cNvPr id="4" name="スライド番号プレースホルダー 3"/>
          <p:cNvSpPr>
            <a:spLocks noGrp="1"/>
          </p:cNvSpPr>
          <p:nvPr>
            <p:ph type="sldNum" sz="quarter" idx="10"/>
          </p:nvPr>
        </p:nvSpPr>
        <p:spPr/>
        <p:txBody>
          <a:bodyPr/>
          <a:lstStyle/>
          <a:p>
            <a:fld id="{2B0EA3C0-4D7A-41F7-BFA3-A4A9D95ABB58}" type="slidenum">
              <a:rPr kumimoji="1" lang="ja-JP" altLang="en-US" smtClean="0"/>
              <a:t>45</a:t>
            </a:fld>
            <a:endParaRPr kumimoji="1" lang="ja-JP" altLang="en-US"/>
          </a:p>
        </p:txBody>
      </p:sp>
    </p:spTree>
    <p:extLst>
      <p:ext uri="{BB962C8B-B14F-4D97-AF65-F5344CB8AC3E}">
        <p14:creationId xmlns:p14="http://schemas.microsoft.com/office/powerpoint/2010/main" val="41747175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医療的ケア児のライフステージごとの社会資源</a:t>
            </a:r>
            <a:r>
              <a:rPr lang="ja-JP" altLang="en-US" dirty="0"/>
              <a:t>（</a:t>
            </a:r>
            <a:r>
              <a:rPr kumimoji="1" lang="ja-JP" altLang="en-US" dirty="0"/>
              <a:t>図表</a:t>
            </a:r>
            <a:r>
              <a:rPr kumimoji="1" lang="en-US" altLang="ja-JP" dirty="0"/>
              <a:t>3</a:t>
            </a:r>
            <a:r>
              <a:rPr kumimoji="1" lang="ja-JP" altLang="en-US" dirty="0"/>
              <a:t>）について例示する。</a:t>
            </a:r>
          </a:p>
          <a:p>
            <a:r>
              <a:rPr kumimoji="1" lang="ja-JP" altLang="en-US" dirty="0"/>
              <a:t>　学校に勤務する看護師は小学校～高校までの子どもにかかわることになるが、子ども自身は、小学校入学前には保育所や児童発達支援を利用していたり、高校卒業後には進学・就労したりするなど、学校以外の生活が続いていく。</a:t>
            </a:r>
          </a:p>
          <a:p>
            <a:r>
              <a:rPr kumimoji="1" lang="ja-JP" altLang="en-US" dirty="0"/>
              <a:t>　子どもの成長・発達を支える看護師として、子どものライフステージを理解することが大切である。</a:t>
            </a:r>
            <a:endParaRPr kumimoji="1" lang="en-US" altLang="ja-JP" dirty="0"/>
          </a:p>
          <a:p>
            <a:pPr algn="l"/>
            <a:r>
              <a:rPr lang="ja-JP" altLang="en-US" b="0" i="0" u="none" strike="noStrike" baseline="0" dirty="0">
                <a:latin typeface="DFUDMaruGothic-W2-WING-RKSJ-H"/>
              </a:rPr>
              <a:t>　医療的ケア児にかかわる教育機関は、幼稚園などから小学校、中学校、高校などと変わっていき、医療機関も、小児を専門としていた病院から、成人を対象とする病院に引き継がれていく。そのため、ケアの軸となる“子どもと家族はどのように生活したいのか” といった、医療的ケア児と家族が経験してきたこと、大切にしている思いなどを、かかわる支援者同士で共有することが重要である。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46</a:t>
            </a:fld>
            <a:endParaRPr kumimoji="1" lang="ja-JP" altLang="en-US" dirty="0"/>
          </a:p>
        </p:txBody>
      </p:sp>
    </p:spTree>
    <p:extLst>
      <p:ext uri="{BB962C8B-B14F-4D97-AF65-F5344CB8AC3E}">
        <p14:creationId xmlns:p14="http://schemas.microsoft.com/office/powerpoint/2010/main" val="37859432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調整を包括的に行うコーディネーターは、いくつかの専門職がその役割を担っている。</a:t>
            </a:r>
          </a:p>
          <a:p>
            <a:r>
              <a:rPr kumimoji="1" lang="ja-JP" altLang="en-US" dirty="0"/>
              <a:t>　医療的ケア児等コーディネーターは、各都道府県の研修を受け、医療的ケア児や重症心身障害児の支援を総合調整する相談支援専門員や保健師、訪問看護師などが担っている。</a:t>
            </a:r>
          </a:p>
          <a:p>
            <a:r>
              <a:rPr kumimoji="1" lang="ja-JP" altLang="en-US" dirty="0"/>
              <a:t>　図表３ 医療的ケア児のライフステージごとの社会資源相談支援専門員は、福祉サービス利用に必要な計画書を作成したり、サービス利用の調整を行うため、子どもや家族の意向を聞いたり、社会資源の調整を行う機会がある。</a:t>
            </a:r>
          </a:p>
          <a:p>
            <a:r>
              <a:rPr kumimoji="1" lang="ja-JP" altLang="en-US" dirty="0"/>
              <a:t>　かかりつけ病院のメディカルソーシャルワーカーや地域連携担当看護師は、医療的ケアや成長発達に合わせた、退院後の社会資源調整や地域関連機関の相談役を担うことがある。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47</a:t>
            </a:fld>
            <a:endParaRPr kumimoji="1" lang="ja-JP" altLang="en-US" dirty="0"/>
          </a:p>
        </p:txBody>
      </p:sp>
    </p:spTree>
    <p:extLst>
      <p:ext uri="{BB962C8B-B14F-4D97-AF65-F5344CB8AC3E}">
        <p14:creationId xmlns:p14="http://schemas.microsoft.com/office/powerpoint/2010/main" val="3192265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①　医療的ケア児を支える組織・体制</a:t>
            </a:r>
          </a:p>
          <a:p>
            <a:r>
              <a:rPr kumimoji="1" lang="ja-JP" altLang="en-US" dirty="0"/>
              <a:t>　医療的ケア児の生活には多職種がかかわっており、子どもと家族の生活を中心に、多職種がそれぞれの専門性を生かせる横断的調整が必要である。</a:t>
            </a:r>
          </a:p>
          <a:p>
            <a:r>
              <a:rPr kumimoji="1" lang="ja-JP" altLang="en-US" dirty="0"/>
              <a:t>　また、医療的ケア児は成長・発達とともにかかわる職種が変化するので、それぞれの支援が途切れないような継続的調整が必要となる。地域の中での組織・体制作りは医療的ケア児等コーディネーターのような相談支援専門員などが中心になっておこなうこともある。</a:t>
            </a:r>
            <a:endParaRPr kumimoji="1" lang="en-US" altLang="ja-JP" dirty="0"/>
          </a:p>
          <a:p>
            <a:r>
              <a:rPr kumimoji="1" lang="ja-JP" altLang="en-US" dirty="0"/>
              <a:t>②　看護師等の役割</a:t>
            </a:r>
          </a:p>
          <a:p>
            <a:r>
              <a:rPr kumimoji="1" lang="ja-JP" altLang="en-US" dirty="0"/>
              <a:t>　子どもにかかわる多職種の存在とその役割を理解し、子どもの成長・発達を意識した包括的な視点を持ち、その視点を地域の多職種と共有することが必要である。また、子どもが教育を受ける機会を保障する、という目的を地域に発信することも大切である。看護師としての包括的な視点を持ち、子どもの生活がより豊かになるような支援を多機関・多職種と協働しながら実践す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48</a:t>
            </a:fld>
            <a:endParaRPr kumimoji="1" lang="ja-JP" altLang="en-US" dirty="0"/>
          </a:p>
        </p:txBody>
      </p:sp>
    </p:spTree>
    <p:extLst>
      <p:ext uri="{BB962C8B-B14F-4D97-AF65-F5344CB8AC3E}">
        <p14:creationId xmlns:p14="http://schemas.microsoft.com/office/powerpoint/2010/main" val="3338949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①　医療的ケア児を支える組織・体制</a:t>
            </a:r>
          </a:p>
          <a:p>
            <a:r>
              <a:rPr kumimoji="1" lang="ja-JP" altLang="en-US" dirty="0"/>
              <a:t>　医療的ケア児の生活には多職種がかかわっており、子どもと家族の生活を中心に、多職種がそれぞれの専門性を生かせる横断的調整が必要である。</a:t>
            </a:r>
          </a:p>
          <a:p>
            <a:r>
              <a:rPr kumimoji="1" lang="ja-JP" altLang="en-US" dirty="0"/>
              <a:t>　また、医療的ケア児は成長・発達とともにかかわる職種が変化するので、それぞれの支援が途切れないような継続的調整が必要となる。地域の中での組織・体制作りは医療的ケア児等コーディネーターのような相談支援専門員などが中心になっておこなうこともある。</a:t>
            </a:r>
            <a:endParaRPr kumimoji="1" lang="en-US" altLang="ja-JP" dirty="0"/>
          </a:p>
          <a:p>
            <a:r>
              <a:rPr kumimoji="1" lang="ja-JP" altLang="en-US" dirty="0"/>
              <a:t>②　看護師等の役割</a:t>
            </a:r>
          </a:p>
          <a:p>
            <a:r>
              <a:rPr kumimoji="1" lang="ja-JP" altLang="en-US" dirty="0"/>
              <a:t>　子どもにかかわる多職種の存在とその役割を理解し、子どもの成長・発達を意識した包括的な視点を持ち、その視点を地域の多職種と共有することが必要である。また、子どもが教育を受ける機会を保障する、という目的を地域に発信することも大切である。看護師としての包括的な視点を持ち、子どもの生活がより豊かになるような支援を多機関・多職種と協働しながら実践す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49</a:t>
            </a:fld>
            <a:endParaRPr kumimoji="1" lang="ja-JP" altLang="en-US" dirty="0"/>
          </a:p>
        </p:txBody>
      </p:sp>
    </p:spTree>
    <p:extLst>
      <p:ext uri="{BB962C8B-B14F-4D97-AF65-F5344CB8AC3E}">
        <p14:creationId xmlns:p14="http://schemas.microsoft.com/office/powerpoint/2010/main" val="3671265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solidFill>
                  <a:schemeClr val="tx1"/>
                </a:solidFill>
              </a:rPr>
              <a:t>　人は生まれながらに「成長・発達」の過程をたどる存在</a:t>
            </a:r>
            <a:r>
              <a:rPr kumimoji="1" lang="en-US" altLang="ja-JP" dirty="0">
                <a:solidFill>
                  <a:schemeClr val="tx1"/>
                </a:solidFill>
              </a:rPr>
              <a:t>(</a:t>
            </a:r>
            <a:r>
              <a:rPr kumimoji="1" lang="ja-JP" altLang="en-US" dirty="0">
                <a:solidFill>
                  <a:schemeClr val="tx1"/>
                </a:solidFill>
              </a:rPr>
              <a:t>図表３</a:t>
            </a:r>
            <a:r>
              <a:rPr kumimoji="1" lang="en-US" altLang="ja-JP" dirty="0">
                <a:solidFill>
                  <a:schemeClr val="tx1"/>
                </a:solidFill>
              </a:rPr>
              <a:t>)</a:t>
            </a:r>
            <a:r>
              <a:rPr kumimoji="1" lang="ja-JP" altLang="en-US" dirty="0">
                <a:solidFill>
                  <a:schemeClr val="tx1"/>
                </a:solidFill>
              </a:rPr>
              <a:t>であり、それまで育ってきた過程を含めてとらえると、学校で出会う子ども達の理解が深まる。</a:t>
            </a:r>
          </a:p>
          <a:p>
            <a:r>
              <a:rPr kumimoji="1" lang="ja-JP" altLang="en-US" dirty="0">
                <a:solidFill>
                  <a:schemeClr val="tx1"/>
                </a:solidFill>
              </a:rPr>
              <a:t>　さらに、子どもの将来を見通した視点が、子どもの現状やケアの在り方を考えることにつながる。</a:t>
            </a:r>
            <a:endParaRPr kumimoji="1" lang="en-US" altLang="ja-JP" dirty="0">
              <a:solidFill>
                <a:schemeClr val="tx1"/>
              </a:solidFill>
            </a:endParaRPr>
          </a:p>
          <a:p>
            <a:r>
              <a:rPr lang="zh-TW" altLang="en-US" dirty="0"/>
              <a:t>（奈良間美保他： 系統看護学講座　小児看護学概論　小児臨床看護学総論、 </a:t>
            </a:r>
            <a:r>
              <a:rPr lang="en-US" altLang="zh-TW" dirty="0"/>
              <a:t>p30</a:t>
            </a:r>
            <a:r>
              <a:rPr lang="zh-TW" altLang="en-US" dirty="0"/>
              <a:t>、</a:t>
            </a:r>
            <a:r>
              <a:rPr lang="en-US" altLang="zh-TW" dirty="0"/>
              <a:t> </a:t>
            </a:r>
            <a:r>
              <a:rPr lang="zh-TW" altLang="en-US" dirty="0"/>
              <a:t>医学書院、 </a:t>
            </a:r>
            <a:r>
              <a:rPr lang="en-US" altLang="zh-TW" dirty="0"/>
              <a:t>2020.</a:t>
            </a:r>
            <a:r>
              <a:rPr lang="zh-TW" altLang="en-US" dirty="0"/>
              <a:t>）</a:t>
            </a: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5</a:t>
            </a:fld>
            <a:endParaRPr kumimoji="1" lang="ja-JP" altLang="en-US" dirty="0"/>
          </a:p>
        </p:txBody>
      </p:sp>
    </p:spTree>
    <p:extLst>
      <p:ext uri="{BB962C8B-B14F-4D97-AF65-F5344CB8AC3E}">
        <p14:creationId xmlns:p14="http://schemas.microsoft.com/office/powerpoint/2010/main" val="4049580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①　かかりつけ医との連携のポイント</a:t>
            </a:r>
          </a:p>
          <a:p>
            <a:r>
              <a:rPr kumimoji="1" lang="ja-JP" altLang="en-US" dirty="0"/>
              <a:t>　かかりつけ病院は、日常的な子どもの健康管理を行い、体調不良時や緊急時に受診する医療機関になる。自宅から遠方の小児専門病院・大学病院の場合や、地域中核病院や地域小児科センター、診療所の場合もあり、子どもによって様々であり、緊急時の受診先や連絡方法を保護者や教員と共に確認しておく。かかりつけ病院には、主治医だけでなく、社会資源の調整を行うメディカルソーシャルワーカーや、地域連携担当の看護師がいる場合がある。</a:t>
            </a:r>
          </a:p>
          <a:p>
            <a:r>
              <a:rPr kumimoji="1" lang="ja-JP" altLang="en-US" dirty="0"/>
              <a:t>②　看護師等の役割</a:t>
            </a:r>
          </a:p>
          <a:p>
            <a:r>
              <a:rPr kumimoji="1" lang="ja-JP" altLang="en-US" dirty="0"/>
              <a:t>　子どもが入院した時や、医療的ケアの変更があった時など、子どもの生活について連絡・調整が必要になる時の窓口を、保護者を通して確認できるとよい。</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50</a:t>
            </a:fld>
            <a:endParaRPr kumimoji="1" lang="ja-JP" altLang="en-US" dirty="0"/>
          </a:p>
        </p:txBody>
      </p:sp>
    </p:spTree>
    <p:extLst>
      <p:ext uri="{BB962C8B-B14F-4D97-AF65-F5344CB8AC3E}">
        <p14:creationId xmlns:p14="http://schemas.microsoft.com/office/powerpoint/2010/main" val="4085348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pPr marL="236670" indent="-236670">
              <a:buFont typeface="+mj-ea"/>
              <a:buAutoNum type="circleNumDbPlain"/>
            </a:pPr>
            <a:r>
              <a:rPr kumimoji="1" lang="ja-JP" altLang="en-US" dirty="0"/>
              <a:t>訪問看護、訪問リハビリテーションとの連携のポイント</a:t>
            </a:r>
          </a:p>
          <a:p>
            <a:r>
              <a:rPr kumimoji="1" lang="ja-JP" altLang="en-US" dirty="0"/>
              <a:t>　訪問看護は、主に自宅での健康状態の確認や健康管理、医療的ケアの実施を行う。緊急時の相談や対応、家族への支援、子どもが利用しているサービスの調整を行う事もある。訪問リハビリテーションでは、理学療法士や作業療法士などのセラピストが自宅で子どもの健康状態を確認しながらリハビリテーションを行う。</a:t>
            </a:r>
            <a:endParaRPr kumimoji="1" lang="en-US" altLang="ja-JP" dirty="0"/>
          </a:p>
          <a:p>
            <a:r>
              <a:rPr kumimoji="1" lang="ja-JP" altLang="en-US" dirty="0"/>
              <a:t>②　看護師等の役割</a:t>
            </a:r>
          </a:p>
          <a:p>
            <a:r>
              <a:rPr kumimoji="1" lang="ja-JP" altLang="en-US" dirty="0"/>
              <a:t>　自宅で過ごす子どもの様子を最も把握している職種なので、お互いに子ども・家族の様子を情報交換し、子どもと家族の包括的アセスメントや健康管理に活用する。　　</a:t>
            </a:r>
          </a:p>
          <a:p>
            <a:r>
              <a:rPr kumimoji="1" lang="ja-JP" altLang="en-US" dirty="0"/>
              <a:t>　子どもの入学時や転学時の最初の月、又は年</a:t>
            </a:r>
            <a:r>
              <a:rPr kumimoji="1" lang="en-US" altLang="ja-JP" dirty="0"/>
              <a:t>1</a:t>
            </a:r>
            <a:r>
              <a:rPr kumimoji="1" lang="ja-JP" altLang="en-US" dirty="0"/>
              <a:t>回は、学校からの求めに応じて利用している訪問看護ステーションの看護師が情報提供することによって診療報酬「訪問看護情報提供療養費２」が算定されることになるので情報収集の機会が増える。医療的ケア安全委員会に、訪問看護ステーションの看護師から、医療的ケアの実施について情報を得ることも有効である。また、訪問看護師は定期的に主治医に訪問看護計画書や報告書を提出しているので、訪問看護師との情報共有を行う場合があ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51</a:t>
            </a:fld>
            <a:endParaRPr kumimoji="1" lang="ja-JP" altLang="en-US" dirty="0"/>
          </a:p>
        </p:txBody>
      </p:sp>
    </p:spTree>
    <p:extLst>
      <p:ext uri="{BB962C8B-B14F-4D97-AF65-F5344CB8AC3E}">
        <p14:creationId xmlns:p14="http://schemas.microsoft.com/office/powerpoint/2010/main" val="1145649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障害児の福祉サービスは、障害者総合支援法、児童福祉法などに基づいており、子どもの年齢、診断名、症状、居住地などによって利用できるサービスが異なっている。主には相談支援系、訪問系、日中活動系、通所系、入所系があり、相談支援専門員がサービス等利用計画を立案して、市区町村の障害関連担当課との交渉を手助けしてくれる</a:t>
            </a:r>
            <a:r>
              <a:rPr lang="ja-JP" altLang="en-US" dirty="0"/>
              <a:t>（</a:t>
            </a:r>
            <a:r>
              <a:rPr kumimoji="1" lang="ja-JP" altLang="en-US" dirty="0"/>
              <a:t>図表</a:t>
            </a:r>
            <a:r>
              <a:rPr lang="en-US" altLang="ja-JP" dirty="0"/>
              <a:t>8</a:t>
            </a:r>
            <a:r>
              <a:rPr lang="ja-JP" altLang="en-US" dirty="0"/>
              <a:t>）</a:t>
            </a:r>
            <a:r>
              <a:rPr kumimoji="1" lang="ja-JP" altLang="en-US" dirty="0"/>
              <a:t>。</a:t>
            </a:r>
            <a:endParaRPr kumimoji="1" lang="en-US" altLang="ja-JP" dirty="0"/>
          </a:p>
        </p:txBody>
      </p:sp>
      <p:sp>
        <p:nvSpPr>
          <p:cNvPr id="4" name="スライド番号プレースホルダー 3"/>
          <p:cNvSpPr>
            <a:spLocks noGrp="1"/>
          </p:cNvSpPr>
          <p:nvPr>
            <p:ph type="sldNum" sz="quarter" idx="5"/>
          </p:nvPr>
        </p:nvSpPr>
        <p:spPr/>
        <p:txBody>
          <a:bodyPr/>
          <a:lstStyle/>
          <a:p>
            <a:fld id="{6FDAF89B-6464-4BDE-B7BD-EC446CA3E102}" type="slidenum">
              <a:rPr kumimoji="1" lang="ja-JP" altLang="en-US" smtClean="0"/>
              <a:t>52</a:t>
            </a:fld>
            <a:endParaRPr kumimoji="1" lang="ja-JP" altLang="en-US"/>
          </a:p>
        </p:txBody>
      </p:sp>
    </p:spTree>
    <p:extLst>
      <p:ext uri="{BB962C8B-B14F-4D97-AF65-F5344CB8AC3E}">
        <p14:creationId xmlns:p14="http://schemas.microsoft.com/office/powerpoint/2010/main" val="21670051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①　障害児相談支援との連携のポイント</a:t>
            </a:r>
          </a:p>
          <a:p>
            <a:r>
              <a:rPr kumimoji="1" lang="ja-JP" altLang="en-US" dirty="0"/>
              <a:t>　医療的ケア児など、障害をもつ子どもたちが福祉サービスを利用するときには、相談支援専門員による計画書が必要となる。</a:t>
            </a:r>
          </a:p>
          <a:p>
            <a:r>
              <a:rPr kumimoji="1" lang="ja-JP" altLang="en-US" dirty="0"/>
              <a:t>②　看護師等の役割</a:t>
            </a:r>
          </a:p>
          <a:p>
            <a:r>
              <a:rPr kumimoji="1" lang="ja-JP" altLang="en-US" dirty="0"/>
              <a:t>　計画書は定期的に更新されるため、看護師は、計画書作成のタイミングなどを利用して情報共有できるとよい。</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53</a:t>
            </a:fld>
            <a:endParaRPr kumimoji="1" lang="ja-JP" altLang="en-US" dirty="0"/>
          </a:p>
        </p:txBody>
      </p:sp>
    </p:spTree>
    <p:extLst>
      <p:ext uri="{BB962C8B-B14F-4D97-AF65-F5344CB8AC3E}">
        <p14:creationId xmlns:p14="http://schemas.microsoft.com/office/powerpoint/2010/main" val="17327103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①　居宅介護事業所との連携のポイント</a:t>
            </a:r>
          </a:p>
          <a:p>
            <a:r>
              <a:rPr kumimoji="1" lang="ja-JP" altLang="en-US" dirty="0"/>
              <a:t>　子どもが利用できる訪問系のサービスは、主には居宅介護と言われる、自宅における入浴・排泄・食事介助等のサービスがある。</a:t>
            </a:r>
          </a:p>
          <a:p>
            <a:r>
              <a:rPr kumimoji="1" lang="ja-JP" altLang="en-US" dirty="0"/>
              <a:t>　子どもに直接かかわる職種であり、就学前からサービスを提供していることもある。</a:t>
            </a:r>
            <a:endParaRPr kumimoji="1" lang="en-US" altLang="ja-JP" dirty="0"/>
          </a:p>
          <a:p>
            <a:r>
              <a:rPr kumimoji="1" lang="ja-JP" altLang="en-US" dirty="0"/>
              <a:t>②　学校配置の看護師の役割</a:t>
            </a:r>
          </a:p>
          <a:p>
            <a:r>
              <a:rPr kumimoji="1" lang="ja-JP" altLang="en-US" dirty="0"/>
              <a:t>　看護師が直接連携する機会は少ないが、子どもの日常生活上の支援について情報共有できると、セルフケア獲得などへの支援につながることがある。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54</a:t>
            </a:fld>
            <a:endParaRPr kumimoji="1" lang="ja-JP" altLang="en-US" dirty="0"/>
          </a:p>
        </p:txBody>
      </p:sp>
    </p:spTree>
    <p:extLst>
      <p:ext uri="{BB962C8B-B14F-4D97-AF65-F5344CB8AC3E}">
        <p14:creationId xmlns:p14="http://schemas.microsoft.com/office/powerpoint/2010/main" val="31684125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①　短期入所施設との連携のポイント</a:t>
            </a:r>
          </a:p>
          <a:p>
            <a:r>
              <a:rPr kumimoji="1" lang="ja-JP" altLang="en-US" dirty="0"/>
              <a:t>　子どもが利用できる日中活動系のサービスは、短期入所（ショートステイ） である。</a:t>
            </a:r>
          </a:p>
          <a:p>
            <a:r>
              <a:rPr kumimoji="1" lang="ja-JP" altLang="en-US" dirty="0"/>
              <a:t>自宅で普段子どものケアを行っている人が、病気などの理由でケアできない場合、障害のある方に障害者支援施設や児童福祉施設等に短期間入所してもらい、入浴、排せつ、食事のほか、必要なケアを行うサービスである。このサービスは、ケア提供者にとってのレスパイトサービス（休息） としての役割も担い、母親の出産時などにも利用されている。</a:t>
            </a:r>
          </a:p>
          <a:p>
            <a:r>
              <a:rPr kumimoji="1" lang="ja-JP" altLang="en-US" dirty="0"/>
              <a:t>②　看護師等の役割</a:t>
            </a:r>
          </a:p>
          <a:p>
            <a:r>
              <a:rPr kumimoji="1" lang="ja-JP" altLang="en-US" dirty="0"/>
              <a:t>　看護師が直接連携する機会は少ないかもしれないが、短期入所利用後の子どもの様子について保護者などを通して情報共有しておくことは大切である。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55</a:t>
            </a:fld>
            <a:endParaRPr kumimoji="1" lang="ja-JP" altLang="en-US" dirty="0"/>
          </a:p>
        </p:txBody>
      </p:sp>
    </p:spTree>
    <p:extLst>
      <p:ext uri="{BB962C8B-B14F-4D97-AF65-F5344CB8AC3E}">
        <p14:creationId xmlns:p14="http://schemas.microsoft.com/office/powerpoint/2010/main" val="11350816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①　通所系（放課後等デイサービス） との連携のポイント</a:t>
            </a:r>
          </a:p>
          <a:p>
            <a:r>
              <a:rPr kumimoji="1" lang="ja-JP" altLang="en-US" dirty="0"/>
              <a:t>　就学中の子どもが利用できる通所系のサービスには、放課後等デイサービスと、児童発達支援がある。</a:t>
            </a:r>
          </a:p>
          <a:p>
            <a:r>
              <a:rPr kumimoji="1" lang="ja-JP" altLang="en-US" dirty="0"/>
              <a:t>　放課後等デイサービスは、学校通学中の障害児に対して、放課後や夏休み等の長期休暇中において、生活能力向上のための訓練等を継続的に提供することにより、学校教育と相まって障害児の自立を促進するとともに、放課後等の居場所づくりを推進するものである。</a:t>
            </a:r>
            <a:endParaRPr kumimoji="1" lang="en-US" altLang="ja-JP" dirty="0"/>
          </a:p>
          <a:p>
            <a:r>
              <a:rPr kumimoji="1" lang="ja-JP" altLang="en-US" dirty="0"/>
              <a:t>②　看護師等の役割</a:t>
            </a:r>
          </a:p>
          <a:p>
            <a:r>
              <a:rPr kumimoji="1" lang="ja-JP" altLang="en-US" dirty="0"/>
              <a:t>　学校とは違った子どもの様子が見られることもあるため、学校と放課後等デイサービスでの子ども・家族の様子を情報共有し、子どもと家族の包括的アセスメントや健康管理に活用できるとよい。</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56</a:t>
            </a:fld>
            <a:endParaRPr kumimoji="1" lang="ja-JP" altLang="en-US" dirty="0"/>
          </a:p>
        </p:txBody>
      </p:sp>
    </p:spTree>
    <p:extLst>
      <p:ext uri="{BB962C8B-B14F-4D97-AF65-F5344CB8AC3E}">
        <p14:creationId xmlns:p14="http://schemas.microsoft.com/office/powerpoint/2010/main" val="149647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pPr algn="l"/>
            <a:r>
              <a:rPr lang="ja-JP" altLang="en-US" dirty="0"/>
              <a:t>①　</a:t>
            </a:r>
            <a:r>
              <a:rPr lang="ja-JP" altLang="en-US" b="0" i="0" u="none" strike="noStrike" baseline="0" dirty="0"/>
              <a:t>通所系（児童発達支援） ポイント</a:t>
            </a:r>
          </a:p>
          <a:p>
            <a:pPr algn="l"/>
            <a:r>
              <a:rPr lang="ja-JP" altLang="en-US" b="0" i="0" u="none" strike="noStrike" baseline="0" dirty="0"/>
              <a:t>　もうひとつの通所サービスである児童発達支援は、主には未就学児が対象になっているが、地域の中核的な支援役割を担う児童発達支援センターでは、地域の障害児やその家族の相談支援、障害児を預かる施設への援助・助言を行っている。</a:t>
            </a:r>
            <a:endParaRPr lang="en-US" altLang="ja-JP" b="0" i="0" u="none" strike="noStrike" baseline="0" dirty="0"/>
          </a:p>
          <a:p>
            <a:pPr algn="l"/>
            <a:r>
              <a:rPr lang="ja-JP" altLang="en-US" dirty="0"/>
              <a:t>②　</a:t>
            </a:r>
            <a:r>
              <a:rPr kumimoji="1" lang="ja-JP" altLang="en-US" dirty="0"/>
              <a:t>看護師等の役割</a:t>
            </a:r>
          </a:p>
          <a:p>
            <a:r>
              <a:rPr kumimoji="1" lang="ja-JP" altLang="en-US" dirty="0"/>
              <a:t>　自分の地域の児童発達支援センターを把握しておくとよい。</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57</a:t>
            </a:fld>
            <a:endParaRPr kumimoji="1" lang="ja-JP" altLang="en-US" dirty="0"/>
          </a:p>
        </p:txBody>
      </p:sp>
    </p:spTree>
    <p:extLst>
      <p:ext uri="{BB962C8B-B14F-4D97-AF65-F5344CB8AC3E}">
        <p14:creationId xmlns:p14="http://schemas.microsoft.com/office/powerpoint/2010/main" val="28370580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pPr algn="l"/>
            <a:r>
              <a:rPr lang="ja-JP" altLang="en-US" dirty="0"/>
              <a:t>①　入所系との連携のポイント</a:t>
            </a:r>
          </a:p>
          <a:p>
            <a:pPr algn="l"/>
            <a:r>
              <a:rPr lang="ja-JP" altLang="en-US" dirty="0"/>
              <a:t>子どもが利用できる入所系サービスには、福祉型障害児入所施設と医療を併せて提供する医療型障害児入所施設の</a:t>
            </a:r>
            <a:r>
              <a:rPr lang="en-US" altLang="ja-JP" dirty="0"/>
              <a:t>2</a:t>
            </a:r>
            <a:r>
              <a:rPr lang="ja-JP" altLang="en-US" dirty="0"/>
              <a:t>種類がある。</a:t>
            </a:r>
          </a:p>
          <a:p>
            <a:pPr algn="l"/>
            <a:r>
              <a:rPr lang="ja-JP" altLang="en-US" dirty="0"/>
              <a:t>②　看護師等の役割</a:t>
            </a:r>
          </a:p>
          <a:p>
            <a:pPr algn="l"/>
            <a:r>
              <a:rPr lang="ja-JP" altLang="en-US" dirty="0"/>
              <a:t>入所している子どもが通学している場合は、施設職員と子どもや家族の様子の情報共有を行うとよい。</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58</a:t>
            </a:fld>
            <a:endParaRPr kumimoji="1" lang="ja-JP" altLang="en-US" dirty="0"/>
          </a:p>
        </p:txBody>
      </p:sp>
    </p:spTree>
    <p:extLst>
      <p:ext uri="{BB962C8B-B14F-4D97-AF65-F5344CB8AC3E}">
        <p14:creationId xmlns:p14="http://schemas.microsoft.com/office/powerpoint/2010/main" val="7324738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pPr algn="l"/>
            <a:r>
              <a:rPr kumimoji="1" lang="ja-JP" altLang="en-US" dirty="0"/>
              <a:t>①　</a:t>
            </a:r>
            <a:r>
              <a:rPr lang="ja-JP" altLang="en-US" b="0" i="0" u="none" strike="noStrike" baseline="0" dirty="0"/>
              <a:t>自治体の保健部門等との連携のポイント</a:t>
            </a:r>
          </a:p>
          <a:p>
            <a:pPr algn="l"/>
            <a:r>
              <a:rPr lang="ja-JP" altLang="en-US" b="0" i="0" u="none" strike="noStrike" baseline="0" dirty="0"/>
              <a:t>　自治体の保健部局等では、就学前の母子保健施策などにもとづき妊娠期から子育て期にわたる切れ目ない支援の提供を行う。</a:t>
            </a:r>
          </a:p>
          <a:p>
            <a:pPr algn="l"/>
            <a:r>
              <a:rPr lang="ja-JP" altLang="en-US" b="0" i="0" u="none" strike="noStrike" baseline="0" dirty="0"/>
              <a:t>　保健師は新生児訪問を行っており、妊娠中や出産直後から子どもの障がいが分かっている場合には、早期から介入していることがある。産後ケア事業や乳幼児健診を通して、保健師が子どもと家族に継続的に関わっている場合には情報共有できるとよい。</a:t>
            </a:r>
            <a:endParaRPr lang="en-US" altLang="ja-JP" b="0" i="0" u="none" strike="noStrike" baseline="0" dirty="0"/>
          </a:p>
          <a:p>
            <a:pPr algn="l"/>
            <a:r>
              <a:rPr kumimoji="1" lang="ja-JP" altLang="en-US" dirty="0"/>
              <a:t>②　看護師等の役割</a:t>
            </a:r>
          </a:p>
          <a:p>
            <a:r>
              <a:rPr kumimoji="1" lang="ja-JP" altLang="en-US" dirty="0"/>
              <a:t>　就学時に、自治体の保健部門等の保健師と情報共有できることが望ましい。</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59</a:t>
            </a:fld>
            <a:endParaRPr kumimoji="1" lang="ja-JP" altLang="en-US" dirty="0"/>
          </a:p>
        </p:txBody>
      </p:sp>
    </p:spTree>
    <p:extLst>
      <p:ext uri="{BB962C8B-B14F-4D97-AF65-F5344CB8AC3E}">
        <p14:creationId xmlns:p14="http://schemas.microsoft.com/office/powerpoint/2010/main" val="3226097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人が子どもから大人へと成熟する過程において、「成長・発達」という言葉がよく用いられる。</a:t>
            </a:r>
          </a:p>
          <a:p>
            <a:r>
              <a:rPr kumimoji="1" lang="ja-JP" altLang="en-US" dirty="0"/>
              <a:t>　一般的に、成長（</a:t>
            </a:r>
            <a:r>
              <a:rPr kumimoji="1" lang="en-US" altLang="ja-JP" dirty="0"/>
              <a:t>growth</a:t>
            </a:r>
            <a:r>
              <a:rPr kumimoji="1" lang="ja-JP" altLang="en-US" dirty="0"/>
              <a:t>）とは、身体の形態的変化を量としてとらえるときに用いられ、身長や体重の変化がこれにあたる。一方、発達（</a:t>
            </a:r>
            <a:r>
              <a:rPr kumimoji="1" lang="en-US" altLang="ja-JP" dirty="0"/>
              <a:t>development</a:t>
            </a:r>
            <a:r>
              <a:rPr kumimoji="1" lang="ja-JP" altLang="en-US" dirty="0"/>
              <a:t>）とは、身体的、知的、心理・社会的な諸機能が分化して互いに関連しあいながら全体として質的な変化を遂げる過程を表す。例えば、中心の表現から、２語文を話すようになるなどの言葉の発達がこれにあた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a:t>
            </a:fld>
            <a:endParaRPr kumimoji="1" lang="ja-JP" altLang="en-US" dirty="0"/>
          </a:p>
        </p:txBody>
      </p:sp>
    </p:spTree>
    <p:extLst>
      <p:ext uri="{BB962C8B-B14F-4D97-AF65-F5344CB8AC3E}">
        <p14:creationId xmlns:p14="http://schemas.microsoft.com/office/powerpoint/2010/main" val="778663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pPr algn="l"/>
            <a:r>
              <a:rPr kumimoji="1" lang="ja-JP" altLang="en-US" dirty="0"/>
              <a:t>①　</a:t>
            </a:r>
            <a:r>
              <a:rPr lang="ja-JP" altLang="en-US" b="0" i="0" u="none" strike="noStrike" baseline="0" dirty="0">
                <a:latin typeface="DFUDMaruGothic-W2-WING-RKSJ-H"/>
              </a:rPr>
              <a:t>保育機関の連携のポイント</a:t>
            </a:r>
          </a:p>
          <a:p>
            <a:pPr algn="l"/>
            <a:r>
              <a:rPr lang="ja-JP" altLang="en-US" b="0" i="0" u="none" strike="noStrike" baseline="0" dirty="0">
                <a:latin typeface="DFUDMaruGothic-W2-WING-RKSJ-H"/>
              </a:rPr>
              <a:t>　保育機関には、認定こども園や保育所、幼稚園などがある。</a:t>
            </a:r>
          </a:p>
          <a:p>
            <a:pPr algn="l"/>
            <a:r>
              <a:rPr lang="ja-JP" altLang="en-US" b="0" i="0" u="none" strike="noStrike" baseline="0" dirty="0">
                <a:latin typeface="DFUDMaruGothic-W2-WING-RKSJ-H"/>
              </a:rPr>
              <a:t>②　看護師等の役割</a:t>
            </a:r>
          </a:p>
          <a:p>
            <a:pPr algn="l"/>
            <a:r>
              <a:rPr lang="ja-JP" altLang="en-US" b="0" i="0" u="none" strike="noStrike" baseline="0" dirty="0">
                <a:latin typeface="DFUDMaruGothic-W2-WING-RKSJ-H"/>
              </a:rPr>
              <a:t>　医療的ケアを必要とする子どもの就園体制は未だ十分とは言えないが、これから就学する子どもが就園している場合は、就学時に子どもの健康状態、医療的ケア実施状況、家族の様子などを情報共有することができる。可能な場合は、就学前に登園時の様子などを見学にしたり、書面などで情報提供を受けたりする場合もある。</a:t>
            </a:r>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60</a:t>
            </a:fld>
            <a:endParaRPr kumimoji="1" lang="ja-JP" altLang="en-US" dirty="0"/>
          </a:p>
        </p:txBody>
      </p:sp>
    </p:spTree>
    <p:extLst>
      <p:ext uri="{BB962C8B-B14F-4D97-AF65-F5344CB8AC3E}">
        <p14:creationId xmlns:p14="http://schemas.microsoft.com/office/powerpoint/2010/main" val="21986767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医療的ケア児とその家族の特徴について説明する。</a:t>
            </a:r>
          </a:p>
          <a:p>
            <a:r>
              <a:rPr kumimoji="1" lang="ja-JP" altLang="en-US" dirty="0"/>
              <a:t>　医療的ケア児のケアや健康管理などは、主に親が自宅で担っている。ほぼ</a:t>
            </a:r>
            <a:r>
              <a:rPr kumimoji="1" lang="en-US" altLang="ja-JP" dirty="0"/>
              <a:t>24</a:t>
            </a:r>
            <a:r>
              <a:rPr kumimoji="1" lang="ja-JP" altLang="en-US" dirty="0"/>
              <a:t>時間のケアを家族、主に母親が担うことで、慢性的な寝不足や疲労、命を預かることへの緊張感が蓄積し、心身の負担感は増大している。また、医療的ケア児のきょうだいへの育児や、家族自身の通院などがある場合には重責が増し、家庭環境が悪化する要因となり得る。レスパイトのような社会資源の利用も必要だが、学校での子どもの日中活動を整えることで子どもの生活リズムが整い、家族の生活が安定することもある。</a:t>
            </a:r>
          </a:p>
          <a:p>
            <a:r>
              <a:rPr kumimoji="1" lang="ja-JP" altLang="en-US" dirty="0"/>
              <a:t>　医療的ケア児は、利用できる社会資源が限られ、生活環境が家庭と学校に限定されることがある。同年代の友人と遊び、交流する機会や多様な環境に触れる機会が少なくなってしまい、年齢に応じた成長や発達が阻害されてしまう可能性がある。学校で同年代の子どもと過ごすことを通して、さまざまな刺激から子どもの成長発達が促進されることから、親にとっても子ども本来の姿が捉えやすくなる。</a:t>
            </a:r>
          </a:p>
          <a:p>
            <a:r>
              <a:rPr kumimoji="1" lang="ja-JP" altLang="en-US" dirty="0"/>
              <a:t>　また、通園や通学ができても、登下校時や授業時間への終日の付き添いが求められる場合がある。それにより、親自身の就業や社会活動の機会が限られてしまい、社会的に孤立した状態になる親も少なくない。</a:t>
            </a:r>
          </a:p>
          <a:p>
            <a:r>
              <a:rPr kumimoji="1" lang="ja-JP" altLang="en-US" dirty="0"/>
              <a:t>　看護師として、医療的ケア児だけでなく家族の状況も理解し、子どもの豊かな学校生活を支えるために家族との協働が重要である。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61</a:t>
            </a:fld>
            <a:endParaRPr kumimoji="1" lang="ja-JP" altLang="en-US" dirty="0"/>
          </a:p>
        </p:txBody>
      </p:sp>
    </p:spTree>
    <p:extLst>
      <p:ext uri="{BB962C8B-B14F-4D97-AF65-F5344CB8AC3E}">
        <p14:creationId xmlns:p14="http://schemas.microsoft.com/office/powerpoint/2010/main" val="29941383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医療的ケア児とその家族の特徴について説明する。</a:t>
            </a:r>
          </a:p>
          <a:p>
            <a:r>
              <a:rPr kumimoji="1" lang="ja-JP" altLang="en-US" dirty="0"/>
              <a:t>　学校における医療的ケアの実施にあたっては、家族にも重要な役割がある。</a:t>
            </a:r>
          </a:p>
          <a:p>
            <a:r>
              <a:rPr kumimoji="1" lang="ja-JP" altLang="en-US" dirty="0"/>
              <a:t>　まず、学校における医療的ケアの実施体制への理解と医療的ケア児の健康状態の学校への報告など、責任を分担することの理解を図る。</a:t>
            </a:r>
          </a:p>
          <a:p>
            <a:r>
              <a:rPr kumimoji="1" lang="ja-JP" altLang="en-US" dirty="0"/>
              <a:t>　学校における医療的ケアの実施体制と学校看護師の役割について十分説明し、理解を求めることが必要となる。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62</a:t>
            </a:fld>
            <a:endParaRPr kumimoji="1" lang="ja-JP" altLang="en-US" dirty="0"/>
          </a:p>
        </p:txBody>
      </p:sp>
    </p:spTree>
    <p:extLst>
      <p:ext uri="{BB962C8B-B14F-4D97-AF65-F5344CB8AC3E}">
        <p14:creationId xmlns:p14="http://schemas.microsoft.com/office/powerpoint/2010/main" val="21503452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pPr algn="l"/>
            <a:r>
              <a:rPr kumimoji="1" lang="ja-JP" altLang="en-US" dirty="0"/>
              <a:t>医療的ケア児の学校生活を支えるために、家族と協働するポイントについて示す。</a:t>
            </a:r>
          </a:p>
          <a:p>
            <a:pPr algn="l"/>
            <a:r>
              <a:rPr kumimoji="1" lang="ja-JP" altLang="en-US" dirty="0"/>
              <a:t>①　家族との協働のポイント</a:t>
            </a:r>
          </a:p>
          <a:p>
            <a:pPr algn="l"/>
            <a:r>
              <a:rPr kumimoji="1" lang="ja-JP" altLang="en-US" dirty="0"/>
              <a:t>　医療的ケアに関する窓口となる教職員を定め、入学時から相談を受けられる体制を整備する。家族に医療的ケア実施などの学校の仕組みを説明する際には、全体像や役割分担を明記したリーフレット等を用いてわかりやすく説明する必要がある。</a:t>
            </a:r>
          </a:p>
          <a:p>
            <a:pPr algn="l"/>
            <a:r>
              <a:rPr kumimoji="1" lang="ja-JP" altLang="en-US" dirty="0"/>
              <a:t>　学校で安全に医療的ケアを実施するため、医療的ケア児の健康状態、医療的ケアの内容や頻度、想定される緊急時の対応などについて、あらかじめ家族から説明を受けて、学校で実施可能な医療的ケアの範囲について、家族と学校の双方で共通理解を図ることが必要となる。</a:t>
            </a:r>
          </a:p>
          <a:p>
            <a:pPr algn="l"/>
            <a:r>
              <a:rPr kumimoji="1" lang="ja-JP" altLang="en-US" dirty="0"/>
              <a:t>②　看護師等の役割</a:t>
            </a:r>
          </a:p>
          <a:p>
            <a:pPr algn="l"/>
            <a:r>
              <a:rPr kumimoji="1" lang="ja-JP" altLang="en-US" dirty="0"/>
              <a:t>　看護師は、子どもや家族の成長発達をアセスメントしたりケアしたりする専門性を活かし、窓口となる教職員などと協働して家族のケアを行う。</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63</a:t>
            </a:fld>
            <a:endParaRPr kumimoji="1" lang="ja-JP" altLang="en-US" dirty="0"/>
          </a:p>
        </p:txBody>
      </p:sp>
    </p:spTree>
    <p:extLst>
      <p:ext uri="{BB962C8B-B14F-4D97-AF65-F5344CB8AC3E}">
        <p14:creationId xmlns:p14="http://schemas.microsoft.com/office/powerpoint/2010/main" val="12433777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64</a:t>
            </a:fld>
            <a:endParaRPr kumimoji="1" lang="ja-JP" altLang="en-US"/>
          </a:p>
        </p:txBody>
      </p:sp>
    </p:spTree>
    <p:extLst>
      <p:ext uri="{BB962C8B-B14F-4D97-AF65-F5344CB8AC3E}">
        <p14:creationId xmlns:p14="http://schemas.microsoft.com/office/powerpoint/2010/main" val="22389418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65</a:t>
            </a:fld>
            <a:endParaRPr kumimoji="1" lang="ja-JP" altLang="en-US"/>
          </a:p>
        </p:txBody>
      </p:sp>
    </p:spTree>
    <p:extLst>
      <p:ext uri="{BB962C8B-B14F-4D97-AF65-F5344CB8AC3E}">
        <p14:creationId xmlns:p14="http://schemas.microsoft.com/office/powerpoint/2010/main" val="9221380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66</a:t>
            </a:fld>
            <a:endParaRPr kumimoji="1" lang="ja-JP" altLang="en-US"/>
          </a:p>
        </p:txBody>
      </p:sp>
    </p:spTree>
    <p:extLst>
      <p:ext uri="{BB962C8B-B14F-4D97-AF65-F5344CB8AC3E}">
        <p14:creationId xmlns:p14="http://schemas.microsoft.com/office/powerpoint/2010/main" val="3387552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子どもを看護する上で、成長・発達の視点から人をとらえることが重要である。</a:t>
            </a:r>
          </a:p>
          <a:p>
            <a:r>
              <a:rPr kumimoji="1" lang="ja-JP" altLang="en-US" dirty="0"/>
              <a:t>　子どもは著しい成長・発達を遂げることから、各時期の基本的な成長・発達の特徴を理解することによって、ケアにあたる子どもの基本的ニーズを理解する助けになる。</a:t>
            </a:r>
          </a:p>
          <a:p>
            <a:r>
              <a:rPr kumimoji="1" lang="ja-JP" altLang="en-US" dirty="0"/>
              <a:t>　また、医療的ケア児のように健康問題や生活上の制限がある子どもにおいては、成長・発達の遅れや偏りが生じやすいことから、個別のニーズに気づいたり、今後予測される課題を見出したりすることができる。</a:t>
            </a:r>
          </a:p>
          <a:p>
            <a:r>
              <a:rPr kumimoji="1" lang="ja-JP" altLang="en-US" dirty="0"/>
              <a:t>　また、成長・発達の知識をもつことによって、現在の子どもの状態により適した方法で医療的ケアを行い、子どもの成長・発達を促す関りができるようになるだろう。さらに、わずかな表情の変化にも気づき、教職員や親とともに子どもの成長を喜び合う機会が得られよう。</a:t>
            </a:r>
          </a:p>
          <a:p>
            <a:r>
              <a:rPr kumimoji="1" lang="ja-JP" altLang="en-US" dirty="0"/>
              <a:t>　このように、成長・発達の視点が医療的ケアを行う基盤となる。</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7</a:t>
            </a:fld>
            <a:endParaRPr kumimoji="1" lang="ja-JP" altLang="en-US" dirty="0"/>
          </a:p>
        </p:txBody>
      </p:sp>
    </p:spTree>
    <p:extLst>
      <p:ext uri="{BB962C8B-B14F-4D97-AF65-F5344CB8AC3E}">
        <p14:creationId xmlns:p14="http://schemas.microsoft.com/office/powerpoint/2010/main" val="236953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t>　先ず、乳幼児の発達過程においては、頭部から下部の方向へ、また、体の中心部から末梢方向に発達が進むなどの一定の順序がある</a:t>
            </a:r>
            <a:r>
              <a:rPr kumimoji="1" lang="en-US" altLang="ja-JP" dirty="0"/>
              <a:t>(</a:t>
            </a:r>
            <a:r>
              <a:rPr kumimoji="1" lang="ja-JP" altLang="en-US" dirty="0"/>
              <a:t>図４</a:t>
            </a:r>
            <a:r>
              <a:rPr kumimoji="1" lang="en-US" altLang="ja-JP" dirty="0"/>
              <a:t>)</a:t>
            </a:r>
            <a:r>
              <a:rPr kumimoji="1" lang="ja-JP" altLang="en-US" dirty="0"/>
              <a:t>。例えば、粗大運動では、首のすわりから座位の保持、やがてつかまり立ち、自立歩行へと進む。また、上肢の運動は、肩や肘の運動から始まり、手首・手掌、手の指先の運動へと発達していく。</a:t>
            </a:r>
          </a:p>
          <a:p>
            <a:r>
              <a:rPr kumimoji="1" lang="ja-JP" altLang="en-US" dirty="0"/>
              <a:t>　人は遺伝因子に基づいて成長・発達を遂げ、これを成熟と表現する場合がある。</a:t>
            </a:r>
          </a:p>
          <a:p>
            <a:r>
              <a:rPr kumimoji="1" lang="ja-JP" altLang="en-US" dirty="0"/>
              <a:t>　そこには経験の結果として得られる学習が関与し、この学習には関連する諸器官の成熟が不可欠となる。</a:t>
            </a:r>
          </a:p>
          <a:p>
            <a:r>
              <a:rPr kumimoji="1" lang="ja-JP" altLang="en-US" dirty="0"/>
              <a:t>　現在の成熟段階に適した学習が重ねられることで、子どもは成長・発達を遂げていく。</a:t>
            </a:r>
          </a:p>
          <a:p>
            <a:pPr defTabSz="1742834">
              <a:defRPr/>
            </a:pPr>
            <a:r>
              <a:rPr kumimoji="1" lang="ja-JP" altLang="en-US" dirty="0">
                <a:solidFill>
                  <a:schemeClr val="tx1"/>
                </a:solidFill>
              </a:rPr>
              <a:t>（奈良間美保他：</a:t>
            </a:r>
            <a:r>
              <a:rPr kumimoji="1" lang="ja-JP" altLang="en-US" baseline="0" dirty="0">
                <a:solidFill>
                  <a:schemeClr val="tx1"/>
                </a:solidFill>
              </a:rPr>
              <a:t>系統看護学講座　小児看護学概論　小児臨床看護学総論、医学書院、</a:t>
            </a:r>
            <a:r>
              <a:rPr kumimoji="1" lang="en-US" altLang="ja-JP" baseline="0" dirty="0">
                <a:solidFill>
                  <a:schemeClr val="tx1"/>
                </a:solidFill>
              </a:rPr>
              <a:t>2020.</a:t>
            </a:r>
            <a:r>
              <a:rPr kumimoji="1" lang="ja-JP" altLang="en-US" baseline="0" dirty="0">
                <a:solidFill>
                  <a:schemeClr val="tx1"/>
                </a:solidFill>
              </a:rPr>
              <a:t>）</a:t>
            </a:r>
            <a:endParaRPr kumimoji="1" lang="ja-JP" altLang="en-US" dirty="0">
              <a:solidFill>
                <a:schemeClr val="tx1"/>
              </a:solidFill>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8</a:t>
            </a:fld>
            <a:endParaRPr kumimoji="1" lang="ja-JP" altLang="en-US"/>
          </a:p>
        </p:txBody>
      </p:sp>
    </p:spTree>
    <p:extLst>
      <p:ext uri="{BB962C8B-B14F-4D97-AF65-F5344CB8AC3E}">
        <p14:creationId xmlns:p14="http://schemas.microsoft.com/office/powerpoint/2010/main" val="23773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9513" cy="3454400"/>
          </a:xfrm>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　</a:t>
            </a:r>
            <a:r>
              <a:rPr kumimoji="1" lang="ja-JP" altLang="en-US" dirty="0">
                <a:solidFill>
                  <a:schemeClr val="tx1"/>
                </a:solidFill>
              </a:rPr>
              <a:t>子どもの身体を構成する諸器官は、それぞれに発育の時期・速度に特徴がある（図表</a:t>
            </a:r>
            <a:r>
              <a:rPr kumimoji="1" lang="en-US" altLang="ja-JP" dirty="0">
                <a:solidFill>
                  <a:schemeClr val="tx1"/>
                </a:solidFill>
              </a:rPr>
              <a:t>5 </a:t>
            </a:r>
            <a:r>
              <a:rPr kumimoji="1" lang="ja-JP" altLang="en-US" dirty="0">
                <a:solidFill>
                  <a:schemeClr val="tx1"/>
                </a:solidFill>
              </a:rPr>
              <a:t>・</a:t>
            </a:r>
            <a:r>
              <a:rPr kumimoji="1" lang="en-US" altLang="ja-JP" dirty="0">
                <a:solidFill>
                  <a:schemeClr val="tx1"/>
                </a:solidFill>
              </a:rPr>
              <a:t>6</a:t>
            </a:r>
            <a:r>
              <a:rPr kumimoji="1" lang="ja-JP" altLang="en-US" dirty="0">
                <a:solidFill>
                  <a:schemeClr val="tx1"/>
                </a:solidFill>
              </a:rPr>
              <a:t>）。例えば、身長や体重から把握できる全身の成長は乳児期に急速に進むが、その後、緩やかな速度になり、第二次性徴期に再び急速な伸びを見せる。</a:t>
            </a:r>
          </a:p>
          <a:p>
            <a:r>
              <a:rPr kumimoji="1" lang="ja-JP" altLang="en-US" dirty="0">
                <a:solidFill>
                  <a:schemeClr val="tx1"/>
                </a:solidFill>
              </a:rPr>
              <a:t>　一方、生殖器の発育は最も遅く、思春期に急速に進む。</a:t>
            </a:r>
          </a:p>
          <a:p>
            <a:r>
              <a:rPr kumimoji="1" lang="ja-JP" altLang="en-US" dirty="0">
                <a:solidFill>
                  <a:schemeClr val="tx1"/>
                </a:solidFill>
              </a:rPr>
              <a:t>　したがって、諸器官の発育等に伴う人の発達には、決定的に重要な時期として臨界期がある。また、刺激に対する感受性が高まる時期は敏感期と表現されている。</a:t>
            </a:r>
          </a:p>
          <a:p>
            <a:r>
              <a:rPr kumimoji="1" lang="ja-JP" altLang="en-US" dirty="0">
                <a:solidFill>
                  <a:schemeClr val="tx1"/>
                </a:solidFill>
              </a:rPr>
              <a:t>　目覚ましい成長・発達を遂げる子どもにおきた環境の変化などは、時期によってその後の発達に大きな影響を及ぼすことがある。</a:t>
            </a:r>
          </a:p>
          <a:p>
            <a:r>
              <a:rPr kumimoji="1" lang="ja-JP" altLang="en-US" dirty="0">
                <a:solidFill>
                  <a:schemeClr val="tx1"/>
                </a:solidFill>
              </a:rPr>
              <a:t>（</a:t>
            </a:r>
            <a:r>
              <a:rPr kumimoji="1" lang="en-US" altLang="ja-JP" dirty="0">
                <a:solidFill>
                  <a:schemeClr val="tx1"/>
                </a:solidFill>
              </a:rPr>
              <a:t>Scammon</a:t>
            </a:r>
            <a:r>
              <a:rPr kumimoji="1" lang="ja-JP" altLang="en-US" dirty="0">
                <a:solidFill>
                  <a:schemeClr val="tx1"/>
                </a:solidFill>
              </a:rPr>
              <a:t>、</a:t>
            </a:r>
            <a:r>
              <a:rPr kumimoji="1" lang="en-US" altLang="ja-JP" dirty="0" err="1">
                <a:solidFill>
                  <a:schemeClr val="tx1"/>
                </a:solidFill>
              </a:rPr>
              <a:t>R.E.:The</a:t>
            </a:r>
            <a:r>
              <a:rPr kumimoji="1" lang="en-US" altLang="ja-JP" dirty="0">
                <a:solidFill>
                  <a:schemeClr val="tx1"/>
                </a:solidFill>
              </a:rPr>
              <a:t> measurement of the body </a:t>
            </a:r>
            <a:r>
              <a:rPr kumimoji="1" lang="en-US" altLang="ja-JP" dirty="0" err="1">
                <a:solidFill>
                  <a:schemeClr val="tx1"/>
                </a:solidFill>
              </a:rPr>
              <a:t>inchildhood</a:t>
            </a:r>
            <a:r>
              <a:rPr kumimoji="1" lang="ja-JP" altLang="en-US" dirty="0">
                <a:solidFill>
                  <a:schemeClr val="tx1"/>
                </a:solidFill>
              </a:rPr>
              <a:t>、</a:t>
            </a:r>
            <a:r>
              <a:rPr kumimoji="1" lang="en-US" altLang="ja-JP" dirty="0">
                <a:solidFill>
                  <a:schemeClr val="tx1"/>
                </a:solidFill>
              </a:rPr>
              <a:t> In Harris</a:t>
            </a:r>
            <a:r>
              <a:rPr kumimoji="1" lang="ja-JP" altLang="en-US" dirty="0">
                <a:solidFill>
                  <a:schemeClr val="tx1"/>
                </a:solidFill>
              </a:rPr>
              <a:t>、</a:t>
            </a:r>
            <a:r>
              <a:rPr kumimoji="1" lang="en-US" altLang="ja-JP" dirty="0">
                <a:solidFill>
                  <a:schemeClr val="tx1"/>
                </a:solidFill>
              </a:rPr>
              <a:t> J.A. Jackson. et.al.(Eds.). </a:t>
            </a:r>
            <a:r>
              <a:rPr kumimoji="1" lang="en-US" altLang="ja-JP" dirty="0" err="1">
                <a:solidFill>
                  <a:schemeClr val="tx1"/>
                </a:solidFill>
              </a:rPr>
              <a:t>TheMeasurement</a:t>
            </a:r>
            <a:r>
              <a:rPr kumimoji="1" lang="en-US" altLang="ja-JP" dirty="0">
                <a:solidFill>
                  <a:schemeClr val="tx1"/>
                </a:solidFill>
              </a:rPr>
              <a:t> of Man. Univ. of Minnesota Press</a:t>
            </a:r>
            <a:r>
              <a:rPr kumimoji="1" lang="ja-JP" altLang="en-US" dirty="0">
                <a:solidFill>
                  <a:schemeClr val="tx1"/>
                </a:solidFill>
              </a:rPr>
              <a:t>、</a:t>
            </a:r>
            <a:r>
              <a:rPr kumimoji="1" lang="en-US" altLang="ja-JP" dirty="0">
                <a:solidFill>
                  <a:schemeClr val="tx1"/>
                </a:solidFill>
              </a:rPr>
              <a:t>1930</a:t>
            </a:r>
            <a:r>
              <a:rPr kumimoji="1" lang="ja-JP" altLang="en-US" dirty="0">
                <a:solidFill>
                  <a:schemeClr val="tx1"/>
                </a:solidFill>
              </a:rPr>
              <a:t>）</a:t>
            </a:r>
            <a:endParaRPr kumimoji="1" lang="en-US" altLang="ja-JP" dirty="0">
              <a:solidFill>
                <a:schemeClr val="tx1"/>
              </a:solidFill>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9</a:t>
            </a:fld>
            <a:endParaRPr kumimoji="1" lang="ja-JP" altLang="en-US"/>
          </a:p>
        </p:txBody>
      </p:sp>
    </p:spTree>
    <p:extLst>
      <p:ext uri="{BB962C8B-B14F-4D97-AF65-F5344CB8AC3E}">
        <p14:creationId xmlns:p14="http://schemas.microsoft.com/office/powerpoint/2010/main" val="417797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FEA9CE-60DC-C246-AC0F-C268AC1611D8}"/>
              </a:ext>
            </a:extLst>
          </p:cNvPr>
          <p:cNvSpPr>
            <a:spLocks noGrp="1"/>
          </p:cNvSpPr>
          <p:nvPr>
            <p:ph type="ctrTitle"/>
          </p:nvPr>
        </p:nvSpPr>
        <p:spPr>
          <a:xfrm>
            <a:off x="1238250" y="1122363"/>
            <a:ext cx="7429500" cy="2387600"/>
          </a:xfrm>
        </p:spPr>
        <p:txBody>
          <a:bodyPr anchor="b">
            <a:normAutofit/>
          </a:bodyPr>
          <a:lstStyle>
            <a:lvl1pPr algn="ctr">
              <a:defRPr sz="3599" b="1" i="0">
                <a:latin typeface="Hiragino Sans W6" panose="020B0400000000000000" pitchFamily="34" charset="-128"/>
                <a:ea typeface="Hiragino Sans W6" panose="020B0400000000000000" pitchFamily="34"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7C5A53C-41CD-624C-B411-56CA8A2169D9}"/>
              </a:ext>
            </a:extLst>
          </p:cNvPr>
          <p:cNvSpPr>
            <a:spLocks noGrp="1"/>
          </p:cNvSpPr>
          <p:nvPr>
            <p:ph type="subTitle" idx="1"/>
          </p:nvPr>
        </p:nvSpPr>
        <p:spPr>
          <a:xfrm>
            <a:off x="1238250" y="3602038"/>
            <a:ext cx="7429500" cy="1655762"/>
          </a:xfrm>
        </p:spPr>
        <p:txBody>
          <a:bodyPr>
            <a:normAutofit/>
          </a:bodyPr>
          <a:lstStyle>
            <a:lvl1pPr marL="0" indent="0" algn="ctr">
              <a:buNone/>
              <a:defRPr sz="2401"/>
            </a:lvl1pPr>
            <a:lvl2pPr marL="371443" indent="0" algn="ctr">
              <a:buNone/>
              <a:defRPr sz="1625"/>
            </a:lvl2pPr>
            <a:lvl3pPr marL="742887" indent="0" algn="ctr">
              <a:buNone/>
              <a:defRPr sz="1463"/>
            </a:lvl3pPr>
            <a:lvl4pPr marL="1114331" indent="0" algn="ctr">
              <a:buNone/>
              <a:defRPr sz="1300"/>
            </a:lvl4pPr>
            <a:lvl5pPr marL="1485776" indent="0" algn="ctr">
              <a:buNone/>
              <a:defRPr sz="1300"/>
            </a:lvl5pPr>
            <a:lvl6pPr marL="1857220" indent="0" algn="ctr">
              <a:buNone/>
              <a:defRPr sz="1300"/>
            </a:lvl6pPr>
            <a:lvl7pPr marL="2228663" indent="0" algn="ctr">
              <a:buNone/>
              <a:defRPr sz="1300"/>
            </a:lvl7pPr>
            <a:lvl8pPr marL="2600108" indent="0" algn="ctr">
              <a:buNone/>
              <a:defRPr sz="1300"/>
            </a:lvl8pPr>
            <a:lvl9pPr marL="2971551"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9E38B3C-CB49-4446-836D-BC24BBF6A369}"/>
              </a:ext>
            </a:extLst>
          </p:cNvPr>
          <p:cNvSpPr>
            <a:spLocks noGrp="1"/>
          </p:cNvSpPr>
          <p:nvPr>
            <p:ph type="dt" sz="half" idx="10"/>
          </p:nvPr>
        </p:nvSpPr>
        <p:spPr/>
        <p:txBody>
          <a:bodyPr/>
          <a:lstStyle/>
          <a:p>
            <a:fld id="{C3763C2A-C345-4907-9356-3B747D6C3123}"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3252C709-E81F-A54D-ABCD-110B53061D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BBDA5D-8601-DC46-A03E-87599927AB89}"/>
              </a:ext>
            </a:extLst>
          </p:cNvPr>
          <p:cNvSpPr>
            <a:spLocks noGrp="1"/>
          </p:cNvSpPr>
          <p:nvPr>
            <p:ph type="sldNum" sz="quarter" idx="12"/>
          </p:nvPr>
        </p:nvSpPr>
        <p:spPr/>
        <p:txBody>
          <a:bodyPr/>
          <a:lstStyle/>
          <a:p>
            <a:r>
              <a:rPr kumimoji="1" lang="en-US" altLang="ja-JP" dirty="0"/>
              <a:t>1</a:t>
            </a:r>
            <a:endParaRPr kumimoji="1" lang="ja-JP" altLang="en-US" dirty="0"/>
          </a:p>
        </p:txBody>
      </p:sp>
    </p:spTree>
    <p:extLst>
      <p:ext uri="{BB962C8B-B14F-4D97-AF65-F5344CB8AC3E}">
        <p14:creationId xmlns:p14="http://schemas.microsoft.com/office/powerpoint/2010/main" val="16548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A8247-8750-459C-9A44-587786AE3FF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6107A2-456E-4598-9174-BA86726FDE9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05715CE-57EA-4F86-B37E-296C9D4819C0}"/>
              </a:ext>
            </a:extLst>
          </p:cNvPr>
          <p:cNvSpPr>
            <a:spLocks noGrp="1"/>
          </p:cNvSpPr>
          <p:nvPr>
            <p:ph type="dt" sz="half" idx="10"/>
          </p:nvPr>
        </p:nvSpPr>
        <p:spPr/>
        <p:txBody>
          <a:bodyPr/>
          <a:lstStyle/>
          <a:p>
            <a:fld id="{A39B8E23-E943-4584-B547-BEDF4C3FE869}"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9BD97AFC-7DCF-4D24-A944-B0721405FC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9D8C83-EA1E-43AF-AD38-B9CE26516F42}"/>
              </a:ext>
            </a:extLst>
          </p:cNvPr>
          <p:cNvSpPr>
            <a:spLocks noGrp="1"/>
          </p:cNvSpPr>
          <p:nvPr>
            <p:ph type="sldNum" sz="quarter" idx="12"/>
          </p:nvPr>
        </p:nvSpPr>
        <p:spPr/>
        <p:txBody>
          <a:body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82905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2B6333-CD22-4D13-B866-18E8CB6FD971}"/>
              </a:ext>
            </a:extLst>
          </p:cNvPr>
          <p:cNvSpPr>
            <a:spLocks noGrp="1"/>
          </p:cNvSpPr>
          <p:nvPr>
            <p:ph type="title"/>
          </p:nvPr>
        </p:nvSpPr>
        <p:spPr>
          <a:xfrm>
            <a:off x="675881" y="1709740"/>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FAC737-1307-4EBB-8F93-D79043642DA0}"/>
              </a:ext>
            </a:extLst>
          </p:cNvPr>
          <p:cNvSpPr>
            <a:spLocks noGrp="1"/>
          </p:cNvSpPr>
          <p:nvPr>
            <p:ph type="body" idx="1"/>
          </p:nvPr>
        </p:nvSpPr>
        <p:spPr>
          <a:xfrm>
            <a:off x="675881" y="4589466"/>
            <a:ext cx="8543925" cy="1500187"/>
          </a:xfrm>
        </p:spPr>
        <p:txBody>
          <a:bodyPr/>
          <a:lstStyle>
            <a:lvl1pPr marL="0" indent="0">
              <a:buNone/>
              <a:defRPr sz="1950">
                <a:solidFill>
                  <a:schemeClr val="tx1">
                    <a:tint val="75000"/>
                  </a:schemeClr>
                </a:solidFill>
              </a:defRPr>
            </a:lvl1pPr>
            <a:lvl2pPr marL="371443" indent="0">
              <a:buNone/>
              <a:defRPr sz="1625">
                <a:solidFill>
                  <a:schemeClr val="tx1">
                    <a:tint val="75000"/>
                  </a:schemeClr>
                </a:solidFill>
              </a:defRPr>
            </a:lvl2pPr>
            <a:lvl3pPr marL="742887" indent="0">
              <a:buNone/>
              <a:defRPr sz="1463">
                <a:solidFill>
                  <a:schemeClr val="tx1">
                    <a:tint val="75000"/>
                  </a:schemeClr>
                </a:solidFill>
              </a:defRPr>
            </a:lvl3pPr>
            <a:lvl4pPr marL="1114331" indent="0">
              <a:buNone/>
              <a:defRPr sz="1300">
                <a:solidFill>
                  <a:schemeClr val="tx1">
                    <a:tint val="75000"/>
                  </a:schemeClr>
                </a:solidFill>
              </a:defRPr>
            </a:lvl4pPr>
            <a:lvl5pPr marL="1485776" indent="0">
              <a:buNone/>
              <a:defRPr sz="1300">
                <a:solidFill>
                  <a:schemeClr val="tx1">
                    <a:tint val="75000"/>
                  </a:schemeClr>
                </a:solidFill>
              </a:defRPr>
            </a:lvl5pPr>
            <a:lvl6pPr marL="1857220" indent="0">
              <a:buNone/>
              <a:defRPr sz="1300">
                <a:solidFill>
                  <a:schemeClr val="tx1">
                    <a:tint val="75000"/>
                  </a:schemeClr>
                </a:solidFill>
              </a:defRPr>
            </a:lvl6pPr>
            <a:lvl7pPr marL="2228663" indent="0">
              <a:buNone/>
              <a:defRPr sz="1300">
                <a:solidFill>
                  <a:schemeClr val="tx1">
                    <a:tint val="75000"/>
                  </a:schemeClr>
                </a:solidFill>
              </a:defRPr>
            </a:lvl7pPr>
            <a:lvl8pPr marL="2600108" indent="0">
              <a:buNone/>
              <a:defRPr sz="1300">
                <a:solidFill>
                  <a:schemeClr val="tx1">
                    <a:tint val="75000"/>
                  </a:schemeClr>
                </a:solidFill>
              </a:defRPr>
            </a:lvl8pPr>
            <a:lvl9pPr marL="2971551"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7B017A1-F409-4452-B79B-BB376E48FA2C}"/>
              </a:ext>
            </a:extLst>
          </p:cNvPr>
          <p:cNvSpPr>
            <a:spLocks noGrp="1"/>
          </p:cNvSpPr>
          <p:nvPr>
            <p:ph type="dt" sz="half" idx="10"/>
          </p:nvPr>
        </p:nvSpPr>
        <p:spPr/>
        <p:txBody>
          <a:bodyPr/>
          <a:lstStyle/>
          <a:p>
            <a:fld id="{FDA97692-3A16-410C-896F-16D67EB65C88}"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A7876802-A9C8-4D56-B86B-90263342A4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AA7779-01CC-47E8-8269-3C9A11BF199D}"/>
              </a:ext>
            </a:extLst>
          </p:cNvPr>
          <p:cNvSpPr>
            <a:spLocks noGrp="1"/>
          </p:cNvSpPr>
          <p:nvPr>
            <p:ph type="sldNum" sz="quarter" idx="12"/>
          </p:nvPr>
        </p:nvSpPr>
        <p:spPr/>
        <p:txBody>
          <a:bodyPr/>
          <a:lstStyle/>
          <a:p>
            <a:fld id="{73D0EF41-5076-ED44-A1EC-0638308AA56D}" type="slidenum">
              <a:rPr kumimoji="1" lang="ja-JP" altLang="en-US" smtClean="0"/>
              <a:t>‹#›</a:t>
            </a:fld>
            <a:endParaRPr kumimoji="1" lang="ja-JP" altLang="en-US"/>
          </a:p>
        </p:txBody>
      </p:sp>
    </p:spTree>
    <p:extLst>
      <p:ext uri="{BB962C8B-B14F-4D97-AF65-F5344CB8AC3E}">
        <p14:creationId xmlns:p14="http://schemas.microsoft.com/office/powerpoint/2010/main" val="1052948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C37627-9D2E-42FC-9054-55ADA54EC22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74D7A87-2164-4D8D-9A32-F9EF7E5B4DAB}"/>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4932C18-7A2F-4297-8E80-799DEB545638}"/>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9B962C5-5AA5-4219-9B4B-C65D2B5C50D7}"/>
              </a:ext>
            </a:extLst>
          </p:cNvPr>
          <p:cNvSpPr>
            <a:spLocks noGrp="1"/>
          </p:cNvSpPr>
          <p:nvPr>
            <p:ph type="dt" sz="half" idx="10"/>
          </p:nvPr>
        </p:nvSpPr>
        <p:spPr/>
        <p:txBody>
          <a:bodyPr/>
          <a:lstStyle/>
          <a:p>
            <a:fld id="{1A3C2DEF-5FFD-457E-A6E4-533409B2766F}" type="datetime1">
              <a:rPr kumimoji="1" lang="ja-JP" altLang="en-US" smtClean="0"/>
              <a:t>2025/10/22</a:t>
            </a:fld>
            <a:endParaRPr kumimoji="1" lang="ja-JP" altLang="en-US"/>
          </a:p>
        </p:txBody>
      </p:sp>
      <p:sp>
        <p:nvSpPr>
          <p:cNvPr id="6" name="フッター プレースホルダー 5">
            <a:extLst>
              <a:ext uri="{FF2B5EF4-FFF2-40B4-BE49-F238E27FC236}">
                <a16:creationId xmlns:a16="http://schemas.microsoft.com/office/drawing/2014/main" id="{874C0805-2A4A-498B-99AD-8C638976B4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8F59BB-BE5D-4B99-B40A-6D62E5FFB90C}"/>
              </a:ext>
            </a:extLst>
          </p:cNvPr>
          <p:cNvSpPr>
            <a:spLocks noGrp="1"/>
          </p:cNvSpPr>
          <p:nvPr>
            <p:ph type="sldNum" sz="quarter" idx="12"/>
          </p:nvPr>
        </p:nvSpPr>
        <p:spPr/>
        <p:txBody>
          <a:body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1556224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8ED519-0B35-42D7-84DC-5C948BC4806C}"/>
              </a:ext>
            </a:extLst>
          </p:cNvPr>
          <p:cNvSpPr>
            <a:spLocks noGrp="1"/>
          </p:cNvSpPr>
          <p:nvPr>
            <p:ph type="title"/>
          </p:nvPr>
        </p:nvSpPr>
        <p:spPr>
          <a:xfrm>
            <a:off x="682330" y="365127"/>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C2E5103-D4FB-4235-A784-8C0DE02F4DC6}"/>
              </a:ext>
            </a:extLst>
          </p:cNvPr>
          <p:cNvSpPr>
            <a:spLocks noGrp="1"/>
          </p:cNvSpPr>
          <p:nvPr>
            <p:ph type="body" idx="1"/>
          </p:nvPr>
        </p:nvSpPr>
        <p:spPr>
          <a:xfrm>
            <a:off x="682330" y="1681164"/>
            <a:ext cx="4190702" cy="823912"/>
          </a:xfrm>
        </p:spPr>
        <p:txBody>
          <a:bodyPr anchor="b"/>
          <a:lstStyle>
            <a:lvl1pPr marL="0" indent="0">
              <a:buNone/>
              <a:defRPr sz="1950" b="1"/>
            </a:lvl1pPr>
            <a:lvl2pPr marL="371443" indent="0">
              <a:buNone/>
              <a:defRPr sz="1625" b="1"/>
            </a:lvl2pPr>
            <a:lvl3pPr marL="742887" indent="0">
              <a:buNone/>
              <a:defRPr sz="1463" b="1"/>
            </a:lvl3pPr>
            <a:lvl4pPr marL="1114331" indent="0">
              <a:buNone/>
              <a:defRPr sz="1300" b="1"/>
            </a:lvl4pPr>
            <a:lvl5pPr marL="1485776" indent="0">
              <a:buNone/>
              <a:defRPr sz="1300" b="1"/>
            </a:lvl5pPr>
            <a:lvl6pPr marL="1857220" indent="0">
              <a:buNone/>
              <a:defRPr sz="1300" b="1"/>
            </a:lvl6pPr>
            <a:lvl7pPr marL="2228663" indent="0">
              <a:buNone/>
              <a:defRPr sz="1300" b="1"/>
            </a:lvl7pPr>
            <a:lvl8pPr marL="2600108" indent="0">
              <a:buNone/>
              <a:defRPr sz="1300" b="1"/>
            </a:lvl8pPr>
            <a:lvl9pPr marL="2971551"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7B5B725-F94C-403A-A816-159CCB9AD17D}"/>
              </a:ext>
            </a:extLst>
          </p:cNvPr>
          <p:cNvSpPr>
            <a:spLocks noGrp="1"/>
          </p:cNvSpPr>
          <p:nvPr>
            <p:ph sz="half" idx="2"/>
          </p:nvPr>
        </p:nvSpPr>
        <p:spPr>
          <a:xfrm>
            <a:off x="682330" y="2505076"/>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14417A-DEBB-48AC-B2F4-B297E33E06A2}"/>
              </a:ext>
            </a:extLst>
          </p:cNvPr>
          <p:cNvSpPr>
            <a:spLocks noGrp="1"/>
          </p:cNvSpPr>
          <p:nvPr>
            <p:ph type="body" sz="quarter" idx="3"/>
          </p:nvPr>
        </p:nvSpPr>
        <p:spPr>
          <a:xfrm>
            <a:off x="5014915" y="1681164"/>
            <a:ext cx="4211340" cy="823912"/>
          </a:xfrm>
        </p:spPr>
        <p:txBody>
          <a:bodyPr anchor="b"/>
          <a:lstStyle>
            <a:lvl1pPr marL="0" indent="0">
              <a:buNone/>
              <a:defRPr sz="1950" b="1"/>
            </a:lvl1pPr>
            <a:lvl2pPr marL="371443" indent="0">
              <a:buNone/>
              <a:defRPr sz="1625" b="1"/>
            </a:lvl2pPr>
            <a:lvl3pPr marL="742887" indent="0">
              <a:buNone/>
              <a:defRPr sz="1463" b="1"/>
            </a:lvl3pPr>
            <a:lvl4pPr marL="1114331" indent="0">
              <a:buNone/>
              <a:defRPr sz="1300" b="1"/>
            </a:lvl4pPr>
            <a:lvl5pPr marL="1485776" indent="0">
              <a:buNone/>
              <a:defRPr sz="1300" b="1"/>
            </a:lvl5pPr>
            <a:lvl6pPr marL="1857220" indent="0">
              <a:buNone/>
              <a:defRPr sz="1300" b="1"/>
            </a:lvl6pPr>
            <a:lvl7pPr marL="2228663" indent="0">
              <a:buNone/>
              <a:defRPr sz="1300" b="1"/>
            </a:lvl7pPr>
            <a:lvl8pPr marL="2600108" indent="0">
              <a:buNone/>
              <a:defRPr sz="1300" b="1"/>
            </a:lvl8pPr>
            <a:lvl9pPr marL="2971551"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87787C7-C93D-4D4E-95BC-7B618E494AAD}"/>
              </a:ext>
            </a:extLst>
          </p:cNvPr>
          <p:cNvSpPr>
            <a:spLocks noGrp="1"/>
          </p:cNvSpPr>
          <p:nvPr>
            <p:ph sz="quarter" idx="4"/>
          </p:nvPr>
        </p:nvSpPr>
        <p:spPr>
          <a:xfrm>
            <a:off x="5014915" y="2505076"/>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A8413F3-3510-41B5-AB7A-A7DFE39E1C57}"/>
              </a:ext>
            </a:extLst>
          </p:cNvPr>
          <p:cNvSpPr>
            <a:spLocks noGrp="1"/>
          </p:cNvSpPr>
          <p:nvPr>
            <p:ph type="dt" sz="half" idx="10"/>
          </p:nvPr>
        </p:nvSpPr>
        <p:spPr/>
        <p:txBody>
          <a:bodyPr/>
          <a:lstStyle/>
          <a:p>
            <a:fld id="{63238656-9275-4D06-8A84-628E4C7FEA14}" type="datetime1">
              <a:rPr kumimoji="1" lang="ja-JP" altLang="en-US" smtClean="0"/>
              <a:t>2025/10/22</a:t>
            </a:fld>
            <a:endParaRPr kumimoji="1" lang="ja-JP" altLang="en-US"/>
          </a:p>
        </p:txBody>
      </p:sp>
      <p:sp>
        <p:nvSpPr>
          <p:cNvPr id="8" name="フッター プレースホルダー 7">
            <a:extLst>
              <a:ext uri="{FF2B5EF4-FFF2-40B4-BE49-F238E27FC236}">
                <a16:creationId xmlns:a16="http://schemas.microsoft.com/office/drawing/2014/main" id="{FCD66157-37E7-46D6-8F2E-6828F2D958E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BAEB19C-6CAD-46CF-AE66-F484DFE48AF3}"/>
              </a:ext>
            </a:extLst>
          </p:cNvPr>
          <p:cNvSpPr>
            <a:spLocks noGrp="1"/>
          </p:cNvSpPr>
          <p:nvPr>
            <p:ph type="sldNum" sz="quarter" idx="12"/>
          </p:nvPr>
        </p:nvSpPr>
        <p:spPr/>
        <p:txBody>
          <a:body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736452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C1F426-D7C4-467C-80A8-C344249228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DB30797-1EB4-4634-97F8-593E12AB43B5}"/>
              </a:ext>
            </a:extLst>
          </p:cNvPr>
          <p:cNvSpPr>
            <a:spLocks noGrp="1"/>
          </p:cNvSpPr>
          <p:nvPr>
            <p:ph type="dt" sz="half" idx="10"/>
          </p:nvPr>
        </p:nvSpPr>
        <p:spPr/>
        <p:txBody>
          <a:bodyPr/>
          <a:lstStyle/>
          <a:p>
            <a:fld id="{9F54C28E-6539-47C6-87E2-D984A600C5E6}" type="datetime1">
              <a:rPr kumimoji="1" lang="ja-JP" altLang="en-US" smtClean="0"/>
              <a:t>2025/10/22</a:t>
            </a:fld>
            <a:endParaRPr kumimoji="1" lang="ja-JP" altLang="en-US"/>
          </a:p>
        </p:txBody>
      </p:sp>
      <p:sp>
        <p:nvSpPr>
          <p:cNvPr id="4" name="フッター プレースホルダー 3">
            <a:extLst>
              <a:ext uri="{FF2B5EF4-FFF2-40B4-BE49-F238E27FC236}">
                <a16:creationId xmlns:a16="http://schemas.microsoft.com/office/drawing/2014/main" id="{46E29A1E-6F98-4268-859A-7EB84DB1B94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A9A761B-166B-4227-93A7-B32BB0B18E4F}"/>
              </a:ext>
            </a:extLst>
          </p:cNvPr>
          <p:cNvSpPr>
            <a:spLocks noGrp="1"/>
          </p:cNvSpPr>
          <p:nvPr>
            <p:ph type="sldNum" sz="quarter" idx="12"/>
          </p:nvPr>
        </p:nvSpPr>
        <p:spPr/>
        <p:txBody>
          <a:bodyPr/>
          <a:lstStyle/>
          <a:p>
            <a:fld id="{1F5D3AB0-3F39-4BC0-AA5D-8ED71BFF6089}" type="slidenum">
              <a:rPr kumimoji="1" lang="ja-JP" altLang="en-US" smtClean="0"/>
              <a:t>‹#›</a:t>
            </a:fld>
            <a:endParaRPr kumimoji="1" lang="ja-JP" altLang="en-US"/>
          </a:p>
        </p:txBody>
      </p:sp>
    </p:spTree>
    <p:extLst>
      <p:ext uri="{BB962C8B-B14F-4D97-AF65-F5344CB8AC3E}">
        <p14:creationId xmlns:p14="http://schemas.microsoft.com/office/powerpoint/2010/main" val="3211507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8F5A65-435C-442A-954F-6A0939A35ADB}"/>
              </a:ext>
            </a:extLst>
          </p:cNvPr>
          <p:cNvSpPr>
            <a:spLocks noGrp="1"/>
          </p:cNvSpPr>
          <p:nvPr>
            <p:ph type="dt" sz="half" idx="10"/>
          </p:nvPr>
        </p:nvSpPr>
        <p:spPr/>
        <p:txBody>
          <a:bodyPr/>
          <a:lstStyle/>
          <a:p>
            <a:fld id="{1BA4B68A-7B4F-4B32-BE1C-FBF9BC91D1B1}" type="datetime1">
              <a:rPr kumimoji="1" lang="ja-JP" altLang="en-US" smtClean="0"/>
              <a:t>2025/10/22</a:t>
            </a:fld>
            <a:endParaRPr kumimoji="1" lang="ja-JP" altLang="en-US"/>
          </a:p>
        </p:txBody>
      </p:sp>
      <p:sp>
        <p:nvSpPr>
          <p:cNvPr id="3" name="フッター プレースホルダー 2">
            <a:extLst>
              <a:ext uri="{FF2B5EF4-FFF2-40B4-BE49-F238E27FC236}">
                <a16:creationId xmlns:a16="http://schemas.microsoft.com/office/drawing/2014/main" id="{918C7CAA-8819-4F1E-BCDA-616044E005A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2402365-E01F-409C-8C77-4C44BAC2E291}"/>
              </a:ext>
            </a:extLst>
          </p:cNvPr>
          <p:cNvSpPr>
            <a:spLocks noGrp="1"/>
          </p:cNvSpPr>
          <p:nvPr>
            <p:ph type="sldNum" sz="quarter" idx="12"/>
          </p:nvPr>
        </p:nvSpPr>
        <p:spPr/>
        <p:txBody>
          <a:bodyPr/>
          <a:lstStyle/>
          <a:p>
            <a:r>
              <a:rPr lang="en-US" altLang="ja-JP" dirty="0"/>
              <a:t>1</a:t>
            </a:r>
          </a:p>
        </p:txBody>
      </p:sp>
    </p:spTree>
    <p:extLst>
      <p:ext uri="{BB962C8B-B14F-4D97-AF65-F5344CB8AC3E}">
        <p14:creationId xmlns:p14="http://schemas.microsoft.com/office/powerpoint/2010/main" val="4197429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059D58-C10E-4421-99BC-2B59B38026A6}"/>
              </a:ext>
            </a:extLst>
          </p:cNvPr>
          <p:cNvSpPr>
            <a:spLocks noGrp="1"/>
          </p:cNvSpPr>
          <p:nvPr>
            <p:ph type="title"/>
          </p:nvPr>
        </p:nvSpPr>
        <p:spPr>
          <a:xfrm>
            <a:off x="682328" y="457200"/>
            <a:ext cx="3194944"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81117F-1A4F-4C94-9725-145B573ADDD1}"/>
              </a:ext>
            </a:extLst>
          </p:cNvPr>
          <p:cNvSpPr>
            <a:spLocks noGrp="1"/>
          </p:cNvSpPr>
          <p:nvPr>
            <p:ph idx="1"/>
          </p:nvPr>
        </p:nvSpPr>
        <p:spPr>
          <a:xfrm>
            <a:off x="4211342" y="987428"/>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950941B-0D83-4485-8AC4-52515DC407C2}"/>
              </a:ext>
            </a:extLst>
          </p:cNvPr>
          <p:cNvSpPr>
            <a:spLocks noGrp="1"/>
          </p:cNvSpPr>
          <p:nvPr>
            <p:ph type="body" sz="half" idx="2"/>
          </p:nvPr>
        </p:nvSpPr>
        <p:spPr>
          <a:xfrm>
            <a:off x="682328" y="2057400"/>
            <a:ext cx="3194944" cy="3811588"/>
          </a:xfrm>
        </p:spPr>
        <p:txBody>
          <a:bodyPr/>
          <a:lstStyle>
            <a:lvl1pPr marL="0" indent="0">
              <a:buNone/>
              <a:defRPr sz="1300"/>
            </a:lvl1pPr>
            <a:lvl2pPr marL="371443" indent="0">
              <a:buNone/>
              <a:defRPr sz="1138"/>
            </a:lvl2pPr>
            <a:lvl3pPr marL="742887" indent="0">
              <a:buNone/>
              <a:defRPr sz="975"/>
            </a:lvl3pPr>
            <a:lvl4pPr marL="1114331" indent="0">
              <a:buNone/>
              <a:defRPr sz="813"/>
            </a:lvl4pPr>
            <a:lvl5pPr marL="1485776" indent="0">
              <a:buNone/>
              <a:defRPr sz="813"/>
            </a:lvl5pPr>
            <a:lvl6pPr marL="1857220" indent="0">
              <a:buNone/>
              <a:defRPr sz="813"/>
            </a:lvl6pPr>
            <a:lvl7pPr marL="2228663" indent="0">
              <a:buNone/>
              <a:defRPr sz="813"/>
            </a:lvl7pPr>
            <a:lvl8pPr marL="2600108" indent="0">
              <a:buNone/>
              <a:defRPr sz="813"/>
            </a:lvl8pPr>
            <a:lvl9pPr marL="2971551"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6CC8EA-5B11-4944-A8FC-FE36EC019083}"/>
              </a:ext>
            </a:extLst>
          </p:cNvPr>
          <p:cNvSpPr>
            <a:spLocks noGrp="1"/>
          </p:cNvSpPr>
          <p:nvPr>
            <p:ph type="dt" sz="half" idx="10"/>
          </p:nvPr>
        </p:nvSpPr>
        <p:spPr/>
        <p:txBody>
          <a:bodyPr/>
          <a:lstStyle/>
          <a:p>
            <a:fld id="{764F0153-7D58-4523-A08E-45C9E64FD24F}" type="datetime1">
              <a:rPr kumimoji="1" lang="ja-JP" altLang="en-US" smtClean="0"/>
              <a:t>2025/10/22</a:t>
            </a:fld>
            <a:endParaRPr kumimoji="1" lang="ja-JP" altLang="en-US"/>
          </a:p>
        </p:txBody>
      </p:sp>
      <p:sp>
        <p:nvSpPr>
          <p:cNvPr id="6" name="フッター プレースホルダー 5">
            <a:extLst>
              <a:ext uri="{FF2B5EF4-FFF2-40B4-BE49-F238E27FC236}">
                <a16:creationId xmlns:a16="http://schemas.microsoft.com/office/drawing/2014/main" id="{35E745B6-42EB-4AE0-9E31-9D731EC0C35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49C35EA-4938-4316-AB4B-51A251DEFECF}"/>
              </a:ext>
            </a:extLst>
          </p:cNvPr>
          <p:cNvSpPr>
            <a:spLocks noGrp="1"/>
          </p:cNvSpPr>
          <p:nvPr>
            <p:ph type="sldNum" sz="quarter" idx="12"/>
          </p:nvPr>
        </p:nvSpPr>
        <p:spPr/>
        <p:txBody>
          <a:body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3677555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B76032-1A0D-4914-B5E6-FF8E5079D4BB}"/>
              </a:ext>
            </a:extLst>
          </p:cNvPr>
          <p:cNvSpPr>
            <a:spLocks noGrp="1"/>
          </p:cNvSpPr>
          <p:nvPr>
            <p:ph type="title"/>
          </p:nvPr>
        </p:nvSpPr>
        <p:spPr>
          <a:xfrm>
            <a:off x="682328" y="457200"/>
            <a:ext cx="3194944"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8B9AD76-EFEF-419A-8FEE-47AEC3AB777C}"/>
              </a:ext>
            </a:extLst>
          </p:cNvPr>
          <p:cNvSpPr>
            <a:spLocks noGrp="1"/>
          </p:cNvSpPr>
          <p:nvPr>
            <p:ph type="pic" idx="1"/>
          </p:nvPr>
        </p:nvSpPr>
        <p:spPr>
          <a:xfrm>
            <a:off x="4211342" y="987428"/>
            <a:ext cx="5014913" cy="4873625"/>
          </a:xfrm>
        </p:spPr>
        <p:txBody>
          <a:bodyPr/>
          <a:lstStyle>
            <a:lvl1pPr marL="0" indent="0">
              <a:buNone/>
              <a:defRPr sz="2600"/>
            </a:lvl1pPr>
            <a:lvl2pPr marL="371443" indent="0">
              <a:buNone/>
              <a:defRPr sz="2275"/>
            </a:lvl2pPr>
            <a:lvl3pPr marL="742887" indent="0">
              <a:buNone/>
              <a:defRPr sz="1950"/>
            </a:lvl3pPr>
            <a:lvl4pPr marL="1114331" indent="0">
              <a:buNone/>
              <a:defRPr sz="1625"/>
            </a:lvl4pPr>
            <a:lvl5pPr marL="1485776" indent="0">
              <a:buNone/>
              <a:defRPr sz="1625"/>
            </a:lvl5pPr>
            <a:lvl6pPr marL="1857220" indent="0">
              <a:buNone/>
              <a:defRPr sz="1625"/>
            </a:lvl6pPr>
            <a:lvl7pPr marL="2228663" indent="0">
              <a:buNone/>
              <a:defRPr sz="1625"/>
            </a:lvl7pPr>
            <a:lvl8pPr marL="2600108" indent="0">
              <a:buNone/>
              <a:defRPr sz="1625"/>
            </a:lvl8pPr>
            <a:lvl9pPr marL="2971551"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235E4DB0-B5D0-467D-9B4B-75752D121031}"/>
              </a:ext>
            </a:extLst>
          </p:cNvPr>
          <p:cNvSpPr>
            <a:spLocks noGrp="1"/>
          </p:cNvSpPr>
          <p:nvPr>
            <p:ph type="body" sz="half" idx="2"/>
          </p:nvPr>
        </p:nvSpPr>
        <p:spPr>
          <a:xfrm>
            <a:off x="682328" y="2057400"/>
            <a:ext cx="3194944" cy="3811588"/>
          </a:xfrm>
        </p:spPr>
        <p:txBody>
          <a:bodyPr/>
          <a:lstStyle>
            <a:lvl1pPr marL="0" indent="0">
              <a:buNone/>
              <a:defRPr sz="1300"/>
            </a:lvl1pPr>
            <a:lvl2pPr marL="371443" indent="0">
              <a:buNone/>
              <a:defRPr sz="1138"/>
            </a:lvl2pPr>
            <a:lvl3pPr marL="742887" indent="0">
              <a:buNone/>
              <a:defRPr sz="975"/>
            </a:lvl3pPr>
            <a:lvl4pPr marL="1114331" indent="0">
              <a:buNone/>
              <a:defRPr sz="813"/>
            </a:lvl4pPr>
            <a:lvl5pPr marL="1485776" indent="0">
              <a:buNone/>
              <a:defRPr sz="813"/>
            </a:lvl5pPr>
            <a:lvl6pPr marL="1857220" indent="0">
              <a:buNone/>
              <a:defRPr sz="813"/>
            </a:lvl6pPr>
            <a:lvl7pPr marL="2228663" indent="0">
              <a:buNone/>
              <a:defRPr sz="813"/>
            </a:lvl7pPr>
            <a:lvl8pPr marL="2600108" indent="0">
              <a:buNone/>
              <a:defRPr sz="813"/>
            </a:lvl8pPr>
            <a:lvl9pPr marL="2971551"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EA8C01F-E289-45F7-8337-09E0E6858AED}"/>
              </a:ext>
            </a:extLst>
          </p:cNvPr>
          <p:cNvSpPr>
            <a:spLocks noGrp="1"/>
          </p:cNvSpPr>
          <p:nvPr>
            <p:ph type="dt" sz="half" idx="10"/>
          </p:nvPr>
        </p:nvSpPr>
        <p:spPr/>
        <p:txBody>
          <a:bodyPr/>
          <a:lstStyle/>
          <a:p>
            <a:fld id="{E0DBC16F-548A-43AC-9322-62B1D34CD294}" type="datetime1">
              <a:rPr kumimoji="1" lang="ja-JP" altLang="en-US" smtClean="0"/>
              <a:t>2025/10/22</a:t>
            </a:fld>
            <a:endParaRPr kumimoji="1" lang="ja-JP" altLang="en-US"/>
          </a:p>
        </p:txBody>
      </p:sp>
      <p:sp>
        <p:nvSpPr>
          <p:cNvPr id="6" name="フッター プレースホルダー 5">
            <a:extLst>
              <a:ext uri="{FF2B5EF4-FFF2-40B4-BE49-F238E27FC236}">
                <a16:creationId xmlns:a16="http://schemas.microsoft.com/office/drawing/2014/main" id="{984F14EE-8A9E-4B57-823C-1103543F4AF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3A0BCB9-F225-4036-A0F3-183E18EDEE76}"/>
              </a:ext>
            </a:extLst>
          </p:cNvPr>
          <p:cNvSpPr>
            <a:spLocks noGrp="1"/>
          </p:cNvSpPr>
          <p:nvPr>
            <p:ph type="sldNum" sz="quarter" idx="12"/>
          </p:nvPr>
        </p:nvSpPr>
        <p:spPr/>
        <p:txBody>
          <a:body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1505663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59CB16-D3F9-4727-8024-5E0A05172A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D6816DB-F32B-4F7F-BAD2-B4041A39B59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AE50CC-482F-4BAB-8908-A256EAB0922D}"/>
              </a:ext>
            </a:extLst>
          </p:cNvPr>
          <p:cNvSpPr>
            <a:spLocks noGrp="1"/>
          </p:cNvSpPr>
          <p:nvPr>
            <p:ph type="dt" sz="half" idx="10"/>
          </p:nvPr>
        </p:nvSpPr>
        <p:spPr/>
        <p:txBody>
          <a:bodyPr/>
          <a:lstStyle/>
          <a:p>
            <a:fld id="{840D696A-57B2-455B-AB8A-47EF9CF9946C}"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17E074CE-9B88-49DC-BFA1-2B7A10E1E7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F31AA8-E3F6-41BD-8F35-36188DF5782D}"/>
              </a:ext>
            </a:extLst>
          </p:cNvPr>
          <p:cNvSpPr>
            <a:spLocks noGrp="1"/>
          </p:cNvSpPr>
          <p:nvPr>
            <p:ph type="sldNum" sz="quarter" idx="12"/>
          </p:nvPr>
        </p:nvSpPr>
        <p:spPr/>
        <p:txBody>
          <a:body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479159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78A3B7B-B42A-464C-ADD0-B7E7F375AD01}"/>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345D5E-333F-4DD3-BBB4-A9E5D1C0E6EA}"/>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F5C735-7996-45B8-AD53-D498E998BA5F}"/>
              </a:ext>
            </a:extLst>
          </p:cNvPr>
          <p:cNvSpPr>
            <a:spLocks noGrp="1"/>
          </p:cNvSpPr>
          <p:nvPr>
            <p:ph type="dt" sz="half" idx="10"/>
          </p:nvPr>
        </p:nvSpPr>
        <p:spPr/>
        <p:txBody>
          <a:bodyPr/>
          <a:lstStyle/>
          <a:p>
            <a:fld id="{319B3782-280B-479F-BCD0-CB061442DE8C}"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B834B5B5-CAED-42F2-97F3-E1BE632090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1532BA-87D0-4D10-A4F1-DD29A18E5D38}"/>
              </a:ext>
            </a:extLst>
          </p:cNvPr>
          <p:cNvSpPr>
            <a:spLocks noGrp="1"/>
          </p:cNvSpPr>
          <p:nvPr>
            <p:ph type="sldNum" sz="quarter" idx="12"/>
          </p:nvPr>
        </p:nvSpPr>
        <p:spPr/>
        <p:txBody>
          <a:body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140646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B0BFA8F-8807-BE44-A346-A403BFC113AF}"/>
              </a:ext>
            </a:extLst>
          </p:cNvPr>
          <p:cNvSpPr/>
          <p:nvPr userDrawn="1"/>
        </p:nvSpPr>
        <p:spPr>
          <a:xfrm>
            <a:off x="2" y="683493"/>
            <a:ext cx="350395" cy="4248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 name="正方形/長方形 9">
            <a:extLst>
              <a:ext uri="{FF2B5EF4-FFF2-40B4-BE49-F238E27FC236}">
                <a16:creationId xmlns:a16="http://schemas.microsoft.com/office/drawing/2014/main" id="{07FAED49-2386-C24B-A019-40D86A284142}"/>
              </a:ext>
            </a:extLst>
          </p:cNvPr>
          <p:cNvSpPr/>
          <p:nvPr userDrawn="1"/>
        </p:nvSpPr>
        <p:spPr>
          <a:xfrm>
            <a:off x="329851" y="683493"/>
            <a:ext cx="141207" cy="4248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0A9DE4B-29E8-2244-9AF2-786E51DBAB93}"/>
              </a:ext>
            </a:extLst>
          </p:cNvPr>
          <p:cNvSpPr/>
          <p:nvPr userDrawn="1"/>
        </p:nvSpPr>
        <p:spPr>
          <a:xfrm>
            <a:off x="6015916" y="681038"/>
            <a:ext cx="3890082" cy="427327"/>
          </a:xfrm>
          <a:prstGeom prst="rect">
            <a:avLst/>
          </a:prstGeom>
          <a:gradFill>
            <a:gsLst>
              <a:gs pos="100000">
                <a:srgbClr val="C5E3EF"/>
              </a:gs>
              <a:gs pos="23000">
                <a:srgbClr val="D9EDF4"/>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テキスト プレースホルダー 16">
            <a:extLst>
              <a:ext uri="{FF2B5EF4-FFF2-40B4-BE49-F238E27FC236}">
                <a16:creationId xmlns:a16="http://schemas.microsoft.com/office/drawing/2014/main" id="{25384D6D-8EF3-F047-A7CA-775CED655498}"/>
              </a:ext>
            </a:extLst>
          </p:cNvPr>
          <p:cNvSpPr>
            <a:spLocks noGrp="1"/>
          </p:cNvSpPr>
          <p:nvPr>
            <p:ph type="body" sz="quarter" idx="10" hasCustomPrompt="1"/>
          </p:nvPr>
        </p:nvSpPr>
        <p:spPr>
          <a:xfrm>
            <a:off x="6015918" y="167269"/>
            <a:ext cx="3209046" cy="430643"/>
          </a:xfrm>
        </p:spPr>
        <p:txBody>
          <a:bodyPr anchor="b">
            <a:noAutofit/>
          </a:bodyPr>
          <a:lstStyle>
            <a:lvl1pPr marL="0" indent="0" algn="r">
              <a:buNone/>
              <a:defRPr sz="1400" b="1" i="0">
                <a:solidFill>
                  <a:schemeClr val="accent1">
                    <a:lumMod val="50000"/>
                  </a:schemeClr>
                </a:solidFill>
                <a:latin typeface="Hiragino Sans W6" panose="020B0400000000000000" pitchFamily="34" charset="-128"/>
                <a:ea typeface="Hiragino Sans W6" panose="020B0400000000000000" pitchFamily="34" charset="-128"/>
              </a:defRPr>
            </a:lvl1pPr>
            <a:lvl2pPr marL="371443"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2pPr>
            <a:lvl3pPr marL="742887"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3pPr>
            <a:lvl4pPr marL="1114331"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4pPr>
            <a:lvl5pPr marL="1485776"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5pPr>
          </a:lstStyle>
          <a:p>
            <a:pPr lvl="0"/>
            <a:r>
              <a:rPr kumimoji="1" lang="ja-JP" altLang="en-US"/>
              <a:t>テキスト</a:t>
            </a:r>
          </a:p>
        </p:txBody>
      </p:sp>
      <p:sp>
        <p:nvSpPr>
          <p:cNvPr id="7" name="タイトル 1">
            <a:extLst>
              <a:ext uri="{FF2B5EF4-FFF2-40B4-BE49-F238E27FC236}">
                <a16:creationId xmlns:a16="http://schemas.microsoft.com/office/drawing/2014/main" id="{80E1604B-8661-0342-994C-436AF0EFD9A3}"/>
              </a:ext>
            </a:extLst>
          </p:cNvPr>
          <p:cNvSpPr>
            <a:spLocks noGrp="1"/>
          </p:cNvSpPr>
          <p:nvPr>
            <p:ph type="title" hasCustomPrompt="1"/>
          </p:nvPr>
        </p:nvSpPr>
        <p:spPr>
          <a:xfrm>
            <a:off x="681040" y="642259"/>
            <a:ext cx="8543925" cy="581890"/>
          </a:xfrm>
        </p:spPr>
        <p:txBody>
          <a:bodyPr>
            <a:normAutofit/>
          </a:bodyPr>
          <a:lstStyle>
            <a:lvl1pPr>
              <a:defRPr b="1">
                <a:latin typeface="メイリオ" panose="020B0604030504040204" pitchFamily="50" charset="-128"/>
                <a:ea typeface="メイリオ" panose="020B0604030504040204" pitchFamily="50" charset="-128"/>
              </a:defRPr>
            </a:lvl1pPr>
          </a:lstStyle>
          <a:p>
            <a:pPr>
              <a:lnSpc>
                <a:spcPct val="100000"/>
              </a:lnSpc>
            </a:pPr>
            <a:r>
              <a:rPr lang="ja-JP" altLang="en-US" sz="2799" dirty="0"/>
              <a:t>重症心身障害児の定義重症心あああああああ身障害児</a:t>
            </a:r>
            <a:endParaRPr kumimoji="1" lang="ja-JP" altLang="en-US" sz="2799" dirty="0"/>
          </a:p>
        </p:txBody>
      </p:sp>
      <p:sp>
        <p:nvSpPr>
          <p:cNvPr id="6" name="テキスト プレースホルダー 5">
            <a:extLst>
              <a:ext uri="{FF2B5EF4-FFF2-40B4-BE49-F238E27FC236}">
                <a16:creationId xmlns:a16="http://schemas.microsoft.com/office/drawing/2014/main" id="{39EEFE02-5EC0-4CC1-AE4D-6DAB6B982625}"/>
              </a:ext>
            </a:extLst>
          </p:cNvPr>
          <p:cNvSpPr>
            <a:spLocks noGrp="1"/>
          </p:cNvSpPr>
          <p:nvPr>
            <p:ph type="body" sz="quarter" idx="11" hasCustomPrompt="1"/>
          </p:nvPr>
        </p:nvSpPr>
        <p:spPr>
          <a:xfrm>
            <a:off x="9061249" y="6549841"/>
            <a:ext cx="327428" cy="122925"/>
          </a:xfrm>
        </p:spPr>
        <p:txBody>
          <a:bodyPr>
            <a:noAutofit/>
          </a:bodyPr>
          <a:lstStyle>
            <a:lvl1pPr marL="0" indent="0" algn="r">
              <a:buNone/>
              <a:defRPr sz="1000">
                <a:latin typeface="メイリオ" panose="020B0604030504040204" pitchFamily="50" charset="-128"/>
                <a:ea typeface="メイリオ" panose="020B0604030504040204" pitchFamily="50" charset="-128"/>
              </a:defRPr>
            </a:lvl1pPr>
            <a:lvl2pPr marL="371443" indent="0" algn="r">
              <a:buNone/>
              <a:defRPr sz="701">
                <a:latin typeface="メイリオ" panose="020B0604030504040204" pitchFamily="50" charset="-128"/>
                <a:ea typeface="メイリオ" panose="020B0604030504040204" pitchFamily="50" charset="-128"/>
              </a:defRPr>
            </a:lvl2pPr>
            <a:lvl3pPr marL="742887" indent="0" algn="r">
              <a:buNone/>
              <a:defRPr sz="701">
                <a:latin typeface="メイリオ" panose="020B0604030504040204" pitchFamily="50" charset="-128"/>
                <a:ea typeface="メイリオ" panose="020B0604030504040204" pitchFamily="50" charset="-128"/>
              </a:defRPr>
            </a:lvl3pPr>
            <a:lvl4pPr marL="1114331" indent="0" algn="r">
              <a:buNone/>
              <a:defRPr sz="701">
                <a:latin typeface="メイリオ" panose="020B0604030504040204" pitchFamily="50" charset="-128"/>
                <a:ea typeface="メイリオ" panose="020B0604030504040204" pitchFamily="50" charset="-128"/>
              </a:defRPr>
            </a:lvl4pPr>
            <a:lvl5pPr marL="1485776" indent="0" algn="r">
              <a:buNone/>
              <a:defRPr sz="701">
                <a:latin typeface="メイリオ" panose="020B0604030504040204" pitchFamily="50" charset="-128"/>
                <a:ea typeface="メイリオ" panose="020B0604030504040204" pitchFamily="50" charset="-128"/>
              </a:defRPr>
            </a:lvl5pPr>
          </a:lstStyle>
          <a:p>
            <a:pPr lvl="0"/>
            <a:r>
              <a:rPr kumimoji="1" lang="en-US" altLang="ja-JP" dirty="0"/>
              <a:t>000</a:t>
            </a:r>
            <a:endParaRPr kumimoji="1" lang="ja-JP" altLang="en-US" dirty="0"/>
          </a:p>
        </p:txBody>
      </p:sp>
    </p:spTree>
    <p:extLst>
      <p:ext uri="{BB962C8B-B14F-4D97-AF65-F5344CB8AC3E}">
        <p14:creationId xmlns:p14="http://schemas.microsoft.com/office/powerpoint/2010/main" val="2411503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B0BFA8F-8807-BE44-A346-A403BFC113AF}"/>
              </a:ext>
            </a:extLst>
          </p:cNvPr>
          <p:cNvSpPr/>
          <p:nvPr userDrawn="1"/>
        </p:nvSpPr>
        <p:spPr>
          <a:xfrm>
            <a:off x="4" y="683495"/>
            <a:ext cx="350395" cy="4248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 name="正方形/長方形 9">
            <a:extLst>
              <a:ext uri="{FF2B5EF4-FFF2-40B4-BE49-F238E27FC236}">
                <a16:creationId xmlns:a16="http://schemas.microsoft.com/office/drawing/2014/main" id="{07FAED49-2386-C24B-A019-40D86A284142}"/>
              </a:ext>
            </a:extLst>
          </p:cNvPr>
          <p:cNvSpPr/>
          <p:nvPr userDrawn="1"/>
        </p:nvSpPr>
        <p:spPr>
          <a:xfrm>
            <a:off x="329851" y="683495"/>
            <a:ext cx="141207" cy="4248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 name="正方形/長方形 25">
            <a:extLst>
              <a:ext uri="{FF2B5EF4-FFF2-40B4-BE49-F238E27FC236}">
                <a16:creationId xmlns:a16="http://schemas.microsoft.com/office/drawing/2014/main" id="{40A9DE4B-29E8-2244-9AF2-786E51DBAB93}"/>
              </a:ext>
            </a:extLst>
          </p:cNvPr>
          <p:cNvSpPr/>
          <p:nvPr userDrawn="1"/>
        </p:nvSpPr>
        <p:spPr>
          <a:xfrm>
            <a:off x="6015916" y="681040"/>
            <a:ext cx="3890082" cy="427327"/>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 name="テキスト プレースホルダー 16">
            <a:extLst>
              <a:ext uri="{FF2B5EF4-FFF2-40B4-BE49-F238E27FC236}">
                <a16:creationId xmlns:a16="http://schemas.microsoft.com/office/drawing/2014/main" id="{25384D6D-8EF3-F047-A7CA-775CED655498}"/>
              </a:ext>
            </a:extLst>
          </p:cNvPr>
          <p:cNvSpPr>
            <a:spLocks noGrp="1"/>
          </p:cNvSpPr>
          <p:nvPr>
            <p:ph type="body" sz="quarter" idx="10" hasCustomPrompt="1"/>
          </p:nvPr>
        </p:nvSpPr>
        <p:spPr>
          <a:xfrm>
            <a:off x="4953004" y="167271"/>
            <a:ext cx="4271963" cy="430643"/>
          </a:xfrm>
          <a:solidFill>
            <a:schemeClr val="bg1"/>
          </a:solidFill>
        </p:spPr>
        <p:txBody>
          <a:bodyPr anchor="b">
            <a:noAutofit/>
          </a:bodyPr>
          <a:lstStyle>
            <a:lvl1pPr marL="0" indent="0" algn="r">
              <a:buNone/>
              <a:defRPr sz="1138" b="1" i="0">
                <a:solidFill>
                  <a:schemeClr val="accent6">
                    <a:lumMod val="75000"/>
                  </a:schemeClr>
                </a:solidFill>
                <a:latin typeface="メイリオ" panose="020B0604030504040204" pitchFamily="50" charset="-128"/>
                <a:ea typeface="メイリオ" panose="020B0604030504040204" pitchFamily="50" charset="-128"/>
              </a:defRPr>
            </a:lvl1pPr>
            <a:lvl2pPr marL="301797"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2pPr>
            <a:lvl3pPr marL="603597"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3pPr>
            <a:lvl4pPr marL="905395"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4pPr>
            <a:lvl5pPr marL="1207193"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5pPr>
          </a:lstStyle>
          <a:p>
            <a:pPr lvl="0"/>
            <a:r>
              <a:rPr kumimoji="1" lang="ja-JP" altLang="en-US" dirty="0"/>
              <a:t>テキスト</a:t>
            </a:r>
          </a:p>
        </p:txBody>
      </p:sp>
      <p:sp>
        <p:nvSpPr>
          <p:cNvPr id="7" name="タイトル 1">
            <a:extLst>
              <a:ext uri="{FF2B5EF4-FFF2-40B4-BE49-F238E27FC236}">
                <a16:creationId xmlns:a16="http://schemas.microsoft.com/office/drawing/2014/main" id="{80E1604B-8661-0342-994C-436AF0EFD9A3}"/>
              </a:ext>
            </a:extLst>
          </p:cNvPr>
          <p:cNvSpPr>
            <a:spLocks noGrp="1"/>
          </p:cNvSpPr>
          <p:nvPr>
            <p:ph type="title"/>
          </p:nvPr>
        </p:nvSpPr>
        <p:spPr>
          <a:xfrm>
            <a:off x="681040" y="642259"/>
            <a:ext cx="8543925" cy="581890"/>
          </a:xfrm>
        </p:spPr>
        <p:txBody>
          <a:bodyPr>
            <a:normAutofit/>
          </a:bodyPr>
          <a:lstStyle>
            <a:lvl1pPr>
              <a:defRPr b="1">
                <a:latin typeface="メイリオ" panose="020B0604030504040204" pitchFamily="50" charset="-128"/>
                <a:ea typeface="メイリオ" panose="020B0604030504040204" pitchFamily="50" charset="-128"/>
              </a:defRPr>
            </a:lvl1pPr>
          </a:lstStyle>
          <a:p>
            <a:pPr>
              <a:lnSpc>
                <a:spcPct val="100000"/>
              </a:lnSpc>
            </a:pPr>
            <a:endParaRPr kumimoji="1" lang="ja-JP" altLang="en-US" sz="2275" dirty="0"/>
          </a:p>
        </p:txBody>
      </p:sp>
      <p:sp>
        <p:nvSpPr>
          <p:cNvPr id="6" name="テキスト プレースホルダー 5">
            <a:extLst>
              <a:ext uri="{FF2B5EF4-FFF2-40B4-BE49-F238E27FC236}">
                <a16:creationId xmlns:a16="http://schemas.microsoft.com/office/drawing/2014/main" id="{39EEFE02-5EC0-4CC1-AE4D-6DAB6B982625}"/>
              </a:ext>
            </a:extLst>
          </p:cNvPr>
          <p:cNvSpPr>
            <a:spLocks noGrp="1"/>
          </p:cNvSpPr>
          <p:nvPr>
            <p:ph type="body" sz="quarter" idx="11" hasCustomPrompt="1"/>
          </p:nvPr>
        </p:nvSpPr>
        <p:spPr>
          <a:xfrm>
            <a:off x="9061249" y="6549843"/>
            <a:ext cx="327428" cy="122925"/>
          </a:xfrm>
        </p:spPr>
        <p:txBody>
          <a:bodyPr>
            <a:normAutofit/>
          </a:bodyPr>
          <a:lstStyle>
            <a:lvl1pPr marL="0" indent="0" algn="r">
              <a:buNone/>
              <a:defRPr sz="569">
                <a:latin typeface="メイリオ" panose="020B0604030504040204" pitchFamily="50" charset="-128"/>
                <a:ea typeface="メイリオ" panose="020B0604030504040204" pitchFamily="50" charset="-128"/>
              </a:defRPr>
            </a:lvl1pPr>
            <a:lvl2pPr marL="301797" indent="0" algn="r">
              <a:buNone/>
              <a:defRPr sz="569">
                <a:latin typeface="メイリオ" panose="020B0604030504040204" pitchFamily="50" charset="-128"/>
                <a:ea typeface="メイリオ" panose="020B0604030504040204" pitchFamily="50" charset="-128"/>
              </a:defRPr>
            </a:lvl2pPr>
            <a:lvl3pPr marL="603597" indent="0" algn="r">
              <a:buNone/>
              <a:defRPr sz="569">
                <a:latin typeface="メイリオ" panose="020B0604030504040204" pitchFamily="50" charset="-128"/>
                <a:ea typeface="メイリオ" panose="020B0604030504040204" pitchFamily="50" charset="-128"/>
              </a:defRPr>
            </a:lvl3pPr>
            <a:lvl4pPr marL="905395" indent="0" algn="r">
              <a:buNone/>
              <a:defRPr sz="569">
                <a:latin typeface="メイリオ" panose="020B0604030504040204" pitchFamily="50" charset="-128"/>
                <a:ea typeface="メイリオ" panose="020B0604030504040204" pitchFamily="50" charset="-128"/>
              </a:defRPr>
            </a:lvl4pPr>
            <a:lvl5pPr marL="1207193" indent="0" algn="r">
              <a:buNone/>
              <a:defRPr sz="569">
                <a:latin typeface="メイリオ" panose="020B0604030504040204" pitchFamily="50" charset="-128"/>
                <a:ea typeface="メイリオ" panose="020B0604030504040204" pitchFamily="50" charset="-128"/>
              </a:defRPr>
            </a:lvl5pPr>
          </a:lstStyle>
          <a:p>
            <a:pPr lvl="0"/>
            <a:r>
              <a:rPr kumimoji="1" lang="en-US" altLang="ja-JP" dirty="0"/>
              <a:t>000</a:t>
            </a:r>
            <a:endParaRPr kumimoji="1" lang="ja-JP" altLang="en-US" dirty="0"/>
          </a:p>
        </p:txBody>
      </p:sp>
    </p:spTree>
    <p:extLst>
      <p:ext uri="{BB962C8B-B14F-4D97-AF65-F5344CB8AC3E}">
        <p14:creationId xmlns:p14="http://schemas.microsoft.com/office/powerpoint/2010/main" val="4178154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2025/10/22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2547036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2025/10/22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2695643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2025/10/22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2449365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143756E-EA7D-494C-AAD0-66DA781C088F}" type="datetimeFigureOut">
              <a:rPr kumimoji="1" lang="ja-JP" altLang="en-US" smtClean="0"/>
              <a:t>2025/10/22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1018175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43756E-EA7D-494C-AAD0-66DA781C088F}" type="datetimeFigureOut">
              <a:rPr kumimoji="1" lang="ja-JP" altLang="en-US" smtClean="0"/>
              <a:t>2025/10/22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1570473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43756E-EA7D-494C-AAD0-66DA781C088F}" type="datetimeFigureOut">
              <a:rPr kumimoji="1" lang="ja-JP" altLang="en-US" smtClean="0"/>
              <a:t>2025/10/22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760998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143756E-EA7D-494C-AAD0-66DA781C088F}" type="datetimeFigureOut">
              <a:rPr kumimoji="1" lang="ja-JP" altLang="en-US" smtClean="0"/>
              <a:t>2025/10/22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3864043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43756E-EA7D-494C-AAD0-66DA781C088F}" type="datetimeFigureOut">
              <a:rPr kumimoji="1" lang="ja-JP" altLang="en-US" smtClean="0"/>
              <a:t>2025/10/22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3289657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43756E-EA7D-494C-AAD0-66DA781C088F}" type="datetimeFigureOut">
              <a:rPr kumimoji="1" lang="ja-JP" altLang="en-US" smtClean="0"/>
              <a:t>2025/10/22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311396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6AFB91-AFCF-324A-96CA-135DA1C40E55}"/>
              </a:ext>
            </a:extLst>
          </p:cNvPr>
          <p:cNvSpPr>
            <a:spLocks noGrp="1"/>
          </p:cNvSpPr>
          <p:nvPr>
            <p:ph type="title"/>
          </p:nvPr>
        </p:nvSpPr>
        <p:spPr>
          <a:xfrm>
            <a:off x="675881" y="1709740"/>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97A28C-F0DD-DC46-9B0F-911BD9B07C16}"/>
              </a:ext>
            </a:extLst>
          </p:cNvPr>
          <p:cNvSpPr>
            <a:spLocks noGrp="1"/>
          </p:cNvSpPr>
          <p:nvPr>
            <p:ph type="body" idx="1"/>
          </p:nvPr>
        </p:nvSpPr>
        <p:spPr>
          <a:xfrm>
            <a:off x="675881" y="4589466"/>
            <a:ext cx="8543925" cy="1500187"/>
          </a:xfrm>
        </p:spPr>
        <p:txBody>
          <a:bodyPr/>
          <a:lstStyle>
            <a:lvl1pPr marL="0" indent="0">
              <a:buNone/>
              <a:defRPr sz="1950">
                <a:solidFill>
                  <a:schemeClr val="tx1">
                    <a:tint val="75000"/>
                  </a:schemeClr>
                </a:solidFill>
              </a:defRPr>
            </a:lvl1pPr>
            <a:lvl2pPr marL="371443" indent="0">
              <a:buNone/>
              <a:defRPr sz="1625">
                <a:solidFill>
                  <a:schemeClr val="tx1">
                    <a:tint val="75000"/>
                  </a:schemeClr>
                </a:solidFill>
              </a:defRPr>
            </a:lvl2pPr>
            <a:lvl3pPr marL="742887" indent="0">
              <a:buNone/>
              <a:defRPr sz="1463">
                <a:solidFill>
                  <a:schemeClr val="tx1">
                    <a:tint val="75000"/>
                  </a:schemeClr>
                </a:solidFill>
              </a:defRPr>
            </a:lvl3pPr>
            <a:lvl4pPr marL="1114331" indent="0">
              <a:buNone/>
              <a:defRPr sz="1300">
                <a:solidFill>
                  <a:schemeClr val="tx1">
                    <a:tint val="75000"/>
                  </a:schemeClr>
                </a:solidFill>
              </a:defRPr>
            </a:lvl4pPr>
            <a:lvl5pPr marL="1485776" indent="0">
              <a:buNone/>
              <a:defRPr sz="1300">
                <a:solidFill>
                  <a:schemeClr val="tx1">
                    <a:tint val="75000"/>
                  </a:schemeClr>
                </a:solidFill>
              </a:defRPr>
            </a:lvl5pPr>
            <a:lvl6pPr marL="1857220" indent="0">
              <a:buNone/>
              <a:defRPr sz="1300">
                <a:solidFill>
                  <a:schemeClr val="tx1">
                    <a:tint val="75000"/>
                  </a:schemeClr>
                </a:solidFill>
              </a:defRPr>
            </a:lvl6pPr>
            <a:lvl7pPr marL="2228663" indent="0">
              <a:buNone/>
              <a:defRPr sz="1300">
                <a:solidFill>
                  <a:schemeClr val="tx1">
                    <a:tint val="75000"/>
                  </a:schemeClr>
                </a:solidFill>
              </a:defRPr>
            </a:lvl7pPr>
            <a:lvl8pPr marL="2600108" indent="0">
              <a:buNone/>
              <a:defRPr sz="1300">
                <a:solidFill>
                  <a:schemeClr val="tx1">
                    <a:tint val="75000"/>
                  </a:schemeClr>
                </a:solidFill>
              </a:defRPr>
            </a:lvl8pPr>
            <a:lvl9pPr marL="2971551"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83A1E7B-8D08-7E40-942F-D25CC2797892}"/>
              </a:ext>
            </a:extLst>
          </p:cNvPr>
          <p:cNvSpPr>
            <a:spLocks noGrp="1"/>
          </p:cNvSpPr>
          <p:nvPr>
            <p:ph type="dt" sz="half" idx="10"/>
          </p:nvPr>
        </p:nvSpPr>
        <p:spPr/>
        <p:txBody>
          <a:bodyPr/>
          <a:lstStyle/>
          <a:p>
            <a:fld id="{1022F478-DDB4-4840-BCCF-1B490EEC718C}"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5AA34C3B-E64B-C84A-A723-75DA22B2C3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A021F3-5A4F-FD49-AFDB-4E81B97275FB}"/>
              </a:ext>
            </a:extLst>
          </p:cNvPr>
          <p:cNvSpPr>
            <a:spLocks noGrp="1"/>
          </p:cNvSpPr>
          <p:nvPr>
            <p:ph type="sldNum" sz="quarter" idx="12"/>
          </p:nvPr>
        </p:nvSpPr>
        <p:spPr/>
        <p:txBody>
          <a:bodyPr/>
          <a:lstStyle/>
          <a:p>
            <a:fld id="{73D0EF41-5076-ED44-A1EC-0638308AA56D}" type="slidenum">
              <a:rPr kumimoji="1" lang="ja-JP" altLang="en-US" smtClean="0"/>
              <a:t>‹#›</a:t>
            </a:fld>
            <a:endParaRPr kumimoji="1" lang="ja-JP" altLang="en-US"/>
          </a:p>
        </p:txBody>
      </p:sp>
    </p:spTree>
    <p:extLst>
      <p:ext uri="{BB962C8B-B14F-4D97-AF65-F5344CB8AC3E}">
        <p14:creationId xmlns:p14="http://schemas.microsoft.com/office/powerpoint/2010/main" val="2072941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2025/10/22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2126128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2025/10/22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586427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B0BFA8F-8807-BE44-A346-A403BFC113AF}"/>
              </a:ext>
            </a:extLst>
          </p:cNvPr>
          <p:cNvSpPr/>
          <p:nvPr userDrawn="1"/>
        </p:nvSpPr>
        <p:spPr>
          <a:xfrm>
            <a:off x="2" y="683494"/>
            <a:ext cx="350395" cy="130495"/>
          </a:xfrm>
          <a:prstGeom prst="rect">
            <a:avLst/>
          </a:prstGeom>
          <a:solidFill>
            <a:srgbClr val="9A0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 name="正方形/長方形 9">
            <a:extLst>
              <a:ext uri="{FF2B5EF4-FFF2-40B4-BE49-F238E27FC236}">
                <a16:creationId xmlns:a16="http://schemas.microsoft.com/office/drawing/2014/main" id="{07FAED49-2386-C24B-A019-40D86A284142}"/>
              </a:ext>
            </a:extLst>
          </p:cNvPr>
          <p:cNvSpPr/>
          <p:nvPr userDrawn="1"/>
        </p:nvSpPr>
        <p:spPr>
          <a:xfrm>
            <a:off x="329851" y="683494"/>
            <a:ext cx="141207" cy="130495"/>
          </a:xfrm>
          <a:prstGeom prst="rect">
            <a:avLst/>
          </a:prstGeom>
          <a:solidFill>
            <a:srgbClr val="F9B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0A9DE4B-29E8-2244-9AF2-786E51DBAB93}"/>
              </a:ext>
            </a:extLst>
          </p:cNvPr>
          <p:cNvSpPr/>
          <p:nvPr userDrawn="1"/>
        </p:nvSpPr>
        <p:spPr>
          <a:xfrm>
            <a:off x="471056" y="681040"/>
            <a:ext cx="9434944" cy="130495"/>
          </a:xfrm>
          <a:prstGeom prst="rect">
            <a:avLst/>
          </a:prstGeom>
          <a:gradFill>
            <a:gsLst>
              <a:gs pos="100000">
                <a:srgbClr val="F9BDD4"/>
              </a:gs>
              <a:gs pos="23000">
                <a:srgbClr val="F9BDD4"/>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テキスト プレースホルダー 16">
            <a:extLst>
              <a:ext uri="{FF2B5EF4-FFF2-40B4-BE49-F238E27FC236}">
                <a16:creationId xmlns:a16="http://schemas.microsoft.com/office/drawing/2014/main" id="{25384D6D-8EF3-F047-A7CA-775CED655498}"/>
              </a:ext>
            </a:extLst>
          </p:cNvPr>
          <p:cNvSpPr>
            <a:spLocks noGrp="1"/>
          </p:cNvSpPr>
          <p:nvPr>
            <p:ph type="body" sz="quarter" idx="10" hasCustomPrompt="1"/>
          </p:nvPr>
        </p:nvSpPr>
        <p:spPr>
          <a:xfrm>
            <a:off x="4953002" y="167269"/>
            <a:ext cx="4271963" cy="430643"/>
          </a:xfrm>
        </p:spPr>
        <p:txBody>
          <a:bodyPr anchor="b">
            <a:noAutofit/>
          </a:bodyPr>
          <a:lstStyle>
            <a:lvl1pPr marL="0" indent="0" algn="r">
              <a:buNone/>
              <a:defRPr sz="1400" b="1" i="0">
                <a:solidFill>
                  <a:srgbClr val="C87700"/>
                </a:solidFill>
                <a:latin typeface="メイリオ" panose="020B0604030504040204" pitchFamily="50" charset="-128"/>
                <a:ea typeface="メイリオ" panose="020B0604030504040204" pitchFamily="50" charset="-128"/>
              </a:defRPr>
            </a:lvl1pPr>
            <a:lvl2pPr marL="371443"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2pPr>
            <a:lvl3pPr marL="742887"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3pPr>
            <a:lvl4pPr marL="1114331"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4pPr>
            <a:lvl5pPr marL="1485776"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5pPr>
          </a:lstStyle>
          <a:p>
            <a:pPr lvl="0"/>
            <a:r>
              <a:rPr kumimoji="1" lang="ja-JP" altLang="en-US" dirty="0"/>
              <a:t>テキスト</a:t>
            </a:r>
          </a:p>
        </p:txBody>
      </p:sp>
      <p:sp>
        <p:nvSpPr>
          <p:cNvPr id="7" name="テキスト プレースホルダー 5">
            <a:extLst>
              <a:ext uri="{FF2B5EF4-FFF2-40B4-BE49-F238E27FC236}">
                <a16:creationId xmlns:a16="http://schemas.microsoft.com/office/drawing/2014/main" id="{6504B87B-ECE4-42D7-86D5-ED8C3803B013}"/>
              </a:ext>
            </a:extLst>
          </p:cNvPr>
          <p:cNvSpPr>
            <a:spLocks noGrp="1"/>
          </p:cNvSpPr>
          <p:nvPr>
            <p:ph type="body" sz="quarter" idx="11" hasCustomPrompt="1"/>
          </p:nvPr>
        </p:nvSpPr>
        <p:spPr>
          <a:xfrm>
            <a:off x="9061249" y="6549841"/>
            <a:ext cx="327428" cy="122925"/>
          </a:xfrm>
        </p:spPr>
        <p:txBody>
          <a:bodyPr>
            <a:noAutofit/>
          </a:bodyPr>
          <a:lstStyle>
            <a:lvl1pPr marL="0" indent="0" algn="r">
              <a:buNone/>
              <a:defRPr sz="1000">
                <a:latin typeface="メイリオ" panose="020B0604030504040204" pitchFamily="50" charset="-128"/>
                <a:ea typeface="メイリオ" panose="020B0604030504040204" pitchFamily="50" charset="-128"/>
              </a:defRPr>
            </a:lvl1pPr>
            <a:lvl2pPr marL="371443" indent="0" algn="r">
              <a:buNone/>
              <a:defRPr sz="701">
                <a:latin typeface="メイリオ" panose="020B0604030504040204" pitchFamily="50" charset="-128"/>
                <a:ea typeface="メイリオ" panose="020B0604030504040204" pitchFamily="50" charset="-128"/>
              </a:defRPr>
            </a:lvl2pPr>
            <a:lvl3pPr marL="742887" indent="0" algn="r">
              <a:buNone/>
              <a:defRPr sz="701">
                <a:latin typeface="メイリオ" panose="020B0604030504040204" pitchFamily="50" charset="-128"/>
                <a:ea typeface="メイリオ" panose="020B0604030504040204" pitchFamily="50" charset="-128"/>
              </a:defRPr>
            </a:lvl3pPr>
            <a:lvl4pPr marL="1114331" indent="0" algn="r">
              <a:buNone/>
              <a:defRPr sz="701">
                <a:latin typeface="メイリオ" panose="020B0604030504040204" pitchFamily="50" charset="-128"/>
                <a:ea typeface="メイリオ" panose="020B0604030504040204" pitchFamily="50" charset="-128"/>
              </a:defRPr>
            </a:lvl4pPr>
            <a:lvl5pPr marL="1485776" indent="0" algn="r">
              <a:buNone/>
              <a:defRPr sz="701">
                <a:latin typeface="メイリオ" panose="020B0604030504040204" pitchFamily="50" charset="-128"/>
                <a:ea typeface="メイリオ" panose="020B0604030504040204" pitchFamily="50" charset="-128"/>
              </a:defRPr>
            </a:lvl5pPr>
          </a:lstStyle>
          <a:p>
            <a:pPr lvl="0"/>
            <a:r>
              <a:rPr kumimoji="1" lang="en-US" altLang="ja-JP" dirty="0"/>
              <a:t>000</a:t>
            </a:r>
            <a:endParaRPr kumimoji="1" lang="ja-JP" altLang="en-US" dirty="0"/>
          </a:p>
        </p:txBody>
      </p:sp>
    </p:spTree>
    <p:extLst>
      <p:ext uri="{BB962C8B-B14F-4D97-AF65-F5344CB8AC3E}">
        <p14:creationId xmlns:p14="http://schemas.microsoft.com/office/powerpoint/2010/main" val="219791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B0BFA8F-8807-BE44-A346-A403BFC113AF}"/>
              </a:ext>
            </a:extLst>
          </p:cNvPr>
          <p:cNvSpPr/>
          <p:nvPr userDrawn="1"/>
        </p:nvSpPr>
        <p:spPr>
          <a:xfrm>
            <a:off x="2" y="683493"/>
            <a:ext cx="350395" cy="424873"/>
          </a:xfrm>
          <a:prstGeom prst="rect">
            <a:avLst/>
          </a:prstGeom>
          <a:solidFill>
            <a:srgbClr val="9A0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9A0E43"/>
              </a:solidFill>
            </a:endParaRPr>
          </a:p>
        </p:txBody>
      </p:sp>
      <p:sp>
        <p:nvSpPr>
          <p:cNvPr id="10" name="正方形/長方形 9">
            <a:extLst>
              <a:ext uri="{FF2B5EF4-FFF2-40B4-BE49-F238E27FC236}">
                <a16:creationId xmlns:a16="http://schemas.microsoft.com/office/drawing/2014/main" id="{07FAED49-2386-C24B-A019-40D86A284142}"/>
              </a:ext>
            </a:extLst>
          </p:cNvPr>
          <p:cNvSpPr/>
          <p:nvPr userDrawn="1"/>
        </p:nvSpPr>
        <p:spPr>
          <a:xfrm>
            <a:off x="329851" y="683493"/>
            <a:ext cx="141207" cy="424873"/>
          </a:xfrm>
          <a:prstGeom prst="rect">
            <a:avLst/>
          </a:prstGeom>
          <a:solidFill>
            <a:srgbClr val="F9B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0A9DE4B-29E8-2244-9AF2-786E51DBAB93}"/>
              </a:ext>
            </a:extLst>
          </p:cNvPr>
          <p:cNvSpPr/>
          <p:nvPr userDrawn="1"/>
        </p:nvSpPr>
        <p:spPr>
          <a:xfrm>
            <a:off x="6015916" y="681038"/>
            <a:ext cx="3890082" cy="427327"/>
          </a:xfrm>
          <a:prstGeom prst="rect">
            <a:avLst/>
          </a:prstGeom>
          <a:gradFill>
            <a:gsLst>
              <a:gs pos="83000">
                <a:srgbClr val="F9BDD4"/>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テキスト プレースホルダー 16">
            <a:extLst>
              <a:ext uri="{FF2B5EF4-FFF2-40B4-BE49-F238E27FC236}">
                <a16:creationId xmlns:a16="http://schemas.microsoft.com/office/drawing/2014/main" id="{25384D6D-8EF3-F047-A7CA-775CED655498}"/>
              </a:ext>
            </a:extLst>
          </p:cNvPr>
          <p:cNvSpPr>
            <a:spLocks noGrp="1"/>
          </p:cNvSpPr>
          <p:nvPr>
            <p:ph type="body" sz="quarter" idx="10" hasCustomPrompt="1"/>
          </p:nvPr>
        </p:nvSpPr>
        <p:spPr>
          <a:xfrm>
            <a:off x="6015918" y="167269"/>
            <a:ext cx="3209046" cy="430643"/>
          </a:xfrm>
        </p:spPr>
        <p:txBody>
          <a:bodyPr anchor="b">
            <a:noAutofit/>
          </a:bodyPr>
          <a:lstStyle>
            <a:lvl1pPr marL="0" indent="0" algn="r">
              <a:buNone/>
              <a:defRPr sz="1400" b="1" i="0">
                <a:solidFill>
                  <a:srgbClr val="9A0E43"/>
                </a:solidFill>
                <a:latin typeface="Hiragino Sans W6" panose="020B0400000000000000" pitchFamily="34" charset="-128"/>
                <a:ea typeface="Hiragino Sans W6" panose="020B0400000000000000" pitchFamily="34" charset="-128"/>
              </a:defRPr>
            </a:lvl1pPr>
            <a:lvl2pPr marL="371443"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2pPr>
            <a:lvl3pPr marL="742887"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3pPr>
            <a:lvl4pPr marL="1114331"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4pPr>
            <a:lvl5pPr marL="1485776"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5pPr>
          </a:lstStyle>
          <a:p>
            <a:pPr lvl="0"/>
            <a:r>
              <a:rPr kumimoji="1" lang="ja-JP" altLang="en-US" dirty="0"/>
              <a:t>テキスト</a:t>
            </a:r>
          </a:p>
        </p:txBody>
      </p:sp>
      <p:sp>
        <p:nvSpPr>
          <p:cNvPr id="7" name="タイトル 1">
            <a:extLst>
              <a:ext uri="{FF2B5EF4-FFF2-40B4-BE49-F238E27FC236}">
                <a16:creationId xmlns:a16="http://schemas.microsoft.com/office/drawing/2014/main" id="{80E1604B-8661-0342-994C-436AF0EFD9A3}"/>
              </a:ext>
            </a:extLst>
          </p:cNvPr>
          <p:cNvSpPr>
            <a:spLocks noGrp="1"/>
          </p:cNvSpPr>
          <p:nvPr>
            <p:ph type="title"/>
          </p:nvPr>
        </p:nvSpPr>
        <p:spPr>
          <a:xfrm>
            <a:off x="681040" y="642259"/>
            <a:ext cx="8543925" cy="581890"/>
          </a:xfrm>
        </p:spPr>
        <p:txBody>
          <a:bodyPr>
            <a:normAutofit/>
          </a:bodyPr>
          <a:lstStyle>
            <a:lvl1pPr>
              <a:defRPr b="1">
                <a:latin typeface="メイリオ" panose="020B0604030504040204" pitchFamily="50" charset="-128"/>
                <a:ea typeface="メイリオ" panose="020B0604030504040204" pitchFamily="50" charset="-128"/>
              </a:defRPr>
            </a:lvl1pPr>
          </a:lstStyle>
          <a:p>
            <a:pPr>
              <a:lnSpc>
                <a:spcPct val="100000"/>
              </a:lnSpc>
            </a:pPr>
            <a:endParaRPr kumimoji="1" lang="ja-JP" altLang="en-US" sz="2799" dirty="0"/>
          </a:p>
        </p:txBody>
      </p:sp>
      <p:sp>
        <p:nvSpPr>
          <p:cNvPr id="6" name="テキスト プレースホルダー 5">
            <a:extLst>
              <a:ext uri="{FF2B5EF4-FFF2-40B4-BE49-F238E27FC236}">
                <a16:creationId xmlns:a16="http://schemas.microsoft.com/office/drawing/2014/main" id="{39EEFE02-5EC0-4CC1-AE4D-6DAB6B982625}"/>
              </a:ext>
            </a:extLst>
          </p:cNvPr>
          <p:cNvSpPr>
            <a:spLocks noGrp="1"/>
          </p:cNvSpPr>
          <p:nvPr>
            <p:ph type="body" sz="quarter" idx="11" hasCustomPrompt="1"/>
          </p:nvPr>
        </p:nvSpPr>
        <p:spPr>
          <a:xfrm>
            <a:off x="9061249" y="6549841"/>
            <a:ext cx="327428" cy="122925"/>
          </a:xfrm>
        </p:spPr>
        <p:txBody>
          <a:bodyPr>
            <a:noAutofit/>
          </a:bodyPr>
          <a:lstStyle>
            <a:lvl1pPr marL="0" indent="0" algn="r">
              <a:buNone/>
              <a:defRPr sz="1000">
                <a:latin typeface="メイリオ" panose="020B0604030504040204" pitchFamily="50" charset="-128"/>
                <a:ea typeface="メイリオ" panose="020B0604030504040204" pitchFamily="50" charset="-128"/>
              </a:defRPr>
            </a:lvl1pPr>
            <a:lvl2pPr marL="371443" indent="0" algn="r">
              <a:buNone/>
              <a:defRPr sz="701">
                <a:latin typeface="メイリオ" panose="020B0604030504040204" pitchFamily="50" charset="-128"/>
                <a:ea typeface="メイリオ" panose="020B0604030504040204" pitchFamily="50" charset="-128"/>
              </a:defRPr>
            </a:lvl2pPr>
            <a:lvl3pPr marL="742887" indent="0" algn="r">
              <a:buNone/>
              <a:defRPr sz="701">
                <a:latin typeface="メイリオ" panose="020B0604030504040204" pitchFamily="50" charset="-128"/>
                <a:ea typeface="メイリオ" panose="020B0604030504040204" pitchFamily="50" charset="-128"/>
              </a:defRPr>
            </a:lvl3pPr>
            <a:lvl4pPr marL="1114331" indent="0" algn="r">
              <a:buNone/>
              <a:defRPr sz="701">
                <a:latin typeface="メイリオ" panose="020B0604030504040204" pitchFamily="50" charset="-128"/>
                <a:ea typeface="メイリオ" panose="020B0604030504040204" pitchFamily="50" charset="-128"/>
              </a:defRPr>
            </a:lvl4pPr>
            <a:lvl5pPr marL="1485776" indent="0" algn="r">
              <a:buNone/>
              <a:defRPr sz="701">
                <a:latin typeface="メイリオ" panose="020B0604030504040204" pitchFamily="50" charset="-128"/>
                <a:ea typeface="メイリオ" panose="020B0604030504040204" pitchFamily="50" charset="-128"/>
              </a:defRPr>
            </a:lvl5pPr>
          </a:lstStyle>
          <a:p>
            <a:pPr lvl="0"/>
            <a:r>
              <a:rPr kumimoji="1" lang="en-US" altLang="ja-JP" dirty="0"/>
              <a:t>000</a:t>
            </a:r>
            <a:endParaRPr kumimoji="1" lang="ja-JP" altLang="en-US" dirty="0"/>
          </a:p>
        </p:txBody>
      </p:sp>
    </p:spTree>
    <p:extLst>
      <p:ext uri="{BB962C8B-B14F-4D97-AF65-F5344CB8AC3E}">
        <p14:creationId xmlns:p14="http://schemas.microsoft.com/office/powerpoint/2010/main" val="252759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B0BFA8F-8807-BE44-A346-A403BFC113AF}"/>
              </a:ext>
            </a:extLst>
          </p:cNvPr>
          <p:cNvSpPr/>
          <p:nvPr userDrawn="1"/>
        </p:nvSpPr>
        <p:spPr>
          <a:xfrm>
            <a:off x="4" y="683495"/>
            <a:ext cx="350395" cy="4248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 name="正方形/長方形 9">
            <a:extLst>
              <a:ext uri="{FF2B5EF4-FFF2-40B4-BE49-F238E27FC236}">
                <a16:creationId xmlns:a16="http://schemas.microsoft.com/office/drawing/2014/main" id="{07FAED49-2386-C24B-A019-40D86A284142}"/>
              </a:ext>
            </a:extLst>
          </p:cNvPr>
          <p:cNvSpPr/>
          <p:nvPr userDrawn="1"/>
        </p:nvSpPr>
        <p:spPr>
          <a:xfrm>
            <a:off x="329851" y="683495"/>
            <a:ext cx="141207" cy="4248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 name="正方形/長方形 25">
            <a:extLst>
              <a:ext uri="{FF2B5EF4-FFF2-40B4-BE49-F238E27FC236}">
                <a16:creationId xmlns:a16="http://schemas.microsoft.com/office/drawing/2014/main" id="{40A9DE4B-29E8-2244-9AF2-786E51DBAB93}"/>
              </a:ext>
            </a:extLst>
          </p:cNvPr>
          <p:cNvSpPr/>
          <p:nvPr userDrawn="1"/>
        </p:nvSpPr>
        <p:spPr>
          <a:xfrm>
            <a:off x="6015916" y="681040"/>
            <a:ext cx="3890082" cy="427327"/>
          </a:xfrm>
          <a:prstGeom prst="rect">
            <a:avLst/>
          </a:prstGeom>
          <a:gradFill>
            <a:gsLst>
              <a:gs pos="100000">
                <a:srgbClr val="C5E3EF"/>
              </a:gs>
              <a:gs pos="23000">
                <a:srgbClr val="D9EDF4"/>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 name="テキスト プレースホルダー 16">
            <a:extLst>
              <a:ext uri="{FF2B5EF4-FFF2-40B4-BE49-F238E27FC236}">
                <a16:creationId xmlns:a16="http://schemas.microsoft.com/office/drawing/2014/main" id="{25384D6D-8EF3-F047-A7CA-775CED655498}"/>
              </a:ext>
            </a:extLst>
          </p:cNvPr>
          <p:cNvSpPr>
            <a:spLocks noGrp="1"/>
          </p:cNvSpPr>
          <p:nvPr>
            <p:ph type="body" sz="quarter" idx="10" hasCustomPrompt="1"/>
          </p:nvPr>
        </p:nvSpPr>
        <p:spPr>
          <a:xfrm>
            <a:off x="6015918" y="167271"/>
            <a:ext cx="3209046" cy="430643"/>
          </a:xfrm>
        </p:spPr>
        <p:txBody>
          <a:bodyPr anchor="b">
            <a:noAutofit/>
          </a:bodyPr>
          <a:lstStyle>
            <a:lvl1pPr marL="0" indent="0" algn="r">
              <a:buNone/>
              <a:defRPr sz="1138" b="1" i="0">
                <a:solidFill>
                  <a:schemeClr val="accent1">
                    <a:lumMod val="50000"/>
                  </a:schemeClr>
                </a:solidFill>
                <a:latin typeface="Hiragino Sans W6" panose="020B0400000000000000" pitchFamily="34" charset="-128"/>
                <a:ea typeface="Hiragino Sans W6" panose="020B0400000000000000" pitchFamily="34" charset="-128"/>
              </a:defRPr>
            </a:lvl1pPr>
            <a:lvl2pPr marL="301797"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2pPr>
            <a:lvl3pPr marL="603597"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3pPr>
            <a:lvl4pPr marL="905395"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4pPr>
            <a:lvl5pPr marL="1207193"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5pPr>
          </a:lstStyle>
          <a:p>
            <a:pPr lvl="0"/>
            <a:r>
              <a:rPr kumimoji="1" lang="ja-JP" altLang="en-US"/>
              <a:t>テキスト</a:t>
            </a:r>
          </a:p>
        </p:txBody>
      </p:sp>
      <p:sp>
        <p:nvSpPr>
          <p:cNvPr id="7" name="タイトル 1">
            <a:extLst>
              <a:ext uri="{FF2B5EF4-FFF2-40B4-BE49-F238E27FC236}">
                <a16:creationId xmlns:a16="http://schemas.microsoft.com/office/drawing/2014/main" id="{80E1604B-8661-0342-994C-436AF0EFD9A3}"/>
              </a:ext>
            </a:extLst>
          </p:cNvPr>
          <p:cNvSpPr>
            <a:spLocks noGrp="1"/>
          </p:cNvSpPr>
          <p:nvPr>
            <p:ph type="title" hasCustomPrompt="1"/>
          </p:nvPr>
        </p:nvSpPr>
        <p:spPr>
          <a:xfrm>
            <a:off x="681040" y="642259"/>
            <a:ext cx="8543925" cy="581890"/>
          </a:xfrm>
        </p:spPr>
        <p:txBody>
          <a:bodyPr>
            <a:normAutofit/>
          </a:bodyPr>
          <a:lstStyle>
            <a:lvl1pPr>
              <a:defRPr b="1">
                <a:latin typeface="メイリオ" panose="020B0604030504040204" pitchFamily="50" charset="-128"/>
                <a:ea typeface="メイリオ" panose="020B0604030504040204" pitchFamily="50" charset="-128"/>
              </a:defRPr>
            </a:lvl1pPr>
          </a:lstStyle>
          <a:p>
            <a:pPr>
              <a:lnSpc>
                <a:spcPct val="100000"/>
              </a:lnSpc>
            </a:pPr>
            <a:r>
              <a:rPr lang="ja-JP" altLang="en-US" sz="2275" dirty="0"/>
              <a:t>重症心身障害児の定義重症心あああああああ身障害児</a:t>
            </a:r>
            <a:endParaRPr kumimoji="1" lang="ja-JP" altLang="en-US" sz="2275" dirty="0"/>
          </a:p>
        </p:txBody>
      </p:sp>
      <p:sp>
        <p:nvSpPr>
          <p:cNvPr id="6" name="テキスト プレースホルダー 5">
            <a:extLst>
              <a:ext uri="{FF2B5EF4-FFF2-40B4-BE49-F238E27FC236}">
                <a16:creationId xmlns:a16="http://schemas.microsoft.com/office/drawing/2014/main" id="{39EEFE02-5EC0-4CC1-AE4D-6DAB6B982625}"/>
              </a:ext>
            </a:extLst>
          </p:cNvPr>
          <p:cNvSpPr>
            <a:spLocks noGrp="1"/>
          </p:cNvSpPr>
          <p:nvPr>
            <p:ph type="body" sz="quarter" idx="11" hasCustomPrompt="1"/>
          </p:nvPr>
        </p:nvSpPr>
        <p:spPr>
          <a:xfrm>
            <a:off x="9061249" y="6549843"/>
            <a:ext cx="327428" cy="122925"/>
          </a:xfrm>
        </p:spPr>
        <p:txBody>
          <a:bodyPr>
            <a:noAutofit/>
          </a:bodyPr>
          <a:lstStyle>
            <a:lvl1pPr marL="0" indent="0" algn="r">
              <a:buNone/>
              <a:defRPr sz="813">
                <a:latin typeface="メイリオ" panose="020B0604030504040204" pitchFamily="50" charset="-128"/>
                <a:ea typeface="メイリオ" panose="020B0604030504040204" pitchFamily="50" charset="-128"/>
              </a:defRPr>
            </a:lvl1pPr>
            <a:lvl2pPr marL="301797" indent="0" algn="r">
              <a:buNone/>
              <a:defRPr sz="569">
                <a:latin typeface="メイリオ" panose="020B0604030504040204" pitchFamily="50" charset="-128"/>
                <a:ea typeface="メイリオ" panose="020B0604030504040204" pitchFamily="50" charset="-128"/>
              </a:defRPr>
            </a:lvl2pPr>
            <a:lvl3pPr marL="603597" indent="0" algn="r">
              <a:buNone/>
              <a:defRPr sz="569">
                <a:latin typeface="メイリオ" panose="020B0604030504040204" pitchFamily="50" charset="-128"/>
                <a:ea typeface="メイリオ" panose="020B0604030504040204" pitchFamily="50" charset="-128"/>
              </a:defRPr>
            </a:lvl3pPr>
            <a:lvl4pPr marL="905395" indent="0" algn="r">
              <a:buNone/>
              <a:defRPr sz="569">
                <a:latin typeface="メイリオ" panose="020B0604030504040204" pitchFamily="50" charset="-128"/>
                <a:ea typeface="メイリオ" panose="020B0604030504040204" pitchFamily="50" charset="-128"/>
              </a:defRPr>
            </a:lvl4pPr>
            <a:lvl5pPr marL="1207193" indent="0" algn="r">
              <a:buNone/>
              <a:defRPr sz="569">
                <a:latin typeface="メイリオ" panose="020B0604030504040204" pitchFamily="50" charset="-128"/>
                <a:ea typeface="メイリオ" panose="020B0604030504040204" pitchFamily="50" charset="-128"/>
              </a:defRPr>
            </a:lvl5pPr>
          </a:lstStyle>
          <a:p>
            <a:pPr lvl="0"/>
            <a:r>
              <a:rPr kumimoji="1" lang="en-US" altLang="ja-JP" dirty="0"/>
              <a:t>000</a:t>
            </a:r>
            <a:endParaRPr kumimoji="1" lang="ja-JP" altLang="en-US" dirty="0"/>
          </a:p>
        </p:txBody>
      </p:sp>
    </p:spTree>
    <p:extLst>
      <p:ext uri="{BB962C8B-B14F-4D97-AF65-F5344CB8AC3E}">
        <p14:creationId xmlns:p14="http://schemas.microsoft.com/office/powerpoint/2010/main" val="977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ADD181-00A8-445E-A30E-832324A8723E}" type="datetime1">
              <a:rPr kumimoji="1" lang="ja-JP" altLang="en-US" smtClean="0"/>
              <a:t>2025/10/22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68673D-46C3-4E4C-8985-69A399BE434A}" type="slidenum">
              <a:rPr kumimoji="1" lang="ja-JP" altLang="en-US" smtClean="0"/>
              <a:t>‹#›</a:t>
            </a:fld>
            <a:endParaRPr kumimoji="1" lang="ja-JP" altLang="en-US"/>
          </a:p>
        </p:txBody>
      </p:sp>
    </p:spTree>
    <p:extLst>
      <p:ext uri="{BB962C8B-B14F-4D97-AF65-F5344CB8AC3E}">
        <p14:creationId xmlns:p14="http://schemas.microsoft.com/office/powerpoint/2010/main" val="191708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日付プレースホルダー 12">
            <a:extLst>
              <a:ext uri="{FF2B5EF4-FFF2-40B4-BE49-F238E27FC236}">
                <a16:creationId xmlns:a16="http://schemas.microsoft.com/office/drawing/2014/main" id="{51A6CC2E-F9DC-4FE8-B0F3-DD9AE810D584}"/>
              </a:ext>
            </a:extLst>
          </p:cNvPr>
          <p:cNvSpPr>
            <a:spLocks noGrp="1"/>
          </p:cNvSpPr>
          <p:nvPr>
            <p:ph type="dt" sz="half" idx="10"/>
          </p:nvPr>
        </p:nvSpPr>
        <p:spPr/>
        <p:txBody>
          <a:bodyPr/>
          <a:lstStyle/>
          <a:p>
            <a:fld id="{DCF67DF5-ECA5-492A-850C-E2BF2843C99C}" type="datetime1">
              <a:rPr kumimoji="1" lang="ja-JP" altLang="en-US" smtClean="0"/>
              <a:t>2025/10/22</a:t>
            </a:fld>
            <a:endParaRPr kumimoji="1" lang="ja-JP" altLang="en-US"/>
          </a:p>
        </p:txBody>
      </p:sp>
      <p:sp>
        <p:nvSpPr>
          <p:cNvPr id="14" name="フッター プレースホルダー 13">
            <a:extLst>
              <a:ext uri="{FF2B5EF4-FFF2-40B4-BE49-F238E27FC236}">
                <a16:creationId xmlns:a16="http://schemas.microsoft.com/office/drawing/2014/main" id="{B61ECA47-A927-47B7-ABF9-A3C4A74953E6}"/>
              </a:ext>
            </a:extLst>
          </p:cNvPr>
          <p:cNvSpPr>
            <a:spLocks noGrp="1"/>
          </p:cNvSpPr>
          <p:nvPr>
            <p:ph type="ftr" sz="quarter" idx="11"/>
          </p:nvPr>
        </p:nvSpPr>
        <p:spPr/>
        <p:txBody>
          <a:bodyPr/>
          <a:lstStyle/>
          <a:p>
            <a:endParaRPr kumimoji="1" lang="ja-JP" altLang="en-US"/>
          </a:p>
        </p:txBody>
      </p:sp>
      <p:sp>
        <p:nvSpPr>
          <p:cNvPr id="15" name="スライド番号プレースホルダー 14">
            <a:extLst>
              <a:ext uri="{FF2B5EF4-FFF2-40B4-BE49-F238E27FC236}">
                <a16:creationId xmlns:a16="http://schemas.microsoft.com/office/drawing/2014/main" id="{DCDE758C-D155-47BF-AA04-ED14764D0CA6}"/>
              </a:ext>
            </a:extLst>
          </p:cNvPr>
          <p:cNvSpPr>
            <a:spLocks noGrp="1"/>
          </p:cNvSpPr>
          <p:nvPr>
            <p:ph type="sldNum" sz="quarter" idx="12"/>
          </p:nvPr>
        </p:nvSpPr>
        <p:spPr/>
        <p:txBody>
          <a:bodyPr/>
          <a:lstStyle/>
          <a:p>
            <a:fld id="{E468673D-46C3-4E4C-8985-69A399BE434A}" type="slidenum">
              <a:rPr kumimoji="1" lang="ja-JP" altLang="en-US" smtClean="0"/>
              <a:t>‹#›</a:t>
            </a:fld>
            <a:endParaRPr kumimoji="1" lang="ja-JP" altLang="en-US"/>
          </a:p>
        </p:txBody>
      </p:sp>
    </p:spTree>
    <p:extLst>
      <p:ext uri="{BB962C8B-B14F-4D97-AF65-F5344CB8AC3E}">
        <p14:creationId xmlns:p14="http://schemas.microsoft.com/office/powerpoint/2010/main" val="94294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B25A36-6971-408D-B9A3-3499C17530A6}"/>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6AFA31B-3D77-446F-9748-22AF74AF55AC}"/>
              </a:ext>
            </a:extLst>
          </p:cNvPr>
          <p:cNvSpPr>
            <a:spLocks noGrp="1"/>
          </p:cNvSpPr>
          <p:nvPr>
            <p:ph type="subTitle" idx="1"/>
          </p:nvPr>
        </p:nvSpPr>
        <p:spPr>
          <a:xfrm>
            <a:off x="1238250" y="3602038"/>
            <a:ext cx="7429500" cy="1655762"/>
          </a:xfrm>
        </p:spPr>
        <p:txBody>
          <a:bodyPr/>
          <a:lstStyle>
            <a:lvl1pPr marL="0" indent="0" algn="ctr">
              <a:buNone/>
              <a:defRPr sz="1950"/>
            </a:lvl1pPr>
            <a:lvl2pPr marL="371443" indent="0" algn="ctr">
              <a:buNone/>
              <a:defRPr sz="1625"/>
            </a:lvl2pPr>
            <a:lvl3pPr marL="742887" indent="0" algn="ctr">
              <a:buNone/>
              <a:defRPr sz="1463"/>
            </a:lvl3pPr>
            <a:lvl4pPr marL="1114331" indent="0" algn="ctr">
              <a:buNone/>
              <a:defRPr sz="1300"/>
            </a:lvl4pPr>
            <a:lvl5pPr marL="1485776" indent="0" algn="ctr">
              <a:buNone/>
              <a:defRPr sz="1300"/>
            </a:lvl5pPr>
            <a:lvl6pPr marL="1857220" indent="0" algn="ctr">
              <a:buNone/>
              <a:defRPr sz="1300"/>
            </a:lvl6pPr>
            <a:lvl7pPr marL="2228663" indent="0" algn="ctr">
              <a:buNone/>
              <a:defRPr sz="1300"/>
            </a:lvl7pPr>
            <a:lvl8pPr marL="2600108" indent="0" algn="ctr">
              <a:buNone/>
              <a:defRPr sz="1300"/>
            </a:lvl8pPr>
            <a:lvl9pPr marL="2971551"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26D1D6A-3404-46B2-9C1D-ED6A2E72603C}"/>
              </a:ext>
            </a:extLst>
          </p:cNvPr>
          <p:cNvSpPr>
            <a:spLocks noGrp="1"/>
          </p:cNvSpPr>
          <p:nvPr>
            <p:ph type="dt" sz="half" idx="10"/>
          </p:nvPr>
        </p:nvSpPr>
        <p:spPr/>
        <p:txBody>
          <a:bodyPr/>
          <a:lstStyle/>
          <a:p>
            <a:fld id="{5413F551-9427-4472-8381-3DEA14811B88}"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19942FBE-7767-434E-B03E-0C7C68D31C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00E2AA-540D-4373-AABD-FA2AFC63001D}"/>
              </a:ext>
            </a:extLst>
          </p:cNvPr>
          <p:cNvSpPr>
            <a:spLocks noGrp="1"/>
          </p:cNvSpPr>
          <p:nvPr>
            <p:ph type="sldNum" sz="quarter" idx="12"/>
          </p:nvPr>
        </p:nvSpPr>
        <p:spPr/>
        <p:txBody>
          <a:bodyPr/>
          <a:lstStyle/>
          <a:p>
            <a:fld id="{73D0EF41-5076-ED44-A1EC-0638308AA56D}" type="slidenum">
              <a:rPr kumimoji="1" lang="ja-JP" altLang="en-US" smtClean="0"/>
              <a:t>‹#›</a:t>
            </a:fld>
            <a:endParaRPr kumimoji="1" lang="ja-JP" altLang="en-US"/>
          </a:p>
        </p:txBody>
      </p:sp>
    </p:spTree>
    <p:extLst>
      <p:ext uri="{BB962C8B-B14F-4D97-AF65-F5344CB8AC3E}">
        <p14:creationId xmlns:p14="http://schemas.microsoft.com/office/powerpoint/2010/main" val="219509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934DB8-FE12-1D4D-8A40-7B4852BD5C71}"/>
              </a:ext>
            </a:extLst>
          </p:cNvPr>
          <p:cNvSpPr>
            <a:spLocks noGrp="1"/>
          </p:cNvSpPr>
          <p:nvPr>
            <p:ph type="title"/>
          </p:nvPr>
        </p:nvSpPr>
        <p:spPr>
          <a:xfrm>
            <a:off x="681040" y="365127"/>
            <a:ext cx="8543925" cy="1325563"/>
          </a:xfrm>
          <a:prstGeom prst="rect">
            <a:avLst/>
          </a:prstGeom>
        </p:spPr>
        <p:txBody>
          <a:bodyPr vert="horz" lIns="0" tIns="0" rIns="0" bIns="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FF8083-B958-EB45-9534-F26914B691BF}"/>
              </a:ext>
            </a:extLst>
          </p:cNvPr>
          <p:cNvSpPr>
            <a:spLocks noGrp="1"/>
          </p:cNvSpPr>
          <p:nvPr>
            <p:ph type="body" idx="1"/>
          </p:nvPr>
        </p:nvSpPr>
        <p:spPr>
          <a:xfrm>
            <a:off x="681040" y="1825625"/>
            <a:ext cx="8543925" cy="4351338"/>
          </a:xfrm>
          <a:prstGeom prst="rect">
            <a:avLst/>
          </a:prstGeom>
        </p:spPr>
        <p:txBody>
          <a:bodyPr vert="horz" lIns="0" tIns="0" rIns="0" bIns="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A75B573A-BC8E-E24C-BEA4-85654B57C885}"/>
              </a:ext>
            </a:extLst>
          </p:cNvPr>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4DE7313-0B0B-4321-AFC0-4113DFC4CCC3}"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904A390E-5B71-ED48-A7CC-DBDF8611ACB5}"/>
              </a:ext>
            </a:extLst>
          </p:cNvPr>
          <p:cNvSpPr>
            <a:spLocks noGrp="1"/>
          </p:cNvSpPr>
          <p:nvPr>
            <p:ph type="ftr" sz="quarter" idx="3"/>
          </p:nvPr>
        </p:nvSpPr>
        <p:spPr>
          <a:xfrm>
            <a:off x="3281365" y="6356353"/>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71E3B61-31DE-6140-AFF4-9BC4D5ECC0A2}"/>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599">
                <a:solidFill>
                  <a:schemeClr val="tx1">
                    <a:tint val="75000"/>
                  </a:schemeClr>
                </a:solidFill>
                <a:latin typeface="メイリオ" panose="020B0604030504040204" pitchFamily="50" charset="-128"/>
                <a:ea typeface="メイリオ" panose="020B0604030504040204" pitchFamily="50" charset="-128"/>
              </a:defRPr>
            </a:lvl1p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140584452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1" r:id="rId4"/>
    <p:sldLayoutId id="2147483792" r:id="rId5"/>
    <p:sldLayoutId id="2147483794" r:id="rId6"/>
    <p:sldLayoutId id="2147483812" r:id="rId7"/>
    <p:sldLayoutId id="2147483813" r:id="rId8"/>
  </p:sldLayoutIdLst>
  <p:hf hdr="0" ftr="0" dt="0"/>
  <p:txStyles>
    <p:titleStyle>
      <a:lvl1pPr algn="l" defTabSz="742887" rtl="0" eaLnBrk="1" latinLnBrk="0" hangingPunct="1">
        <a:lnSpc>
          <a:spcPct val="90000"/>
        </a:lnSpc>
        <a:spcBef>
          <a:spcPct val="0"/>
        </a:spcBef>
        <a:buNone/>
        <a:defRPr kumimoji="1" sz="3575" b="0" i="0" kern="1200">
          <a:solidFill>
            <a:schemeClr val="tx1"/>
          </a:solidFill>
          <a:latin typeface="Hiragino Sans W4" panose="020B0400000000000000" pitchFamily="34" charset="-128"/>
          <a:ea typeface="Hiragino Sans W4" panose="020B0400000000000000" pitchFamily="34" charset="-128"/>
          <a:cs typeface="+mj-cs"/>
        </a:defRPr>
      </a:lvl1pPr>
    </p:titleStyle>
    <p:bodyStyle>
      <a:lvl1pPr marL="185722" indent="-185722" algn="l" defTabSz="742887"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167" indent="-185722" algn="l" defTabSz="742887"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11" indent="-185722" algn="l" defTabSz="742887"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054" indent="-185722" algn="l" defTabSz="742887"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499" indent="-185722" algn="l" defTabSz="742887"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2942"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385"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829"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274"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887" rtl="0" eaLnBrk="1" latinLnBrk="0" hangingPunct="1">
        <a:defRPr kumimoji="1" sz="1463" kern="1200">
          <a:solidFill>
            <a:schemeClr val="tx1"/>
          </a:solidFill>
          <a:latin typeface="+mn-lt"/>
          <a:ea typeface="+mn-ea"/>
          <a:cs typeface="+mn-cs"/>
        </a:defRPr>
      </a:lvl1pPr>
      <a:lvl2pPr marL="371443" algn="l" defTabSz="742887" rtl="0" eaLnBrk="1" latinLnBrk="0" hangingPunct="1">
        <a:defRPr kumimoji="1" sz="1463" kern="1200">
          <a:solidFill>
            <a:schemeClr val="tx1"/>
          </a:solidFill>
          <a:latin typeface="+mn-lt"/>
          <a:ea typeface="+mn-ea"/>
          <a:cs typeface="+mn-cs"/>
        </a:defRPr>
      </a:lvl2pPr>
      <a:lvl3pPr marL="742887" algn="l" defTabSz="742887" rtl="0" eaLnBrk="1" latinLnBrk="0" hangingPunct="1">
        <a:defRPr kumimoji="1" sz="1463" kern="1200">
          <a:solidFill>
            <a:schemeClr val="tx1"/>
          </a:solidFill>
          <a:latin typeface="+mn-lt"/>
          <a:ea typeface="+mn-ea"/>
          <a:cs typeface="+mn-cs"/>
        </a:defRPr>
      </a:lvl3pPr>
      <a:lvl4pPr marL="1114331" algn="l" defTabSz="742887" rtl="0" eaLnBrk="1" latinLnBrk="0" hangingPunct="1">
        <a:defRPr kumimoji="1" sz="1463" kern="1200">
          <a:solidFill>
            <a:schemeClr val="tx1"/>
          </a:solidFill>
          <a:latin typeface="+mn-lt"/>
          <a:ea typeface="+mn-ea"/>
          <a:cs typeface="+mn-cs"/>
        </a:defRPr>
      </a:lvl4pPr>
      <a:lvl5pPr marL="1485776" algn="l" defTabSz="742887" rtl="0" eaLnBrk="1" latinLnBrk="0" hangingPunct="1">
        <a:defRPr kumimoji="1" sz="1463" kern="1200">
          <a:solidFill>
            <a:schemeClr val="tx1"/>
          </a:solidFill>
          <a:latin typeface="+mn-lt"/>
          <a:ea typeface="+mn-ea"/>
          <a:cs typeface="+mn-cs"/>
        </a:defRPr>
      </a:lvl5pPr>
      <a:lvl6pPr marL="1857220" algn="l" defTabSz="742887" rtl="0" eaLnBrk="1" latinLnBrk="0" hangingPunct="1">
        <a:defRPr kumimoji="1" sz="1463" kern="1200">
          <a:solidFill>
            <a:schemeClr val="tx1"/>
          </a:solidFill>
          <a:latin typeface="+mn-lt"/>
          <a:ea typeface="+mn-ea"/>
          <a:cs typeface="+mn-cs"/>
        </a:defRPr>
      </a:lvl6pPr>
      <a:lvl7pPr marL="2228663" algn="l" defTabSz="742887" rtl="0" eaLnBrk="1" latinLnBrk="0" hangingPunct="1">
        <a:defRPr kumimoji="1" sz="1463" kern="1200">
          <a:solidFill>
            <a:schemeClr val="tx1"/>
          </a:solidFill>
          <a:latin typeface="+mn-lt"/>
          <a:ea typeface="+mn-ea"/>
          <a:cs typeface="+mn-cs"/>
        </a:defRPr>
      </a:lvl7pPr>
      <a:lvl8pPr marL="2600108" algn="l" defTabSz="742887" rtl="0" eaLnBrk="1" latinLnBrk="0" hangingPunct="1">
        <a:defRPr kumimoji="1" sz="1463" kern="1200">
          <a:solidFill>
            <a:schemeClr val="tx1"/>
          </a:solidFill>
          <a:latin typeface="+mn-lt"/>
          <a:ea typeface="+mn-ea"/>
          <a:cs typeface="+mn-cs"/>
        </a:defRPr>
      </a:lvl8pPr>
      <a:lvl9pPr marL="2971551" algn="l" defTabSz="742887" rtl="0" eaLnBrk="1" latinLnBrk="0" hangingPunct="1">
        <a:defRPr kumimoji="1"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C100C36-4715-42BC-BE92-5826BD9D6FE0}"/>
              </a:ext>
            </a:extLst>
          </p:cNvPr>
          <p:cNvSpPr>
            <a:spLocks noGrp="1"/>
          </p:cNvSpPr>
          <p:nvPr>
            <p:ph type="title"/>
          </p:nvPr>
        </p:nvSpPr>
        <p:spPr>
          <a:xfrm>
            <a:off x="681040"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923EA3-1CA2-4BD7-85AF-803F015E371B}"/>
              </a:ext>
            </a:extLst>
          </p:cNvPr>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D5A7FE-E157-46C4-ACA9-39D2E99EE850}"/>
              </a:ext>
            </a:extLst>
          </p:cNvPr>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61D5D12D-B3D3-41A3-87BB-754AA74DBC99}" type="datetime1">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55BE5D3A-7F46-4FBC-8513-EB14CC98FEFE}"/>
              </a:ext>
            </a:extLst>
          </p:cNvPr>
          <p:cNvSpPr>
            <a:spLocks noGrp="1"/>
          </p:cNvSpPr>
          <p:nvPr>
            <p:ph type="ftr" sz="quarter" idx="3"/>
          </p:nvPr>
        </p:nvSpPr>
        <p:spPr>
          <a:xfrm>
            <a:off x="3281365" y="6356353"/>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2486659-E9DB-44A4-A5B1-13E8EB0C56B7}"/>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230996201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14" r:id="rId12"/>
  </p:sldLayoutIdLst>
  <p:hf hdr="0" ftr="0" dt="0"/>
  <p:txStyles>
    <p:titleStyle>
      <a:lvl1pPr algn="l" defTabSz="742887"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22" indent="-185722" algn="l" defTabSz="742887"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167" indent="-185722" algn="l" defTabSz="742887"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11" indent="-185722" algn="l" defTabSz="742887"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054"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499"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2942"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385"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829"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274"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887" rtl="0" eaLnBrk="1" latinLnBrk="0" hangingPunct="1">
        <a:defRPr kumimoji="1" sz="1463" kern="1200">
          <a:solidFill>
            <a:schemeClr val="tx1"/>
          </a:solidFill>
          <a:latin typeface="+mn-lt"/>
          <a:ea typeface="+mn-ea"/>
          <a:cs typeface="+mn-cs"/>
        </a:defRPr>
      </a:lvl1pPr>
      <a:lvl2pPr marL="371443" algn="l" defTabSz="742887" rtl="0" eaLnBrk="1" latinLnBrk="0" hangingPunct="1">
        <a:defRPr kumimoji="1" sz="1463" kern="1200">
          <a:solidFill>
            <a:schemeClr val="tx1"/>
          </a:solidFill>
          <a:latin typeface="+mn-lt"/>
          <a:ea typeface="+mn-ea"/>
          <a:cs typeface="+mn-cs"/>
        </a:defRPr>
      </a:lvl2pPr>
      <a:lvl3pPr marL="742887" algn="l" defTabSz="742887" rtl="0" eaLnBrk="1" latinLnBrk="0" hangingPunct="1">
        <a:defRPr kumimoji="1" sz="1463" kern="1200">
          <a:solidFill>
            <a:schemeClr val="tx1"/>
          </a:solidFill>
          <a:latin typeface="+mn-lt"/>
          <a:ea typeface="+mn-ea"/>
          <a:cs typeface="+mn-cs"/>
        </a:defRPr>
      </a:lvl3pPr>
      <a:lvl4pPr marL="1114331" algn="l" defTabSz="742887" rtl="0" eaLnBrk="1" latinLnBrk="0" hangingPunct="1">
        <a:defRPr kumimoji="1" sz="1463" kern="1200">
          <a:solidFill>
            <a:schemeClr val="tx1"/>
          </a:solidFill>
          <a:latin typeface="+mn-lt"/>
          <a:ea typeface="+mn-ea"/>
          <a:cs typeface="+mn-cs"/>
        </a:defRPr>
      </a:lvl4pPr>
      <a:lvl5pPr marL="1485776" algn="l" defTabSz="742887" rtl="0" eaLnBrk="1" latinLnBrk="0" hangingPunct="1">
        <a:defRPr kumimoji="1" sz="1463" kern="1200">
          <a:solidFill>
            <a:schemeClr val="tx1"/>
          </a:solidFill>
          <a:latin typeface="+mn-lt"/>
          <a:ea typeface="+mn-ea"/>
          <a:cs typeface="+mn-cs"/>
        </a:defRPr>
      </a:lvl5pPr>
      <a:lvl6pPr marL="1857220" algn="l" defTabSz="742887" rtl="0" eaLnBrk="1" latinLnBrk="0" hangingPunct="1">
        <a:defRPr kumimoji="1" sz="1463" kern="1200">
          <a:solidFill>
            <a:schemeClr val="tx1"/>
          </a:solidFill>
          <a:latin typeface="+mn-lt"/>
          <a:ea typeface="+mn-ea"/>
          <a:cs typeface="+mn-cs"/>
        </a:defRPr>
      </a:lvl6pPr>
      <a:lvl7pPr marL="2228663" algn="l" defTabSz="742887" rtl="0" eaLnBrk="1" latinLnBrk="0" hangingPunct="1">
        <a:defRPr kumimoji="1" sz="1463" kern="1200">
          <a:solidFill>
            <a:schemeClr val="tx1"/>
          </a:solidFill>
          <a:latin typeface="+mn-lt"/>
          <a:ea typeface="+mn-ea"/>
          <a:cs typeface="+mn-cs"/>
        </a:defRPr>
      </a:lvl7pPr>
      <a:lvl8pPr marL="2600108" algn="l" defTabSz="742887" rtl="0" eaLnBrk="1" latinLnBrk="0" hangingPunct="1">
        <a:defRPr kumimoji="1" sz="1463" kern="1200">
          <a:solidFill>
            <a:schemeClr val="tx1"/>
          </a:solidFill>
          <a:latin typeface="+mn-lt"/>
          <a:ea typeface="+mn-ea"/>
          <a:cs typeface="+mn-cs"/>
        </a:defRPr>
      </a:lvl8pPr>
      <a:lvl9pPr marL="2971551" algn="l" defTabSz="742887" rtl="0" eaLnBrk="1" latinLnBrk="0" hangingPunct="1">
        <a:defRPr kumimoji="1"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3756E-EA7D-494C-AAD0-66DA781C088F}" type="datetimeFigureOut">
              <a:rPr kumimoji="1" lang="ja-JP" altLang="en-US" smtClean="0"/>
              <a:t>2025/10/22</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132758283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5.emf"/><Relationship Id="rId5" Type="http://schemas.openxmlformats.org/officeDocument/2006/relationships/package" Target="../embeddings/Microsoft_Word_Document2.docx"/><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7.emf"/><Relationship Id="rId5" Type="http://schemas.openxmlformats.org/officeDocument/2006/relationships/package" Target="../embeddings/Microsoft_Word_Document4.docx"/><Relationship Id="rId4" Type="http://schemas.openxmlformats.org/officeDocument/2006/relationships/image" Target="../media/image16.emf"/></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4.xml"/><Relationship Id="rId1" Type="http://schemas.openxmlformats.org/officeDocument/2006/relationships/slideLayout" Target="../slideLayouts/slideLayout20.xml"/><Relationship Id="rId4" Type="http://schemas.openxmlformats.org/officeDocument/2006/relationships/hyperlink" Target="https://publicdomainq.net/school-building-playground-0015379/"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89D46C5-8AF5-4D62-BCE2-11BB455EF0CD}"/>
              </a:ext>
            </a:extLst>
          </p:cNvPr>
          <p:cNvSpPr txBox="1">
            <a:spLocks noChangeAspect="1"/>
          </p:cNvSpPr>
          <p:nvPr/>
        </p:nvSpPr>
        <p:spPr>
          <a:xfrm>
            <a:off x="2" y="3"/>
            <a:ext cx="9905998" cy="2954655"/>
          </a:xfrm>
          <a:prstGeom prst="rect">
            <a:avLst/>
          </a:prstGeom>
          <a:solidFill>
            <a:srgbClr val="77B6E5"/>
          </a:solidFill>
        </p:spPr>
        <p:txBody>
          <a:bodyPr wrap="square">
            <a:spAutoFit/>
          </a:bodyPr>
          <a:lstStyle/>
          <a:p>
            <a:pPr algn="ctr"/>
            <a:endParaRPr lang="en-US" altLang="ja-JP" dirty="0">
              <a:latin typeface="メイリオ" panose="020B0604030504040204" pitchFamily="50" charset="-128"/>
              <a:ea typeface="メイリオ" panose="020B0604030504040204" pitchFamily="50" charset="-128"/>
            </a:endParaRPr>
          </a:p>
          <a:p>
            <a:pPr algn="ctr"/>
            <a:r>
              <a:rPr lang="ja-JP" altLang="en-US" dirty="0">
                <a:solidFill>
                  <a:schemeClr val="bg1"/>
                </a:solidFill>
                <a:latin typeface="メイリオ" panose="020B0604030504040204" pitchFamily="50" charset="-128"/>
                <a:ea typeface="メイリオ" panose="020B0604030504040204" pitchFamily="50" charset="-128"/>
              </a:rPr>
              <a:t>文部科学省　令和元年度　学校における医療的ケア実施体制構築事業</a:t>
            </a:r>
            <a:endParaRPr lang="en-US" altLang="ja-JP" dirty="0">
              <a:solidFill>
                <a:schemeClr val="bg1"/>
              </a:solidFill>
              <a:latin typeface="メイリオ" panose="020B0604030504040204" pitchFamily="50" charset="-128"/>
              <a:ea typeface="メイリオ" panose="020B0604030504040204" pitchFamily="50" charset="-128"/>
            </a:endParaRPr>
          </a:p>
          <a:p>
            <a:pPr algn="ctr"/>
            <a:endParaRPr lang="ja-JP" altLang="en-US" dirty="0">
              <a:solidFill>
                <a:schemeClr val="bg1"/>
              </a:solidFill>
            </a:endParaRPr>
          </a:p>
          <a:p>
            <a:r>
              <a:rPr lang="ja-JP" altLang="en-US" sz="4400" dirty="0">
                <a:solidFill>
                  <a:schemeClr val="bg1"/>
                </a:solidFill>
                <a:latin typeface="メイリオ" panose="020B0604030504040204" pitchFamily="50" charset="-128"/>
                <a:ea typeface="メイリオ" panose="020B0604030504040204" pitchFamily="50" charset="-128"/>
              </a:rPr>
              <a:t>　　</a:t>
            </a:r>
            <a:r>
              <a:rPr lang="ja-JP" altLang="en-US" sz="4400" b="1" dirty="0">
                <a:solidFill>
                  <a:schemeClr val="bg1"/>
                </a:solidFill>
                <a:latin typeface="メイリオ" panose="020B0604030504040204" pitchFamily="50" charset="-128"/>
                <a:ea typeface="メイリオ" panose="020B0604030504040204" pitchFamily="50" charset="-128"/>
              </a:rPr>
              <a:t>学校における</a:t>
            </a:r>
          </a:p>
          <a:p>
            <a:r>
              <a:rPr lang="ja-JP" altLang="en-US" sz="4400" b="1" dirty="0">
                <a:solidFill>
                  <a:schemeClr val="bg1"/>
                </a:solidFill>
                <a:latin typeface="メイリオ" panose="020B0604030504040204" pitchFamily="50" charset="-128"/>
                <a:ea typeface="メイリオ" panose="020B0604030504040204" pitchFamily="50" charset="-128"/>
              </a:rPr>
              <a:t>　　医療的ケア</a:t>
            </a:r>
          </a:p>
          <a:p>
            <a:r>
              <a:rPr lang="ja-JP" altLang="en-US" sz="4400" b="1" dirty="0">
                <a:solidFill>
                  <a:schemeClr val="bg1"/>
                </a:solidFill>
                <a:latin typeface="メイリオ" panose="020B0604030504040204" pitchFamily="50" charset="-128"/>
                <a:ea typeface="メイリオ" panose="020B0604030504040204" pitchFamily="50" charset="-128"/>
              </a:rPr>
              <a:t>　　実施対応マニュアル</a:t>
            </a:r>
          </a:p>
        </p:txBody>
      </p:sp>
      <p:pic>
        <p:nvPicPr>
          <p:cNvPr id="6" name="図 5" descr="サーフィン, テーブル, 持つ, 立つ が含まれている画像&#10;&#10;自動的に生成された説明">
            <a:extLst>
              <a:ext uri="{FF2B5EF4-FFF2-40B4-BE49-F238E27FC236}">
                <a16:creationId xmlns:a16="http://schemas.microsoft.com/office/drawing/2014/main" id="{62F35274-E7E6-424A-9BEC-30B02BFB2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498" y="2954662"/>
            <a:ext cx="4215003" cy="3263456"/>
          </a:xfrm>
          <a:prstGeom prst="rect">
            <a:avLst/>
          </a:prstGeom>
        </p:spPr>
      </p:pic>
      <p:sp>
        <p:nvSpPr>
          <p:cNvPr id="7" name="フローチャート: 結合子 6">
            <a:extLst>
              <a:ext uri="{FF2B5EF4-FFF2-40B4-BE49-F238E27FC236}">
                <a16:creationId xmlns:a16="http://schemas.microsoft.com/office/drawing/2014/main" id="{C17F5689-5E21-4E6B-87C5-B458677BF63A}"/>
              </a:ext>
            </a:extLst>
          </p:cNvPr>
          <p:cNvSpPr/>
          <p:nvPr/>
        </p:nvSpPr>
        <p:spPr>
          <a:xfrm>
            <a:off x="6763657" y="754742"/>
            <a:ext cx="2016000" cy="2016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lumMod val="50000"/>
                  </a:schemeClr>
                </a:solidFill>
                <a:latin typeface="メイリオ" panose="020B0604030504040204" pitchFamily="50" charset="-128"/>
                <a:ea typeface="メイリオ" panose="020B0604030504040204" pitchFamily="50" charset="-128"/>
              </a:rPr>
              <a:t>看護師用</a:t>
            </a:r>
          </a:p>
        </p:txBody>
      </p:sp>
      <p:sp>
        <p:nvSpPr>
          <p:cNvPr id="8" name="正方形/長方形 7">
            <a:extLst>
              <a:ext uri="{FF2B5EF4-FFF2-40B4-BE49-F238E27FC236}">
                <a16:creationId xmlns:a16="http://schemas.microsoft.com/office/drawing/2014/main" id="{D4EBB907-9867-46DE-8993-E3F29CC7D90A}"/>
              </a:ext>
            </a:extLst>
          </p:cNvPr>
          <p:cNvSpPr/>
          <p:nvPr/>
        </p:nvSpPr>
        <p:spPr>
          <a:xfrm>
            <a:off x="1" y="6218118"/>
            <a:ext cx="9905999" cy="639882"/>
          </a:xfrm>
          <a:prstGeom prst="rect">
            <a:avLst/>
          </a:prstGeom>
          <a:solidFill>
            <a:srgbClr val="77B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dirty="0">
                <a:latin typeface="メイリオ" panose="020B0604030504040204" pitchFamily="50" charset="-128"/>
                <a:ea typeface="メイリオ" panose="020B0604030504040204" pitchFamily="50" charset="-128"/>
              </a:rPr>
              <a:t>公益財団法人　日本訪問看護財団</a:t>
            </a:r>
          </a:p>
        </p:txBody>
      </p:sp>
      <p:sp>
        <p:nvSpPr>
          <p:cNvPr id="3" name="正方形/長方形 2"/>
          <p:cNvSpPr/>
          <p:nvPr/>
        </p:nvSpPr>
        <p:spPr>
          <a:xfrm>
            <a:off x="9237663" y="6479961"/>
            <a:ext cx="2648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6581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895117" y="2102911"/>
            <a:ext cx="6115766" cy="3987668"/>
          </a:xfrm>
          <a:prstGeom prst="roundRect">
            <a:avLst/>
          </a:prstGeom>
        </p:spPr>
        <p:style>
          <a:lnRef idx="2">
            <a:schemeClr val="dk1"/>
          </a:lnRef>
          <a:fillRef idx="1">
            <a:schemeClr val="lt1"/>
          </a:fillRef>
          <a:effectRef idx="0">
            <a:schemeClr val="dk1"/>
          </a:effectRef>
          <a:fontRef idx="minor">
            <a:schemeClr val="dk1"/>
          </a:fontRef>
        </p:style>
        <p:txBody>
          <a:bodyPr vert="horz" lIns="252000" tIns="37148" rIns="74295" bIns="3714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C000"/>
              </a:buClr>
              <a:buNone/>
            </a:pPr>
            <a:r>
              <a:rPr lang="ja-JP" altLang="en-US" sz="2600" dirty="0">
                <a:latin typeface="メイリオ" panose="020B0604030504040204" pitchFamily="50" charset="-128"/>
                <a:ea typeface="メイリオ" panose="020B0604030504040204" pitchFamily="50" charset="-128"/>
              </a:rPr>
              <a:t>成長・発達には</a:t>
            </a:r>
            <a:r>
              <a:rPr lang="ja-JP" altLang="en-US" sz="2600" dirty="0">
                <a:solidFill>
                  <a:srgbClr val="FF3399"/>
                </a:solidFill>
                <a:latin typeface="メイリオ" panose="020B0604030504040204" pitchFamily="50" charset="-128"/>
                <a:ea typeface="メイリオ" panose="020B0604030504040204" pitchFamily="50" charset="-128"/>
              </a:rPr>
              <a:t>個人差</a:t>
            </a:r>
            <a:r>
              <a:rPr lang="ja-JP" altLang="en-US" sz="2600" dirty="0">
                <a:latin typeface="メイリオ" panose="020B0604030504040204" pitchFamily="50" charset="-128"/>
                <a:ea typeface="メイリオ" panose="020B0604030504040204" pitchFamily="50" charset="-128"/>
              </a:rPr>
              <a:t>がある</a:t>
            </a:r>
          </a:p>
          <a:p>
            <a:pPr>
              <a:buClr>
                <a:srgbClr val="FFC000"/>
              </a:buClr>
            </a:pPr>
            <a:r>
              <a:rPr lang="ja-JP" altLang="en-US" sz="2600" dirty="0">
                <a:latin typeface="メイリオ" panose="020B0604030504040204" pitchFamily="50" charset="-128"/>
                <a:ea typeface="メイリオ" panose="020B0604030504040204" pitchFamily="50" charset="-128"/>
              </a:rPr>
              <a:t>各要素が</a:t>
            </a:r>
            <a:r>
              <a:rPr lang="ja-JP" altLang="en-US" sz="2600" dirty="0">
                <a:solidFill>
                  <a:srgbClr val="FF3399"/>
                </a:solidFill>
                <a:latin typeface="メイリオ" panose="020B0604030504040204" pitchFamily="50" charset="-128"/>
                <a:ea typeface="メイリオ" panose="020B0604030504040204" pitchFamily="50" charset="-128"/>
              </a:rPr>
              <a:t>影響し合って</a:t>
            </a:r>
            <a:r>
              <a:rPr lang="ja-JP" altLang="en-US" sz="2600" dirty="0">
                <a:latin typeface="メイリオ" panose="020B0604030504040204" pitchFamily="50" charset="-128"/>
                <a:ea typeface="メイリオ" panose="020B0604030504040204" pitchFamily="50" charset="-128"/>
              </a:rPr>
              <a:t>発達を遂げる</a:t>
            </a:r>
          </a:p>
          <a:p>
            <a:pPr>
              <a:buClr>
                <a:srgbClr val="FFC000"/>
              </a:buClr>
            </a:pPr>
            <a:r>
              <a:rPr lang="ja-JP" altLang="en-US" sz="2600" dirty="0">
                <a:latin typeface="メイリオ" panose="020B0604030504040204" pitchFamily="50" charset="-128"/>
                <a:ea typeface="メイリオ" panose="020B0604030504040204" pitchFamily="50" charset="-128"/>
              </a:rPr>
              <a:t>影響要因</a:t>
            </a:r>
          </a:p>
          <a:p>
            <a:pPr>
              <a:buFontTx/>
              <a:buNone/>
            </a:pPr>
            <a:r>
              <a:rPr lang="ja-JP" altLang="en-US" sz="2600" dirty="0">
                <a:latin typeface="メイリオ" panose="020B0604030504040204" pitchFamily="50" charset="-128"/>
                <a:ea typeface="メイリオ" panose="020B0604030504040204" pitchFamily="50" charset="-128"/>
              </a:rPr>
              <a:t>　　遺伝因子：人種、家族性</a:t>
            </a:r>
          </a:p>
          <a:p>
            <a:pPr>
              <a:buFontTx/>
              <a:buNone/>
            </a:pPr>
            <a:r>
              <a:rPr lang="ja-JP" altLang="en-US" sz="2600" dirty="0">
                <a:latin typeface="メイリオ" panose="020B0604030504040204" pitchFamily="50" charset="-128"/>
                <a:ea typeface="メイリオ" panose="020B0604030504040204" pitchFamily="50" charset="-128"/>
              </a:rPr>
              <a:t>　　環境因子：栄養状態、健康状態</a:t>
            </a:r>
          </a:p>
          <a:p>
            <a:pPr>
              <a:buFontTx/>
              <a:buNone/>
            </a:pPr>
            <a:r>
              <a:rPr lang="ja-JP" altLang="en-US" sz="2600" dirty="0">
                <a:latin typeface="メイリオ" panose="020B0604030504040204" pitchFamily="50" charset="-128"/>
                <a:ea typeface="メイリオ" panose="020B0604030504040204" pitchFamily="50" charset="-128"/>
              </a:rPr>
              <a:t>　　　　　　　人的環境、物的環境</a:t>
            </a:r>
          </a:p>
        </p:txBody>
      </p:sp>
      <p:sp>
        <p:nvSpPr>
          <p:cNvPr id="6" name="Rectangle 2"/>
          <p:cNvSpPr>
            <a:spLocks noGrp="1" noChangeArrowheads="1"/>
          </p:cNvSpPr>
          <p:nvPr>
            <p:ph type="title"/>
          </p:nvPr>
        </p:nvSpPr>
        <p:spPr>
          <a:xfrm>
            <a:off x="720001" y="666000"/>
            <a:ext cx="6025184" cy="581890"/>
          </a:xfrm>
          <a:noFill/>
        </p:spPr>
        <p:txBody>
          <a:bodyPr>
            <a:normAutofit/>
          </a:bodyPr>
          <a:lstStyle/>
          <a:p>
            <a:pPr>
              <a:defRPr/>
            </a:pPr>
            <a:r>
              <a:rPr lang="ja-JP" altLang="en-US" sz="2800" dirty="0"/>
              <a:t>１</a:t>
            </a:r>
            <a:r>
              <a:rPr lang="ja-JP" altLang="en-US" sz="2799" dirty="0"/>
              <a:t>－</a:t>
            </a:r>
            <a:r>
              <a:rPr lang="ja-JP" altLang="en-US" sz="2800" dirty="0"/>
              <a:t>６　成長・発達の一般的原則③</a:t>
            </a:r>
          </a:p>
        </p:txBody>
      </p:sp>
      <p:sp>
        <p:nvSpPr>
          <p:cNvPr id="7" name="テキスト ボックス 6">
            <a:extLst>
              <a:ext uri="{FF2B5EF4-FFF2-40B4-BE49-F238E27FC236}">
                <a16:creationId xmlns:a16="http://schemas.microsoft.com/office/drawing/2014/main" id="{41AC906D-3E33-4CFF-A3B6-E61C8B92E9F9}"/>
              </a:ext>
            </a:extLst>
          </p:cNvPr>
          <p:cNvSpPr txBox="1"/>
          <p:nvPr/>
        </p:nvSpPr>
        <p:spPr>
          <a:xfrm>
            <a:off x="835419" y="1440000"/>
            <a:ext cx="3467616"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図表７　</a:t>
            </a:r>
            <a:r>
              <a:rPr lang="ja-JP" altLang="en-US" sz="1600" b="1" dirty="0">
                <a:latin typeface="メイリオ" panose="020B0604030504040204" pitchFamily="50" charset="-128"/>
                <a:ea typeface="メイリオ" panose="020B0604030504040204" pitchFamily="50" charset="-128"/>
              </a:rPr>
              <a:t>成長・発達の一般的原則③</a:t>
            </a: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10</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66627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666000"/>
            <a:ext cx="8543925" cy="581890"/>
          </a:xfrm>
        </p:spPr>
        <p:txBody>
          <a:bodyPr rtlCol="0">
            <a:noAutofit/>
          </a:bodyPr>
          <a:lstStyle/>
          <a:p>
            <a:r>
              <a:rPr lang="ja-JP" altLang="en-US" sz="2800" dirty="0">
                <a:latin typeface="Meiryo UI" panose="020B0604030504040204" pitchFamily="50" charset="-128"/>
                <a:ea typeface="Meiryo UI" panose="020B0604030504040204" pitchFamily="50" charset="-128"/>
                <a:sym typeface="ＭＳ Ｐゴシック" panose="020B0600070205080204" pitchFamily="50" charset="-128"/>
              </a:rPr>
              <a:t>１</a:t>
            </a:r>
            <a:r>
              <a:rPr lang="ja-JP" altLang="en-US" sz="2799" dirty="0"/>
              <a:t>－</a:t>
            </a:r>
            <a:r>
              <a:rPr lang="ja-JP" altLang="en-US" sz="2800" dirty="0">
                <a:latin typeface="Meiryo UI" panose="020B0604030504040204" pitchFamily="50" charset="-128"/>
                <a:ea typeface="Meiryo UI" panose="020B0604030504040204" pitchFamily="50" charset="-128"/>
                <a:sym typeface="ＭＳ Ｐゴシック" panose="020B0600070205080204" pitchFamily="50" charset="-128"/>
              </a:rPr>
              <a:t>７　</a:t>
            </a:r>
            <a:r>
              <a:rPr lang="en-US" altLang="ja-JP" sz="2800" dirty="0">
                <a:latin typeface="Meiryo UI" panose="020B0604030504040204" pitchFamily="50" charset="-128"/>
                <a:ea typeface="Meiryo UI" panose="020B0604030504040204" pitchFamily="50" charset="-128"/>
                <a:sym typeface="ＭＳ Ｐゴシック" panose="020B0600070205080204" pitchFamily="50" charset="-128"/>
              </a:rPr>
              <a:t>E.H. </a:t>
            </a:r>
            <a:r>
              <a:rPr lang="ja-JP" altLang="en-US" sz="2800" dirty="0">
                <a:latin typeface="Meiryo UI" panose="020B0604030504040204" pitchFamily="50" charset="-128"/>
                <a:ea typeface="Meiryo UI" panose="020B0604030504040204" pitchFamily="50" charset="-128"/>
                <a:sym typeface="ＭＳ Ｐゴシック" panose="020B0600070205080204" pitchFamily="50" charset="-128"/>
              </a:rPr>
              <a:t>エリクソンの自我発達理論</a:t>
            </a:r>
            <a:endParaRPr lang="en-US" altLang="ja-JP" sz="2800" dirty="0">
              <a:latin typeface="Meiryo UI" panose="020B0604030504040204" pitchFamily="50" charset="-128"/>
              <a:ea typeface="Meiryo UI" panose="020B0604030504040204" pitchFamily="50" charset="-128"/>
              <a:sym typeface="ＭＳ Ｐゴシック" panose="020B0600070205080204" pitchFamily="50" charset="-128"/>
            </a:endParaRPr>
          </a:p>
        </p:txBody>
      </p:sp>
      <p:sp>
        <p:nvSpPr>
          <p:cNvPr id="7" name="正方形/長方形 6"/>
          <p:cNvSpPr/>
          <p:nvPr/>
        </p:nvSpPr>
        <p:spPr>
          <a:xfrm>
            <a:off x="6925434" y="1801396"/>
            <a:ext cx="1141391" cy="113116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6" name="正方形/長方形 15"/>
          <p:cNvSpPr/>
          <p:nvPr/>
        </p:nvSpPr>
        <p:spPr>
          <a:xfrm>
            <a:off x="8580007" y="2995961"/>
            <a:ext cx="1290459" cy="113116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ja-JP" altLang="en-US"/>
          </a:p>
        </p:txBody>
      </p:sp>
      <p:graphicFrame>
        <p:nvGraphicFramePr>
          <p:cNvPr id="11" name="オブジェクト 10">
            <a:extLst>
              <a:ext uri="{FF2B5EF4-FFF2-40B4-BE49-F238E27FC236}">
                <a16:creationId xmlns:a16="http://schemas.microsoft.com/office/drawing/2014/main" id="{0029CFA1-2C38-473F-8614-BBDB21AB192D}"/>
              </a:ext>
            </a:extLst>
          </p:cNvPr>
          <p:cNvGraphicFramePr>
            <a:graphicFrameLocks noChangeAspect="1"/>
          </p:cNvGraphicFramePr>
          <p:nvPr>
            <p:extLst>
              <p:ext uri="{D42A27DB-BD31-4B8C-83A1-F6EECF244321}">
                <p14:modId xmlns:p14="http://schemas.microsoft.com/office/powerpoint/2010/main" val="2487589658"/>
              </p:ext>
            </p:extLst>
          </p:nvPr>
        </p:nvGraphicFramePr>
        <p:xfrm>
          <a:off x="694782" y="1788739"/>
          <a:ext cx="8543925" cy="4211971"/>
        </p:xfrm>
        <a:graphic>
          <a:graphicData uri="http://schemas.openxmlformats.org/presentationml/2006/ole">
            <mc:AlternateContent xmlns:mc="http://schemas.openxmlformats.org/markup-compatibility/2006">
              <mc:Choice xmlns:v="urn:schemas-microsoft-com:vml" Requires="v">
                <p:oleObj name="Document" r:id="rId3" imgW="9770766" imgH="4816778" progId="Word.Document.12">
                  <p:embed/>
                </p:oleObj>
              </mc:Choice>
              <mc:Fallback>
                <p:oleObj name="Document" r:id="rId3" imgW="9770766" imgH="4816778" progId="Word.Document.12">
                  <p:embed/>
                  <p:pic>
                    <p:nvPicPr>
                      <p:cNvPr id="9" name="オブジェクト 8">
                        <a:extLst>
                          <a:ext uri="{FF2B5EF4-FFF2-40B4-BE49-F238E27FC236}">
                            <a16:creationId xmlns:a16="http://schemas.microsoft.com/office/drawing/2014/main" id="{B3E8B864-4C9C-46F4-90BA-805753B3B9C8}"/>
                          </a:ext>
                        </a:extLst>
                      </p:cNvPr>
                      <p:cNvPicPr/>
                      <p:nvPr/>
                    </p:nvPicPr>
                    <p:blipFill>
                      <a:blip r:embed="rId4"/>
                      <a:stretch>
                        <a:fillRect/>
                      </a:stretch>
                    </p:blipFill>
                    <p:spPr>
                      <a:xfrm>
                        <a:off x="694782" y="1788739"/>
                        <a:ext cx="8543925" cy="4211971"/>
                      </a:xfrm>
                      <a:prstGeom prst="rect">
                        <a:avLst/>
                      </a:prstGeom>
                    </p:spPr>
                  </p:pic>
                </p:oleObj>
              </mc:Fallback>
            </mc:AlternateContent>
          </a:graphicData>
        </a:graphic>
      </p:graphicFrame>
      <p:sp>
        <p:nvSpPr>
          <p:cNvPr id="10" name="テキスト ボックス 9">
            <a:extLst>
              <a:ext uri="{FF2B5EF4-FFF2-40B4-BE49-F238E27FC236}">
                <a16:creationId xmlns:a16="http://schemas.microsoft.com/office/drawing/2014/main" id="{E64DB16F-B5E7-4BA6-9099-C9EAC68C11CD}"/>
              </a:ext>
            </a:extLst>
          </p:cNvPr>
          <p:cNvSpPr txBox="1"/>
          <p:nvPr/>
        </p:nvSpPr>
        <p:spPr>
          <a:xfrm>
            <a:off x="667293" y="5868830"/>
            <a:ext cx="7101624" cy="430887"/>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引用：</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ライフサイクル　その完結</a:t>
            </a:r>
            <a:r>
              <a:rPr lang="en-US" altLang="ja-JP" sz="1100" dirty="0">
                <a:latin typeface="メイリオ" panose="020B0604030504040204" pitchFamily="50" charset="-128"/>
                <a:ea typeface="メイリオ" panose="020B0604030504040204" pitchFamily="50" charset="-128"/>
              </a:rPr>
              <a:t>』E.H.</a:t>
            </a:r>
            <a:r>
              <a:rPr lang="ja-JP" altLang="en-US" sz="1100" dirty="0">
                <a:latin typeface="メイリオ" panose="020B0604030504040204" pitchFamily="50" charset="-128"/>
                <a:ea typeface="メイリオ" panose="020B0604030504040204" pitchFamily="50" charset="-128"/>
              </a:rPr>
              <a:t>エリクソン／</a:t>
            </a:r>
            <a:r>
              <a:rPr lang="en-US" altLang="ja-JP" sz="1100" dirty="0">
                <a:latin typeface="メイリオ" panose="020B0604030504040204" pitchFamily="50" charset="-128"/>
                <a:ea typeface="メイリオ" panose="020B0604030504040204" pitchFamily="50" charset="-128"/>
              </a:rPr>
              <a:t>J.M.</a:t>
            </a:r>
            <a:r>
              <a:rPr lang="ja-JP" altLang="en-US" sz="1100" dirty="0">
                <a:latin typeface="メイリオ" panose="020B0604030504040204" pitchFamily="50" charset="-128"/>
                <a:ea typeface="メイリオ" panose="020B0604030504040204" pitchFamily="50" charset="-128"/>
              </a:rPr>
              <a:t>エリクソン（増補版）村瀬孝雄・近藤邦夫訳　　</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発行：株式会社みすず書房　</a:t>
            </a:r>
            <a:r>
              <a:rPr lang="en-US" altLang="ja-JP" sz="1100" dirty="0">
                <a:latin typeface="メイリオ" panose="020B0604030504040204" pitchFamily="50" charset="-128"/>
                <a:ea typeface="メイリオ" panose="020B0604030504040204" pitchFamily="50" charset="-128"/>
              </a:rPr>
              <a:t>2001</a:t>
            </a:r>
            <a:endParaRPr lang="ja-JP" altLang="en-US" sz="11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001102C6-B583-4515-91D7-DD81D043040F}"/>
              </a:ext>
            </a:extLst>
          </p:cNvPr>
          <p:cNvSpPr txBox="1"/>
          <p:nvPr/>
        </p:nvSpPr>
        <p:spPr>
          <a:xfrm>
            <a:off x="694782" y="1440000"/>
            <a:ext cx="4698722"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図表８</a:t>
            </a:r>
            <a:r>
              <a:rPr lang="ja-JP" altLang="en-US" sz="1600" b="1" dirty="0">
                <a:solidFill>
                  <a:srgbClr val="000000"/>
                </a:solidFill>
                <a:latin typeface="メイリオ" panose="020B0604030504040204" pitchFamily="50" charset="-128"/>
                <a:ea typeface="メイリオ" panose="020B0604030504040204" pitchFamily="50" charset="-128"/>
              </a:rPr>
              <a:t>　Ｅ．Ｈ．Ｅｒｉｋｓｏｎの自我発達理論</a:t>
            </a:r>
            <a:endParaRPr lang="ja-JP" altLang="en-US" sz="16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11</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9355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20000" y="666000"/>
            <a:ext cx="8543925" cy="581890"/>
          </a:xfrm>
          <a:noFill/>
        </p:spPr>
        <p:txBody>
          <a:bodyPr>
            <a:noAutofit/>
          </a:bodyPr>
          <a:lstStyle/>
          <a:p>
            <a:r>
              <a:rPr lang="ja-JP" altLang="en-US" sz="2800" dirty="0">
                <a:latin typeface="Meiryo UI" panose="020B0604030504040204" pitchFamily="50" charset="-128"/>
                <a:ea typeface="Meiryo UI" panose="020B0604030504040204" pitchFamily="50" charset="-128"/>
              </a:rPr>
              <a:t>１</a:t>
            </a:r>
            <a:r>
              <a:rPr lang="ja-JP" altLang="en-US" sz="2799" dirty="0"/>
              <a:t>－</a:t>
            </a:r>
            <a:r>
              <a:rPr lang="ja-JP" altLang="en-US" sz="2800" dirty="0">
                <a:latin typeface="Meiryo UI" panose="020B0604030504040204" pitchFamily="50" charset="-128"/>
                <a:ea typeface="Meiryo UI" panose="020B0604030504040204" pitchFamily="50" charset="-128"/>
              </a:rPr>
              <a:t>８　成長・発達の視点からの子どもの特徴</a:t>
            </a:r>
          </a:p>
        </p:txBody>
      </p:sp>
      <p:sp>
        <p:nvSpPr>
          <p:cNvPr id="11" name="四角形: 角を丸くする 10">
            <a:extLst>
              <a:ext uri="{FF2B5EF4-FFF2-40B4-BE49-F238E27FC236}">
                <a16:creationId xmlns:a16="http://schemas.microsoft.com/office/drawing/2014/main" id="{08C26AA8-6286-4AB0-8473-1DB105D1DEB7}"/>
              </a:ext>
            </a:extLst>
          </p:cNvPr>
          <p:cNvSpPr/>
          <p:nvPr/>
        </p:nvSpPr>
        <p:spPr>
          <a:xfrm>
            <a:off x="806401" y="1856142"/>
            <a:ext cx="8537684" cy="4396741"/>
          </a:xfrm>
          <a:prstGeom prst="roundRect">
            <a:avLst>
              <a:gd name="adj" fmla="val 7218"/>
            </a:avLst>
          </a:prstGeom>
        </p:spPr>
        <p:style>
          <a:lnRef idx="2">
            <a:schemeClr val="dk1"/>
          </a:lnRef>
          <a:fillRef idx="1">
            <a:schemeClr val="lt1"/>
          </a:fillRef>
          <a:effectRef idx="0">
            <a:schemeClr val="dk1"/>
          </a:effectRef>
          <a:fontRef idx="minor">
            <a:schemeClr val="dk1"/>
          </a:fontRef>
        </p:style>
        <p:txBody>
          <a:bodyPr rtlCol="0" anchor="t"/>
          <a:lstStyle/>
          <a:p>
            <a:endParaRPr lang="en-US" altLang="ja-JP" dirty="0"/>
          </a:p>
          <a:p>
            <a:r>
              <a:rPr lang="ja-JP" altLang="en-US" dirty="0">
                <a:latin typeface="メイリオ" panose="020B0604030504040204" pitchFamily="50" charset="-128"/>
                <a:ea typeface="メイリオ" panose="020B0604030504040204" pitchFamily="50" charset="-128"/>
              </a:rPr>
              <a:t>・身体が小さい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・身体の形態や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機能が違う</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・知的機能・</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コミュニケーション</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能力が違う</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・心の発達段階が違う</a:t>
            </a:r>
            <a:endParaRPr lang="en-US" altLang="ja-JP" dirty="0">
              <a:latin typeface="メイリオ" panose="020B0604030504040204" pitchFamily="50" charset="-128"/>
              <a:ea typeface="メイリオ" panose="020B0604030504040204" pitchFamily="50" charset="-128"/>
            </a:endParaRPr>
          </a:p>
          <a:p>
            <a:pPr algn="ctr"/>
            <a:endParaRPr lang="ja-JP" altLang="en-US" dirty="0"/>
          </a:p>
        </p:txBody>
      </p:sp>
      <p:sp>
        <p:nvSpPr>
          <p:cNvPr id="12" name="テキスト ボックス 11">
            <a:extLst>
              <a:ext uri="{FF2B5EF4-FFF2-40B4-BE49-F238E27FC236}">
                <a16:creationId xmlns:a16="http://schemas.microsoft.com/office/drawing/2014/main" id="{EAAEE54D-7FD3-4682-9D8F-455E9EBD019B}"/>
              </a:ext>
            </a:extLst>
          </p:cNvPr>
          <p:cNvSpPr txBox="1"/>
          <p:nvPr/>
        </p:nvSpPr>
        <p:spPr>
          <a:xfrm>
            <a:off x="3812216" y="2069067"/>
            <a:ext cx="4901479" cy="1323439"/>
          </a:xfrm>
          <a:prstGeom prst="rect">
            <a:avLst/>
          </a:prstGeom>
          <a:noFill/>
        </p:spPr>
        <p:txBody>
          <a:bodyPr wrap="square" rtlCol="0" anchor="ctr">
            <a:spAutoFit/>
          </a:bodyPr>
          <a:lstStyle/>
          <a:p>
            <a:r>
              <a:rPr lang="ja-JP" altLang="en-US" sz="1600" dirty="0">
                <a:latin typeface="メイリオ" panose="020B0604030504040204" pitchFamily="50" charset="-128"/>
                <a:ea typeface="メイリオ" panose="020B0604030504040204" pitchFamily="50" charset="-128"/>
              </a:rPr>
              <a:t>机・椅子の大きさ、気管カニューレチューブの太さが違う</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一日に必要な水分の量が違う</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一日に必要な栄養量や内訳が違う</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必要な（安全な）薬用量が違う</a:t>
            </a:r>
          </a:p>
        </p:txBody>
      </p:sp>
      <p:cxnSp>
        <p:nvCxnSpPr>
          <p:cNvPr id="14" name="直線コネクタ 13">
            <a:extLst>
              <a:ext uri="{FF2B5EF4-FFF2-40B4-BE49-F238E27FC236}">
                <a16:creationId xmlns:a16="http://schemas.microsoft.com/office/drawing/2014/main" id="{4773C00E-589B-41FB-99AA-0896C9039A0D}"/>
              </a:ext>
            </a:extLst>
          </p:cNvPr>
          <p:cNvCxnSpPr>
            <a:cxnSpLocks/>
          </p:cNvCxnSpPr>
          <p:nvPr/>
        </p:nvCxnSpPr>
        <p:spPr>
          <a:xfrm>
            <a:off x="1041125" y="3650109"/>
            <a:ext cx="80682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EB7E135A-AC42-44E8-B389-878454C8224F}"/>
              </a:ext>
            </a:extLst>
          </p:cNvPr>
          <p:cNvSpPr txBox="1"/>
          <p:nvPr/>
        </p:nvSpPr>
        <p:spPr>
          <a:xfrm>
            <a:off x="3812218" y="3948936"/>
            <a:ext cx="3057247" cy="830997"/>
          </a:xfrm>
          <a:prstGeom prst="rect">
            <a:avLst/>
          </a:prstGeom>
          <a:noFill/>
        </p:spPr>
        <p:txBody>
          <a:bodyPr wrap="none" rtlCol="0" anchor="ctr">
            <a:spAutoFit/>
          </a:bodyPr>
          <a:lstStyle/>
          <a:p>
            <a:r>
              <a:rPr lang="ja-JP" altLang="en-US" sz="1600" dirty="0">
                <a:latin typeface="メイリオ" panose="020B0604030504040204" pitchFamily="50" charset="-128"/>
                <a:ea typeface="メイリオ" panose="020B0604030504040204" pitchFamily="50" charset="-128"/>
              </a:rPr>
              <a:t>理解のレベルや仕方が違う</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安全を守る力が違う</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症状のとらえ方や伝え方が違う</a:t>
            </a:r>
          </a:p>
        </p:txBody>
      </p:sp>
      <p:cxnSp>
        <p:nvCxnSpPr>
          <p:cNvPr id="19" name="直線コネクタ 18">
            <a:extLst>
              <a:ext uri="{FF2B5EF4-FFF2-40B4-BE49-F238E27FC236}">
                <a16:creationId xmlns:a16="http://schemas.microsoft.com/office/drawing/2014/main" id="{408FAC75-4B14-45D6-93BF-4342060A6C21}"/>
              </a:ext>
            </a:extLst>
          </p:cNvPr>
          <p:cNvCxnSpPr>
            <a:cxnSpLocks/>
          </p:cNvCxnSpPr>
          <p:nvPr/>
        </p:nvCxnSpPr>
        <p:spPr>
          <a:xfrm>
            <a:off x="1041125" y="4998590"/>
            <a:ext cx="80682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969EEFBD-092A-428D-8928-181EBA6374E3}"/>
              </a:ext>
            </a:extLst>
          </p:cNvPr>
          <p:cNvSpPr txBox="1"/>
          <p:nvPr/>
        </p:nvSpPr>
        <p:spPr>
          <a:xfrm>
            <a:off x="3812218" y="5217248"/>
            <a:ext cx="5314275" cy="830997"/>
          </a:xfrm>
          <a:prstGeom prst="rect">
            <a:avLst/>
          </a:prstGeom>
          <a:noFill/>
        </p:spPr>
        <p:txBody>
          <a:bodyPr wrap="none" rtlCol="0" anchor="ctr">
            <a:spAutoFit/>
          </a:bodyPr>
          <a:lstStyle/>
          <a:p>
            <a:r>
              <a:rPr lang="ja-JP" altLang="en-US" sz="1600" dirty="0">
                <a:latin typeface="メイリオ" panose="020B0604030504040204" pitchFamily="50" charset="-128"/>
                <a:ea typeface="メイリオ" panose="020B0604030504040204" pitchFamily="50" charset="-128"/>
              </a:rPr>
              <a:t>家族と離れて友人や教員などと過ごすことへの反応は？</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仲間と一緒に食事をすることへの受けとめは？</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医療的ケアのために学習を中断する体験は？</a:t>
            </a:r>
          </a:p>
        </p:txBody>
      </p:sp>
      <p:sp>
        <p:nvSpPr>
          <p:cNvPr id="2" name="テキスト ボックス 1">
            <a:extLst>
              <a:ext uri="{FF2B5EF4-FFF2-40B4-BE49-F238E27FC236}">
                <a16:creationId xmlns:a16="http://schemas.microsoft.com/office/drawing/2014/main" id="{BE906FDD-671E-4033-8C30-2EB6B848E09B}"/>
              </a:ext>
            </a:extLst>
          </p:cNvPr>
          <p:cNvSpPr txBox="1"/>
          <p:nvPr/>
        </p:nvSpPr>
        <p:spPr>
          <a:xfrm>
            <a:off x="806401" y="1440000"/>
            <a:ext cx="2144177"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図表９　</a:t>
            </a:r>
            <a:r>
              <a:rPr lang="ja-JP" altLang="en-US" sz="1600" b="1" dirty="0">
                <a:latin typeface="メイリオ" panose="020B0604030504040204" pitchFamily="50" charset="-128"/>
                <a:ea typeface="メイリオ" panose="020B0604030504040204" pitchFamily="50" charset="-128"/>
              </a:rPr>
              <a:t>子どもの特徴</a:t>
            </a:r>
          </a:p>
        </p:txBody>
      </p:sp>
      <p:sp>
        <p:nvSpPr>
          <p:cNvPr id="10" name="正方形/長方形 9"/>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12</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4641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973A1027-8E1F-45E9-8375-52B9680A2D11}"/>
              </a:ext>
            </a:extLst>
          </p:cNvPr>
          <p:cNvSpPr>
            <a:spLocks noGrp="1"/>
          </p:cNvSpPr>
          <p:nvPr>
            <p:ph type="body" sz="quarter" idx="10"/>
          </p:nvPr>
        </p:nvSpPr>
        <p:spPr/>
        <p:txBody>
          <a:bodyPr/>
          <a:lstStyle/>
          <a:p>
            <a:r>
              <a:rPr lang="ja-JP" altLang="en-US" dirty="0"/>
              <a:t>２．医療的ケア児を取り巻く社会動向</a:t>
            </a:r>
          </a:p>
        </p:txBody>
      </p:sp>
      <p:sp>
        <p:nvSpPr>
          <p:cNvPr id="3" name="タイトル 2">
            <a:extLst>
              <a:ext uri="{FF2B5EF4-FFF2-40B4-BE49-F238E27FC236}">
                <a16:creationId xmlns:a16="http://schemas.microsoft.com/office/drawing/2014/main" id="{285720A7-BAF5-47AC-A1DF-9024BC23C132}"/>
              </a:ext>
            </a:extLst>
          </p:cNvPr>
          <p:cNvSpPr>
            <a:spLocks noGrp="1"/>
          </p:cNvSpPr>
          <p:nvPr>
            <p:ph type="title"/>
          </p:nvPr>
        </p:nvSpPr>
        <p:spPr>
          <a:xfrm>
            <a:off x="720000" y="666009"/>
            <a:ext cx="8543925" cy="581890"/>
          </a:xfrm>
        </p:spPr>
        <p:txBody>
          <a:bodyPr>
            <a:normAutofit/>
          </a:bodyPr>
          <a:lstStyle/>
          <a:p>
            <a:r>
              <a:rPr lang="ja-JP" altLang="en-US" sz="2799" dirty="0"/>
              <a:t>２－１　出生数及び合計特殊出生率の年次推移①</a:t>
            </a:r>
          </a:p>
        </p:txBody>
      </p:sp>
      <p:pic>
        <p:nvPicPr>
          <p:cNvPr id="6" name="図 5">
            <a:extLst>
              <a:ext uri="{FF2B5EF4-FFF2-40B4-BE49-F238E27FC236}">
                <a16:creationId xmlns:a16="http://schemas.microsoft.com/office/drawing/2014/main" id="{F928C95C-344B-4DF4-9FE3-8DE1A2442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382" y="1624661"/>
            <a:ext cx="7613238" cy="4433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390AC40A-B844-4E5D-97CB-1F3835FFE408}"/>
              </a:ext>
            </a:extLst>
          </p:cNvPr>
          <p:cNvSpPr txBox="1"/>
          <p:nvPr/>
        </p:nvSpPr>
        <p:spPr>
          <a:xfrm>
            <a:off x="1146382" y="6159068"/>
            <a:ext cx="5557932" cy="430887"/>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厚生労働省　人口動態統計</a:t>
            </a:r>
            <a:endParaRPr lang="en-US" altLang="ja-JP" sz="1100" dirty="0">
              <a:latin typeface="メイリオ" panose="020B0604030504040204" pitchFamily="50" charset="-128"/>
              <a:ea typeface="メイリオ" panose="020B0604030504040204" pitchFamily="50" charset="-128"/>
            </a:endParaRPr>
          </a:p>
          <a:p>
            <a:r>
              <a:rPr lang="en-US" altLang="ja-JP" sz="1100" dirty="0">
                <a:solidFill>
                  <a:schemeClr val="accent6">
                    <a:lumMod val="75000"/>
                  </a:schemeClr>
                </a:solidFill>
                <a:latin typeface="メイリオ" panose="020B0604030504040204" pitchFamily="50" charset="-128"/>
                <a:ea typeface="メイリオ" panose="020B0604030504040204" pitchFamily="50" charset="-128"/>
              </a:rPr>
              <a:t>https://www.mhlw.go.jp/toukei/saikin/hw/jinkou/geppo/nengai18/index.html</a:t>
            </a:r>
            <a:endParaRPr lang="ja-JP" altLang="en-US" sz="11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9777D43-E2B0-47C1-B021-6C3F1EBC1D8C}"/>
              </a:ext>
            </a:extLst>
          </p:cNvPr>
          <p:cNvSpPr txBox="1"/>
          <p:nvPr/>
        </p:nvSpPr>
        <p:spPr>
          <a:xfrm>
            <a:off x="811669" y="1260000"/>
            <a:ext cx="4567276"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10</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出生数及び合計特殊出生率の年次推移</a:t>
            </a: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766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BAF9024-686F-4B24-8FE9-618B9E031D64}"/>
              </a:ext>
            </a:extLst>
          </p:cNvPr>
          <p:cNvSpPr>
            <a:spLocks noGrp="1"/>
          </p:cNvSpPr>
          <p:nvPr>
            <p:ph type="title"/>
          </p:nvPr>
        </p:nvSpPr>
        <p:spPr>
          <a:xfrm>
            <a:off x="720000" y="666000"/>
            <a:ext cx="8543925" cy="581890"/>
          </a:xfrm>
        </p:spPr>
        <p:txBody>
          <a:bodyPr>
            <a:normAutofit/>
          </a:bodyPr>
          <a:lstStyle/>
          <a:p>
            <a:r>
              <a:rPr lang="ja-JP" altLang="en-US" sz="2799" dirty="0"/>
              <a:t>２－１　出生数及び合計特殊出生率の年次推移②</a:t>
            </a:r>
          </a:p>
        </p:txBody>
      </p:sp>
      <p:pic>
        <p:nvPicPr>
          <p:cNvPr id="4" name="図 3">
            <a:extLst>
              <a:ext uri="{FF2B5EF4-FFF2-40B4-BE49-F238E27FC236}">
                <a16:creationId xmlns:a16="http://schemas.microsoft.com/office/drawing/2014/main" id="{375D7B06-D8CE-4F1C-8C72-41B2DD2D4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191" y="1817732"/>
            <a:ext cx="4569618" cy="40020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27BBA0B7-3690-4262-9B78-B5DF1E71AE89}"/>
              </a:ext>
            </a:extLst>
          </p:cNvPr>
          <p:cNvSpPr txBox="1"/>
          <p:nvPr/>
        </p:nvSpPr>
        <p:spPr>
          <a:xfrm>
            <a:off x="2227822" y="6039118"/>
            <a:ext cx="5557932"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厚生労働省　人口動態統計</a:t>
            </a:r>
            <a:endParaRPr lang="en-US" altLang="ja-JP" sz="1100" dirty="0">
              <a:latin typeface="メイリオ" panose="020B0604030504040204" pitchFamily="50" charset="-128"/>
              <a:ea typeface="メイリオ" panose="020B0604030504040204" pitchFamily="50" charset="-128"/>
            </a:endParaRPr>
          </a:p>
          <a:p>
            <a:r>
              <a:rPr lang="en-US" altLang="ja-JP" sz="1100" dirty="0">
                <a:solidFill>
                  <a:schemeClr val="accent6">
                    <a:lumMod val="75000"/>
                  </a:schemeClr>
                </a:solidFill>
                <a:latin typeface="メイリオ" panose="020B0604030504040204" pitchFamily="50" charset="-128"/>
                <a:ea typeface="メイリオ" panose="020B0604030504040204" pitchFamily="50" charset="-128"/>
              </a:rPr>
              <a:t>https://www.mhlw.go.jp/toukei/saikin/hw/jinkou/geppo/nengai18/index.html</a:t>
            </a:r>
            <a:endParaRPr lang="ja-JP" altLang="en-US" sz="11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1E840B0A-E6C1-4369-A877-DF6F91FC99A5}"/>
              </a:ext>
            </a:extLst>
          </p:cNvPr>
          <p:cNvSpPr txBox="1"/>
          <p:nvPr/>
        </p:nvSpPr>
        <p:spPr>
          <a:xfrm>
            <a:off x="823544" y="1404000"/>
            <a:ext cx="4544834"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11</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出生数及び合計特殊出生率の年次推移</a:t>
            </a:r>
          </a:p>
        </p:txBody>
      </p:sp>
      <p:sp>
        <p:nvSpPr>
          <p:cNvPr id="7" name="正方形/長方形 6"/>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72443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56E4E1F-0697-49DE-980C-F126C214C235}"/>
              </a:ext>
            </a:extLst>
          </p:cNvPr>
          <p:cNvSpPr>
            <a:spLocks noGrp="1"/>
          </p:cNvSpPr>
          <p:nvPr>
            <p:ph type="title"/>
          </p:nvPr>
        </p:nvSpPr>
        <p:spPr>
          <a:xfrm>
            <a:off x="720000" y="666000"/>
            <a:ext cx="8543925" cy="581890"/>
          </a:xfrm>
        </p:spPr>
        <p:txBody>
          <a:bodyPr>
            <a:normAutofit/>
          </a:bodyPr>
          <a:lstStyle/>
          <a:p>
            <a:r>
              <a:rPr lang="ja-JP" altLang="en-US" sz="2799" dirty="0"/>
              <a:t>２－２　医療・看護における子どもの権利</a:t>
            </a:r>
          </a:p>
        </p:txBody>
      </p:sp>
      <p:sp>
        <p:nvSpPr>
          <p:cNvPr id="5" name="四角形: 角を丸くする 4">
            <a:extLst>
              <a:ext uri="{FF2B5EF4-FFF2-40B4-BE49-F238E27FC236}">
                <a16:creationId xmlns:a16="http://schemas.microsoft.com/office/drawing/2014/main" id="{AFE0D1B6-D06A-4096-A8DD-2D4C6CD99D19}"/>
              </a:ext>
            </a:extLst>
          </p:cNvPr>
          <p:cNvSpPr/>
          <p:nvPr/>
        </p:nvSpPr>
        <p:spPr>
          <a:xfrm>
            <a:off x="818535" y="2100943"/>
            <a:ext cx="8301714" cy="3897085"/>
          </a:xfrm>
          <a:prstGeom prst="roundRect">
            <a:avLst>
              <a:gd name="adj" fmla="val 10370"/>
            </a:avLst>
          </a:prstGeom>
        </p:spPr>
        <p:style>
          <a:lnRef idx="2">
            <a:schemeClr val="dk1"/>
          </a:lnRef>
          <a:fillRef idx="1">
            <a:schemeClr val="lt1"/>
          </a:fillRef>
          <a:effectRef idx="0">
            <a:schemeClr val="dk1"/>
          </a:effectRef>
          <a:fontRef idx="minor">
            <a:schemeClr val="dk1"/>
          </a:fontRef>
        </p:style>
        <p:txBody>
          <a:bodyPr lIns="180000" tIns="0" bIns="144000" rtlCol="0" anchor="ctr"/>
          <a:lstStyle/>
          <a:p>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1953 </a:t>
            </a:r>
            <a:r>
              <a:rPr lang="ja-JP" altLang="en-US" sz="2000" dirty="0">
                <a:latin typeface="メイリオ" panose="020B0604030504040204" pitchFamily="50" charset="-128"/>
                <a:ea typeface="メイリオ" panose="020B0604030504040204" pitchFamily="50" charset="-128"/>
              </a:rPr>
              <a:t>年に</a:t>
            </a:r>
            <a:r>
              <a:rPr lang="en-US" altLang="ja-JP" sz="2000" dirty="0">
                <a:latin typeface="メイリオ" panose="020B0604030504040204" pitchFamily="50" charset="-128"/>
                <a:ea typeface="メイリオ" panose="020B0604030504040204" pitchFamily="50" charset="-128"/>
              </a:rPr>
              <a:t>ICN( </a:t>
            </a:r>
            <a:r>
              <a:rPr lang="ja-JP" altLang="en-US" sz="2000" dirty="0">
                <a:latin typeface="メイリオ" panose="020B0604030504040204" pitchFamily="50" charset="-128"/>
                <a:ea typeface="メイリオ" panose="020B0604030504040204" pitchFamily="50" charset="-128"/>
              </a:rPr>
              <a:t>国際看護師協会） 看護者の倫理綱領　採択</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看護師の基本的責任</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sz="2000" u="sng" dirty="0">
                <a:latin typeface="メイリオ" panose="020B0604030504040204" pitchFamily="50" charset="-128"/>
                <a:ea typeface="メイリオ" panose="020B0604030504040204" pitchFamily="50" charset="-128"/>
              </a:rPr>
              <a:t>健康の保持増進</a:t>
            </a:r>
            <a:r>
              <a:rPr lang="ja-JP" altLang="en-US" sz="2000" dirty="0">
                <a:latin typeface="メイリオ" panose="020B0604030504040204" pitchFamily="50" charset="-128"/>
                <a:ea typeface="メイリオ" panose="020B0604030504040204" pitchFamily="50" charset="-128"/>
              </a:rPr>
              <a:t>　</a:t>
            </a:r>
            <a:r>
              <a:rPr lang="ja-JP" altLang="en-US" sz="2000" u="sng" dirty="0">
                <a:latin typeface="メイリオ" panose="020B0604030504040204" pitchFamily="50" charset="-128"/>
                <a:ea typeface="メイリオ" panose="020B0604030504040204" pitchFamily="50" charset="-128"/>
              </a:rPr>
              <a:t>疾病の予防</a:t>
            </a:r>
            <a:r>
              <a:rPr lang="ja-JP" altLang="en-US" sz="2000" dirty="0">
                <a:latin typeface="メイリオ" panose="020B0604030504040204" pitchFamily="50" charset="-128"/>
                <a:ea typeface="メイリオ" panose="020B0604030504040204" pitchFamily="50" charset="-128"/>
              </a:rPr>
              <a:t>　</a:t>
            </a:r>
            <a:r>
              <a:rPr lang="ja-JP" altLang="en-US" sz="2000" u="sng" dirty="0">
                <a:latin typeface="メイリオ" panose="020B0604030504040204" pitchFamily="50" charset="-128"/>
                <a:ea typeface="メイリオ" panose="020B0604030504040204" pitchFamily="50" charset="-128"/>
              </a:rPr>
              <a:t>健康の回復</a:t>
            </a:r>
            <a:r>
              <a:rPr lang="ja-JP" altLang="en-US" sz="2000" dirty="0">
                <a:latin typeface="メイリオ" panose="020B0604030504040204" pitchFamily="50" charset="-128"/>
                <a:ea typeface="メイリオ" panose="020B0604030504040204" pitchFamily="50" charset="-128"/>
              </a:rPr>
              <a:t>　</a:t>
            </a:r>
            <a:r>
              <a:rPr lang="ja-JP" altLang="en-US" sz="2000" u="sng" dirty="0">
                <a:latin typeface="メイリオ" panose="020B0604030504040204" pitchFamily="50" charset="-128"/>
                <a:ea typeface="メイリオ" panose="020B0604030504040204" pitchFamily="50" charset="-128"/>
              </a:rPr>
              <a:t>苦痛の緩和</a:t>
            </a:r>
            <a:r>
              <a:rPr lang="ja-JP" altLang="en-US" sz="2000" dirty="0">
                <a:latin typeface="メイリオ" panose="020B0604030504040204" pitchFamily="50" charset="-128"/>
                <a:ea typeface="メイリオ" panose="020B0604030504040204" pitchFamily="50" charset="-128"/>
              </a:rPr>
              <a:t>を行い、</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生涯を通してその最期まで、</a:t>
            </a:r>
            <a:r>
              <a:rPr lang="ja-JP" altLang="en-US" sz="2000" u="sng" dirty="0">
                <a:solidFill>
                  <a:srgbClr val="FF33CC"/>
                </a:solidFill>
                <a:latin typeface="メイリオ" panose="020B0604030504040204" pitchFamily="50" charset="-128"/>
                <a:ea typeface="メイリオ" panose="020B0604030504040204" pitchFamily="50" charset="-128"/>
              </a:rPr>
              <a:t>その人らしく生を全うできる</a:t>
            </a:r>
            <a:r>
              <a:rPr lang="ja-JP" altLang="en-US" sz="2000" dirty="0">
                <a:latin typeface="メイリオ" panose="020B0604030504040204" pitchFamily="50" charset="-128"/>
                <a:ea typeface="メイリオ" panose="020B0604030504040204" pitchFamily="50" charset="-128"/>
              </a:rPr>
              <a:t>よう</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援助を　　行うことを目的としている」</a:t>
            </a:r>
            <a:endParaRPr lang="en-US" altLang="ja-JP" sz="20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1999 </a:t>
            </a:r>
            <a:r>
              <a:rPr lang="ja-JP" altLang="en-US" sz="2000" dirty="0">
                <a:latin typeface="メイリオ" panose="020B0604030504040204" pitchFamily="50" charset="-128"/>
                <a:ea typeface="メイリオ" panose="020B0604030504040204" pitchFamily="50" charset="-128"/>
              </a:rPr>
              <a:t>年「小児看護領域で特に留意すべき子どもの権利と</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必要な看護行為」（</a:t>
            </a:r>
            <a:r>
              <a:rPr lang="zh-TW" altLang="en-US" sz="2000" dirty="0">
                <a:latin typeface="メイリオ" panose="020B0604030504040204" pitchFamily="50" charset="-128"/>
                <a:ea typeface="メイリオ" panose="020B0604030504040204" pitchFamily="50" charset="-128"/>
              </a:rPr>
              <a:t>日本看護協会</a:t>
            </a:r>
            <a:r>
              <a:rPr lang="ja-JP" altLang="en-US" sz="2000" dirty="0">
                <a:latin typeface="メイリオ" panose="020B0604030504040204" pitchFamily="50" charset="-128"/>
                <a:ea typeface="メイリオ" panose="020B0604030504040204" pitchFamily="50" charset="-128"/>
              </a:rPr>
              <a:t>）</a:t>
            </a:r>
          </a:p>
        </p:txBody>
      </p:sp>
      <p:sp>
        <p:nvSpPr>
          <p:cNvPr id="8" name="テキスト ボックス 7">
            <a:extLst>
              <a:ext uri="{FF2B5EF4-FFF2-40B4-BE49-F238E27FC236}">
                <a16:creationId xmlns:a16="http://schemas.microsoft.com/office/drawing/2014/main" id="{5A25CF69-78E3-4D11-BB2F-B038447F3079}"/>
              </a:ext>
            </a:extLst>
          </p:cNvPr>
          <p:cNvSpPr txBox="1"/>
          <p:nvPr/>
        </p:nvSpPr>
        <p:spPr>
          <a:xfrm>
            <a:off x="2381579" y="5295616"/>
            <a:ext cx="2723823" cy="369332"/>
          </a:xfrm>
          <a:prstGeom prst="rect">
            <a:avLst/>
          </a:prstGeom>
          <a:solidFill>
            <a:schemeClr val="accent3">
              <a:lumMod val="40000"/>
              <a:lumOff val="60000"/>
            </a:schemeClr>
          </a:solidFill>
          <a:scene3d>
            <a:camera prst="orthographicFront"/>
            <a:lightRig rig="threePt" dir="t"/>
          </a:scene3d>
          <a:sp3d>
            <a:bevelT/>
          </a:sp3d>
        </p:spPr>
        <p:txBody>
          <a:bodyPr wrap="none" rtlCol="0" anchor="ctr">
            <a:spAutoFit/>
          </a:bodyPr>
          <a:lstStyle/>
          <a:p>
            <a:r>
              <a:rPr lang="ja-JP" altLang="en-US" dirty="0">
                <a:ln>
                  <a:solidFill>
                    <a:srgbClr val="FF99FF"/>
                  </a:solidFill>
                </a:ln>
                <a:solidFill>
                  <a:srgbClr val="FF66FF"/>
                </a:solidFill>
              </a:rPr>
              <a:t>教育・遊びの機会の保障</a:t>
            </a:r>
          </a:p>
        </p:txBody>
      </p:sp>
      <p:sp>
        <p:nvSpPr>
          <p:cNvPr id="2" name="テキスト ボックス 1">
            <a:extLst>
              <a:ext uri="{FF2B5EF4-FFF2-40B4-BE49-F238E27FC236}">
                <a16:creationId xmlns:a16="http://schemas.microsoft.com/office/drawing/2014/main" id="{D249BE71-27E3-4DDD-ADD1-4A4101C17E8D}"/>
              </a:ext>
            </a:extLst>
          </p:cNvPr>
          <p:cNvSpPr txBox="1"/>
          <p:nvPr/>
        </p:nvSpPr>
        <p:spPr>
          <a:xfrm>
            <a:off x="818535" y="1440000"/>
            <a:ext cx="4134465"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12</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医療・看護における子どもの権利</a:t>
            </a:r>
          </a:p>
        </p:txBody>
      </p:sp>
      <p:sp>
        <p:nvSpPr>
          <p:cNvPr id="6" name="正方形/長方形 5"/>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2145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B71EBEF-C4D0-4D0A-A015-11D84818E8E9}"/>
              </a:ext>
            </a:extLst>
          </p:cNvPr>
          <p:cNvSpPr>
            <a:spLocks noGrp="1"/>
          </p:cNvSpPr>
          <p:nvPr>
            <p:ph type="title"/>
          </p:nvPr>
        </p:nvSpPr>
        <p:spPr>
          <a:xfrm>
            <a:off x="720000" y="666009"/>
            <a:ext cx="8543925" cy="581890"/>
          </a:xfrm>
        </p:spPr>
        <p:txBody>
          <a:bodyPr>
            <a:normAutofit/>
          </a:bodyPr>
          <a:lstStyle/>
          <a:p>
            <a:r>
              <a:rPr lang="ja-JP" altLang="en-US" sz="2799" dirty="0"/>
              <a:t>２－３　障害児・者施策の取組</a:t>
            </a:r>
          </a:p>
        </p:txBody>
      </p:sp>
      <p:sp>
        <p:nvSpPr>
          <p:cNvPr id="7" name="四角形: 角を丸くする 6">
            <a:extLst>
              <a:ext uri="{FF2B5EF4-FFF2-40B4-BE49-F238E27FC236}">
                <a16:creationId xmlns:a16="http://schemas.microsoft.com/office/drawing/2014/main" id="{79FB0CF8-C3B4-4CDB-A9FD-63FC7C3510E2}"/>
              </a:ext>
            </a:extLst>
          </p:cNvPr>
          <p:cNvSpPr/>
          <p:nvPr/>
        </p:nvSpPr>
        <p:spPr>
          <a:xfrm>
            <a:off x="1181100" y="1784733"/>
            <a:ext cx="7543800" cy="4789537"/>
          </a:xfrm>
          <a:prstGeom prst="roundRect">
            <a:avLst>
              <a:gd name="adj" fmla="val 7859"/>
            </a:avLst>
          </a:prstGeom>
        </p:spPr>
        <p:style>
          <a:lnRef idx="2">
            <a:schemeClr val="dk1"/>
          </a:lnRef>
          <a:fillRef idx="1">
            <a:schemeClr val="lt1"/>
          </a:fillRef>
          <a:effectRef idx="0">
            <a:schemeClr val="dk1"/>
          </a:effectRef>
          <a:fontRef idx="minor">
            <a:schemeClr val="dk1"/>
          </a:fontRef>
        </p:style>
        <p:txBody>
          <a:bodyPr tIns="72000" rtlCol="0" anchor="ctr"/>
          <a:lstStyle/>
          <a:p>
            <a:r>
              <a:rPr lang="ja-JP" altLang="en-US" dirty="0">
                <a:latin typeface="メイリオ" panose="020B0604030504040204" pitchFamily="50" charset="-128"/>
                <a:ea typeface="メイリオ" panose="020B0604030504040204" pitchFamily="50" charset="-128"/>
              </a:rPr>
              <a:t>・</a:t>
            </a:r>
            <a:r>
              <a:rPr lang="ja-JP" altLang="en-US" u="sng" dirty="0">
                <a:latin typeface="メイリオ" panose="020B0604030504040204" pitchFamily="50" charset="-128"/>
                <a:ea typeface="メイリオ" panose="020B0604030504040204" pitchFamily="50" charset="-128"/>
              </a:rPr>
              <a:t>児童福祉法の改正（</a:t>
            </a:r>
            <a:r>
              <a:rPr lang="en-US" altLang="ja-JP" u="sng" dirty="0">
                <a:latin typeface="メイリオ" panose="020B0604030504040204" pitchFamily="50" charset="-128"/>
                <a:ea typeface="メイリオ" panose="020B0604030504040204" pitchFamily="50" charset="-128"/>
              </a:rPr>
              <a:t>2016</a:t>
            </a:r>
            <a:r>
              <a:rPr lang="ja-JP" altLang="en-US" u="sng" dirty="0">
                <a:latin typeface="メイリオ" panose="020B0604030504040204" pitchFamily="50" charset="-128"/>
                <a:ea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rPr>
              <a:t>　第</a:t>
            </a:r>
            <a:r>
              <a:rPr lang="en-US" altLang="ja-JP" sz="1600" dirty="0">
                <a:latin typeface="メイリオ" panose="020B0604030504040204" pitchFamily="50" charset="-128"/>
                <a:ea typeface="メイリオ" panose="020B0604030504040204" pitchFamily="50" charset="-128"/>
              </a:rPr>
              <a:t>56</a:t>
            </a:r>
            <a:r>
              <a:rPr lang="ja-JP" altLang="en-US" sz="1600" dirty="0">
                <a:latin typeface="メイリオ" panose="020B0604030504040204" pitchFamily="50" charset="-128"/>
                <a:ea typeface="メイリオ" panose="020B0604030504040204" pitchFamily="50" charset="-128"/>
              </a:rPr>
              <a:t>条の</a:t>
            </a:r>
            <a:r>
              <a:rPr lang="en-US" altLang="ja-JP" sz="1600" dirty="0">
                <a:latin typeface="メイリオ" panose="020B0604030504040204" pitchFamily="50" charset="-128"/>
                <a:ea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rPr>
              <a:t>第</a:t>
            </a:r>
            <a:r>
              <a:rPr lang="en-US" altLang="ja-JP" sz="1600" dirty="0">
                <a:latin typeface="メイリオ" panose="020B0604030504040204" pitchFamily="50" charset="-128"/>
                <a:ea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rPr>
              <a:t>項</a:t>
            </a:r>
          </a:p>
          <a:p>
            <a:r>
              <a:rPr lang="ja-JP" altLang="en-US" sz="1600" dirty="0">
                <a:latin typeface="メイリオ" panose="020B0604030504040204" pitchFamily="50" charset="-128"/>
                <a:ea typeface="メイリオ" panose="020B0604030504040204" pitchFamily="50" charset="-128"/>
              </a:rPr>
              <a:t>　「地方公共団体は、</a:t>
            </a:r>
            <a:r>
              <a:rPr lang="ja-JP" altLang="en-US" sz="1600" u="sng" dirty="0">
                <a:solidFill>
                  <a:srgbClr val="FF66FF"/>
                </a:solidFill>
                <a:latin typeface="メイリオ" panose="020B0604030504040204" pitchFamily="50" charset="-128"/>
                <a:ea typeface="メイリオ" panose="020B0604030504040204" pitchFamily="50" charset="-128"/>
              </a:rPr>
              <a:t>人工呼吸器を装着している障害児その他の日常生活を</a:t>
            </a:r>
            <a:endParaRPr lang="en-US" altLang="ja-JP" sz="1600" u="sng" dirty="0">
              <a:solidFill>
                <a:srgbClr val="FF66FF"/>
              </a:solidFill>
              <a:latin typeface="メイリオ" panose="020B0604030504040204" pitchFamily="50" charset="-128"/>
              <a:ea typeface="メイリオ" panose="020B0604030504040204" pitchFamily="50" charset="-128"/>
            </a:endParaRPr>
          </a:p>
          <a:p>
            <a:r>
              <a:rPr lang="ja-JP" altLang="en-US" sz="1600" dirty="0">
                <a:solidFill>
                  <a:srgbClr val="FF66FF"/>
                </a:solidFill>
                <a:latin typeface="メイリオ" panose="020B0604030504040204" pitchFamily="50" charset="-128"/>
                <a:ea typeface="メイリオ" panose="020B0604030504040204" pitchFamily="50" charset="-128"/>
              </a:rPr>
              <a:t>　</a:t>
            </a:r>
            <a:r>
              <a:rPr lang="ja-JP" altLang="en-US" sz="1600" u="sng" dirty="0">
                <a:solidFill>
                  <a:srgbClr val="FF66FF"/>
                </a:solidFill>
                <a:latin typeface="メイリオ" panose="020B0604030504040204" pitchFamily="50" charset="-128"/>
                <a:ea typeface="メイリオ" panose="020B0604030504040204" pitchFamily="50" charset="-128"/>
              </a:rPr>
              <a:t>営むために医療を要する状態にある障害児</a:t>
            </a:r>
            <a:r>
              <a:rPr lang="ja-JP" altLang="en-US" sz="1600" dirty="0">
                <a:latin typeface="メイリオ" panose="020B0604030504040204" pitchFamily="50" charset="-128"/>
                <a:ea typeface="メイリオ" panose="020B0604030504040204" pitchFamily="50" charset="-128"/>
              </a:rPr>
              <a:t>が、その心身の状況に応じた</a:t>
            </a:r>
            <a:r>
              <a:rPr lang="ja-JP" altLang="en-US" sz="1600" dirty="0">
                <a:solidFill>
                  <a:srgbClr val="FF66FF"/>
                </a:solidFill>
                <a:latin typeface="メイリオ" panose="020B0604030504040204" pitchFamily="50" charset="-128"/>
                <a:ea typeface="メイリオ" panose="020B0604030504040204" pitchFamily="50" charset="-128"/>
              </a:rPr>
              <a:t>適</a:t>
            </a:r>
            <a:endParaRPr lang="en-US" altLang="ja-JP" sz="1600" dirty="0">
              <a:solidFill>
                <a:srgbClr val="FF66FF"/>
              </a:solidFill>
              <a:latin typeface="メイリオ" panose="020B0604030504040204" pitchFamily="50" charset="-128"/>
              <a:ea typeface="メイリオ" panose="020B0604030504040204" pitchFamily="50" charset="-128"/>
            </a:endParaRPr>
          </a:p>
          <a:p>
            <a:r>
              <a:rPr lang="ja-JP" altLang="en-US" sz="1600" dirty="0">
                <a:solidFill>
                  <a:srgbClr val="FF66FF"/>
                </a:solidFill>
                <a:latin typeface="メイリオ" panose="020B0604030504040204" pitchFamily="50" charset="-128"/>
                <a:ea typeface="メイリオ" panose="020B0604030504040204" pitchFamily="50" charset="-128"/>
              </a:rPr>
              <a:t>　切な保健、医療、福祉その他の各関連分野の支援</a:t>
            </a:r>
            <a:r>
              <a:rPr lang="ja-JP" altLang="en-US" sz="1600" dirty="0">
                <a:latin typeface="メイリオ" panose="020B0604030504040204" pitchFamily="50" charset="-128"/>
                <a:ea typeface="メイリオ" panose="020B0604030504040204" pitchFamily="50" charset="-128"/>
              </a:rPr>
              <a:t>を受けられるよう、</a:t>
            </a:r>
            <a:r>
              <a:rPr lang="ja-JP" altLang="en-US" sz="1600" dirty="0">
                <a:solidFill>
                  <a:srgbClr val="FF66FF"/>
                </a:solidFill>
                <a:latin typeface="メイリオ" panose="020B0604030504040204" pitchFamily="50" charset="-128"/>
                <a:ea typeface="メイリオ" panose="020B0604030504040204" pitchFamily="50" charset="-128"/>
              </a:rPr>
              <a:t>保健、</a:t>
            </a:r>
            <a:endParaRPr lang="en-US" altLang="ja-JP" sz="1600" dirty="0">
              <a:solidFill>
                <a:srgbClr val="FF66FF"/>
              </a:solidFill>
              <a:latin typeface="メイリオ" panose="020B0604030504040204" pitchFamily="50" charset="-128"/>
              <a:ea typeface="メイリオ" panose="020B0604030504040204" pitchFamily="50" charset="-128"/>
            </a:endParaRPr>
          </a:p>
          <a:p>
            <a:r>
              <a:rPr lang="ja-JP" altLang="en-US" sz="1600" dirty="0">
                <a:solidFill>
                  <a:srgbClr val="FF66FF"/>
                </a:solidFill>
                <a:latin typeface="メイリオ" panose="020B0604030504040204" pitchFamily="50" charset="-128"/>
                <a:ea typeface="メイリオ" panose="020B0604030504040204" pitchFamily="50" charset="-128"/>
              </a:rPr>
              <a:t>　医療、福祉その他の各関連分野の支援を行う機関との連絡調整を行うため</a:t>
            </a:r>
            <a:endParaRPr lang="en-US" altLang="ja-JP" sz="1600" dirty="0">
              <a:solidFill>
                <a:srgbClr val="FF66FF"/>
              </a:solidFill>
              <a:latin typeface="メイリオ" panose="020B0604030504040204" pitchFamily="50" charset="-128"/>
              <a:ea typeface="メイリオ" panose="020B0604030504040204" pitchFamily="50" charset="-128"/>
            </a:endParaRPr>
          </a:p>
          <a:p>
            <a:r>
              <a:rPr lang="ja-JP" altLang="en-US" sz="1600" dirty="0">
                <a:solidFill>
                  <a:srgbClr val="FF66FF"/>
                </a:solidFill>
                <a:latin typeface="メイリオ" panose="020B0604030504040204" pitchFamily="50" charset="-128"/>
                <a:ea typeface="メイリオ" panose="020B0604030504040204" pitchFamily="50" charset="-128"/>
              </a:rPr>
              <a:t>　の体制の整備</a:t>
            </a:r>
            <a:r>
              <a:rPr lang="ja-JP" altLang="en-US" sz="1600" dirty="0">
                <a:latin typeface="メイリオ" panose="020B0604030504040204" pitchFamily="50" charset="-128"/>
                <a:ea typeface="メイリオ" panose="020B0604030504040204" pitchFamily="50" charset="-128"/>
              </a:rPr>
              <a:t>に関し、必要な措置を講ずるように努めなければならない。」</a:t>
            </a:r>
          </a:p>
          <a:p>
            <a:endParaRPr lang="ja-JP" altLang="en-US" sz="16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・障害者総合支援法の成立（</a:t>
            </a:r>
            <a:r>
              <a:rPr lang="en-US" altLang="ja-JP" dirty="0">
                <a:latin typeface="メイリオ" panose="020B0604030504040204" pitchFamily="50" charset="-128"/>
                <a:ea typeface="メイリオ" panose="020B0604030504040204" pitchFamily="50" charset="-128"/>
              </a:rPr>
              <a:t>2012</a:t>
            </a:r>
            <a:r>
              <a:rPr lang="ja-JP" altLang="en-US" dirty="0">
                <a:latin typeface="メイリオ" panose="020B0604030504040204" pitchFamily="50" charset="-128"/>
                <a:ea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rPr>
              <a:t>　地域社会における共生の実現に向けた新たな障害保健福祉政策</a:t>
            </a:r>
          </a:p>
          <a:p>
            <a:endParaRPr lang="ja-JP" altLang="en-US" sz="16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・障害者総合支援法の改正（</a:t>
            </a:r>
            <a:r>
              <a:rPr lang="en-US" altLang="ja-JP" dirty="0">
                <a:latin typeface="メイリオ" panose="020B0604030504040204" pitchFamily="50" charset="-128"/>
                <a:ea typeface="メイリオ" panose="020B0604030504040204" pitchFamily="50" charset="-128"/>
              </a:rPr>
              <a:t>2016</a:t>
            </a:r>
            <a:r>
              <a:rPr lang="ja-JP" altLang="en-US" dirty="0">
                <a:latin typeface="メイリオ" panose="020B0604030504040204" pitchFamily="50" charset="-128"/>
                <a:ea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rPr>
              <a:t>　障害者総合支援法の一部を改正する法律の成立</a:t>
            </a:r>
          </a:p>
          <a:p>
            <a:r>
              <a:rPr lang="ja-JP" altLang="en-US" sz="1600" dirty="0">
                <a:latin typeface="メイリオ" panose="020B0604030504040204" pitchFamily="50" charset="-128"/>
                <a:ea typeface="メイリオ" panose="020B0604030504040204" pitchFamily="50" charset="-128"/>
              </a:rPr>
              <a:t>　①障害者の望む地域生活の支援</a:t>
            </a:r>
          </a:p>
          <a:p>
            <a:r>
              <a:rPr lang="ja-JP" altLang="en-US" sz="1600" dirty="0">
                <a:latin typeface="メイリオ" panose="020B0604030504040204" pitchFamily="50" charset="-128"/>
                <a:ea typeface="メイリオ" panose="020B0604030504040204" pitchFamily="50" charset="-128"/>
              </a:rPr>
              <a:t>　②</a:t>
            </a:r>
            <a:r>
              <a:rPr lang="ja-JP" altLang="en-US" sz="1600" dirty="0">
                <a:solidFill>
                  <a:srgbClr val="FF66FF"/>
                </a:solidFill>
                <a:latin typeface="メイリオ" panose="020B0604030504040204" pitchFamily="50" charset="-128"/>
                <a:ea typeface="メイリオ" panose="020B0604030504040204" pitchFamily="50" charset="-128"/>
              </a:rPr>
              <a:t>障害児支援のニーズの多様化へのきめ細かな対応</a:t>
            </a:r>
          </a:p>
          <a:p>
            <a:r>
              <a:rPr lang="ja-JP" altLang="en-US" sz="1600" dirty="0">
                <a:latin typeface="メイリオ" panose="020B0604030504040204" pitchFamily="50" charset="-128"/>
                <a:ea typeface="メイリオ" panose="020B0604030504040204" pitchFamily="50" charset="-128"/>
              </a:rPr>
              <a:t>　「</a:t>
            </a:r>
            <a:r>
              <a:rPr lang="ja-JP" altLang="en-US" sz="1600" dirty="0">
                <a:solidFill>
                  <a:srgbClr val="FF66FF"/>
                </a:solidFill>
                <a:latin typeface="メイリオ" panose="020B0604030504040204" pitchFamily="50" charset="-128"/>
                <a:ea typeface="メイリオ" panose="020B0604030504040204" pitchFamily="50" charset="-128"/>
              </a:rPr>
              <a:t>ウ． 医療的ケアを要する障害児が適切な支援を受けられるよう、</a:t>
            </a:r>
          </a:p>
          <a:p>
            <a:r>
              <a:rPr lang="ja-JP" altLang="en-US" sz="1600" dirty="0">
                <a:solidFill>
                  <a:srgbClr val="FF66FF"/>
                </a:solidFill>
                <a:latin typeface="メイリオ" panose="020B0604030504040204" pitchFamily="50" charset="-128"/>
                <a:ea typeface="メイリオ" panose="020B0604030504040204" pitchFamily="50" charset="-128"/>
              </a:rPr>
              <a:t>　　自治体において保健・医療・福祉等の連携促進に努めるものとする</a:t>
            </a:r>
            <a:r>
              <a:rPr lang="ja-JP" altLang="en-US" sz="1600" dirty="0">
                <a:latin typeface="メイリオ" panose="020B0604030504040204" pitchFamily="50" charset="-128"/>
                <a:ea typeface="メイリオ" panose="020B0604030504040204" pitchFamily="50" charset="-128"/>
              </a:rPr>
              <a:t>」</a:t>
            </a:r>
          </a:p>
        </p:txBody>
      </p:sp>
      <p:sp>
        <p:nvSpPr>
          <p:cNvPr id="8" name="テキスト ボックス 7">
            <a:extLst>
              <a:ext uri="{FF2B5EF4-FFF2-40B4-BE49-F238E27FC236}">
                <a16:creationId xmlns:a16="http://schemas.microsoft.com/office/drawing/2014/main" id="{601E873A-FA6D-42E1-81B1-B7E71483A557}"/>
              </a:ext>
            </a:extLst>
          </p:cNvPr>
          <p:cNvSpPr txBox="1"/>
          <p:nvPr/>
        </p:nvSpPr>
        <p:spPr>
          <a:xfrm>
            <a:off x="4699957" y="2017093"/>
            <a:ext cx="2954655" cy="369332"/>
          </a:xfrm>
          <a:prstGeom prst="rect">
            <a:avLst/>
          </a:prstGeom>
          <a:solidFill>
            <a:srgbClr val="FFFF99"/>
          </a:solidFill>
        </p:spPr>
        <p:txBody>
          <a:bodyPr wrap="none" rtlCol="0" anchor="ctr">
            <a:spAutoFit/>
          </a:bodyPr>
          <a:lstStyle/>
          <a:p>
            <a:pPr algn="ctr"/>
            <a:r>
              <a:rPr lang="ja-JP" altLang="en-US" dirty="0">
                <a:latin typeface="メイリオ" panose="020B0604030504040204" pitchFamily="50" charset="-128"/>
                <a:ea typeface="メイリオ" panose="020B0604030504040204" pitchFamily="50" charset="-128"/>
              </a:rPr>
              <a:t>医療的ケア児について言及</a:t>
            </a:r>
          </a:p>
        </p:txBody>
      </p:sp>
      <p:sp>
        <p:nvSpPr>
          <p:cNvPr id="2" name="テキスト ボックス 1">
            <a:extLst>
              <a:ext uri="{FF2B5EF4-FFF2-40B4-BE49-F238E27FC236}">
                <a16:creationId xmlns:a16="http://schemas.microsoft.com/office/drawing/2014/main" id="{8EFD836F-572C-427C-9840-3FCE3ADCAEC1}"/>
              </a:ext>
            </a:extLst>
          </p:cNvPr>
          <p:cNvSpPr txBox="1"/>
          <p:nvPr/>
        </p:nvSpPr>
        <p:spPr>
          <a:xfrm>
            <a:off x="811668" y="1404000"/>
            <a:ext cx="3336170"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13</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障害児・者施策の取組み</a:t>
            </a:r>
          </a:p>
        </p:txBody>
      </p:sp>
      <p:sp>
        <p:nvSpPr>
          <p:cNvPr id="6" name="正方形/長方形 5"/>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16</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5511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6D9F47-B890-6B4B-A2CA-B01FD11047FE}"/>
              </a:ext>
            </a:extLst>
          </p:cNvPr>
          <p:cNvSpPr>
            <a:spLocks noGrp="1"/>
          </p:cNvSpPr>
          <p:nvPr>
            <p:ph type="title"/>
          </p:nvPr>
        </p:nvSpPr>
        <p:spPr>
          <a:xfrm>
            <a:off x="720000" y="666000"/>
            <a:ext cx="8543925" cy="581890"/>
          </a:xfrm>
        </p:spPr>
        <p:txBody>
          <a:bodyPr>
            <a:normAutofit/>
          </a:bodyPr>
          <a:lstStyle/>
          <a:p>
            <a:r>
              <a:rPr lang="ja-JP" altLang="en-US" sz="2799" dirty="0"/>
              <a:t>２－４　医療的ケア児のとらえ方</a:t>
            </a:r>
          </a:p>
        </p:txBody>
      </p:sp>
      <p:sp>
        <p:nvSpPr>
          <p:cNvPr id="35" name="Rectangle 7">
            <a:extLst>
              <a:ext uri="{FF2B5EF4-FFF2-40B4-BE49-F238E27FC236}">
                <a16:creationId xmlns:a16="http://schemas.microsoft.com/office/drawing/2014/main" id="{0BE1B110-C57E-4BDB-9106-E0E454BFE5E9}"/>
              </a:ext>
            </a:extLst>
          </p:cNvPr>
          <p:cNvSpPr>
            <a:spLocks noChangeArrowheads="1"/>
          </p:cNvSpPr>
          <p:nvPr/>
        </p:nvSpPr>
        <p:spPr bwMode="auto">
          <a:xfrm>
            <a:off x="819397" y="1670729"/>
            <a:ext cx="8229600" cy="43924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36" name="Text Box 8">
            <a:extLst>
              <a:ext uri="{FF2B5EF4-FFF2-40B4-BE49-F238E27FC236}">
                <a16:creationId xmlns:a16="http://schemas.microsoft.com/office/drawing/2014/main" id="{32503F33-9436-4636-9E92-0ED9589ECEFA}"/>
              </a:ext>
            </a:extLst>
          </p:cNvPr>
          <p:cNvSpPr txBox="1">
            <a:spLocks noChangeArrowheads="1"/>
          </p:cNvSpPr>
          <p:nvPr/>
        </p:nvSpPr>
        <p:spPr bwMode="auto">
          <a:xfrm>
            <a:off x="962831" y="6184580"/>
            <a:ext cx="7980337" cy="34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marL="361950" indent="-36195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1" dirty="0">
                <a:latin typeface="メイリオ" panose="020B0604030504040204" pitchFamily="50" charset="-128"/>
                <a:ea typeface="メイリオ" panose="020B0604030504040204" pitchFamily="50" charset="-128"/>
              </a:rPr>
              <a:t>出典）</a:t>
            </a:r>
            <a:r>
              <a:rPr lang="en-US" altLang="ja-JP" sz="1101" dirty="0">
                <a:latin typeface="メイリオ" panose="020B0604030504040204" pitchFamily="50" charset="-128"/>
                <a:ea typeface="メイリオ" panose="020B0604030504040204" pitchFamily="50" charset="-128"/>
              </a:rPr>
              <a:t>WHO</a:t>
            </a:r>
            <a:r>
              <a:rPr lang="ja-JP" altLang="en-US" sz="1101" dirty="0">
                <a:latin typeface="メイリオ" panose="020B0604030504040204" pitchFamily="50" charset="-128"/>
                <a:ea typeface="メイリオ" panose="020B0604030504040204" pitchFamily="50" charset="-128"/>
              </a:rPr>
              <a:t>、</a:t>
            </a:r>
            <a:r>
              <a:rPr lang="en-US" altLang="ja-JP" sz="1101" dirty="0">
                <a:latin typeface="メイリオ" panose="020B0604030504040204" pitchFamily="50" charset="-128"/>
                <a:ea typeface="メイリオ" panose="020B0604030504040204" pitchFamily="50" charset="-128"/>
              </a:rPr>
              <a:t> ICF : International Classification of Functioning</a:t>
            </a:r>
            <a:r>
              <a:rPr lang="ja-JP" altLang="en-US" sz="1101" dirty="0">
                <a:latin typeface="メイリオ" panose="020B0604030504040204" pitchFamily="50" charset="-128"/>
                <a:ea typeface="メイリオ" panose="020B0604030504040204" pitchFamily="50" charset="-128"/>
              </a:rPr>
              <a:t>、</a:t>
            </a:r>
            <a:r>
              <a:rPr lang="en-US" altLang="ja-JP" sz="1101" dirty="0">
                <a:latin typeface="メイリオ" panose="020B0604030504040204" pitchFamily="50" charset="-128"/>
                <a:ea typeface="メイリオ" panose="020B0604030504040204" pitchFamily="50" charset="-128"/>
              </a:rPr>
              <a:t> Disability and Health</a:t>
            </a:r>
            <a:r>
              <a:rPr lang="ja-JP" altLang="en-US" sz="1101" dirty="0">
                <a:latin typeface="メイリオ" panose="020B0604030504040204" pitchFamily="50" charset="-128"/>
                <a:ea typeface="メイリオ" panose="020B0604030504040204" pitchFamily="50" charset="-128"/>
              </a:rPr>
              <a:t>、</a:t>
            </a:r>
            <a:r>
              <a:rPr lang="en-US" altLang="ja-JP" sz="1101" dirty="0">
                <a:latin typeface="メイリオ" panose="020B0604030504040204" pitchFamily="50" charset="-128"/>
                <a:ea typeface="メイリオ" panose="020B0604030504040204" pitchFamily="50" charset="-128"/>
              </a:rPr>
              <a:t> Geneva</a:t>
            </a:r>
            <a:r>
              <a:rPr lang="ja-JP" altLang="en-US" sz="1101" dirty="0">
                <a:latin typeface="メイリオ" panose="020B0604030504040204" pitchFamily="50" charset="-128"/>
                <a:ea typeface="メイリオ" panose="020B0604030504040204" pitchFamily="50" charset="-128"/>
              </a:rPr>
              <a:t>、</a:t>
            </a:r>
            <a:r>
              <a:rPr lang="en-US" altLang="ja-JP" sz="1101" dirty="0">
                <a:latin typeface="メイリオ" panose="020B0604030504040204" pitchFamily="50" charset="-128"/>
                <a:ea typeface="メイリオ" panose="020B0604030504040204" pitchFamily="50" charset="-128"/>
              </a:rPr>
              <a:t> 2001.</a:t>
            </a:r>
          </a:p>
          <a:p>
            <a:pPr eaLnBrk="1" hangingPunct="1">
              <a:spcBef>
                <a:spcPct val="0"/>
              </a:spcBef>
              <a:buFontTx/>
              <a:buNone/>
            </a:pPr>
            <a:r>
              <a:rPr lang="ja-JP" altLang="en-US" sz="1101" dirty="0">
                <a:latin typeface="メイリオ" panose="020B0604030504040204" pitchFamily="50" charset="-128"/>
                <a:ea typeface="メイリオ" panose="020B0604030504040204" pitchFamily="50" charset="-128"/>
              </a:rPr>
              <a:t>　　　厚生労働省訳は、障害者福祉研究会編</a:t>
            </a:r>
            <a:r>
              <a:rPr lang="en-US" altLang="ja-JP" sz="1101" dirty="0">
                <a:latin typeface="メイリオ" panose="020B0604030504040204" pitchFamily="50" charset="-128"/>
                <a:ea typeface="メイリオ" panose="020B0604030504040204" pitchFamily="50" charset="-128"/>
              </a:rPr>
              <a:t>『ICF</a:t>
            </a:r>
            <a:r>
              <a:rPr lang="ja-JP" altLang="en-US" sz="1101" dirty="0">
                <a:latin typeface="メイリオ" panose="020B0604030504040204" pitchFamily="50" charset="-128"/>
                <a:ea typeface="メイリオ" panose="020B0604030504040204" pitchFamily="50" charset="-128"/>
              </a:rPr>
              <a:t>　国際生活機能分類－国際障害分類改定版－</a:t>
            </a:r>
            <a:r>
              <a:rPr lang="en-US" altLang="ja-JP" sz="1101" dirty="0">
                <a:latin typeface="メイリオ" panose="020B0604030504040204" pitchFamily="50" charset="-128"/>
                <a:ea typeface="メイリオ" panose="020B0604030504040204" pitchFamily="50" charset="-128"/>
              </a:rPr>
              <a:t>』</a:t>
            </a:r>
            <a:r>
              <a:rPr lang="ja-JP" altLang="en-US" sz="1101" dirty="0">
                <a:latin typeface="メイリオ" panose="020B0604030504040204" pitchFamily="50" charset="-128"/>
                <a:ea typeface="メイリオ" panose="020B0604030504040204" pitchFamily="50" charset="-128"/>
              </a:rPr>
              <a:t>中央法規出版、</a:t>
            </a:r>
            <a:r>
              <a:rPr lang="en-US" altLang="ja-JP" sz="1101" dirty="0">
                <a:latin typeface="メイリオ" panose="020B0604030504040204" pitchFamily="50" charset="-128"/>
                <a:ea typeface="メイリオ" panose="020B0604030504040204" pitchFamily="50" charset="-128"/>
              </a:rPr>
              <a:t>2002</a:t>
            </a:r>
            <a:r>
              <a:rPr lang="ja-JP" altLang="en-US" sz="1101" dirty="0" err="1">
                <a:latin typeface="メイリオ" panose="020B0604030504040204" pitchFamily="50" charset="-128"/>
                <a:ea typeface="メイリオ" panose="020B0604030504040204" pitchFamily="50" charset="-128"/>
              </a:rPr>
              <a:t>．</a:t>
            </a:r>
            <a:endParaRPr lang="ja-JP" altLang="en-US" sz="1101" dirty="0">
              <a:latin typeface="メイリオ" panose="020B0604030504040204" pitchFamily="50" charset="-128"/>
              <a:ea typeface="メイリオ" panose="020B0604030504040204" pitchFamily="50" charset="-128"/>
            </a:endParaRPr>
          </a:p>
        </p:txBody>
      </p:sp>
      <p:sp>
        <p:nvSpPr>
          <p:cNvPr id="41" name="Text Box 9">
            <a:extLst>
              <a:ext uri="{FF2B5EF4-FFF2-40B4-BE49-F238E27FC236}">
                <a16:creationId xmlns:a16="http://schemas.microsoft.com/office/drawing/2014/main" id="{73889154-5D97-49E1-8586-0E14A3A3E5BE}"/>
              </a:ext>
            </a:extLst>
          </p:cNvPr>
          <p:cNvSpPr txBox="1">
            <a:spLocks noChangeArrowheads="1"/>
          </p:cNvSpPr>
          <p:nvPr/>
        </p:nvSpPr>
        <p:spPr bwMode="auto">
          <a:xfrm>
            <a:off x="2127258" y="5286313"/>
            <a:ext cx="284161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900" dirty="0">
                <a:latin typeface="メイリオ" panose="020B0604030504040204" pitchFamily="50" charset="-128"/>
                <a:ea typeface="メイリオ" panose="020B0604030504040204" pitchFamily="50" charset="-128"/>
              </a:rPr>
              <a:t>Environmental Factors</a:t>
            </a:r>
          </a:p>
          <a:p>
            <a:pPr algn="ctr" eaLnBrk="1" hangingPunct="1">
              <a:spcBef>
                <a:spcPct val="0"/>
              </a:spcBef>
              <a:buFontTx/>
              <a:buNone/>
            </a:pPr>
            <a:r>
              <a:rPr lang="ja-JP" altLang="en-US" sz="1900" dirty="0">
                <a:latin typeface="メイリオ" panose="020B0604030504040204" pitchFamily="50" charset="-128"/>
                <a:ea typeface="メイリオ" panose="020B0604030504040204" pitchFamily="50" charset="-128"/>
              </a:rPr>
              <a:t>環境因子</a:t>
            </a:r>
          </a:p>
        </p:txBody>
      </p:sp>
      <p:sp>
        <p:nvSpPr>
          <p:cNvPr id="42" name="Text Box 10">
            <a:extLst>
              <a:ext uri="{FF2B5EF4-FFF2-40B4-BE49-F238E27FC236}">
                <a16:creationId xmlns:a16="http://schemas.microsoft.com/office/drawing/2014/main" id="{E5E25C1A-1D68-408B-9CDE-6C8CCDD83739}"/>
              </a:ext>
            </a:extLst>
          </p:cNvPr>
          <p:cNvSpPr txBox="1">
            <a:spLocks noChangeArrowheads="1"/>
          </p:cNvSpPr>
          <p:nvPr/>
        </p:nvSpPr>
        <p:spPr bwMode="auto">
          <a:xfrm>
            <a:off x="5321847" y="5286316"/>
            <a:ext cx="212615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900" dirty="0">
                <a:latin typeface="メイリオ" panose="020B0604030504040204" pitchFamily="50" charset="-128"/>
                <a:ea typeface="メイリオ" panose="020B0604030504040204" pitchFamily="50" charset="-128"/>
              </a:rPr>
              <a:t>Personal Factors</a:t>
            </a:r>
          </a:p>
          <a:p>
            <a:pPr algn="ctr" eaLnBrk="1" hangingPunct="1">
              <a:spcBef>
                <a:spcPct val="0"/>
              </a:spcBef>
              <a:buFontTx/>
              <a:buNone/>
            </a:pPr>
            <a:r>
              <a:rPr lang="ja-JP" altLang="en-US" sz="1900" dirty="0">
                <a:latin typeface="メイリオ" panose="020B0604030504040204" pitchFamily="50" charset="-128"/>
                <a:ea typeface="メイリオ" panose="020B0604030504040204" pitchFamily="50" charset="-128"/>
              </a:rPr>
              <a:t>個人因子</a:t>
            </a:r>
          </a:p>
        </p:txBody>
      </p:sp>
      <p:sp>
        <p:nvSpPr>
          <p:cNvPr id="43" name="Text Box 11">
            <a:extLst>
              <a:ext uri="{FF2B5EF4-FFF2-40B4-BE49-F238E27FC236}">
                <a16:creationId xmlns:a16="http://schemas.microsoft.com/office/drawing/2014/main" id="{86628310-7736-4FDC-870B-8F9D91F97638}"/>
              </a:ext>
            </a:extLst>
          </p:cNvPr>
          <p:cNvSpPr txBox="1">
            <a:spLocks noChangeArrowheads="1"/>
          </p:cNvSpPr>
          <p:nvPr/>
        </p:nvSpPr>
        <p:spPr bwMode="auto">
          <a:xfrm>
            <a:off x="4385628" y="3392826"/>
            <a:ext cx="124745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900" dirty="0">
                <a:latin typeface="メイリオ" panose="020B0604030504040204" pitchFamily="50" charset="-128"/>
                <a:ea typeface="メイリオ" panose="020B0604030504040204" pitchFamily="50" charset="-128"/>
              </a:rPr>
              <a:t>Activities</a:t>
            </a:r>
          </a:p>
          <a:p>
            <a:pPr algn="ctr" eaLnBrk="1" hangingPunct="1">
              <a:spcBef>
                <a:spcPct val="0"/>
              </a:spcBef>
              <a:buFontTx/>
              <a:buNone/>
            </a:pPr>
            <a:r>
              <a:rPr lang="ja-JP" altLang="en-US" sz="1900" dirty="0">
                <a:latin typeface="メイリオ" panose="020B0604030504040204" pitchFamily="50" charset="-128"/>
                <a:ea typeface="メイリオ" panose="020B0604030504040204" pitchFamily="50" charset="-128"/>
              </a:rPr>
              <a:t>活  動</a:t>
            </a:r>
          </a:p>
        </p:txBody>
      </p:sp>
      <p:sp>
        <p:nvSpPr>
          <p:cNvPr id="44" name="Text Box 12">
            <a:extLst>
              <a:ext uri="{FF2B5EF4-FFF2-40B4-BE49-F238E27FC236}">
                <a16:creationId xmlns:a16="http://schemas.microsoft.com/office/drawing/2014/main" id="{8E22CEA8-0BB5-4AB0-86BF-FF49DA128046}"/>
              </a:ext>
            </a:extLst>
          </p:cNvPr>
          <p:cNvSpPr txBox="1">
            <a:spLocks noChangeArrowheads="1"/>
          </p:cNvSpPr>
          <p:nvPr/>
        </p:nvSpPr>
        <p:spPr bwMode="auto">
          <a:xfrm>
            <a:off x="6838335" y="3429000"/>
            <a:ext cx="165064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900" dirty="0">
                <a:latin typeface="メイリオ" panose="020B0604030504040204" pitchFamily="50" charset="-128"/>
                <a:ea typeface="メイリオ" panose="020B0604030504040204" pitchFamily="50" charset="-128"/>
              </a:rPr>
              <a:t>Participation</a:t>
            </a:r>
          </a:p>
          <a:p>
            <a:pPr algn="ctr" eaLnBrk="1" hangingPunct="1">
              <a:spcBef>
                <a:spcPct val="0"/>
              </a:spcBef>
              <a:buFontTx/>
              <a:buNone/>
            </a:pPr>
            <a:r>
              <a:rPr lang="ja-JP" altLang="en-US" sz="1900" dirty="0">
                <a:latin typeface="メイリオ" panose="020B0604030504040204" pitchFamily="50" charset="-128"/>
                <a:ea typeface="メイリオ" panose="020B0604030504040204" pitchFamily="50" charset="-128"/>
              </a:rPr>
              <a:t>参  加</a:t>
            </a:r>
          </a:p>
        </p:txBody>
      </p:sp>
      <p:sp>
        <p:nvSpPr>
          <p:cNvPr id="45" name="Text Box 13">
            <a:extLst>
              <a:ext uri="{FF2B5EF4-FFF2-40B4-BE49-F238E27FC236}">
                <a16:creationId xmlns:a16="http://schemas.microsoft.com/office/drawing/2014/main" id="{B505532D-E315-4B36-AEC4-2AB89F2B0FA3}"/>
              </a:ext>
            </a:extLst>
          </p:cNvPr>
          <p:cNvSpPr txBox="1">
            <a:spLocks noChangeArrowheads="1"/>
          </p:cNvSpPr>
          <p:nvPr/>
        </p:nvSpPr>
        <p:spPr bwMode="auto">
          <a:xfrm>
            <a:off x="1075784" y="3345833"/>
            <a:ext cx="237757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900" dirty="0">
                <a:latin typeface="メイリオ" panose="020B0604030504040204" pitchFamily="50" charset="-128"/>
                <a:ea typeface="メイリオ" panose="020B0604030504040204" pitchFamily="50" charset="-128"/>
              </a:rPr>
              <a:t>Body Functions</a:t>
            </a:r>
          </a:p>
          <a:p>
            <a:pPr algn="ctr" eaLnBrk="1" hangingPunct="1">
              <a:spcBef>
                <a:spcPct val="0"/>
              </a:spcBef>
              <a:buFontTx/>
              <a:buNone/>
            </a:pPr>
            <a:r>
              <a:rPr lang="en-US" altLang="ja-JP" sz="1900" dirty="0">
                <a:latin typeface="メイリオ" panose="020B0604030504040204" pitchFamily="50" charset="-128"/>
                <a:ea typeface="メイリオ" panose="020B0604030504040204" pitchFamily="50" charset="-128"/>
              </a:rPr>
              <a:t>And Structures</a:t>
            </a:r>
          </a:p>
          <a:p>
            <a:pPr algn="ctr" eaLnBrk="1" hangingPunct="1">
              <a:spcBef>
                <a:spcPct val="0"/>
              </a:spcBef>
              <a:buFontTx/>
              <a:buNone/>
            </a:pPr>
            <a:r>
              <a:rPr lang="ja-JP" altLang="en-US" sz="1900" dirty="0">
                <a:latin typeface="メイリオ" panose="020B0604030504040204" pitchFamily="50" charset="-128"/>
                <a:ea typeface="メイリオ" panose="020B0604030504040204" pitchFamily="50" charset="-128"/>
              </a:rPr>
              <a:t>心身機能・身体構造</a:t>
            </a:r>
          </a:p>
        </p:txBody>
      </p:sp>
      <p:sp>
        <p:nvSpPr>
          <p:cNvPr id="46" name="Text Box 14">
            <a:extLst>
              <a:ext uri="{FF2B5EF4-FFF2-40B4-BE49-F238E27FC236}">
                <a16:creationId xmlns:a16="http://schemas.microsoft.com/office/drawing/2014/main" id="{E5DC6434-8622-4FFD-A56E-BE2F4C8D8738}"/>
              </a:ext>
            </a:extLst>
          </p:cNvPr>
          <p:cNvSpPr txBox="1">
            <a:spLocks noChangeArrowheads="1"/>
          </p:cNvSpPr>
          <p:nvPr/>
        </p:nvSpPr>
        <p:spPr bwMode="auto">
          <a:xfrm>
            <a:off x="2749071" y="1882425"/>
            <a:ext cx="449834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900" dirty="0">
                <a:latin typeface="メイリオ" panose="020B0604030504040204" pitchFamily="50" charset="-128"/>
                <a:ea typeface="メイリオ" panose="020B0604030504040204" pitchFamily="50" charset="-128"/>
              </a:rPr>
              <a:t>Health</a:t>
            </a:r>
            <a:r>
              <a:rPr lang="ja-JP" altLang="en-US" sz="1900" dirty="0">
                <a:latin typeface="メイリオ" panose="020B0604030504040204" pitchFamily="50" charset="-128"/>
                <a:ea typeface="メイリオ" panose="020B0604030504040204" pitchFamily="50" charset="-128"/>
              </a:rPr>
              <a:t>　</a:t>
            </a:r>
            <a:r>
              <a:rPr lang="en-US" altLang="ja-JP" sz="1900" dirty="0">
                <a:latin typeface="メイリオ" panose="020B0604030504040204" pitchFamily="50" charset="-128"/>
                <a:ea typeface="メイリオ" panose="020B0604030504040204" pitchFamily="50" charset="-128"/>
              </a:rPr>
              <a:t>condition</a:t>
            </a:r>
            <a:r>
              <a:rPr lang="ja-JP" altLang="en-US" sz="1900" dirty="0">
                <a:latin typeface="メイリオ" panose="020B0604030504040204" pitchFamily="50" charset="-128"/>
                <a:ea typeface="メイリオ" panose="020B0604030504040204" pitchFamily="50" charset="-128"/>
              </a:rPr>
              <a:t>　健康状態</a:t>
            </a:r>
          </a:p>
          <a:p>
            <a:pPr algn="ctr" eaLnBrk="1" hangingPunct="1">
              <a:spcBef>
                <a:spcPct val="0"/>
              </a:spcBef>
              <a:buFontTx/>
              <a:buNone/>
            </a:pPr>
            <a:r>
              <a:rPr lang="ja-JP" altLang="en-US" sz="1900" dirty="0">
                <a:latin typeface="メイリオ" panose="020B0604030504040204" pitchFamily="50" charset="-128"/>
                <a:ea typeface="メイリオ" panose="020B0604030504040204" pitchFamily="50" charset="-128"/>
              </a:rPr>
              <a:t>（</a:t>
            </a:r>
            <a:r>
              <a:rPr lang="en-US" altLang="ja-JP" sz="1900" dirty="0">
                <a:latin typeface="メイリオ" panose="020B0604030504040204" pitchFamily="50" charset="-128"/>
                <a:ea typeface="メイリオ" panose="020B0604030504040204" pitchFamily="50" charset="-128"/>
              </a:rPr>
              <a:t>disorder or disease</a:t>
            </a:r>
            <a:r>
              <a:rPr lang="ja-JP" altLang="en-US" sz="1900" dirty="0">
                <a:latin typeface="メイリオ" panose="020B0604030504040204" pitchFamily="50" charset="-128"/>
                <a:ea typeface="メイリオ" panose="020B0604030504040204" pitchFamily="50" charset="-128"/>
              </a:rPr>
              <a:t>）（変調</a:t>
            </a:r>
            <a:r>
              <a:rPr lang="en-US" altLang="ja-JP" sz="1900" dirty="0">
                <a:latin typeface="メイリオ" panose="020B0604030504040204" pitchFamily="50" charset="-128"/>
                <a:ea typeface="メイリオ" panose="020B0604030504040204" pitchFamily="50" charset="-128"/>
              </a:rPr>
              <a:t>/</a:t>
            </a:r>
            <a:r>
              <a:rPr lang="ja-JP" altLang="en-US" sz="1900" dirty="0">
                <a:latin typeface="メイリオ" panose="020B0604030504040204" pitchFamily="50" charset="-128"/>
                <a:ea typeface="メイリオ" panose="020B0604030504040204" pitchFamily="50" charset="-128"/>
              </a:rPr>
              <a:t>病気）</a:t>
            </a:r>
          </a:p>
        </p:txBody>
      </p:sp>
      <p:sp>
        <p:nvSpPr>
          <p:cNvPr id="47" name="Line 15">
            <a:extLst>
              <a:ext uri="{FF2B5EF4-FFF2-40B4-BE49-F238E27FC236}">
                <a16:creationId xmlns:a16="http://schemas.microsoft.com/office/drawing/2014/main" id="{DD12597F-DF6E-4744-910F-6C8EBFBBE628}"/>
              </a:ext>
            </a:extLst>
          </p:cNvPr>
          <p:cNvSpPr>
            <a:spLocks noChangeShapeType="1"/>
          </p:cNvSpPr>
          <p:nvPr/>
        </p:nvSpPr>
        <p:spPr bwMode="auto">
          <a:xfrm>
            <a:off x="5020467" y="2548619"/>
            <a:ext cx="0" cy="7207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8" name="Line 16">
            <a:extLst>
              <a:ext uri="{FF2B5EF4-FFF2-40B4-BE49-F238E27FC236}">
                <a16:creationId xmlns:a16="http://schemas.microsoft.com/office/drawing/2014/main" id="{6A658068-B874-4DBE-9133-A3A9DB95ABF1}"/>
              </a:ext>
            </a:extLst>
          </p:cNvPr>
          <p:cNvSpPr>
            <a:spLocks noChangeShapeType="1"/>
          </p:cNvSpPr>
          <p:nvPr/>
        </p:nvSpPr>
        <p:spPr bwMode="auto">
          <a:xfrm rot="16200000">
            <a:off x="6317455" y="3326494"/>
            <a:ext cx="0" cy="7207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9" name="Line 17">
            <a:extLst>
              <a:ext uri="{FF2B5EF4-FFF2-40B4-BE49-F238E27FC236}">
                <a16:creationId xmlns:a16="http://schemas.microsoft.com/office/drawing/2014/main" id="{132C9B55-6043-4C79-A8CA-3FE6B33A8BBC}"/>
              </a:ext>
            </a:extLst>
          </p:cNvPr>
          <p:cNvSpPr>
            <a:spLocks noChangeShapeType="1"/>
          </p:cNvSpPr>
          <p:nvPr/>
        </p:nvSpPr>
        <p:spPr bwMode="auto">
          <a:xfrm rot="16200000">
            <a:off x="3653630" y="3326494"/>
            <a:ext cx="0" cy="7207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0" name="Line 18">
            <a:extLst>
              <a:ext uri="{FF2B5EF4-FFF2-40B4-BE49-F238E27FC236}">
                <a16:creationId xmlns:a16="http://schemas.microsoft.com/office/drawing/2014/main" id="{F753A6FE-1428-4FDF-9070-975BA418DC64}"/>
              </a:ext>
            </a:extLst>
          </p:cNvPr>
          <p:cNvSpPr>
            <a:spLocks noChangeShapeType="1"/>
          </p:cNvSpPr>
          <p:nvPr/>
        </p:nvSpPr>
        <p:spPr bwMode="auto">
          <a:xfrm flipH="1">
            <a:off x="5020466" y="4131355"/>
            <a:ext cx="1" cy="77105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grpSp>
        <p:nvGrpSpPr>
          <p:cNvPr id="51" name="Group 22">
            <a:extLst>
              <a:ext uri="{FF2B5EF4-FFF2-40B4-BE49-F238E27FC236}">
                <a16:creationId xmlns:a16="http://schemas.microsoft.com/office/drawing/2014/main" id="{39ABB8D4-2B43-4DAC-BCE9-B600E87E1458}"/>
              </a:ext>
            </a:extLst>
          </p:cNvPr>
          <p:cNvGrpSpPr>
            <a:grpSpLocks/>
          </p:cNvGrpSpPr>
          <p:nvPr/>
        </p:nvGrpSpPr>
        <p:grpSpPr bwMode="auto">
          <a:xfrm>
            <a:off x="2285209" y="2823258"/>
            <a:ext cx="5400675" cy="433387"/>
            <a:chOff x="1247" y="1706"/>
            <a:chExt cx="3402" cy="273"/>
          </a:xfrm>
        </p:grpSpPr>
        <p:sp>
          <p:nvSpPr>
            <p:cNvPr id="52" name="Line 19">
              <a:extLst>
                <a:ext uri="{FF2B5EF4-FFF2-40B4-BE49-F238E27FC236}">
                  <a16:creationId xmlns:a16="http://schemas.microsoft.com/office/drawing/2014/main" id="{BDC1A8D3-2384-4819-8640-577021A6730A}"/>
                </a:ext>
              </a:extLst>
            </p:cNvPr>
            <p:cNvSpPr>
              <a:spLocks noChangeShapeType="1"/>
            </p:cNvSpPr>
            <p:nvPr/>
          </p:nvSpPr>
          <p:spPr bwMode="auto">
            <a:xfrm>
              <a:off x="1247" y="1706"/>
              <a:ext cx="34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3" name="Line 20">
              <a:extLst>
                <a:ext uri="{FF2B5EF4-FFF2-40B4-BE49-F238E27FC236}">
                  <a16:creationId xmlns:a16="http://schemas.microsoft.com/office/drawing/2014/main" id="{F88DC2B8-0276-47CA-A66E-2ED63956E16C}"/>
                </a:ext>
              </a:extLst>
            </p:cNvPr>
            <p:cNvSpPr>
              <a:spLocks noChangeShapeType="1"/>
            </p:cNvSpPr>
            <p:nvPr/>
          </p:nvSpPr>
          <p:spPr bwMode="auto">
            <a:xfrm>
              <a:off x="4649" y="1706"/>
              <a:ext cx="0" cy="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4" name="Line 21">
              <a:extLst>
                <a:ext uri="{FF2B5EF4-FFF2-40B4-BE49-F238E27FC236}">
                  <a16:creationId xmlns:a16="http://schemas.microsoft.com/office/drawing/2014/main" id="{16082E19-C2A8-4964-A983-226A5A96A33A}"/>
                </a:ext>
              </a:extLst>
            </p:cNvPr>
            <p:cNvSpPr>
              <a:spLocks noChangeShapeType="1"/>
            </p:cNvSpPr>
            <p:nvPr/>
          </p:nvSpPr>
          <p:spPr bwMode="auto">
            <a:xfrm>
              <a:off x="1247" y="1706"/>
              <a:ext cx="0" cy="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grpSp>
      <p:grpSp>
        <p:nvGrpSpPr>
          <p:cNvPr id="55" name="Group 23">
            <a:extLst>
              <a:ext uri="{FF2B5EF4-FFF2-40B4-BE49-F238E27FC236}">
                <a16:creationId xmlns:a16="http://schemas.microsoft.com/office/drawing/2014/main" id="{5480085B-50B2-41CE-B454-A8E024C2BB72}"/>
              </a:ext>
            </a:extLst>
          </p:cNvPr>
          <p:cNvGrpSpPr>
            <a:grpSpLocks/>
          </p:cNvGrpSpPr>
          <p:nvPr/>
        </p:nvGrpSpPr>
        <p:grpSpPr bwMode="auto">
          <a:xfrm rot="10800000">
            <a:off x="2285209" y="4169451"/>
            <a:ext cx="5400675" cy="495301"/>
            <a:chOff x="1247" y="1780"/>
            <a:chExt cx="3402" cy="312"/>
          </a:xfrm>
        </p:grpSpPr>
        <p:sp>
          <p:nvSpPr>
            <p:cNvPr id="56" name="Line 24">
              <a:extLst>
                <a:ext uri="{FF2B5EF4-FFF2-40B4-BE49-F238E27FC236}">
                  <a16:creationId xmlns:a16="http://schemas.microsoft.com/office/drawing/2014/main" id="{DF5A53D7-E904-4E2D-B605-07DE937D7A6A}"/>
                </a:ext>
              </a:extLst>
            </p:cNvPr>
            <p:cNvSpPr>
              <a:spLocks noChangeShapeType="1"/>
            </p:cNvSpPr>
            <p:nvPr/>
          </p:nvSpPr>
          <p:spPr bwMode="auto">
            <a:xfrm>
              <a:off x="1247" y="1780"/>
              <a:ext cx="34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57" name="Line 25">
              <a:extLst>
                <a:ext uri="{FF2B5EF4-FFF2-40B4-BE49-F238E27FC236}">
                  <a16:creationId xmlns:a16="http://schemas.microsoft.com/office/drawing/2014/main" id="{2A3CC4AB-73C6-46DE-B2FB-AF79062B6229}"/>
                </a:ext>
              </a:extLst>
            </p:cNvPr>
            <p:cNvSpPr>
              <a:spLocks noChangeShapeType="1"/>
            </p:cNvSpPr>
            <p:nvPr/>
          </p:nvSpPr>
          <p:spPr bwMode="auto">
            <a:xfrm>
              <a:off x="4649" y="1780"/>
              <a:ext cx="0" cy="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8" name="Line 26">
              <a:extLst>
                <a:ext uri="{FF2B5EF4-FFF2-40B4-BE49-F238E27FC236}">
                  <a16:creationId xmlns:a16="http://schemas.microsoft.com/office/drawing/2014/main" id="{37A2959F-A774-49DB-A14D-89E0867B8E78}"/>
                </a:ext>
              </a:extLst>
            </p:cNvPr>
            <p:cNvSpPr>
              <a:spLocks noChangeShapeType="1"/>
            </p:cNvSpPr>
            <p:nvPr/>
          </p:nvSpPr>
          <p:spPr bwMode="auto">
            <a:xfrm flipH="1">
              <a:off x="1247" y="1780"/>
              <a:ext cx="0" cy="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latin typeface="メイリオ" panose="020B0604030504040204" pitchFamily="50" charset="-128"/>
                <a:ea typeface="メイリオ" panose="020B0604030504040204" pitchFamily="50" charset="-128"/>
              </a:endParaRPr>
            </a:p>
          </p:txBody>
        </p:sp>
      </p:grpSp>
      <p:sp>
        <p:nvSpPr>
          <p:cNvPr id="59" name="Line 28">
            <a:extLst>
              <a:ext uri="{FF2B5EF4-FFF2-40B4-BE49-F238E27FC236}">
                <a16:creationId xmlns:a16="http://schemas.microsoft.com/office/drawing/2014/main" id="{FDD33366-BFB3-42F3-A37C-A5C7CB4A71EF}"/>
              </a:ext>
            </a:extLst>
          </p:cNvPr>
          <p:cNvSpPr>
            <a:spLocks noChangeShapeType="1"/>
          </p:cNvSpPr>
          <p:nvPr/>
        </p:nvSpPr>
        <p:spPr bwMode="auto">
          <a:xfrm>
            <a:off x="3564726" y="4902411"/>
            <a:ext cx="28082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60" name="Line 29">
            <a:extLst>
              <a:ext uri="{FF2B5EF4-FFF2-40B4-BE49-F238E27FC236}">
                <a16:creationId xmlns:a16="http://schemas.microsoft.com/office/drawing/2014/main" id="{817D6092-E325-4BFA-A182-A29C62E4D5D5}"/>
              </a:ext>
            </a:extLst>
          </p:cNvPr>
          <p:cNvSpPr>
            <a:spLocks noChangeShapeType="1"/>
          </p:cNvSpPr>
          <p:nvPr/>
        </p:nvSpPr>
        <p:spPr bwMode="auto">
          <a:xfrm>
            <a:off x="6373013" y="4902410"/>
            <a:ext cx="0" cy="321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61" name="Line 30">
            <a:extLst>
              <a:ext uri="{FF2B5EF4-FFF2-40B4-BE49-F238E27FC236}">
                <a16:creationId xmlns:a16="http://schemas.microsoft.com/office/drawing/2014/main" id="{98F44B9A-CAFA-4E74-92B8-2E2FB2F31560}"/>
              </a:ext>
            </a:extLst>
          </p:cNvPr>
          <p:cNvSpPr>
            <a:spLocks noChangeShapeType="1"/>
          </p:cNvSpPr>
          <p:nvPr/>
        </p:nvSpPr>
        <p:spPr bwMode="auto">
          <a:xfrm>
            <a:off x="3564726" y="4902410"/>
            <a:ext cx="0" cy="321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BA3027A1-632A-40E3-856A-526789776529}"/>
              </a:ext>
            </a:extLst>
          </p:cNvPr>
          <p:cNvSpPr txBox="1"/>
          <p:nvPr/>
        </p:nvSpPr>
        <p:spPr>
          <a:xfrm>
            <a:off x="819397" y="1306213"/>
            <a:ext cx="5757025"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14</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国際生活機能分類（</a:t>
            </a:r>
            <a:r>
              <a:rPr lang="en-US" altLang="ja-JP" sz="1600" b="1" dirty="0">
                <a:latin typeface="メイリオ" panose="020B0604030504040204" pitchFamily="50" charset="-128"/>
                <a:ea typeface="メイリオ" panose="020B0604030504040204" pitchFamily="50" charset="-128"/>
              </a:rPr>
              <a:t>ICF</a:t>
            </a:r>
            <a:r>
              <a:rPr lang="ja-JP" altLang="en-US" sz="1600" b="1" dirty="0">
                <a:latin typeface="メイリオ" panose="020B0604030504040204" pitchFamily="50" charset="-128"/>
                <a:ea typeface="メイリオ" panose="020B0604030504040204" pitchFamily="50" charset="-128"/>
              </a:rPr>
              <a:t>）の構成要素間の相互作用</a:t>
            </a:r>
          </a:p>
        </p:txBody>
      </p:sp>
      <p:sp>
        <p:nvSpPr>
          <p:cNvPr id="27" name="正方形/長方形 26"/>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3447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03A0EC2-A1F2-4EA9-9143-2226807B0073}"/>
              </a:ext>
            </a:extLst>
          </p:cNvPr>
          <p:cNvSpPr>
            <a:spLocks noGrp="1"/>
          </p:cNvSpPr>
          <p:nvPr>
            <p:ph type="title"/>
          </p:nvPr>
        </p:nvSpPr>
        <p:spPr>
          <a:xfrm>
            <a:off x="720000" y="666000"/>
            <a:ext cx="8543925" cy="581890"/>
          </a:xfrm>
        </p:spPr>
        <p:txBody>
          <a:bodyPr>
            <a:normAutofit/>
          </a:bodyPr>
          <a:lstStyle/>
          <a:p>
            <a:r>
              <a:rPr lang="ja-JP" altLang="en-US" sz="2799" dirty="0"/>
              <a:t>２－５　医療的ケア児の推移</a:t>
            </a:r>
          </a:p>
        </p:txBody>
      </p:sp>
      <p:sp>
        <p:nvSpPr>
          <p:cNvPr id="5" name="テキスト ボックス 4">
            <a:extLst>
              <a:ext uri="{FF2B5EF4-FFF2-40B4-BE49-F238E27FC236}">
                <a16:creationId xmlns:a16="http://schemas.microsoft.com/office/drawing/2014/main" id="{137C3C0C-1D13-467B-832B-3245FC559B4F}"/>
              </a:ext>
            </a:extLst>
          </p:cNvPr>
          <p:cNvSpPr txBox="1"/>
          <p:nvPr/>
        </p:nvSpPr>
        <p:spPr>
          <a:xfrm>
            <a:off x="681040" y="1440000"/>
            <a:ext cx="8414483"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15</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医療的ケア児数の推移（推計値）人工呼吸器管理が必要な児童の推移（推計値</a:t>
            </a:r>
            <a:r>
              <a:rPr lang="ja-JP" altLang="en-US" sz="1600" dirty="0">
                <a:latin typeface="メイリオ" panose="020B0604030504040204" pitchFamily="50" charset="-128"/>
                <a:ea typeface="メイリオ" panose="020B0604030504040204" pitchFamily="50" charset="-128"/>
              </a:rPr>
              <a:t>）</a:t>
            </a:r>
          </a:p>
        </p:txBody>
      </p:sp>
      <p:sp>
        <p:nvSpPr>
          <p:cNvPr id="8" name="テキスト ボックス 7">
            <a:extLst>
              <a:ext uri="{FF2B5EF4-FFF2-40B4-BE49-F238E27FC236}">
                <a16:creationId xmlns:a16="http://schemas.microsoft.com/office/drawing/2014/main" id="{5077C52D-1F24-4B94-A896-3B5D3CCA4860}"/>
              </a:ext>
            </a:extLst>
          </p:cNvPr>
          <p:cNvSpPr txBox="1"/>
          <p:nvPr/>
        </p:nvSpPr>
        <p:spPr>
          <a:xfrm>
            <a:off x="681040" y="5975359"/>
            <a:ext cx="7175362"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出典：奈倉道昭；小児在宅医療の実態、医療的ケア児の全国の動向、在宅新療</a:t>
            </a:r>
            <a:r>
              <a:rPr lang="en-US" altLang="ja-JP" sz="1100" dirty="0">
                <a:latin typeface="メイリオ" panose="020B0604030504040204" pitchFamily="50" charset="-128"/>
                <a:ea typeface="メイリオ" panose="020B0604030504040204" pitchFamily="50" charset="-128"/>
              </a:rPr>
              <a:t>0-100</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4(4):315-320</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2019.</a:t>
            </a:r>
            <a:endParaRPr lang="ja-JP" altLang="en-US" sz="1100" dirty="0">
              <a:latin typeface="メイリオ" panose="020B0604030504040204" pitchFamily="50" charset="-128"/>
              <a:ea typeface="メイリオ" panose="020B0604030504040204" pitchFamily="50" charset="-128"/>
            </a:endParaRPr>
          </a:p>
        </p:txBody>
      </p:sp>
      <p:pic>
        <p:nvPicPr>
          <p:cNvPr id="4" name="図 3" descr="スクリーンショット が含まれている画像&#10;&#10;自動的に生成された説明">
            <a:extLst>
              <a:ext uri="{FF2B5EF4-FFF2-40B4-BE49-F238E27FC236}">
                <a16:creationId xmlns:a16="http://schemas.microsoft.com/office/drawing/2014/main" id="{98866AEE-D1EC-43DD-9F46-525ED22CB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875" y="2325312"/>
            <a:ext cx="8549916" cy="3228776"/>
          </a:xfrm>
          <a:prstGeom prst="rect">
            <a:avLst/>
          </a:prstGeom>
        </p:spPr>
      </p:pic>
      <p:sp>
        <p:nvSpPr>
          <p:cNvPr id="9" name="正方形/長方形 8"/>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18</a:t>
            </a:r>
            <a:endParaRPr lang="ja-JP" altLang="en-US" sz="1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935DE500-F4F5-41AE-B963-F50F1F191D16}"/>
              </a:ext>
            </a:extLst>
          </p:cNvPr>
          <p:cNvSpPr/>
          <p:nvPr/>
        </p:nvSpPr>
        <p:spPr>
          <a:xfrm>
            <a:off x="681040" y="1951515"/>
            <a:ext cx="8556623" cy="3866356"/>
          </a:xfrm>
          <a:prstGeom prst="rect">
            <a:avLst/>
          </a:prstGeom>
          <a:noFill/>
          <a:ln w="635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Tree>
    <p:extLst>
      <p:ext uri="{BB962C8B-B14F-4D97-AF65-F5344CB8AC3E}">
        <p14:creationId xmlns:p14="http://schemas.microsoft.com/office/powerpoint/2010/main" val="32116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DA37C26-DA31-4459-B74E-9A47FCD1785A}"/>
              </a:ext>
            </a:extLst>
          </p:cNvPr>
          <p:cNvSpPr>
            <a:spLocks noGrp="1"/>
          </p:cNvSpPr>
          <p:nvPr>
            <p:ph type="title"/>
          </p:nvPr>
        </p:nvSpPr>
        <p:spPr>
          <a:xfrm>
            <a:off x="720000" y="648000"/>
            <a:ext cx="8543925" cy="581890"/>
          </a:xfrm>
        </p:spPr>
        <p:txBody>
          <a:bodyPr>
            <a:noAutofit/>
          </a:bodyPr>
          <a:lstStyle/>
          <a:p>
            <a:r>
              <a:rPr lang="ja-JP" altLang="en-US" sz="2401" dirty="0"/>
              <a:t>２－６　地域における医療的ケアを必要とする</a:t>
            </a:r>
            <a:br>
              <a:rPr lang="ja-JP" altLang="en-US" sz="2401" dirty="0"/>
            </a:br>
            <a:r>
              <a:rPr lang="ja-JP" altLang="en-US" sz="2401" dirty="0"/>
              <a:t>　　　　子どもの支援体制</a:t>
            </a:r>
          </a:p>
        </p:txBody>
      </p:sp>
      <p:sp>
        <p:nvSpPr>
          <p:cNvPr id="6" name="テキスト ボックス 5">
            <a:extLst>
              <a:ext uri="{FF2B5EF4-FFF2-40B4-BE49-F238E27FC236}">
                <a16:creationId xmlns:a16="http://schemas.microsoft.com/office/drawing/2014/main" id="{1C0CCAF1-51F6-4A7B-9162-8BA76F341530}"/>
              </a:ext>
            </a:extLst>
          </p:cNvPr>
          <p:cNvSpPr txBox="1"/>
          <p:nvPr/>
        </p:nvSpPr>
        <p:spPr>
          <a:xfrm>
            <a:off x="823544" y="1440000"/>
            <a:ext cx="6157455"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16</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地域における医療的ケアを必要とする子どもの支援体制</a:t>
            </a:r>
          </a:p>
        </p:txBody>
      </p:sp>
      <p:pic>
        <p:nvPicPr>
          <p:cNvPr id="7" name="図 6" descr="スクリーンショットの画面&#10;&#10;自動的に生成された説明">
            <a:extLst>
              <a:ext uri="{FF2B5EF4-FFF2-40B4-BE49-F238E27FC236}">
                <a16:creationId xmlns:a16="http://schemas.microsoft.com/office/drawing/2014/main" id="{DE98A776-3660-430D-A2D2-3443CF13E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719" y="2033218"/>
            <a:ext cx="8718621" cy="4042136"/>
          </a:xfrm>
          <a:prstGeom prst="rect">
            <a:avLst/>
          </a:prstGeom>
        </p:spPr>
      </p:pic>
      <p:sp>
        <p:nvSpPr>
          <p:cNvPr id="9" name="テキスト ボックス 8">
            <a:extLst>
              <a:ext uri="{FF2B5EF4-FFF2-40B4-BE49-F238E27FC236}">
                <a16:creationId xmlns:a16="http://schemas.microsoft.com/office/drawing/2014/main" id="{C833127B-FE94-46C1-9C22-5CD12A5DCE8A}"/>
              </a:ext>
            </a:extLst>
          </p:cNvPr>
          <p:cNvSpPr txBox="1"/>
          <p:nvPr/>
        </p:nvSpPr>
        <p:spPr>
          <a:xfrm>
            <a:off x="2864764" y="6192379"/>
            <a:ext cx="6545382"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医療的ケアが必要な障害児への支援の充実に向けて　平成</a:t>
            </a:r>
            <a:r>
              <a:rPr lang="en-US" altLang="ja-JP" sz="1100" dirty="0">
                <a:latin typeface="メイリオ" panose="020B0604030504040204" pitchFamily="50" charset="-128"/>
                <a:ea typeface="メイリオ" panose="020B0604030504040204" pitchFamily="50" charset="-128"/>
              </a:rPr>
              <a:t>29</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16</a:t>
            </a:r>
            <a:r>
              <a:rPr lang="ja-JP" altLang="en-US" sz="1100" dirty="0">
                <a:latin typeface="メイリオ" panose="020B0604030504040204" pitchFamily="50" charset="-128"/>
                <a:ea typeface="メイリオ" panose="020B0604030504040204" pitchFamily="50" charset="-128"/>
              </a:rPr>
              <a:t>日　厚生労働省社会・援護局 </a:t>
            </a: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19</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2987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799BAC8-C91F-B146-A7B4-4CCCAF3A3B0E}"/>
              </a:ext>
            </a:extLst>
          </p:cNvPr>
          <p:cNvSpPr/>
          <p:nvPr/>
        </p:nvSpPr>
        <p:spPr>
          <a:xfrm>
            <a:off x="0" y="2"/>
            <a:ext cx="9906000" cy="3829426"/>
          </a:xfrm>
          <a:prstGeom prst="rect">
            <a:avLst/>
          </a:prstGeom>
          <a:solidFill>
            <a:srgbClr val="9A0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a:extLst>
              <a:ext uri="{FF2B5EF4-FFF2-40B4-BE49-F238E27FC236}">
                <a16:creationId xmlns:a16="http://schemas.microsoft.com/office/drawing/2014/main" id="{6373EB82-858A-B149-8002-C5E73B48F2D8}"/>
              </a:ext>
            </a:extLst>
          </p:cNvPr>
          <p:cNvSpPr/>
          <p:nvPr/>
        </p:nvSpPr>
        <p:spPr>
          <a:xfrm>
            <a:off x="0" y="932382"/>
            <a:ext cx="9906000" cy="2686839"/>
          </a:xfrm>
          <a:prstGeom prst="rect">
            <a:avLst/>
          </a:prstGeom>
          <a:solidFill>
            <a:srgbClr val="F9B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4792CEB0-02C8-DC43-89E2-638C663BD3E5}"/>
              </a:ext>
            </a:extLst>
          </p:cNvPr>
          <p:cNvSpPr>
            <a:spLocks noGrp="1"/>
          </p:cNvSpPr>
          <p:nvPr>
            <p:ph type="ctrTitle"/>
          </p:nvPr>
        </p:nvSpPr>
        <p:spPr>
          <a:xfrm>
            <a:off x="710005" y="908052"/>
            <a:ext cx="8659907" cy="2520950"/>
          </a:xfrm>
        </p:spPr>
        <p:txBody>
          <a:bodyPr anchor="ctr">
            <a:normAutofit/>
          </a:bodyPr>
          <a:lstStyle/>
          <a:p>
            <a:pPr marL="1438154" indent="-1438154" algn="l">
              <a:lnSpc>
                <a:spcPct val="100000"/>
              </a:lnSpc>
            </a:pPr>
            <a:r>
              <a:rPr lang="ja-JP" altLang="en-US" sz="3800" dirty="0">
                <a:latin typeface="メイリオ" panose="020B0604030504040204" pitchFamily="50" charset="-128"/>
                <a:ea typeface="メイリオ" panose="020B0604030504040204" pitchFamily="50" charset="-128"/>
              </a:rPr>
              <a:t>第</a:t>
            </a:r>
            <a:r>
              <a:rPr lang="en-US" altLang="ja-JP" sz="3800" dirty="0">
                <a:latin typeface="メイリオ" panose="020B0604030504040204" pitchFamily="50" charset="-128"/>
                <a:ea typeface="メイリオ" panose="020B0604030504040204" pitchFamily="50" charset="-128"/>
              </a:rPr>
              <a:t>Ⅰ</a:t>
            </a:r>
            <a:r>
              <a:rPr lang="ja-JP" altLang="en-US" sz="3800" dirty="0">
                <a:latin typeface="メイリオ" panose="020B0604030504040204" pitchFamily="50" charset="-128"/>
                <a:ea typeface="メイリオ" panose="020B0604030504040204" pitchFamily="50" charset="-128"/>
              </a:rPr>
              <a:t>章　学校における看護の役割</a:t>
            </a:r>
            <a:br>
              <a:rPr lang="en-US" altLang="ja-JP" sz="3800" dirty="0">
                <a:latin typeface="メイリオ" panose="020B0604030504040204" pitchFamily="50" charset="-128"/>
                <a:ea typeface="メイリオ" panose="020B0604030504040204" pitchFamily="50" charset="-128"/>
              </a:rPr>
            </a:br>
            <a:r>
              <a:rPr lang="ja-JP" altLang="en-US" sz="3800" dirty="0">
                <a:latin typeface="メイリオ" panose="020B0604030504040204" pitchFamily="50" charset="-128"/>
                <a:ea typeface="メイリオ" panose="020B0604030504040204" pitchFamily="50" charset="-128"/>
              </a:rPr>
              <a:t>　目指すところ</a:t>
            </a:r>
          </a:p>
        </p:txBody>
      </p:sp>
      <p:sp>
        <p:nvSpPr>
          <p:cNvPr id="5" name="字幕 2">
            <a:extLst>
              <a:ext uri="{FF2B5EF4-FFF2-40B4-BE49-F238E27FC236}">
                <a16:creationId xmlns:a16="http://schemas.microsoft.com/office/drawing/2014/main" id="{C6F8B127-6C52-4554-AC62-E5057BA734B9}"/>
              </a:ext>
            </a:extLst>
          </p:cNvPr>
          <p:cNvSpPr>
            <a:spLocks noGrp="1"/>
          </p:cNvSpPr>
          <p:nvPr>
            <p:ph type="subTitle" idx="1"/>
          </p:nvPr>
        </p:nvSpPr>
        <p:spPr>
          <a:xfrm>
            <a:off x="2532187" y="4033769"/>
            <a:ext cx="6029924" cy="2254768"/>
          </a:xfrm>
        </p:spPr>
        <p:txBody>
          <a:bodyPr>
            <a:noAutofit/>
          </a:bodyPr>
          <a:lstStyle/>
          <a:p>
            <a:pPr algn="l">
              <a:lnSpc>
                <a:spcPct val="150000"/>
              </a:lnSpc>
            </a:pPr>
            <a:r>
              <a:rPr lang="en-US" altLang="ja-JP" sz="2200" dirty="0">
                <a:latin typeface="メイリオ" panose="020B0604030504040204" pitchFamily="50" charset="-128"/>
                <a:ea typeface="メイリオ" panose="020B0604030504040204" pitchFamily="50" charset="-128"/>
              </a:rPr>
              <a:t>1</a:t>
            </a:r>
            <a:r>
              <a:rPr lang="ja-JP" altLang="en-US" sz="2200" dirty="0">
                <a:latin typeface="メイリオ" panose="020B0604030504040204" pitchFamily="50" charset="-128"/>
                <a:ea typeface="メイリオ" panose="020B0604030504040204" pitchFamily="50" charset="-128"/>
              </a:rPr>
              <a:t>．子どもの成長発達</a:t>
            </a:r>
          </a:p>
          <a:p>
            <a:pPr algn="l">
              <a:lnSpc>
                <a:spcPct val="150000"/>
              </a:lnSpc>
            </a:pPr>
            <a:r>
              <a:rPr lang="en-US" altLang="ja-JP" sz="2200" dirty="0">
                <a:latin typeface="メイリオ" panose="020B0604030504040204" pitchFamily="50" charset="-128"/>
                <a:ea typeface="メイリオ" panose="020B0604030504040204" pitchFamily="50" charset="-128"/>
              </a:rPr>
              <a:t>2</a:t>
            </a:r>
            <a:r>
              <a:rPr lang="ja-JP" altLang="en-US" sz="2200" dirty="0">
                <a:latin typeface="メイリオ" panose="020B0604030504040204" pitchFamily="50" charset="-128"/>
                <a:ea typeface="メイリオ" panose="020B0604030504040204" pitchFamily="50" charset="-128"/>
              </a:rPr>
              <a:t>．医療的ケア児をとりまく社会的動向</a:t>
            </a:r>
          </a:p>
          <a:p>
            <a:pPr algn="l">
              <a:lnSpc>
                <a:spcPct val="150000"/>
              </a:lnSpc>
            </a:pPr>
            <a:r>
              <a:rPr lang="en-US" altLang="ja-JP" sz="2200" dirty="0">
                <a:latin typeface="メイリオ" panose="020B0604030504040204" pitchFamily="50" charset="-128"/>
                <a:ea typeface="メイリオ" panose="020B0604030504040204" pitchFamily="50" charset="-128"/>
              </a:rPr>
              <a:t>3</a:t>
            </a:r>
            <a:r>
              <a:rPr lang="ja-JP" altLang="en-US" sz="2200" dirty="0">
                <a:latin typeface="メイリオ" panose="020B0604030504040204" pitchFamily="50" charset="-128"/>
                <a:ea typeface="メイリオ" panose="020B0604030504040204" pitchFamily="50" charset="-128"/>
              </a:rPr>
              <a:t>．教育委員会と学校の関係</a:t>
            </a:r>
            <a:endParaRPr lang="en-US" altLang="ja-JP" sz="2200" dirty="0">
              <a:latin typeface="メイリオ" panose="020B0604030504040204" pitchFamily="50" charset="-128"/>
              <a:ea typeface="メイリオ" panose="020B0604030504040204" pitchFamily="50" charset="-128"/>
            </a:endParaRPr>
          </a:p>
          <a:p>
            <a:pPr algn="l">
              <a:lnSpc>
                <a:spcPct val="150000"/>
              </a:lnSpc>
            </a:pPr>
            <a:r>
              <a:rPr lang="en-US" altLang="ja-JP" sz="2200" dirty="0">
                <a:latin typeface="メイリオ" panose="020B0604030504040204" pitchFamily="50" charset="-128"/>
                <a:ea typeface="メイリオ" panose="020B0604030504040204" pitchFamily="50" charset="-128"/>
              </a:rPr>
              <a:t>4</a:t>
            </a:r>
            <a:r>
              <a:rPr lang="ja-JP" altLang="en-US" sz="2200" dirty="0">
                <a:latin typeface="メイリオ" panose="020B0604030504040204" pitchFamily="50" charset="-128"/>
                <a:ea typeface="メイリオ" panose="020B0604030504040204" pitchFamily="50" charset="-128"/>
              </a:rPr>
              <a:t>．学校における医療的ケア</a:t>
            </a:r>
          </a:p>
        </p:txBody>
      </p:sp>
      <p:sp>
        <p:nvSpPr>
          <p:cNvPr id="8" name="正方形/長方形 7"/>
          <p:cNvSpPr/>
          <p:nvPr/>
        </p:nvSpPr>
        <p:spPr>
          <a:xfrm>
            <a:off x="9237663" y="6479961"/>
            <a:ext cx="2648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2</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298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059B7F8-510D-454B-96AC-B27E14109648}"/>
              </a:ext>
            </a:extLst>
          </p:cNvPr>
          <p:cNvSpPr>
            <a:spLocks noGrp="1"/>
          </p:cNvSpPr>
          <p:nvPr>
            <p:ph type="body" sz="quarter" idx="10"/>
          </p:nvPr>
        </p:nvSpPr>
        <p:spPr/>
        <p:txBody>
          <a:bodyPr/>
          <a:lstStyle/>
          <a:p>
            <a:r>
              <a:rPr kumimoji="1" lang="en-US" altLang="ja-JP" dirty="0"/>
              <a:t>3</a:t>
            </a:r>
            <a:r>
              <a:rPr lang="ja-JP" altLang="en-US" dirty="0"/>
              <a:t>．</a:t>
            </a:r>
            <a:r>
              <a:rPr kumimoji="1" lang="ja-JP" altLang="en-US" dirty="0"/>
              <a:t>教育委員会と学校の関係</a:t>
            </a:r>
          </a:p>
        </p:txBody>
      </p:sp>
      <p:sp>
        <p:nvSpPr>
          <p:cNvPr id="3" name="タイトル 2">
            <a:extLst>
              <a:ext uri="{FF2B5EF4-FFF2-40B4-BE49-F238E27FC236}">
                <a16:creationId xmlns:a16="http://schemas.microsoft.com/office/drawing/2014/main" id="{6FAE04A3-6712-4644-8CF4-BE6830377341}"/>
              </a:ext>
            </a:extLst>
          </p:cNvPr>
          <p:cNvSpPr>
            <a:spLocks noGrp="1"/>
          </p:cNvSpPr>
          <p:nvPr>
            <p:ph type="title"/>
          </p:nvPr>
        </p:nvSpPr>
        <p:spPr>
          <a:xfrm>
            <a:off x="720000" y="666000"/>
            <a:ext cx="8543925" cy="581890"/>
          </a:xfrm>
        </p:spPr>
        <p:txBody>
          <a:bodyPr>
            <a:normAutofit/>
          </a:bodyPr>
          <a:lstStyle/>
          <a:p>
            <a:r>
              <a:rPr lang="ja-JP" altLang="en-US" sz="2799" dirty="0"/>
              <a:t>３－１　学校の設置及び管理</a:t>
            </a:r>
          </a:p>
        </p:txBody>
      </p:sp>
      <p:sp>
        <p:nvSpPr>
          <p:cNvPr id="5" name="テキスト ボックス 4">
            <a:extLst>
              <a:ext uri="{FF2B5EF4-FFF2-40B4-BE49-F238E27FC236}">
                <a16:creationId xmlns:a16="http://schemas.microsoft.com/office/drawing/2014/main" id="{C7C5B0C2-CBC0-42D6-B5E9-01DB483DC94B}"/>
              </a:ext>
            </a:extLst>
          </p:cNvPr>
          <p:cNvSpPr txBox="1"/>
          <p:nvPr/>
        </p:nvSpPr>
        <p:spPr>
          <a:xfrm>
            <a:off x="681040" y="1772434"/>
            <a:ext cx="8556623" cy="4303056"/>
          </a:xfrm>
          <a:prstGeom prst="rect">
            <a:avLst/>
          </a:prstGeom>
          <a:noFill/>
          <a:ln>
            <a:solidFill>
              <a:schemeClr val="tx1">
                <a:lumMod val="50000"/>
                <a:lumOff val="50000"/>
              </a:schemeClr>
            </a:solidFill>
          </a:ln>
        </p:spPr>
        <p:txBody>
          <a:bodyPr wrap="square" lIns="180000" tIns="180000" rIns="180000" bIns="180000" rtlCol="0" anchor="ctr">
            <a:spAutoFit/>
          </a:bodyPr>
          <a:lstStyle/>
          <a:p>
            <a:r>
              <a:rPr lang="ja-JP" altLang="en-US" sz="1600" dirty="0">
                <a:latin typeface="メイリオ" panose="020B0604030504040204" pitchFamily="50" charset="-128"/>
                <a:ea typeface="メイリオ" panose="020B0604030504040204" pitchFamily="50" charset="-128"/>
              </a:rPr>
              <a:t>　学校教育法（以下「学教法」という。） は、「学校は、国（･･･国立大学法人及び独立行政法人国立高等専門学校機構を含む。･･･）、地方公共団体（･･･公立大学法人を含む。） 及び私立学校第３条に規定する学校法人のみが、これを設置することができる。･･･国立学校とは、国の設置する学校を、公立学校とは、地方公共団体の設置する学校を、私立学校とは、学校法人の設置する学校をいう。」と規定し、学校の設置主体たる設置者の存在を定めている（学教法第２条）。公立学校の設置者は、前述のように「地方公共団体」すなわち都道府県、市町村である。</a:t>
            </a:r>
          </a:p>
          <a:p>
            <a:r>
              <a:rPr lang="ja-JP" altLang="en-US" sz="1600" dirty="0">
                <a:latin typeface="メイリオ" panose="020B0604030504040204" pitchFamily="50" charset="-128"/>
                <a:ea typeface="メイリオ" panose="020B0604030504040204" pitchFamily="50" charset="-128"/>
              </a:rPr>
              <a:t>　次に、学教法は、設置者とその設置する学校の関係について、「学校の設置者は、その設置する学校を管理し、法令に特別の定のある場合を除いては、その学校の経費を負担する。」と規定し、いわゆる学校の設置者管理主義を明らかにしている（学教法第５条）。</a:t>
            </a:r>
          </a:p>
          <a:p>
            <a:r>
              <a:rPr lang="ja-JP" altLang="en-US" sz="1600" dirty="0">
                <a:latin typeface="メイリオ" panose="020B0604030504040204" pitchFamily="50" charset="-128"/>
                <a:ea typeface="メイリオ" panose="020B0604030504040204" pitchFamily="50" charset="-128"/>
              </a:rPr>
              <a:t>　設置者がその設置する学校を管理するとは、設置者が、当該学校の存立を維持し、かつ、その本来の目的をできるだけ完全に達せしめるために必要な一切の行為をなすことである。すなわち、設置者は、①学校の物的要素である校舎等の施設整備、教材教具等の維持、修繕、保管等の物的管理、②学校の人的要素である教職員の任免その他の身分取扱い、服務監督等の人的管理、③学校の組織編制、教育課程、学習指導、教科書その他の教材の取扱い等の運営管理の一切を行うものである。</a:t>
            </a:r>
          </a:p>
        </p:txBody>
      </p:sp>
      <p:sp>
        <p:nvSpPr>
          <p:cNvPr id="6" name="正方形/長方形 5"/>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20</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93515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B0EBA87-40A5-474D-BDEE-DD3552726F56}"/>
              </a:ext>
            </a:extLst>
          </p:cNvPr>
          <p:cNvSpPr>
            <a:spLocks noGrp="1"/>
          </p:cNvSpPr>
          <p:nvPr>
            <p:ph type="title"/>
          </p:nvPr>
        </p:nvSpPr>
        <p:spPr>
          <a:xfrm>
            <a:off x="720000" y="666009"/>
            <a:ext cx="8543925" cy="581890"/>
          </a:xfrm>
        </p:spPr>
        <p:txBody>
          <a:bodyPr>
            <a:normAutofit/>
          </a:bodyPr>
          <a:lstStyle/>
          <a:p>
            <a:r>
              <a:rPr lang="ja-JP" altLang="en-US" sz="2799" dirty="0"/>
              <a:t>３－２　教育委員会の職務権限</a:t>
            </a:r>
          </a:p>
        </p:txBody>
      </p:sp>
      <p:sp>
        <p:nvSpPr>
          <p:cNvPr id="5" name="テキスト ボックス 4">
            <a:extLst>
              <a:ext uri="{FF2B5EF4-FFF2-40B4-BE49-F238E27FC236}">
                <a16:creationId xmlns:a16="http://schemas.microsoft.com/office/drawing/2014/main" id="{34D4E186-FDCC-445C-947F-20F8B71FECB7}"/>
              </a:ext>
            </a:extLst>
          </p:cNvPr>
          <p:cNvSpPr txBox="1"/>
          <p:nvPr/>
        </p:nvSpPr>
        <p:spPr>
          <a:xfrm>
            <a:off x="681039" y="2295334"/>
            <a:ext cx="8543925" cy="3169856"/>
          </a:xfrm>
          <a:prstGeom prst="rect">
            <a:avLst/>
          </a:prstGeom>
          <a:noFill/>
          <a:ln>
            <a:solidFill>
              <a:schemeClr val="tx1">
                <a:lumMod val="50000"/>
                <a:lumOff val="50000"/>
              </a:schemeClr>
            </a:solidFill>
          </a:ln>
        </p:spPr>
        <p:txBody>
          <a:bodyPr wrap="square" lIns="216000" tIns="216000" rIns="180000" bIns="108000" rtlCol="0" anchor="ctr">
            <a:spAutoFit/>
          </a:bodyPr>
          <a:lstStyle/>
          <a:p>
            <a:r>
              <a:rPr lang="ja-JP" altLang="en-US" dirty="0">
                <a:latin typeface="メイリオ" panose="020B0604030504040204" pitchFamily="50" charset="-128"/>
                <a:ea typeface="メイリオ" panose="020B0604030504040204" pitchFamily="50" charset="-128"/>
              </a:rPr>
              <a:t>　地方公共団体における公立学校の管理に当たる「機関」については、地方自治法及び地方教育行政の組織及ぶ運営に関する法律（地教行法） により、大学以外の公立学校については教育委員会が、公立大学については地方公共団体の長が、その職務に当たることとなっている。（地方自治法第</a:t>
            </a:r>
            <a:r>
              <a:rPr lang="en-US" altLang="ja-JP" dirty="0">
                <a:latin typeface="メイリオ" panose="020B0604030504040204" pitchFamily="50" charset="-128"/>
                <a:ea typeface="メイリオ" panose="020B0604030504040204" pitchFamily="50" charset="-128"/>
              </a:rPr>
              <a:t>180 </a:t>
            </a:r>
            <a:r>
              <a:rPr lang="ja-JP" altLang="en-US" dirty="0">
                <a:latin typeface="メイリオ" panose="020B0604030504040204" pitchFamily="50" charset="-128"/>
                <a:ea typeface="メイリオ" panose="020B0604030504040204" pitchFamily="50" charset="-128"/>
              </a:rPr>
              <a:t>条の５、同法第</a:t>
            </a:r>
            <a:r>
              <a:rPr lang="en-US" altLang="ja-JP" dirty="0">
                <a:latin typeface="メイリオ" panose="020B0604030504040204" pitchFamily="50" charset="-128"/>
                <a:ea typeface="メイリオ" panose="020B0604030504040204" pitchFamily="50" charset="-128"/>
              </a:rPr>
              <a:t>180 </a:t>
            </a:r>
            <a:r>
              <a:rPr lang="ja-JP" altLang="en-US" dirty="0">
                <a:latin typeface="メイリオ" panose="020B0604030504040204" pitchFamily="50" charset="-128"/>
                <a:ea typeface="メイリオ" panose="020B0604030504040204" pitchFamily="50" charset="-128"/>
              </a:rPr>
              <a:t>条の８、地教行法第</a:t>
            </a:r>
            <a:r>
              <a:rPr lang="en-US" altLang="ja-JP" dirty="0">
                <a:latin typeface="メイリオ" panose="020B0604030504040204" pitchFamily="50" charset="-128"/>
                <a:ea typeface="メイリオ" panose="020B0604030504040204" pitchFamily="50" charset="-128"/>
              </a:rPr>
              <a:t>22 </a:t>
            </a:r>
            <a:r>
              <a:rPr lang="ja-JP" altLang="en-US" dirty="0">
                <a:latin typeface="メイリオ" panose="020B0604030504040204" pitchFamily="50" charset="-128"/>
                <a:ea typeface="メイリオ" panose="020B0604030504040204" pitchFamily="50" charset="-128"/>
              </a:rPr>
              <a:t>条、同法第</a:t>
            </a:r>
            <a:r>
              <a:rPr lang="en-US" altLang="ja-JP" dirty="0">
                <a:latin typeface="メイリオ" panose="020B0604030504040204" pitchFamily="50" charset="-128"/>
                <a:ea typeface="メイリオ" panose="020B0604030504040204" pitchFamily="50" charset="-128"/>
              </a:rPr>
              <a:t>23 </a:t>
            </a:r>
            <a:r>
              <a:rPr lang="ja-JP" altLang="en-US" dirty="0">
                <a:latin typeface="メイリオ" panose="020B0604030504040204" pitchFamily="50" charset="-128"/>
                <a:ea typeface="メイリオ" panose="020B0604030504040204" pitchFamily="50" charset="-128"/>
              </a:rPr>
              <a:t>条、同法第</a:t>
            </a:r>
            <a:r>
              <a:rPr lang="en-US" altLang="ja-JP" dirty="0">
                <a:latin typeface="メイリオ" panose="020B0604030504040204" pitchFamily="50" charset="-128"/>
                <a:ea typeface="メイリオ" panose="020B0604030504040204" pitchFamily="50" charset="-128"/>
              </a:rPr>
              <a:t>31 </a:t>
            </a:r>
            <a:r>
              <a:rPr lang="ja-JP" altLang="en-US" dirty="0">
                <a:latin typeface="メイリオ" panose="020B0604030504040204" pitchFamily="50" charset="-128"/>
                <a:ea typeface="メイリオ" panose="020B0604030504040204" pitchFamily="50" charset="-128"/>
              </a:rPr>
              <a:t>条）</a:t>
            </a:r>
          </a:p>
          <a:p>
            <a:r>
              <a:rPr lang="ja-JP" altLang="en-US" dirty="0">
                <a:latin typeface="メイリオ" panose="020B0604030504040204" pitchFamily="50" charset="-128"/>
                <a:ea typeface="メイリオ" panose="020B0604030504040204" pitchFamily="50" charset="-128"/>
              </a:rPr>
              <a:t>　このように、大学以外の公立学校については、地方公共団体の「機関」である教育委員会が、設置者の当然の機能として有する包括的な管理権に基づいて、学校に対し前述のような物品管理・人的管理・運営管理の一切を行うこととなっている。また、教育委員会は学校だけではなく、その他の教育、スポーツ、文化の保護に関する事務をも管理、執行する機関である。</a:t>
            </a:r>
          </a:p>
        </p:txBody>
      </p:sp>
      <p:sp>
        <p:nvSpPr>
          <p:cNvPr id="4" name="正方形/長方形 3"/>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21</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4794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E01752D-5751-45B2-8665-33708A3D35A2}"/>
              </a:ext>
            </a:extLst>
          </p:cNvPr>
          <p:cNvSpPr>
            <a:spLocks noGrp="1"/>
          </p:cNvSpPr>
          <p:nvPr>
            <p:ph type="title"/>
          </p:nvPr>
        </p:nvSpPr>
        <p:spPr>
          <a:xfrm>
            <a:off x="720000" y="666009"/>
            <a:ext cx="8543925" cy="581890"/>
          </a:xfrm>
        </p:spPr>
        <p:txBody>
          <a:bodyPr>
            <a:normAutofit/>
          </a:bodyPr>
          <a:lstStyle/>
          <a:p>
            <a:r>
              <a:rPr lang="ja-JP" altLang="en-US" sz="2799" dirty="0"/>
              <a:t>３－３　校長の責任と権限</a:t>
            </a:r>
          </a:p>
        </p:txBody>
      </p:sp>
      <p:sp>
        <p:nvSpPr>
          <p:cNvPr id="5" name="テキスト ボックス 4">
            <a:extLst>
              <a:ext uri="{FF2B5EF4-FFF2-40B4-BE49-F238E27FC236}">
                <a16:creationId xmlns:a16="http://schemas.microsoft.com/office/drawing/2014/main" id="{826939BD-8FD0-4808-B473-F161D540CA81}"/>
              </a:ext>
            </a:extLst>
          </p:cNvPr>
          <p:cNvSpPr txBox="1"/>
          <p:nvPr/>
        </p:nvSpPr>
        <p:spPr>
          <a:xfrm>
            <a:off x="681040" y="1517204"/>
            <a:ext cx="8556623" cy="4822035"/>
          </a:xfrm>
          <a:prstGeom prst="rect">
            <a:avLst/>
          </a:prstGeom>
          <a:noFill/>
          <a:ln>
            <a:solidFill>
              <a:schemeClr val="tx1">
                <a:lumMod val="50000"/>
                <a:lumOff val="50000"/>
              </a:schemeClr>
            </a:solidFill>
          </a:ln>
        </p:spPr>
        <p:txBody>
          <a:bodyPr wrap="square" lIns="180000" tIns="252000" rIns="180000" bIns="180000" rtlCol="0" anchor="ctr">
            <a:spAutoFit/>
          </a:bodyPr>
          <a:lstStyle/>
          <a:p>
            <a:r>
              <a:rPr lang="ja-JP" altLang="en-US" sz="1500" dirty="0"/>
              <a:t>　</a:t>
            </a:r>
            <a:r>
              <a:rPr lang="ja-JP" altLang="en-US" sz="1500" dirty="0">
                <a:latin typeface="メイリオ" panose="020B0604030504040204" pitchFamily="50" charset="-128"/>
                <a:ea typeface="メイリオ" panose="020B0604030504040204" pitchFamily="50" charset="-128"/>
              </a:rPr>
              <a:t>学教法は、「校長は、校務をつかさどり、所属職員を監督する。」と規定している（小学校：学教法第</a:t>
            </a:r>
            <a:r>
              <a:rPr lang="en-US" altLang="ja-JP" sz="1500" dirty="0">
                <a:latin typeface="メイリオ" panose="020B0604030504040204" pitchFamily="50" charset="-128"/>
                <a:ea typeface="メイリオ" panose="020B0604030504040204" pitchFamily="50" charset="-128"/>
              </a:rPr>
              <a:t>37 </a:t>
            </a:r>
            <a:r>
              <a:rPr lang="ja-JP" altLang="en-US" sz="1500" dirty="0">
                <a:latin typeface="メイリオ" panose="020B0604030504040204" pitchFamily="50" charset="-128"/>
                <a:ea typeface="メイリオ" panose="020B0604030504040204" pitchFamily="50" charset="-128"/>
              </a:rPr>
              <a:t>条第４項、中学校： 同法第</a:t>
            </a:r>
            <a:r>
              <a:rPr lang="en-US" altLang="ja-JP" sz="1500" dirty="0">
                <a:latin typeface="メイリオ" panose="020B0604030504040204" pitchFamily="50" charset="-128"/>
                <a:ea typeface="メイリオ" panose="020B0604030504040204" pitchFamily="50" charset="-128"/>
              </a:rPr>
              <a:t>49 </a:t>
            </a:r>
            <a:r>
              <a:rPr lang="ja-JP" altLang="en-US" sz="1500" dirty="0">
                <a:latin typeface="メイリオ" panose="020B0604030504040204" pitchFamily="50" charset="-128"/>
                <a:ea typeface="メイリオ" panose="020B0604030504040204" pitchFamily="50" charset="-128"/>
              </a:rPr>
              <a:t>条、義務教育学校： 同法第</a:t>
            </a:r>
            <a:r>
              <a:rPr lang="en-US" altLang="ja-JP" sz="1500" dirty="0">
                <a:latin typeface="メイリオ" panose="020B0604030504040204" pitchFamily="50" charset="-128"/>
                <a:ea typeface="メイリオ" panose="020B0604030504040204" pitchFamily="50" charset="-128"/>
              </a:rPr>
              <a:t>49 </a:t>
            </a:r>
            <a:r>
              <a:rPr lang="ja-JP" altLang="en-US" sz="1500" dirty="0">
                <a:latin typeface="メイリオ" panose="020B0604030504040204" pitchFamily="50" charset="-128"/>
                <a:ea typeface="メイリオ" panose="020B0604030504040204" pitchFamily="50" charset="-128"/>
              </a:rPr>
              <a:t>条の８、高等学校： 同法第</a:t>
            </a:r>
            <a:r>
              <a:rPr lang="en-US" altLang="ja-JP" sz="1500" dirty="0">
                <a:latin typeface="メイリオ" panose="020B0604030504040204" pitchFamily="50" charset="-128"/>
                <a:ea typeface="メイリオ" panose="020B0604030504040204" pitchFamily="50" charset="-128"/>
              </a:rPr>
              <a:t>62 </a:t>
            </a:r>
            <a:r>
              <a:rPr lang="ja-JP" altLang="en-US" sz="1500" dirty="0">
                <a:latin typeface="メイリオ" panose="020B0604030504040204" pitchFamily="50" charset="-128"/>
                <a:ea typeface="メイリオ" panose="020B0604030504040204" pitchFamily="50" charset="-128"/>
              </a:rPr>
              <a:t>条、中等教育学校： 同法第</a:t>
            </a:r>
            <a:r>
              <a:rPr lang="en-US" altLang="ja-JP" sz="1500" dirty="0">
                <a:latin typeface="メイリオ" panose="020B0604030504040204" pitchFamily="50" charset="-128"/>
                <a:ea typeface="メイリオ" panose="020B0604030504040204" pitchFamily="50" charset="-128"/>
              </a:rPr>
              <a:t>70</a:t>
            </a:r>
            <a:r>
              <a:rPr lang="ja-JP" altLang="en-US" sz="1500" dirty="0">
                <a:latin typeface="メイリオ" panose="020B0604030504040204" pitchFamily="50" charset="-128"/>
                <a:ea typeface="メイリオ" panose="020B0604030504040204" pitchFamily="50" charset="-128"/>
              </a:rPr>
              <a:t>条、特別支援学校： 同法第</a:t>
            </a:r>
            <a:r>
              <a:rPr lang="en-US" altLang="ja-JP" sz="1500" dirty="0">
                <a:latin typeface="メイリオ" panose="020B0604030504040204" pitchFamily="50" charset="-128"/>
                <a:ea typeface="メイリオ" panose="020B0604030504040204" pitchFamily="50" charset="-128"/>
              </a:rPr>
              <a:t>82 </a:t>
            </a:r>
            <a:r>
              <a:rPr lang="ja-JP" altLang="en-US" sz="1500" dirty="0">
                <a:latin typeface="メイリオ" panose="020B0604030504040204" pitchFamily="50" charset="-128"/>
                <a:ea typeface="メイリオ" panose="020B0604030504040204" pitchFamily="50" charset="-128"/>
              </a:rPr>
              <a:t>条）。したがって、これにより、学校運営上必要な一切の事柄は、学校段階においては校長の責任と権限に基づいて処理されなければならず、また、校長は、上司として所属職員に対し校務を分担させるとともに、校務の処理の仕方について必要に応じ指示するなど職務命令を発することができる。</a:t>
            </a:r>
          </a:p>
          <a:p>
            <a:r>
              <a:rPr lang="ja-JP" altLang="en-US" sz="1500" dirty="0">
                <a:latin typeface="メイリオ" panose="020B0604030504040204" pitchFamily="50" charset="-128"/>
                <a:ea typeface="メイリオ" panose="020B0604030504040204" pitchFamily="50" charset="-128"/>
              </a:rPr>
              <a:t>　このような校長の責任と権限を具体的な職務についてみると、その由来する根拠という観点から形式的に分類すると、二つに分けることができる。すなわち、第一は、法令によってそもそも校長の職務として定められているものであり、第二は、教育委員会が校長に委任し、又は命令した職務である。</a:t>
            </a:r>
          </a:p>
          <a:p>
            <a:r>
              <a:rPr lang="ja-JP" altLang="en-US" sz="1500" dirty="0">
                <a:latin typeface="メイリオ" panose="020B0604030504040204" pitchFamily="50" charset="-128"/>
                <a:ea typeface="メイリオ" panose="020B0604030504040204" pitchFamily="50" charset="-128"/>
              </a:rPr>
              <a:t>　まず、校長の個々具体の職務が法令によって規定されているものとして、①教育課程の実施や評価に関すること、②就学、入学、進学及び卒業に関すること、③児童生徒の懲戒に関すること、④児童生徒の安全に関すること、⑤教職員に関すること、がある。</a:t>
            </a:r>
          </a:p>
          <a:p>
            <a:r>
              <a:rPr lang="ja-JP" altLang="en-US" sz="1500" dirty="0">
                <a:latin typeface="メイリオ" panose="020B0604030504040204" pitchFamily="50" charset="-128"/>
                <a:ea typeface="メイリオ" panose="020B0604030504040204" pitchFamily="50" charset="-128"/>
              </a:rPr>
              <a:t>　また、前述のように教育委員会からあらかじめ明示して委任（権限の委任又は専決・代決という内部委任） され、又は命令されたものであり、例えば、学校施設の目的外使用の許可、設備や物品の管理、所属職員に対する出張命令、研修命令など多くのものがある。このような職務の付与の形式としては、教育委員会規則や訓令によるもの、通達や個別の職務命令によるものなど様々の方法があるが、基本的事項については教育委員会が定める学校管理規則によって体系的に明示されている。</a:t>
            </a:r>
          </a:p>
        </p:txBody>
      </p:sp>
      <p:sp>
        <p:nvSpPr>
          <p:cNvPr id="4" name="正方形/長方形 3"/>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22</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11066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B7DF43E-E0A4-4012-A417-A02A72F9F46A}"/>
              </a:ext>
            </a:extLst>
          </p:cNvPr>
          <p:cNvSpPr>
            <a:spLocks noGrp="1"/>
          </p:cNvSpPr>
          <p:nvPr>
            <p:ph type="title"/>
          </p:nvPr>
        </p:nvSpPr>
        <p:spPr>
          <a:xfrm>
            <a:off x="720000" y="666000"/>
            <a:ext cx="8543925" cy="581890"/>
          </a:xfrm>
        </p:spPr>
        <p:txBody>
          <a:bodyPr>
            <a:normAutofit/>
          </a:bodyPr>
          <a:lstStyle/>
          <a:p>
            <a:r>
              <a:rPr lang="ja-JP" altLang="en-US" sz="2799" dirty="0"/>
              <a:t>３－４　校長と校務運営</a:t>
            </a:r>
          </a:p>
        </p:txBody>
      </p:sp>
      <p:sp>
        <p:nvSpPr>
          <p:cNvPr id="5" name="テキスト ボックス 4">
            <a:extLst>
              <a:ext uri="{FF2B5EF4-FFF2-40B4-BE49-F238E27FC236}">
                <a16:creationId xmlns:a16="http://schemas.microsoft.com/office/drawing/2014/main" id="{4E293C37-0E2F-4CE4-BC56-2296101455FE}"/>
              </a:ext>
            </a:extLst>
          </p:cNvPr>
          <p:cNvSpPr txBox="1"/>
          <p:nvPr/>
        </p:nvSpPr>
        <p:spPr>
          <a:xfrm>
            <a:off x="681040" y="2111613"/>
            <a:ext cx="8556624" cy="3483207"/>
          </a:xfrm>
          <a:prstGeom prst="rect">
            <a:avLst/>
          </a:prstGeom>
          <a:noFill/>
          <a:ln>
            <a:solidFill>
              <a:schemeClr val="tx1">
                <a:lumMod val="50000"/>
                <a:lumOff val="50000"/>
              </a:schemeClr>
            </a:solidFill>
          </a:ln>
        </p:spPr>
        <p:txBody>
          <a:bodyPr wrap="square" lIns="252000" tIns="252000" rIns="180000" bIns="180000" rtlCol="0" anchor="ctr">
            <a:spAutoFit/>
          </a:bodyPr>
          <a:lstStyle/>
          <a:p>
            <a:r>
              <a:rPr lang="ja-JP" altLang="en-US" dirty="0">
                <a:latin typeface="メイリオ" panose="020B0604030504040204" pitchFamily="50" charset="-128"/>
                <a:ea typeface="メイリオ" panose="020B0604030504040204" pitchFamily="50" charset="-128"/>
              </a:rPr>
              <a:t>　前述のように、校長は、学校運営上の最終的な責任者として、学校におけるすべての事柄について権限を有し、また、責任を負う。</a:t>
            </a:r>
          </a:p>
          <a:p>
            <a:r>
              <a:rPr lang="ja-JP" altLang="en-US" dirty="0">
                <a:latin typeface="メイリオ" panose="020B0604030504040204" pitchFamily="50" charset="-128"/>
                <a:ea typeface="メイリオ" panose="020B0604030504040204" pitchFamily="50" charset="-128"/>
              </a:rPr>
              <a:t>　学校においては、個々の教員の自主性や創意工夫によって教育活動が生き生きと展開されることが大切であるとともに、全教職員が一体となって教育活動をはじめとする学校運営に取り組む体制が確立されなければならない。このためには、校長のリーダーシップが極めて重要であり、教職員のモラルの向上と組織体制の確立に努めることが校長の果たすべき役割である。</a:t>
            </a:r>
          </a:p>
          <a:p>
            <a:r>
              <a:rPr lang="ja-JP" altLang="en-US" dirty="0">
                <a:latin typeface="メイリオ" panose="020B0604030504040204" pitchFamily="50" charset="-128"/>
                <a:ea typeface="メイリオ" panose="020B0604030504040204" pitchFamily="50" charset="-128"/>
              </a:rPr>
              <a:t>　したがって、校長は、法令及び教育委員会の指示等に違反しない限度について、自らの責任と判断に基づき、学校運営が本来の目的にのっとって適正に行われるよう、各教職員に対して校務を分担させるとともに、校務の処理について指導、助言、指揮、監督を行う。</a:t>
            </a:r>
          </a:p>
        </p:txBody>
      </p:sp>
      <p:sp>
        <p:nvSpPr>
          <p:cNvPr id="4" name="正方形/長方形 3"/>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23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5296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1F4CD79-0F21-40F0-9DAE-CF1DE361035D}"/>
              </a:ext>
            </a:extLst>
          </p:cNvPr>
          <p:cNvSpPr>
            <a:spLocks noGrp="1"/>
          </p:cNvSpPr>
          <p:nvPr>
            <p:ph type="title"/>
          </p:nvPr>
        </p:nvSpPr>
        <p:spPr>
          <a:xfrm>
            <a:off x="720000" y="666000"/>
            <a:ext cx="8543925" cy="581890"/>
          </a:xfrm>
        </p:spPr>
        <p:txBody>
          <a:bodyPr>
            <a:normAutofit/>
          </a:bodyPr>
          <a:lstStyle/>
          <a:p>
            <a:r>
              <a:rPr lang="ja-JP" altLang="en-US" sz="2799" dirty="0"/>
              <a:t>３－５　学校における働き方改革</a:t>
            </a:r>
          </a:p>
        </p:txBody>
      </p:sp>
      <p:sp>
        <p:nvSpPr>
          <p:cNvPr id="5" name="テキスト ボックス 4">
            <a:extLst>
              <a:ext uri="{FF2B5EF4-FFF2-40B4-BE49-F238E27FC236}">
                <a16:creationId xmlns:a16="http://schemas.microsoft.com/office/drawing/2014/main" id="{80EAF966-10D9-4BA4-B8FA-A6518771BB2E}"/>
              </a:ext>
            </a:extLst>
          </p:cNvPr>
          <p:cNvSpPr txBox="1"/>
          <p:nvPr/>
        </p:nvSpPr>
        <p:spPr>
          <a:xfrm>
            <a:off x="681040" y="1666464"/>
            <a:ext cx="8543925" cy="4549277"/>
          </a:xfrm>
          <a:prstGeom prst="rect">
            <a:avLst/>
          </a:prstGeom>
          <a:noFill/>
          <a:ln>
            <a:solidFill>
              <a:schemeClr val="tx1">
                <a:lumMod val="50000"/>
                <a:lumOff val="50000"/>
              </a:schemeClr>
            </a:solidFill>
          </a:ln>
        </p:spPr>
        <p:txBody>
          <a:bodyPr wrap="square" lIns="216000" tIns="216000" rIns="180000" bIns="180000" rtlCol="0" anchor="ctr">
            <a:spAutoFit/>
          </a:bodyPr>
          <a:lstStyle/>
          <a:p>
            <a:r>
              <a:rPr lang="ja-JP" altLang="en-US" sz="1600" dirty="0"/>
              <a:t>　</a:t>
            </a:r>
            <a:r>
              <a:rPr lang="ja-JP" altLang="en-US" sz="1600" dirty="0">
                <a:latin typeface="メイリオ" panose="020B0604030504040204" pitchFamily="50" charset="-128"/>
                <a:ea typeface="メイリオ" panose="020B0604030504040204" pitchFamily="50" charset="-128"/>
              </a:rPr>
              <a:t>文部科学省が平成</a:t>
            </a:r>
            <a:r>
              <a:rPr lang="en-US" altLang="ja-JP" sz="1600" dirty="0">
                <a:latin typeface="メイリオ" panose="020B0604030504040204" pitchFamily="50" charset="-128"/>
                <a:ea typeface="メイリオ" panose="020B0604030504040204" pitchFamily="50" charset="-128"/>
              </a:rPr>
              <a:t>28 </a:t>
            </a:r>
            <a:r>
              <a:rPr lang="ja-JP" altLang="en-US" sz="1600" dirty="0">
                <a:latin typeface="メイリオ" panose="020B0604030504040204" pitchFamily="50" charset="-128"/>
                <a:ea typeface="メイリオ" panose="020B0604030504040204" pitchFamily="50" charset="-128"/>
              </a:rPr>
              <a:t>年度に実施した教員勤務実態調査において、教員の厳しい勤務の</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実態が改めて明らかとなった。これを受けて、平成</a:t>
            </a:r>
            <a:r>
              <a:rPr lang="en-US" altLang="ja-JP" sz="1600" dirty="0">
                <a:latin typeface="メイリオ" panose="020B0604030504040204" pitchFamily="50" charset="-128"/>
                <a:ea typeface="メイリオ" panose="020B0604030504040204" pitchFamily="50" charset="-128"/>
              </a:rPr>
              <a:t>29 </a:t>
            </a:r>
            <a:r>
              <a:rPr lang="ja-JP" altLang="en-US" sz="1600" dirty="0">
                <a:latin typeface="メイリオ" panose="020B0604030504040204" pitchFamily="50" charset="-128"/>
                <a:ea typeface="メイリオ" panose="020B0604030504040204" pitchFamily="50" charset="-128"/>
              </a:rPr>
              <a:t>年６月に、文部科学大臣が中央教</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育審議会に「新しい時代の教育に向けた持続可能な学校指導・運営体制の構築のための</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学校における働き方改革に関する総合的な方策について」を諮問し、平成</a:t>
            </a:r>
            <a:r>
              <a:rPr lang="en-US" altLang="ja-JP" sz="1600" dirty="0">
                <a:latin typeface="メイリオ" panose="020B0604030504040204" pitchFamily="50" charset="-128"/>
                <a:ea typeface="メイリオ" panose="020B0604030504040204" pitchFamily="50" charset="-128"/>
              </a:rPr>
              <a:t>31 </a:t>
            </a:r>
            <a:r>
              <a:rPr lang="ja-JP" altLang="en-US" sz="1600" dirty="0">
                <a:latin typeface="メイリオ" panose="020B0604030504040204" pitchFamily="50" charset="-128"/>
                <a:ea typeface="メイリオ" panose="020B0604030504040204" pitchFamily="50" charset="-128"/>
              </a:rPr>
              <a:t>年１月に、</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中央教育審議会は答申を取りまとめた。</a:t>
            </a:r>
          </a:p>
          <a:p>
            <a:r>
              <a:rPr lang="ja-JP" altLang="en-US" sz="1600" dirty="0">
                <a:latin typeface="メイリオ" panose="020B0604030504040204" pitchFamily="50" charset="-128"/>
                <a:ea typeface="メイリオ" panose="020B0604030504040204" pitchFamily="50" charset="-128"/>
              </a:rPr>
              <a:t>　この答申を踏まえ、文部科学省は、各教育委員会に対して、学校における業務改善及び</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勤務時間管理等に係る取組の徹底を求める通知を発出した。その中で、「業務の役割分担</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・適正化のために教育委員会等が取り組むべき方策」の一つとして、「</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チームとしての</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学校</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として、事務職員に加え、スクールカウンセラー、スクールソーシャルワーカー、</a:t>
            </a:r>
          </a:p>
          <a:p>
            <a:r>
              <a:rPr lang="ja-JP" altLang="en-US" sz="1600" dirty="0">
                <a:latin typeface="メイリオ" panose="020B0604030504040204" pitchFamily="50" charset="-128"/>
                <a:ea typeface="メイリオ" panose="020B0604030504040204" pitchFamily="50" charset="-128"/>
              </a:rPr>
              <a:t>特別支援教育を支援する外部専門家等の専門スタッフや、部活動指導員、スクール・サポ</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ート・スタッフやその他の外部人材について、役割分担を明確にした上で参画を進め、専</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門スタッフ等が学校に対して理解を深め、必要な資質・能力を備えることができるような</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研修等を実施するとともに、人員が確保できるよう所管の学校に対して必要な支援を行う</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よう努めること。」とするとともに、学校における働き方改革を強力に推進するため、ス</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クールカウンセラー、スクールソーシャルワーカー、医療的ケアを行う看護師や特別支援</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教育を支援する外部専門家、特別支援教育支援員、日本語指導に係る支援員等専門スタッ</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フの配置充実を図ることが示された。</a:t>
            </a:r>
          </a:p>
        </p:txBody>
      </p:sp>
      <p:sp>
        <p:nvSpPr>
          <p:cNvPr id="6" name="正方形/長方形 5"/>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24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64527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62AAB68-281A-4D16-9FA8-3D7A4CAFE145}"/>
              </a:ext>
            </a:extLst>
          </p:cNvPr>
          <p:cNvSpPr>
            <a:spLocks noGrp="1"/>
          </p:cNvSpPr>
          <p:nvPr>
            <p:ph type="title"/>
          </p:nvPr>
        </p:nvSpPr>
        <p:spPr>
          <a:xfrm>
            <a:off x="720000" y="648000"/>
            <a:ext cx="8543925" cy="581890"/>
          </a:xfrm>
        </p:spPr>
        <p:txBody>
          <a:bodyPr>
            <a:noAutofit/>
          </a:bodyPr>
          <a:lstStyle/>
          <a:p>
            <a:r>
              <a:rPr lang="ja-JP" altLang="en-US" sz="2400" dirty="0"/>
              <a:t>３－６　医療的ケアに関する教育委員会による支援と</a:t>
            </a:r>
            <a:br>
              <a:rPr lang="ja-JP" altLang="en-US" sz="2400" dirty="0"/>
            </a:br>
            <a:r>
              <a:rPr lang="ja-JP" altLang="en-US" sz="2400" dirty="0"/>
              <a:t>　　　　総括的な管理</a:t>
            </a:r>
          </a:p>
        </p:txBody>
      </p:sp>
      <p:sp>
        <p:nvSpPr>
          <p:cNvPr id="5" name="テキスト ボックス 4">
            <a:extLst>
              <a:ext uri="{FF2B5EF4-FFF2-40B4-BE49-F238E27FC236}">
                <a16:creationId xmlns:a16="http://schemas.microsoft.com/office/drawing/2014/main" id="{4B30AD3E-FBB3-4295-96B6-01C80AC2A8D6}"/>
              </a:ext>
            </a:extLst>
          </p:cNvPr>
          <p:cNvSpPr txBox="1"/>
          <p:nvPr/>
        </p:nvSpPr>
        <p:spPr>
          <a:xfrm>
            <a:off x="733336" y="2182414"/>
            <a:ext cx="8504327" cy="3723854"/>
          </a:xfrm>
          <a:prstGeom prst="rect">
            <a:avLst/>
          </a:prstGeom>
          <a:noFill/>
          <a:ln>
            <a:solidFill>
              <a:schemeClr val="tx1">
                <a:lumMod val="50000"/>
                <a:lumOff val="50000"/>
              </a:schemeClr>
            </a:solidFill>
          </a:ln>
        </p:spPr>
        <p:txBody>
          <a:bodyPr wrap="square" lIns="252000" tIns="252000" rIns="180000" bIns="180000" rtlCol="0" anchor="ctr">
            <a:spAutoFit/>
          </a:bodyPr>
          <a:lstStyle/>
          <a:p>
            <a:r>
              <a:rPr lang="ja-JP" altLang="en-US" dirty="0"/>
              <a:t>　</a:t>
            </a:r>
            <a:r>
              <a:rPr lang="ja-JP" altLang="en-US" dirty="0">
                <a:latin typeface="メイリオ" panose="020B0604030504040204" pitchFamily="50" charset="-128"/>
                <a:ea typeface="メイリオ" panose="020B0604030504040204" pitchFamily="50" charset="-128"/>
              </a:rPr>
              <a:t>教育委員会は、学校において医療的ケアを実施するに当たって、医療的ケア児の状態に応じ看護師等を適切に配置するとともに、小児・在宅医療に知見のある医師を学校医として委嘱したり、医療的ケアについて助言や指導を得るための医師を学校医とは別に委嘱するなどして、医療安全を確保するための支援を行うとともに、関係者（学校や医療機関、福祉部局の関係者のほか、保護者の代表者など）で構成される協議会を設置し、ガイドラインや緊急時の対応指針を策定したり、ヒヤリ・ハット事例を分析するなどして、総括的に管理する必要がある。</a:t>
            </a:r>
          </a:p>
          <a:p>
            <a:r>
              <a:rPr lang="ja-JP" altLang="en-US" dirty="0">
                <a:latin typeface="メイリオ" panose="020B0604030504040204" pitchFamily="50" charset="-128"/>
                <a:ea typeface="メイリオ" panose="020B0604030504040204" pitchFamily="50" charset="-128"/>
              </a:rPr>
              <a:t>　さらに、学校に配置する看護師等の専門性の向上を図るため、医療機関や福祉部局などと連携を図り、最新の医療や看護技術、医療機器に関する知識や技能などを得るための実践的・臨床的な研修の機会を確保することが求められている。</a:t>
            </a:r>
          </a:p>
        </p:txBody>
      </p:sp>
      <p:sp>
        <p:nvSpPr>
          <p:cNvPr id="6" name="正方形/長方形 5"/>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25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54889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258F81A-CABC-4CA5-BC79-C845D4D6A5CA}"/>
              </a:ext>
            </a:extLst>
          </p:cNvPr>
          <p:cNvSpPr>
            <a:spLocks noGrp="1"/>
          </p:cNvSpPr>
          <p:nvPr>
            <p:ph type="title"/>
          </p:nvPr>
        </p:nvSpPr>
        <p:spPr>
          <a:xfrm>
            <a:off x="720000" y="666009"/>
            <a:ext cx="8543925" cy="581890"/>
          </a:xfrm>
        </p:spPr>
        <p:txBody>
          <a:bodyPr>
            <a:noAutofit/>
          </a:bodyPr>
          <a:lstStyle/>
          <a:p>
            <a:r>
              <a:rPr lang="ja-JP" altLang="en-US" sz="2799" dirty="0"/>
              <a:t>３－７　就学先決定の仕組み</a:t>
            </a:r>
          </a:p>
        </p:txBody>
      </p:sp>
      <p:pic>
        <p:nvPicPr>
          <p:cNvPr id="6" name="図 5">
            <a:extLst>
              <a:ext uri="{FF2B5EF4-FFF2-40B4-BE49-F238E27FC236}">
                <a16:creationId xmlns:a16="http://schemas.microsoft.com/office/drawing/2014/main" id="{DADF1985-0928-4FEF-BE12-F836B312FD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14437" y="1176098"/>
            <a:ext cx="4463715" cy="5666798"/>
          </a:xfrm>
          <a:prstGeom prst="rect">
            <a:avLst/>
          </a:prstGeom>
          <a:ln>
            <a:solidFill>
              <a:schemeClr val="bg1"/>
            </a:solidFill>
          </a:ln>
        </p:spPr>
      </p:pic>
      <p:sp>
        <p:nvSpPr>
          <p:cNvPr id="2" name="テキスト ボックス 1">
            <a:extLst>
              <a:ext uri="{FF2B5EF4-FFF2-40B4-BE49-F238E27FC236}">
                <a16:creationId xmlns:a16="http://schemas.microsoft.com/office/drawing/2014/main" id="{52BEC8D9-A02D-4FC7-94BD-8FC6CD161B53}"/>
              </a:ext>
            </a:extLst>
          </p:cNvPr>
          <p:cNvSpPr txBox="1"/>
          <p:nvPr/>
        </p:nvSpPr>
        <p:spPr>
          <a:xfrm>
            <a:off x="681040" y="1342489"/>
            <a:ext cx="2852063" cy="830997"/>
          </a:xfrm>
          <a:prstGeom prst="rect">
            <a:avLst/>
          </a:prstGeom>
          <a:noFill/>
        </p:spPr>
        <p:txBody>
          <a:bodyPr wrap="none"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17</a:t>
            </a:r>
          </a:p>
          <a:p>
            <a:r>
              <a:rPr lang="ja-JP" altLang="en-US" sz="1600" b="1" dirty="0">
                <a:latin typeface="メイリオ" panose="020B0604030504040204" pitchFamily="50" charset="-128"/>
                <a:ea typeface="メイリオ" panose="020B0604030504040204" pitchFamily="50" charset="-128"/>
              </a:rPr>
              <a:t>障害のある子どもの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就学先決定のモデルプロセス</a:t>
            </a:r>
          </a:p>
        </p:txBody>
      </p:sp>
      <p:sp>
        <p:nvSpPr>
          <p:cNvPr id="7" name="正方形/長方形 6"/>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26</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00926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3CEEC42-1324-41DF-8C93-DF4E35A1745C}"/>
              </a:ext>
            </a:extLst>
          </p:cNvPr>
          <p:cNvSpPr>
            <a:spLocks noGrp="1"/>
          </p:cNvSpPr>
          <p:nvPr>
            <p:ph type="body" sz="quarter" idx="10"/>
          </p:nvPr>
        </p:nvSpPr>
        <p:spPr/>
        <p:txBody>
          <a:bodyPr/>
          <a:lstStyle/>
          <a:p>
            <a:r>
              <a:rPr lang="ja-JP" altLang="en-US" dirty="0"/>
              <a:t>４．学校における医療的ケア</a:t>
            </a:r>
          </a:p>
        </p:txBody>
      </p:sp>
      <p:sp>
        <p:nvSpPr>
          <p:cNvPr id="3" name="タイトル 2">
            <a:extLst>
              <a:ext uri="{FF2B5EF4-FFF2-40B4-BE49-F238E27FC236}">
                <a16:creationId xmlns:a16="http://schemas.microsoft.com/office/drawing/2014/main" id="{83890393-8445-45A3-A239-AB1E5E577472}"/>
              </a:ext>
            </a:extLst>
          </p:cNvPr>
          <p:cNvSpPr>
            <a:spLocks noGrp="1"/>
          </p:cNvSpPr>
          <p:nvPr>
            <p:ph type="title"/>
          </p:nvPr>
        </p:nvSpPr>
        <p:spPr>
          <a:xfrm>
            <a:off x="720000" y="666009"/>
            <a:ext cx="8543925" cy="581890"/>
          </a:xfrm>
        </p:spPr>
        <p:txBody>
          <a:bodyPr>
            <a:normAutofit/>
          </a:bodyPr>
          <a:lstStyle/>
          <a:p>
            <a:r>
              <a:rPr lang="ja-JP" altLang="en-US" sz="2799" dirty="0"/>
              <a:t>４－１　学校における医療的ケア児の推移①</a:t>
            </a:r>
          </a:p>
        </p:txBody>
      </p:sp>
      <p:pic>
        <p:nvPicPr>
          <p:cNvPr id="8" name="図 7">
            <a:extLst>
              <a:ext uri="{FF2B5EF4-FFF2-40B4-BE49-F238E27FC236}">
                <a16:creationId xmlns:a16="http://schemas.microsoft.com/office/drawing/2014/main" id="{C0D197BA-E170-4D71-BABC-1CD38871D6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32446" y="1674580"/>
            <a:ext cx="6641104" cy="4594860"/>
          </a:xfrm>
          <a:prstGeom prst="rect">
            <a:avLst/>
          </a:prstGeom>
          <a:ln w="6350">
            <a:solidFill>
              <a:schemeClr val="tx1"/>
            </a:solidFill>
          </a:ln>
        </p:spPr>
      </p:pic>
      <p:sp>
        <p:nvSpPr>
          <p:cNvPr id="6" name="テキスト ボックス 5">
            <a:extLst>
              <a:ext uri="{FF2B5EF4-FFF2-40B4-BE49-F238E27FC236}">
                <a16:creationId xmlns:a16="http://schemas.microsoft.com/office/drawing/2014/main" id="{62998AD2-A8CD-4219-A737-9F54173A3D33}"/>
              </a:ext>
            </a:extLst>
          </p:cNvPr>
          <p:cNvSpPr txBox="1"/>
          <p:nvPr/>
        </p:nvSpPr>
        <p:spPr>
          <a:xfrm>
            <a:off x="4164160" y="6353332"/>
            <a:ext cx="1577676"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令和元年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日現在</a:t>
            </a:r>
          </a:p>
        </p:txBody>
      </p:sp>
      <p:sp>
        <p:nvSpPr>
          <p:cNvPr id="9" name="テキスト ボックス 8">
            <a:extLst>
              <a:ext uri="{FF2B5EF4-FFF2-40B4-BE49-F238E27FC236}">
                <a16:creationId xmlns:a16="http://schemas.microsoft.com/office/drawing/2014/main" id="{2B0B8479-D5F3-4A1D-9AA6-E909E593B0EF}"/>
              </a:ext>
            </a:extLst>
          </p:cNvPr>
          <p:cNvSpPr txBox="1"/>
          <p:nvPr/>
        </p:nvSpPr>
        <p:spPr>
          <a:xfrm>
            <a:off x="720000" y="1356125"/>
            <a:ext cx="5273239" cy="338554"/>
          </a:xfrm>
          <a:prstGeom prst="rect">
            <a:avLst/>
          </a:prstGeom>
          <a:noFill/>
        </p:spPr>
        <p:txBody>
          <a:bodyPr wrap="none" lIns="0" rtlCol="0">
            <a:spAutoFit/>
          </a:bodyPr>
          <a:lstStyle/>
          <a:p>
            <a:pPr algn="ctr"/>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18</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特別支援学校に在籍する医療的ケア児等の推移</a:t>
            </a:r>
          </a:p>
        </p:txBody>
      </p:sp>
      <p:sp>
        <p:nvSpPr>
          <p:cNvPr id="10" name="正方形/長方形 9"/>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27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94984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3890393-8445-45A3-A239-AB1E5E577472}"/>
              </a:ext>
            </a:extLst>
          </p:cNvPr>
          <p:cNvSpPr>
            <a:spLocks noGrp="1"/>
          </p:cNvSpPr>
          <p:nvPr>
            <p:ph type="title"/>
          </p:nvPr>
        </p:nvSpPr>
        <p:spPr>
          <a:xfrm>
            <a:off x="720000" y="666009"/>
            <a:ext cx="8543925" cy="581890"/>
          </a:xfrm>
        </p:spPr>
        <p:txBody>
          <a:bodyPr>
            <a:normAutofit/>
          </a:bodyPr>
          <a:lstStyle/>
          <a:p>
            <a:r>
              <a:rPr lang="ja-JP" altLang="en-US" sz="2799" dirty="0"/>
              <a:t>４－１　学校における医療的ケア児の推移②</a:t>
            </a:r>
          </a:p>
        </p:txBody>
      </p:sp>
      <p:pic>
        <p:nvPicPr>
          <p:cNvPr id="9" name="図 8">
            <a:extLst>
              <a:ext uri="{FF2B5EF4-FFF2-40B4-BE49-F238E27FC236}">
                <a16:creationId xmlns:a16="http://schemas.microsoft.com/office/drawing/2014/main" id="{AC68E4A5-DD90-4468-AFE1-83176E7173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40747" y="1701097"/>
            <a:ext cx="6624504" cy="4583375"/>
          </a:xfrm>
          <a:prstGeom prst="rect">
            <a:avLst/>
          </a:prstGeom>
          <a:ln w="6350">
            <a:solidFill>
              <a:schemeClr val="tx1"/>
            </a:solidFill>
          </a:ln>
        </p:spPr>
      </p:pic>
      <p:sp>
        <p:nvSpPr>
          <p:cNvPr id="6" name="テキスト ボックス 5">
            <a:extLst>
              <a:ext uri="{FF2B5EF4-FFF2-40B4-BE49-F238E27FC236}">
                <a16:creationId xmlns:a16="http://schemas.microsoft.com/office/drawing/2014/main" id="{62998AD2-A8CD-4219-A737-9F54173A3D33}"/>
              </a:ext>
            </a:extLst>
          </p:cNvPr>
          <p:cNvSpPr txBox="1"/>
          <p:nvPr/>
        </p:nvSpPr>
        <p:spPr>
          <a:xfrm>
            <a:off x="4164161" y="6362100"/>
            <a:ext cx="1577676"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令和元年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日現在</a:t>
            </a:r>
          </a:p>
        </p:txBody>
      </p:sp>
      <p:sp>
        <p:nvSpPr>
          <p:cNvPr id="8" name="テキスト ボックス 7">
            <a:extLst>
              <a:ext uri="{FF2B5EF4-FFF2-40B4-BE49-F238E27FC236}">
                <a16:creationId xmlns:a16="http://schemas.microsoft.com/office/drawing/2014/main" id="{B874BFA6-345F-4C22-BBBC-18E1B9ED8E23}"/>
              </a:ext>
            </a:extLst>
          </p:cNvPr>
          <p:cNvSpPr txBox="1"/>
          <p:nvPr/>
        </p:nvSpPr>
        <p:spPr>
          <a:xfrm>
            <a:off x="720000" y="1357200"/>
            <a:ext cx="6504345" cy="338554"/>
          </a:xfrm>
          <a:prstGeom prst="rect">
            <a:avLst/>
          </a:prstGeom>
          <a:noFill/>
        </p:spPr>
        <p:txBody>
          <a:bodyPr wrap="none" lIns="0" rtlCol="0">
            <a:spAutoFit/>
          </a:bodyPr>
          <a:lstStyle/>
          <a:p>
            <a:pPr algn="ctr"/>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19</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幼稚園、小・中・高等学校に在籍する医療的ケア児等の推移</a:t>
            </a:r>
          </a:p>
        </p:txBody>
      </p:sp>
      <p:sp>
        <p:nvSpPr>
          <p:cNvPr id="10" name="正方形/長方形 9"/>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28</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6547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B190C149-AF7D-4499-A10C-511410885E06}"/>
              </a:ext>
            </a:extLst>
          </p:cNvPr>
          <p:cNvSpPr>
            <a:spLocks noGrp="1"/>
          </p:cNvSpPr>
          <p:nvPr>
            <p:ph type="title"/>
          </p:nvPr>
        </p:nvSpPr>
        <p:spPr>
          <a:xfrm>
            <a:off x="720000" y="666009"/>
            <a:ext cx="8543925" cy="581890"/>
          </a:xfrm>
        </p:spPr>
        <p:txBody>
          <a:bodyPr>
            <a:normAutofit/>
          </a:bodyPr>
          <a:lstStyle/>
          <a:p>
            <a:r>
              <a:rPr lang="ja-JP" altLang="en-US" sz="2799" dirty="0"/>
              <a:t>４－１　学校における医療的ケア児の推移③</a:t>
            </a:r>
          </a:p>
        </p:txBody>
      </p:sp>
      <p:graphicFrame>
        <p:nvGraphicFramePr>
          <p:cNvPr id="9" name="オブジェクト 8">
            <a:extLst>
              <a:ext uri="{FF2B5EF4-FFF2-40B4-BE49-F238E27FC236}">
                <a16:creationId xmlns:a16="http://schemas.microsoft.com/office/drawing/2014/main" id="{030739DC-B06D-4880-AF01-C15C2B3DC416}"/>
              </a:ext>
            </a:extLst>
          </p:cNvPr>
          <p:cNvGraphicFramePr>
            <a:graphicFrameLocks noChangeAspect="1"/>
          </p:cNvGraphicFramePr>
          <p:nvPr>
            <p:extLst>
              <p:ext uri="{D42A27DB-BD31-4B8C-83A1-F6EECF244321}">
                <p14:modId xmlns:p14="http://schemas.microsoft.com/office/powerpoint/2010/main" val="1577684282"/>
              </p:ext>
            </p:extLst>
          </p:nvPr>
        </p:nvGraphicFramePr>
        <p:xfrm>
          <a:off x="1093547" y="1688900"/>
          <a:ext cx="7718905" cy="1820090"/>
        </p:xfrm>
        <a:graphic>
          <a:graphicData uri="http://schemas.openxmlformats.org/presentationml/2006/ole">
            <mc:AlternateContent xmlns:mc="http://schemas.openxmlformats.org/markup-compatibility/2006">
              <mc:Choice xmlns:v="urn:schemas-microsoft-com:vml" Requires="v">
                <p:oleObj name="Document" r:id="rId3" imgW="9770766" imgH="2303911" progId="Word.Document.12">
                  <p:embed/>
                </p:oleObj>
              </mc:Choice>
              <mc:Fallback>
                <p:oleObj name="Document" r:id="rId3" imgW="9770766" imgH="2303911" progId="Word.Document.12">
                  <p:embed/>
                  <p:pic>
                    <p:nvPicPr>
                      <p:cNvPr id="0" name=""/>
                      <p:cNvPicPr/>
                      <p:nvPr/>
                    </p:nvPicPr>
                    <p:blipFill>
                      <a:blip r:embed="rId4"/>
                      <a:stretch>
                        <a:fillRect/>
                      </a:stretch>
                    </p:blipFill>
                    <p:spPr>
                      <a:xfrm>
                        <a:off x="1093547" y="1688900"/>
                        <a:ext cx="7718905" cy="1820090"/>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8598358F-DE1E-4227-8682-1476493B5530}"/>
              </a:ext>
            </a:extLst>
          </p:cNvPr>
          <p:cNvGraphicFramePr>
            <a:graphicFrameLocks noChangeAspect="1"/>
          </p:cNvGraphicFramePr>
          <p:nvPr>
            <p:extLst>
              <p:ext uri="{D42A27DB-BD31-4B8C-83A1-F6EECF244321}">
                <p14:modId xmlns:p14="http://schemas.microsoft.com/office/powerpoint/2010/main" val="2071801815"/>
              </p:ext>
            </p:extLst>
          </p:nvPr>
        </p:nvGraphicFramePr>
        <p:xfrm>
          <a:off x="1093547" y="3380453"/>
          <a:ext cx="7718905" cy="1836853"/>
        </p:xfrm>
        <a:graphic>
          <a:graphicData uri="http://schemas.openxmlformats.org/presentationml/2006/ole">
            <mc:AlternateContent xmlns:mc="http://schemas.openxmlformats.org/markup-compatibility/2006">
              <mc:Choice xmlns:v="urn:schemas-microsoft-com:vml" Requires="v">
                <p:oleObj name="Document" r:id="rId5" imgW="9770766" imgH="2325130" progId="Word.Document.12">
                  <p:embed/>
                </p:oleObj>
              </mc:Choice>
              <mc:Fallback>
                <p:oleObj name="Document" r:id="rId5" imgW="9770766" imgH="2325130" progId="Word.Document.12">
                  <p:embed/>
                  <p:pic>
                    <p:nvPicPr>
                      <p:cNvPr id="0" name=""/>
                      <p:cNvPicPr/>
                      <p:nvPr/>
                    </p:nvPicPr>
                    <p:blipFill>
                      <a:blip r:embed="rId6"/>
                      <a:stretch>
                        <a:fillRect/>
                      </a:stretch>
                    </p:blipFill>
                    <p:spPr>
                      <a:xfrm>
                        <a:off x="1093547" y="3380453"/>
                        <a:ext cx="7718905" cy="1836853"/>
                      </a:xfrm>
                      <a:prstGeom prst="rect">
                        <a:avLst/>
                      </a:prstGeom>
                    </p:spPr>
                  </p:pic>
                </p:oleObj>
              </mc:Fallback>
            </mc:AlternateContent>
          </a:graphicData>
        </a:graphic>
      </p:graphicFrame>
      <p:sp>
        <p:nvSpPr>
          <p:cNvPr id="13" name="正方形/長方形 12">
            <a:extLst>
              <a:ext uri="{FF2B5EF4-FFF2-40B4-BE49-F238E27FC236}">
                <a16:creationId xmlns:a16="http://schemas.microsoft.com/office/drawing/2014/main" id="{E0BA4F46-48E3-47B8-A195-BB1CFF6E49F0}"/>
              </a:ext>
            </a:extLst>
          </p:cNvPr>
          <p:cNvSpPr/>
          <p:nvPr/>
        </p:nvSpPr>
        <p:spPr>
          <a:xfrm>
            <a:off x="681040" y="1299383"/>
            <a:ext cx="7512465" cy="338554"/>
          </a:xfrm>
          <a:prstGeom prst="rect">
            <a:avLst/>
          </a:prstGeom>
        </p:spPr>
        <p:txBody>
          <a:bodyPr wrap="square">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20</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特別支援学校に在籍する医療的ケア児の数（医療的ケア項目別）</a:t>
            </a:r>
          </a:p>
        </p:txBody>
      </p:sp>
      <p:sp>
        <p:nvSpPr>
          <p:cNvPr id="16" name="テキスト ボックス 2">
            <a:extLst>
              <a:ext uri="{FF2B5EF4-FFF2-40B4-BE49-F238E27FC236}">
                <a16:creationId xmlns:a16="http://schemas.microsoft.com/office/drawing/2014/main" id="{A13F4364-9FC4-41F7-B3EB-A580354106DA}"/>
              </a:ext>
            </a:extLst>
          </p:cNvPr>
          <p:cNvSpPr txBox="1">
            <a:spLocks noChangeArrowheads="1"/>
          </p:cNvSpPr>
          <p:nvPr/>
        </p:nvSpPr>
        <p:spPr bwMode="auto">
          <a:xfrm>
            <a:off x="1093548" y="5154385"/>
            <a:ext cx="7015736" cy="1448686"/>
          </a:xfrm>
          <a:prstGeom prst="roundRect">
            <a:avLst/>
          </a:prstGeom>
          <a:solidFill>
            <a:srgbClr val="DEFFFF"/>
          </a:solidFill>
          <a:ln w="9525" cap="rnd">
            <a:solidFill>
              <a:srgbClr val="99CCFF"/>
            </a:solidFill>
            <a:bevel/>
            <a:headEnd/>
            <a:tailEnd/>
          </a:ln>
        </p:spPr>
        <p:style>
          <a:lnRef idx="2">
            <a:schemeClr val="dk1"/>
          </a:lnRef>
          <a:fillRef idx="1">
            <a:schemeClr val="lt1"/>
          </a:fillRef>
          <a:effectRef idx="0">
            <a:schemeClr val="dk1"/>
          </a:effectRef>
          <a:fontRef idx="minor">
            <a:schemeClr val="dk1"/>
          </a:fontRef>
        </p:style>
        <p:txBody>
          <a:bodyPr rot="0" vert="horz" wrap="square" lIns="180000" tIns="144000" rIns="91441" bIns="108000" anchor="ctr" anchorCtr="0">
            <a:noAutofit/>
          </a:bodyPr>
          <a:lstStyle/>
          <a:p>
            <a:pPr algn="just"/>
            <a:r>
              <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参考</a:t>
            </a:r>
            <a:r>
              <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特別支援学校に在籍する医療的ケア児の傾向</a:t>
            </a:r>
            <a:endPar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〇昨年度同様、①喀痰吸引（口腔内）、②経管栄養（胃ろう）を必要とする医療的ケア児が多かった。</a:t>
            </a:r>
            <a:endPar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90485" algn="just"/>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（昨年度）⇒①口腔・鼻腔内吸引（咽頭より手前）（通学：３、２５７人、訪問教育：１、１７０人）</a:t>
            </a:r>
            <a:endPar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825431" algn="just"/>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②経管栄養（胃ろう）（通学：３、１７３人、訪問教育：１、２３７人）</a:t>
            </a:r>
            <a:endPar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〇「通学する医療的ケア児」より「訪問教育を受けている医療的ケア児」の数の方が多い医療的ケア項目は、</a:t>
            </a:r>
            <a:endPar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825431" algn="just"/>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①人工呼吸器の管理、②排痰補助装置の使用、③中心静脈栄養の順であった。</a:t>
            </a:r>
            <a:endPar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90485" algn="just"/>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（昨年度）⇒①人工呼吸器の管理（通学：４９８人、訪問教育：９３４人）</a:t>
            </a:r>
            <a:endPar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825431" algn="just"/>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②喀痰吸引（気管カニューレ内部）（通学：５３２人、訪問教育：６１８人）</a:t>
            </a:r>
            <a:endPar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29</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0245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84D3E662-A908-40F0-BC1F-307D1283BE8B}"/>
              </a:ext>
            </a:extLst>
          </p:cNvPr>
          <p:cNvSpPr>
            <a:spLocks noGrp="1"/>
          </p:cNvSpPr>
          <p:nvPr>
            <p:ph type="body" sz="quarter" idx="10"/>
          </p:nvPr>
        </p:nvSpPr>
        <p:spPr/>
        <p:txBody>
          <a:bodyPr/>
          <a:lstStyle/>
          <a:p>
            <a:r>
              <a:rPr lang="ja-JP" altLang="en-US" dirty="0"/>
              <a:t>１．子どもの成長発達</a:t>
            </a:r>
          </a:p>
        </p:txBody>
      </p:sp>
      <p:sp>
        <p:nvSpPr>
          <p:cNvPr id="6" name="Rectangle 2"/>
          <p:cNvSpPr>
            <a:spLocks noGrp="1" noChangeArrowheads="1"/>
          </p:cNvSpPr>
          <p:nvPr>
            <p:ph type="title"/>
          </p:nvPr>
        </p:nvSpPr>
        <p:spPr>
          <a:xfrm>
            <a:off x="720000" y="666009"/>
            <a:ext cx="8543925" cy="581890"/>
          </a:xfrm>
        </p:spPr>
        <p:txBody>
          <a:bodyPr>
            <a:noAutofit/>
          </a:bodyPr>
          <a:lstStyle/>
          <a:p>
            <a:r>
              <a:rPr lang="ja-JP" altLang="en-US" sz="2800" dirty="0"/>
              <a:t>１</a:t>
            </a:r>
            <a:r>
              <a:rPr lang="ja-JP" altLang="en-US" sz="2799" dirty="0"/>
              <a:t>－</a:t>
            </a:r>
            <a:r>
              <a:rPr lang="ja-JP" altLang="en-US" sz="2800" dirty="0"/>
              <a:t>１　子どもの理解</a:t>
            </a:r>
            <a:endParaRPr lang="ja-JP" altLang="en-US" sz="2800" dirty="0">
              <a:solidFill>
                <a:srgbClr val="FF3399"/>
              </a:solidFill>
            </a:endParaRPr>
          </a:p>
        </p:txBody>
      </p:sp>
      <p:graphicFrame>
        <p:nvGraphicFramePr>
          <p:cNvPr id="4" name="図表 3"/>
          <p:cNvGraphicFramePr>
            <a:graphicFrameLocks noChangeAspect="1"/>
          </p:cNvGraphicFramePr>
          <p:nvPr>
            <p:extLst>
              <p:ext uri="{D42A27DB-BD31-4B8C-83A1-F6EECF244321}">
                <p14:modId xmlns:p14="http://schemas.microsoft.com/office/powerpoint/2010/main" val="3223861529"/>
              </p:ext>
            </p:extLst>
          </p:nvPr>
        </p:nvGraphicFramePr>
        <p:xfrm>
          <a:off x="1809921" y="2183940"/>
          <a:ext cx="5259739" cy="3506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楕円 1"/>
          <p:cNvSpPr>
            <a:spLocks noChangeAspect="1"/>
          </p:cNvSpPr>
          <p:nvPr/>
        </p:nvSpPr>
        <p:spPr>
          <a:xfrm>
            <a:off x="1740542" y="2071080"/>
            <a:ext cx="5879901" cy="3984226"/>
          </a:xfrm>
          <a:prstGeom prst="ellipse">
            <a:avLst/>
          </a:prstGeom>
          <a:noFill/>
          <a:ln w="57150">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5" name="楕円 4">
            <a:extLst>
              <a:ext uri="{FF2B5EF4-FFF2-40B4-BE49-F238E27FC236}">
                <a16:creationId xmlns:a16="http://schemas.microsoft.com/office/drawing/2014/main" id="{F7EB3E6B-1D4B-4950-AB02-E65AD47802B9}"/>
              </a:ext>
            </a:extLst>
          </p:cNvPr>
          <p:cNvSpPr/>
          <p:nvPr/>
        </p:nvSpPr>
        <p:spPr>
          <a:xfrm>
            <a:off x="3700580" y="3429002"/>
            <a:ext cx="1684905" cy="1407220"/>
          </a:xfrm>
          <a:prstGeom prst="ellipse">
            <a:avLst/>
          </a:prstGeom>
          <a:solidFill>
            <a:srgbClr val="FFFFCC"/>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925" dirty="0">
                <a:solidFill>
                  <a:srgbClr val="002060"/>
                </a:solidFill>
              </a:rPr>
              <a:t>生活</a:t>
            </a:r>
          </a:p>
        </p:txBody>
      </p:sp>
      <p:sp>
        <p:nvSpPr>
          <p:cNvPr id="8" name="テキスト ボックス 7">
            <a:extLst>
              <a:ext uri="{FF2B5EF4-FFF2-40B4-BE49-F238E27FC236}">
                <a16:creationId xmlns:a16="http://schemas.microsoft.com/office/drawing/2014/main" id="{D3E8EB80-4C91-46DF-A94C-89B3DAD0021A}"/>
              </a:ext>
            </a:extLst>
          </p:cNvPr>
          <p:cNvSpPr txBox="1"/>
          <p:nvPr/>
        </p:nvSpPr>
        <p:spPr>
          <a:xfrm>
            <a:off x="815003" y="1440000"/>
            <a:ext cx="6135013"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図表１　</a:t>
            </a:r>
            <a:r>
              <a:rPr lang="ja-JP" altLang="en-US" sz="1600" b="1" dirty="0">
                <a:latin typeface="メイリオ" panose="020B0604030504040204" pitchFamily="50" charset="-128"/>
                <a:ea typeface="メイリオ" panose="020B0604030504040204" pitchFamily="50" charset="-128"/>
              </a:rPr>
              <a:t>「生活する・生きる」「学ぶ」主体として人をとらえる</a:t>
            </a:r>
          </a:p>
        </p:txBody>
      </p:sp>
      <p:sp>
        <p:nvSpPr>
          <p:cNvPr id="9" name="正方形/長方形 8"/>
          <p:cNvSpPr/>
          <p:nvPr/>
        </p:nvSpPr>
        <p:spPr>
          <a:xfrm>
            <a:off x="9237663" y="6479961"/>
            <a:ext cx="2648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2843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F812904-2835-4962-8883-07C6299996E1}"/>
              </a:ext>
            </a:extLst>
          </p:cNvPr>
          <p:cNvSpPr>
            <a:spLocks noGrp="1"/>
          </p:cNvSpPr>
          <p:nvPr>
            <p:ph type="title"/>
          </p:nvPr>
        </p:nvSpPr>
        <p:spPr>
          <a:xfrm>
            <a:off x="720000" y="666009"/>
            <a:ext cx="8543925" cy="581890"/>
          </a:xfrm>
        </p:spPr>
        <p:txBody>
          <a:bodyPr>
            <a:normAutofit/>
          </a:bodyPr>
          <a:lstStyle/>
          <a:p>
            <a:r>
              <a:rPr lang="ja-JP" altLang="en-US" sz="2799" dirty="0"/>
              <a:t>４－１　学校における医療的ケア児の推移④</a:t>
            </a:r>
          </a:p>
        </p:txBody>
      </p:sp>
      <p:graphicFrame>
        <p:nvGraphicFramePr>
          <p:cNvPr id="5" name="オブジェクト 4">
            <a:extLst>
              <a:ext uri="{FF2B5EF4-FFF2-40B4-BE49-F238E27FC236}">
                <a16:creationId xmlns:a16="http://schemas.microsoft.com/office/drawing/2014/main" id="{19634E7E-87F1-4811-8660-4A7CA62C7DEE}"/>
              </a:ext>
            </a:extLst>
          </p:cNvPr>
          <p:cNvGraphicFramePr>
            <a:graphicFrameLocks noChangeAspect="1"/>
          </p:cNvGraphicFramePr>
          <p:nvPr>
            <p:extLst>
              <p:ext uri="{D42A27DB-BD31-4B8C-83A1-F6EECF244321}">
                <p14:modId xmlns:p14="http://schemas.microsoft.com/office/powerpoint/2010/main" val="2221578468"/>
              </p:ext>
            </p:extLst>
          </p:nvPr>
        </p:nvGraphicFramePr>
        <p:xfrm>
          <a:off x="1093547" y="1520644"/>
          <a:ext cx="7718905" cy="2000223"/>
        </p:xfrm>
        <a:graphic>
          <a:graphicData uri="http://schemas.openxmlformats.org/presentationml/2006/ole">
            <mc:AlternateContent xmlns:mc="http://schemas.openxmlformats.org/markup-compatibility/2006">
              <mc:Choice xmlns:v="urn:schemas-microsoft-com:vml" Requires="v">
                <p:oleObj name="Document" r:id="rId3" imgW="9770766" imgH="2531928" progId="Word.Document.12">
                  <p:embed/>
                </p:oleObj>
              </mc:Choice>
              <mc:Fallback>
                <p:oleObj name="Document" r:id="rId3" imgW="9770766" imgH="2531928" progId="Word.Document.12">
                  <p:embed/>
                  <p:pic>
                    <p:nvPicPr>
                      <p:cNvPr id="0" name=""/>
                      <p:cNvPicPr/>
                      <p:nvPr/>
                    </p:nvPicPr>
                    <p:blipFill>
                      <a:blip r:embed="rId4"/>
                      <a:stretch>
                        <a:fillRect/>
                      </a:stretch>
                    </p:blipFill>
                    <p:spPr>
                      <a:xfrm>
                        <a:off x="1093547" y="1520644"/>
                        <a:ext cx="7718905" cy="2000223"/>
                      </a:xfrm>
                      <a:prstGeom prst="rect">
                        <a:avLst/>
                      </a:prstGeom>
                    </p:spPr>
                  </p:pic>
                </p:oleObj>
              </mc:Fallback>
            </mc:AlternateContent>
          </a:graphicData>
        </a:graphic>
      </p:graphicFrame>
      <p:graphicFrame>
        <p:nvGraphicFramePr>
          <p:cNvPr id="6" name="オブジェクト 5">
            <a:extLst>
              <a:ext uri="{FF2B5EF4-FFF2-40B4-BE49-F238E27FC236}">
                <a16:creationId xmlns:a16="http://schemas.microsoft.com/office/drawing/2014/main" id="{EC9DB319-EE77-4076-8D57-0DE6C340B9B2}"/>
              </a:ext>
            </a:extLst>
          </p:cNvPr>
          <p:cNvGraphicFramePr>
            <a:graphicFrameLocks noChangeAspect="1"/>
          </p:cNvGraphicFramePr>
          <p:nvPr>
            <p:extLst>
              <p:ext uri="{D42A27DB-BD31-4B8C-83A1-F6EECF244321}">
                <p14:modId xmlns:p14="http://schemas.microsoft.com/office/powerpoint/2010/main" val="3408328212"/>
              </p:ext>
            </p:extLst>
          </p:nvPr>
        </p:nvGraphicFramePr>
        <p:xfrm>
          <a:off x="1093546" y="3429000"/>
          <a:ext cx="7718905" cy="2062162"/>
        </p:xfrm>
        <a:graphic>
          <a:graphicData uri="http://schemas.openxmlformats.org/presentationml/2006/ole">
            <mc:AlternateContent xmlns:mc="http://schemas.openxmlformats.org/markup-compatibility/2006">
              <mc:Choice xmlns:v="urn:schemas-microsoft-com:vml" Requires="v">
                <p:oleObj name="Document" r:id="rId5" imgW="9770766" imgH="2610332" progId="Word.Document.12">
                  <p:embed/>
                </p:oleObj>
              </mc:Choice>
              <mc:Fallback>
                <p:oleObj name="Document" r:id="rId5" imgW="9770766" imgH="2610332" progId="Word.Document.12">
                  <p:embed/>
                  <p:pic>
                    <p:nvPicPr>
                      <p:cNvPr id="0" name=""/>
                      <p:cNvPicPr/>
                      <p:nvPr/>
                    </p:nvPicPr>
                    <p:blipFill>
                      <a:blip r:embed="rId6"/>
                      <a:stretch>
                        <a:fillRect/>
                      </a:stretch>
                    </p:blipFill>
                    <p:spPr>
                      <a:xfrm>
                        <a:off x="1093546" y="3429000"/>
                        <a:ext cx="7718905" cy="2062162"/>
                      </a:xfrm>
                      <a:prstGeom prst="rect">
                        <a:avLst/>
                      </a:prstGeom>
                    </p:spPr>
                  </p:pic>
                </p:oleObj>
              </mc:Fallback>
            </mc:AlternateContent>
          </a:graphicData>
        </a:graphic>
      </p:graphicFrame>
      <p:sp>
        <p:nvSpPr>
          <p:cNvPr id="7" name="正方形/長方形 6">
            <a:extLst>
              <a:ext uri="{FF2B5EF4-FFF2-40B4-BE49-F238E27FC236}">
                <a16:creationId xmlns:a16="http://schemas.microsoft.com/office/drawing/2014/main" id="{EEF324AC-99B8-4BCC-A6ED-F0B4FA89DE5A}"/>
              </a:ext>
            </a:extLst>
          </p:cNvPr>
          <p:cNvSpPr/>
          <p:nvPr/>
        </p:nvSpPr>
        <p:spPr>
          <a:xfrm>
            <a:off x="681040" y="1182081"/>
            <a:ext cx="8229123" cy="338554"/>
          </a:xfrm>
          <a:prstGeom prst="rect">
            <a:avLst/>
          </a:prstGeom>
        </p:spPr>
        <p:txBody>
          <a:bodyPr wrap="square">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21</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幼稚園、小・中・高等学校に在籍する医療的ケア児の数（医療的ケア項目別）</a:t>
            </a:r>
          </a:p>
        </p:txBody>
      </p:sp>
      <p:sp>
        <p:nvSpPr>
          <p:cNvPr id="8" name="テキスト ボックス 2">
            <a:extLst>
              <a:ext uri="{FF2B5EF4-FFF2-40B4-BE49-F238E27FC236}">
                <a16:creationId xmlns:a16="http://schemas.microsoft.com/office/drawing/2014/main" id="{0257BFD7-F0E1-47F8-8018-DC54F7D2B4AB}"/>
              </a:ext>
            </a:extLst>
          </p:cNvPr>
          <p:cNvSpPr txBox="1">
            <a:spLocks noChangeArrowheads="1"/>
          </p:cNvSpPr>
          <p:nvPr/>
        </p:nvSpPr>
        <p:spPr bwMode="auto">
          <a:xfrm>
            <a:off x="1093545" y="5405159"/>
            <a:ext cx="7039802" cy="1150740"/>
          </a:xfrm>
          <a:prstGeom prst="roundRect">
            <a:avLst/>
          </a:prstGeom>
          <a:solidFill>
            <a:srgbClr val="DEFFFF"/>
          </a:solidFill>
          <a:ln w="9525" cap="rnd" cmpd="sng" algn="ctr">
            <a:solidFill>
              <a:srgbClr val="99CCFF"/>
            </a:solidFill>
            <a:prstDash val="solid"/>
            <a:bevel/>
            <a:headEnd/>
            <a:tailEnd/>
          </a:ln>
          <a:effectLst/>
        </p:spPr>
        <p:txBody>
          <a:bodyPr rot="0" vert="horz" wrap="square" lIns="252000" tIns="72000" rIns="91441" bIns="45720" anchor="ctr" anchorCtr="0">
            <a:noAutofit/>
          </a:bodyPr>
          <a:lstStyle/>
          <a:p>
            <a:pPr algn="just"/>
            <a:r>
              <a:rPr lang="en-US" altLang="ja-JP" sz="1000" kern="100" dirty="0">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000" kern="100" dirty="0">
                <a:latin typeface="游明朝" panose="02020400000000000000" pitchFamily="18" charset="-128"/>
                <a:ea typeface="BIZ UDPゴシック" panose="020B0400000000000000" pitchFamily="50" charset="-128"/>
                <a:cs typeface="Times New Roman" panose="02020603050405020304" pitchFamily="18" charset="0"/>
              </a:rPr>
              <a:t>参考</a:t>
            </a:r>
            <a:r>
              <a:rPr lang="en-US" altLang="ja-JP" sz="1000" kern="100" dirty="0">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000" kern="100" dirty="0">
                <a:latin typeface="游明朝" panose="02020400000000000000" pitchFamily="18" charset="-128"/>
                <a:ea typeface="BIZ UDPゴシック" panose="020B0400000000000000" pitchFamily="50" charset="-128"/>
                <a:cs typeface="Times New Roman" panose="02020603050405020304" pitchFamily="18" charset="0"/>
              </a:rPr>
              <a:t>幼稚園、小・中・高等学校に在籍する医療的ケア児の傾向</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000" kern="100" dirty="0">
                <a:latin typeface="游明朝" panose="02020400000000000000" pitchFamily="18" charset="-128"/>
                <a:ea typeface="BIZ UDPゴシック" panose="020B0400000000000000" pitchFamily="50" charset="-128"/>
                <a:cs typeface="Times New Roman" panose="02020603050405020304" pitchFamily="18" charset="0"/>
              </a:rPr>
              <a:t>〇昨年度同様、①導尿、②喀痰吸引（気管カニューレ内部）を必要とする医療的ケア児が多かった。</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a:p>
            <a:pPr indent="190485" algn="just"/>
            <a:r>
              <a:rPr lang="ja-JP" altLang="en-US" sz="1000" kern="100" dirty="0">
                <a:latin typeface="游明朝" panose="02020400000000000000" pitchFamily="18" charset="-128"/>
                <a:ea typeface="BIZ UDPゴシック" panose="020B0400000000000000" pitchFamily="50" charset="-128"/>
                <a:cs typeface="Times New Roman" panose="02020603050405020304" pitchFamily="18" charset="0"/>
              </a:rPr>
              <a:t>（昨年度）⇒①導尿（公立幼稚園、小・中・高等学校：３４０人）</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a:p>
            <a:pPr indent="825431" algn="just"/>
            <a:r>
              <a:rPr lang="ja-JP" altLang="en-US" sz="1000" kern="100" dirty="0">
                <a:latin typeface="游明朝" panose="02020400000000000000" pitchFamily="18" charset="-128"/>
                <a:ea typeface="BIZ UDPゴシック" panose="020B0400000000000000" pitchFamily="50" charset="-128"/>
                <a:cs typeface="Times New Roman" panose="02020603050405020304" pitchFamily="18" charset="0"/>
              </a:rPr>
              <a:t>②喀痰吸引（気管カニューレ内部）（公立幼稚園、小・中・高等学校：２３０人）</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a:p>
            <a:pPr indent="825431" algn="just"/>
            <a:r>
              <a:rPr lang="ja-JP" altLang="en-US" sz="1000" kern="100" dirty="0">
                <a:latin typeface="游明朝" panose="02020400000000000000" pitchFamily="18" charset="-128"/>
                <a:ea typeface="BIZ UDPゴシック" panose="020B0400000000000000" pitchFamily="50" charset="-128"/>
                <a:cs typeface="Times New Roman" panose="02020603050405020304" pitchFamily="18" charset="0"/>
              </a:rPr>
              <a:t> </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000" kern="100" dirty="0">
                <a:latin typeface="游明朝" panose="02020400000000000000" pitchFamily="18" charset="-128"/>
                <a:ea typeface="BIZ UDPゴシック" panose="020B0400000000000000" pitchFamily="50" charset="-128"/>
                <a:cs typeface="Times New Roman" panose="02020603050405020304" pitchFamily="18" charset="0"/>
              </a:rPr>
              <a:t>〇いずれの医療的ケア項目も、「通常の学級」より「特別支援学級」に在籍する幼児児童生徒の方が多かった。</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正方形/長方形 8"/>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30</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44194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72DE015-080A-4BB6-8BE8-3E08852E6CEF}"/>
              </a:ext>
            </a:extLst>
          </p:cNvPr>
          <p:cNvSpPr>
            <a:spLocks noGrp="1"/>
          </p:cNvSpPr>
          <p:nvPr>
            <p:ph type="title"/>
          </p:nvPr>
        </p:nvSpPr>
        <p:spPr>
          <a:xfrm>
            <a:off x="720000" y="666000"/>
            <a:ext cx="8543925" cy="581890"/>
          </a:xfrm>
        </p:spPr>
        <p:txBody>
          <a:bodyPr>
            <a:noAutofit/>
          </a:bodyPr>
          <a:lstStyle/>
          <a:p>
            <a:r>
              <a:rPr lang="ja-JP" altLang="en-US" sz="2799" dirty="0"/>
              <a:t>４－２　医療的ケア児の教育</a:t>
            </a:r>
          </a:p>
        </p:txBody>
      </p:sp>
      <p:pic>
        <p:nvPicPr>
          <p:cNvPr id="5" name="図 4">
            <a:extLst>
              <a:ext uri="{FF2B5EF4-FFF2-40B4-BE49-F238E27FC236}">
                <a16:creationId xmlns:a16="http://schemas.microsoft.com/office/drawing/2014/main" id="{9A2E5BE0-401A-422E-A298-1A59F1E002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46" r="6246"/>
          <a:stretch/>
        </p:blipFill>
        <p:spPr>
          <a:xfrm>
            <a:off x="777296" y="2366338"/>
            <a:ext cx="3960000" cy="3132000"/>
          </a:xfrm>
          <a:prstGeom prst="rect">
            <a:avLst/>
          </a:prstGeom>
          <a:ln>
            <a:solidFill>
              <a:schemeClr val="bg1"/>
            </a:solidFill>
          </a:ln>
        </p:spPr>
      </p:pic>
      <p:pic>
        <p:nvPicPr>
          <p:cNvPr id="6" name="図 5">
            <a:extLst>
              <a:ext uri="{FF2B5EF4-FFF2-40B4-BE49-F238E27FC236}">
                <a16:creationId xmlns:a16="http://schemas.microsoft.com/office/drawing/2014/main" id="{21335875-386D-41F0-A33E-DA134CABE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6665" y="2201478"/>
            <a:ext cx="4524001" cy="3132000"/>
          </a:xfrm>
          <a:prstGeom prst="rect">
            <a:avLst/>
          </a:prstGeom>
          <a:ln>
            <a:solidFill>
              <a:schemeClr val="bg1"/>
            </a:solidFill>
          </a:ln>
        </p:spPr>
      </p:pic>
      <p:sp>
        <p:nvSpPr>
          <p:cNvPr id="7" name="テキスト ボックス 6">
            <a:extLst>
              <a:ext uri="{FF2B5EF4-FFF2-40B4-BE49-F238E27FC236}">
                <a16:creationId xmlns:a16="http://schemas.microsoft.com/office/drawing/2014/main" id="{E246F7BD-00E6-4E46-9EC7-790E96FB3008}"/>
              </a:ext>
            </a:extLst>
          </p:cNvPr>
          <p:cNvSpPr txBox="1"/>
          <p:nvPr/>
        </p:nvSpPr>
        <p:spPr>
          <a:xfrm>
            <a:off x="669165" y="1467927"/>
            <a:ext cx="873957" cy="338554"/>
          </a:xfrm>
          <a:prstGeom prst="rect">
            <a:avLst/>
          </a:prstGeom>
          <a:noFill/>
        </p:spPr>
        <p:txBody>
          <a:bodyPr wrap="none"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22</a:t>
            </a:r>
            <a:endParaRPr lang="ja-JP" altLang="en-US" sz="1600" b="1" dirty="0">
              <a:solidFill>
                <a:srgbClr val="4DB3FF"/>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31</a:t>
            </a:r>
            <a:endParaRPr lang="ja-JP" altLang="en-US" sz="1000" dirty="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13089B45-9497-4B2E-AD85-14CACE0C2446}"/>
              </a:ext>
            </a:extLst>
          </p:cNvPr>
          <p:cNvSpPr/>
          <p:nvPr/>
        </p:nvSpPr>
        <p:spPr>
          <a:xfrm>
            <a:off x="5096592" y="2242311"/>
            <a:ext cx="4140000" cy="3227952"/>
          </a:xfrm>
          <a:prstGeom prst="rect">
            <a:avLst/>
          </a:prstGeom>
          <a:solidFill>
            <a:srgbClr val="FFFFFF">
              <a:alpha val="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3CDFE33-4542-4408-9220-45BD7977C620}"/>
              </a:ext>
            </a:extLst>
          </p:cNvPr>
          <p:cNvSpPr/>
          <p:nvPr/>
        </p:nvSpPr>
        <p:spPr>
          <a:xfrm>
            <a:off x="681039" y="2246322"/>
            <a:ext cx="4140000" cy="3227952"/>
          </a:xfrm>
          <a:prstGeom prst="rect">
            <a:avLst/>
          </a:prstGeom>
          <a:solidFill>
            <a:srgbClr val="FFFFFF">
              <a:alpha val="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9016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0B0B84C-701B-4DC2-9137-20A875FFE655}"/>
              </a:ext>
            </a:extLst>
          </p:cNvPr>
          <p:cNvSpPr>
            <a:spLocks noGrp="1"/>
          </p:cNvSpPr>
          <p:nvPr>
            <p:ph type="title"/>
          </p:nvPr>
        </p:nvSpPr>
        <p:spPr>
          <a:xfrm>
            <a:off x="720000" y="648000"/>
            <a:ext cx="8543925" cy="581890"/>
          </a:xfrm>
        </p:spPr>
        <p:txBody>
          <a:bodyPr>
            <a:noAutofit/>
          </a:bodyPr>
          <a:lstStyle/>
          <a:p>
            <a:r>
              <a:rPr lang="ja-JP" altLang="en-US" sz="2400" dirty="0"/>
              <a:t>４－３　学校において医療的ケアに対応する</a:t>
            </a:r>
            <a:br>
              <a:rPr lang="ja-JP" altLang="en-US" sz="2400" dirty="0"/>
            </a:br>
            <a:r>
              <a:rPr lang="ja-JP" altLang="en-US" sz="2400" dirty="0"/>
              <a:t>　　　　看護師等の役割</a:t>
            </a:r>
          </a:p>
        </p:txBody>
      </p:sp>
      <p:sp>
        <p:nvSpPr>
          <p:cNvPr id="5" name="テキスト ボックス 4">
            <a:extLst>
              <a:ext uri="{FF2B5EF4-FFF2-40B4-BE49-F238E27FC236}">
                <a16:creationId xmlns:a16="http://schemas.microsoft.com/office/drawing/2014/main" id="{D5561FDE-6E4D-4B75-B492-4BE74D112F7B}"/>
              </a:ext>
            </a:extLst>
          </p:cNvPr>
          <p:cNvSpPr txBox="1"/>
          <p:nvPr/>
        </p:nvSpPr>
        <p:spPr>
          <a:xfrm>
            <a:off x="720000" y="1440000"/>
            <a:ext cx="7082562"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23</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学校における医療的ケアの実施に当たっての役割分担例（抜粋）</a:t>
            </a:r>
          </a:p>
        </p:txBody>
      </p:sp>
      <p:sp>
        <p:nvSpPr>
          <p:cNvPr id="6" name="テキスト ボックス 5">
            <a:extLst>
              <a:ext uri="{FF2B5EF4-FFF2-40B4-BE49-F238E27FC236}">
                <a16:creationId xmlns:a16="http://schemas.microsoft.com/office/drawing/2014/main" id="{721E239D-E5D0-45CA-B07A-BDE867BC17DF}"/>
              </a:ext>
            </a:extLst>
          </p:cNvPr>
          <p:cNvSpPr txBox="1"/>
          <p:nvPr/>
        </p:nvSpPr>
        <p:spPr>
          <a:xfrm>
            <a:off x="1090559" y="1961885"/>
            <a:ext cx="7724882" cy="4518499"/>
          </a:xfrm>
          <a:prstGeom prst="rect">
            <a:avLst/>
          </a:prstGeom>
          <a:noFill/>
          <a:ln>
            <a:solidFill>
              <a:schemeClr val="tx1"/>
            </a:solidFill>
          </a:ln>
        </p:spPr>
        <p:txBody>
          <a:bodyPr wrap="square" lIns="252000" tIns="216000" bIns="180000" rtlCol="0" anchor="ctr">
            <a:spAutoFit/>
          </a:bodyPr>
          <a:lstStyle/>
          <a:p>
            <a:r>
              <a:rPr lang="ja-JP" altLang="en-US" dirty="0"/>
              <a:t>○看護師等</a:t>
            </a:r>
          </a:p>
          <a:p>
            <a:r>
              <a:rPr lang="ja-JP" altLang="en-US" dirty="0"/>
              <a:t>　・医療的ケア児のアセスメント</a:t>
            </a:r>
          </a:p>
          <a:p>
            <a:r>
              <a:rPr lang="ja-JP" altLang="en-US" dirty="0"/>
              <a:t>　・医療的ケア児の健康管理</a:t>
            </a:r>
          </a:p>
          <a:p>
            <a:r>
              <a:rPr lang="ja-JP" altLang="en-US" dirty="0"/>
              <a:t>　・医療的ケアの実施</a:t>
            </a:r>
          </a:p>
          <a:p>
            <a:r>
              <a:rPr lang="ja-JP" altLang="en-US" dirty="0"/>
              <a:t>　・主治医、学校医、医療的ケア指導医等医療関係者との連絡・報告</a:t>
            </a:r>
          </a:p>
          <a:p>
            <a:r>
              <a:rPr lang="ja-JP" altLang="en-US" dirty="0"/>
              <a:t>　・教職員・保護者との情報共有</a:t>
            </a:r>
          </a:p>
          <a:p>
            <a:r>
              <a:rPr lang="ja-JP" altLang="en-US" dirty="0"/>
              <a:t>　・認定特定行為業務従事者である教職員への指導・助言</a:t>
            </a:r>
          </a:p>
          <a:p>
            <a:r>
              <a:rPr lang="ja-JP" altLang="en-US" dirty="0"/>
              <a:t>　・医療的ケアの記録・管理・報告</a:t>
            </a:r>
          </a:p>
          <a:p>
            <a:r>
              <a:rPr lang="ja-JP" altLang="en-US" dirty="0"/>
              <a:t>　・必要な医療器具・備品等の管理</a:t>
            </a:r>
          </a:p>
          <a:p>
            <a:r>
              <a:rPr lang="ja-JP" altLang="en-US" dirty="0"/>
              <a:t>　・指示書に基づく個別マニュアルの作成</a:t>
            </a:r>
          </a:p>
          <a:p>
            <a:r>
              <a:rPr lang="ja-JP" altLang="en-US" dirty="0"/>
              <a:t>　・緊急時のマニュアルの作成</a:t>
            </a:r>
          </a:p>
          <a:p>
            <a:r>
              <a:rPr lang="ja-JP" altLang="en-US" dirty="0"/>
              <a:t>　・ヒヤリ・ハット等の事例の蓄積と予防対策</a:t>
            </a:r>
          </a:p>
          <a:p>
            <a:r>
              <a:rPr lang="ja-JP" altLang="en-US" dirty="0"/>
              <a:t>　・緊急時の対応</a:t>
            </a:r>
          </a:p>
          <a:p>
            <a:r>
              <a:rPr lang="ja-JP" altLang="en-US" dirty="0"/>
              <a:t>　・教職員全体の理解啓発</a:t>
            </a:r>
          </a:p>
          <a:p>
            <a:r>
              <a:rPr lang="ja-JP" altLang="en-US" dirty="0"/>
              <a:t>　・（教職員として）自立活動の指導等</a:t>
            </a:r>
          </a:p>
        </p:txBody>
      </p:sp>
      <p:sp>
        <p:nvSpPr>
          <p:cNvPr id="7" name="正方形/長方形 6"/>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32</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53723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927EA7-995C-4A3E-91FD-74B20C2DAE46}"/>
              </a:ext>
            </a:extLst>
          </p:cNvPr>
          <p:cNvSpPr>
            <a:spLocks noGrp="1"/>
          </p:cNvSpPr>
          <p:nvPr>
            <p:ph type="title"/>
          </p:nvPr>
        </p:nvSpPr>
        <p:spPr>
          <a:xfrm>
            <a:off x="720000" y="666637"/>
            <a:ext cx="8543925" cy="581890"/>
          </a:xfrm>
        </p:spPr>
        <p:txBody>
          <a:bodyPr>
            <a:noAutofit/>
          </a:bodyPr>
          <a:lstStyle/>
          <a:p>
            <a:r>
              <a:rPr lang="ja-JP" altLang="en-US" sz="2799" dirty="0"/>
              <a:t>４－４　医師や訪問看護ステーションなどとの関係</a:t>
            </a:r>
          </a:p>
        </p:txBody>
      </p:sp>
      <p:pic>
        <p:nvPicPr>
          <p:cNvPr id="5" name="図 4">
            <a:extLst>
              <a:ext uri="{FF2B5EF4-FFF2-40B4-BE49-F238E27FC236}">
                <a16:creationId xmlns:a16="http://schemas.microsoft.com/office/drawing/2014/main" id="{D89AB22A-5BF7-4548-B72A-160DFC8BA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668" y="1807213"/>
            <a:ext cx="6736663" cy="4663844"/>
          </a:xfrm>
          <a:prstGeom prst="rect">
            <a:avLst/>
          </a:prstGeom>
          <a:ln>
            <a:solidFill>
              <a:schemeClr val="tx1"/>
            </a:solidFill>
          </a:ln>
        </p:spPr>
      </p:pic>
      <p:sp>
        <p:nvSpPr>
          <p:cNvPr id="10" name="テキスト ボックス 9">
            <a:extLst>
              <a:ext uri="{FF2B5EF4-FFF2-40B4-BE49-F238E27FC236}">
                <a16:creationId xmlns:a16="http://schemas.microsoft.com/office/drawing/2014/main" id="{2177E7A6-B32F-4055-A61E-B1D0C68E26C1}"/>
              </a:ext>
            </a:extLst>
          </p:cNvPr>
          <p:cNvSpPr txBox="1"/>
          <p:nvPr/>
        </p:nvSpPr>
        <p:spPr>
          <a:xfrm>
            <a:off x="803128" y="1404000"/>
            <a:ext cx="6596678"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24</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主治医から学校医等への情報提供に基づく医療的ケアの流れ</a:t>
            </a:r>
          </a:p>
        </p:txBody>
      </p:sp>
      <p:sp>
        <p:nvSpPr>
          <p:cNvPr id="7" name="正方形/長方形 6"/>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99792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53657D7-9988-4BF4-B39B-2389C01F20C0}"/>
              </a:ext>
            </a:extLst>
          </p:cNvPr>
          <p:cNvSpPr>
            <a:spLocks noGrp="1"/>
          </p:cNvSpPr>
          <p:nvPr>
            <p:ph type="title"/>
          </p:nvPr>
        </p:nvSpPr>
        <p:spPr>
          <a:xfrm>
            <a:off x="720000" y="666000"/>
            <a:ext cx="6717290" cy="581890"/>
          </a:xfrm>
        </p:spPr>
        <p:txBody>
          <a:bodyPr>
            <a:noAutofit/>
          </a:bodyPr>
          <a:lstStyle/>
          <a:p>
            <a:r>
              <a:rPr lang="ja-JP" altLang="en-US" sz="2600" dirty="0"/>
              <a:t>コラム　医療的ケアから生活支援につながる</a:t>
            </a:r>
          </a:p>
        </p:txBody>
      </p:sp>
      <p:sp>
        <p:nvSpPr>
          <p:cNvPr id="7" name="テキスト ボックス 6">
            <a:extLst>
              <a:ext uri="{FF2B5EF4-FFF2-40B4-BE49-F238E27FC236}">
                <a16:creationId xmlns:a16="http://schemas.microsoft.com/office/drawing/2014/main" id="{0C83FDDB-EED5-4354-9F98-70E866C7D6E2}"/>
              </a:ext>
            </a:extLst>
          </p:cNvPr>
          <p:cNvSpPr txBox="1"/>
          <p:nvPr/>
        </p:nvSpPr>
        <p:spPr>
          <a:xfrm>
            <a:off x="7523172" y="647844"/>
            <a:ext cx="1800493" cy="523220"/>
          </a:xfrm>
          <a:prstGeom prst="rect">
            <a:avLst/>
          </a:prstGeom>
          <a:noFill/>
        </p:spPr>
        <p:txBody>
          <a:bodyPr wrap="none" rtlCol="0">
            <a:spAutoFit/>
          </a:bodyPr>
          <a:lstStyle/>
          <a:p>
            <a:pPr algn="r"/>
            <a:r>
              <a:rPr lang="ja-JP" altLang="en-US" sz="1400" dirty="0">
                <a:latin typeface="メイリオ" panose="020B0604030504040204" pitchFamily="50" charset="-128"/>
                <a:ea typeface="メイリオ" panose="020B0604030504040204" pitchFamily="50" charset="-128"/>
              </a:rPr>
              <a:t>公立小学校　看護師</a:t>
            </a:r>
            <a:endParaRPr lang="en-US" altLang="ja-JP" sz="1400" dirty="0">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養護教員の立場から</a:t>
            </a:r>
          </a:p>
        </p:txBody>
      </p:sp>
      <p:pic>
        <p:nvPicPr>
          <p:cNvPr id="8" name="図 7">
            <a:extLst>
              <a:ext uri="{FF2B5EF4-FFF2-40B4-BE49-F238E27FC236}">
                <a16:creationId xmlns:a16="http://schemas.microsoft.com/office/drawing/2014/main" id="{5E1359DF-74D2-4378-B480-E6F96F356AC1}"/>
              </a:ext>
            </a:extLst>
          </p:cNvPr>
          <p:cNvPicPr>
            <a:picLocks noChangeAspect="1"/>
          </p:cNvPicPr>
          <p:nvPr/>
        </p:nvPicPr>
        <p:blipFill>
          <a:blip r:embed="rId3"/>
          <a:stretch>
            <a:fillRect/>
          </a:stretch>
        </p:blipFill>
        <p:spPr>
          <a:xfrm>
            <a:off x="7793390" y="3666874"/>
            <a:ext cx="1260059" cy="2572618"/>
          </a:xfrm>
          <a:prstGeom prst="rect">
            <a:avLst/>
          </a:prstGeom>
        </p:spPr>
      </p:pic>
      <p:sp>
        <p:nvSpPr>
          <p:cNvPr id="9" name="四角形: 角を丸くする 8">
            <a:extLst>
              <a:ext uri="{FF2B5EF4-FFF2-40B4-BE49-F238E27FC236}">
                <a16:creationId xmlns:a16="http://schemas.microsoft.com/office/drawing/2014/main" id="{EE4DB6D6-99A0-4279-9368-602A7C2B96E5}"/>
              </a:ext>
            </a:extLst>
          </p:cNvPr>
          <p:cNvSpPr/>
          <p:nvPr/>
        </p:nvSpPr>
        <p:spPr>
          <a:xfrm>
            <a:off x="681038" y="1612232"/>
            <a:ext cx="8556625" cy="4627260"/>
          </a:xfrm>
          <a:prstGeom prst="roundRect">
            <a:avLst>
              <a:gd name="adj" fmla="val 10282"/>
            </a:avLst>
          </a:prstGeom>
          <a:noFill/>
          <a:ln w="25400">
            <a:solidFill>
              <a:srgbClr val="9A0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a:extLst>
              <a:ext uri="{FF2B5EF4-FFF2-40B4-BE49-F238E27FC236}">
                <a16:creationId xmlns:a16="http://schemas.microsoft.com/office/drawing/2014/main" id="{01F40A30-7F30-4E10-8660-72A3B606D473}"/>
              </a:ext>
            </a:extLst>
          </p:cNvPr>
          <p:cNvSpPr txBox="1"/>
          <p:nvPr/>
        </p:nvSpPr>
        <p:spPr>
          <a:xfrm>
            <a:off x="1020999" y="1987090"/>
            <a:ext cx="3807364" cy="4016484"/>
          </a:xfrm>
          <a:prstGeom prst="rect">
            <a:avLst/>
          </a:prstGeom>
          <a:noFill/>
        </p:spPr>
        <p:txBody>
          <a:bodyPr wrap="square" rtlCol="0">
            <a:spAutoFit/>
          </a:bodyPr>
          <a:lstStyle/>
          <a:p>
            <a:r>
              <a:rPr lang="ja-JP" altLang="en-US" sz="1700" dirty="0">
                <a:latin typeface="メイリオ" panose="020B0604030504040204" pitchFamily="50" charset="-128"/>
                <a:ea typeface="メイリオ" panose="020B0604030504040204" pitchFamily="50" charset="-128"/>
              </a:rPr>
              <a:t>養護教諭「そう、おやつがね、初めて食べるおやつが」</a:t>
            </a:r>
          </a:p>
          <a:p>
            <a:r>
              <a:rPr lang="ja-JP" altLang="en-US" sz="1700" dirty="0">
                <a:latin typeface="メイリオ" panose="020B0604030504040204" pitchFamily="50" charset="-128"/>
                <a:ea typeface="メイリオ" panose="020B0604030504040204" pitchFamily="50" charset="-128"/>
              </a:rPr>
              <a:t>看護師「もう何もかも初めてで、保育園でやれてなかったみたいなので。アイスクリームもかき氷も初めて食べるし、最初は全部食べなかったんですけど、一口ずつからはじまって、毎日食べられるものが増えてくると、私たちがうれしくなる」</a:t>
            </a:r>
          </a:p>
          <a:p>
            <a:r>
              <a:rPr lang="ja-JP" altLang="en-US" sz="1700" dirty="0">
                <a:latin typeface="メイリオ" panose="020B0604030504040204" pitchFamily="50" charset="-128"/>
                <a:ea typeface="メイリオ" panose="020B0604030504040204" pitchFamily="50" charset="-128"/>
              </a:rPr>
              <a:t>養護教諭「医療的ケア＋生活指導もそうです。生活もフォローして頂いて。本当に彼女の事を思ってくださる人たちばかりなので、一口でも、二口でも食べなって。野菜や果物も食べられなかったんです。」</a:t>
            </a:r>
          </a:p>
        </p:txBody>
      </p:sp>
      <p:sp>
        <p:nvSpPr>
          <p:cNvPr id="11" name="テキスト ボックス 10">
            <a:extLst>
              <a:ext uri="{FF2B5EF4-FFF2-40B4-BE49-F238E27FC236}">
                <a16:creationId xmlns:a16="http://schemas.microsoft.com/office/drawing/2014/main" id="{25CA0A5F-CEE9-450B-A219-93AD32A10C19}"/>
              </a:ext>
            </a:extLst>
          </p:cNvPr>
          <p:cNvSpPr txBox="1"/>
          <p:nvPr/>
        </p:nvSpPr>
        <p:spPr>
          <a:xfrm>
            <a:off x="5222023" y="1987090"/>
            <a:ext cx="3831428" cy="3754874"/>
          </a:xfrm>
          <a:prstGeom prst="rect">
            <a:avLst/>
          </a:prstGeom>
          <a:noFill/>
        </p:spPr>
        <p:txBody>
          <a:bodyPr wrap="square" rtlCol="0">
            <a:spAutoFit/>
          </a:bodyPr>
          <a:lstStyle/>
          <a:p>
            <a:r>
              <a:rPr lang="ja-JP" altLang="en-US" sz="1700" dirty="0">
                <a:latin typeface="メイリオ" panose="020B0604030504040204" pitchFamily="50" charset="-128"/>
                <a:ea typeface="メイリオ" panose="020B0604030504040204" pitchFamily="50" charset="-128"/>
              </a:rPr>
              <a:t>看護師「摂食にも偏りがあって、白いご飯しか食べなかったんです。」</a:t>
            </a:r>
          </a:p>
          <a:p>
            <a:r>
              <a:rPr lang="ja-JP" altLang="en-US" sz="1700" dirty="0">
                <a:latin typeface="メイリオ" panose="020B0604030504040204" pitchFamily="50" charset="-128"/>
                <a:ea typeface="メイリオ" panose="020B0604030504040204" pitchFamily="50" charset="-128"/>
              </a:rPr>
              <a:t>看護師「私たちの役目はこういうのかしらって、なんかすごい生活面って、だんだん医療面ではなくて、学校生活で気になることが出てきて、お支度が遅いとか、</a:t>
            </a:r>
          </a:p>
          <a:p>
            <a:r>
              <a:rPr lang="ja-JP" altLang="en-US" sz="1700" dirty="0">
                <a:latin typeface="メイリオ" panose="020B0604030504040204" pitchFamily="50" charset="-128"/>
                <a:ea typeface="メイリオ" panose="020B0604030504040204" pitchFamily="50" charset="-128"/>
              </a:rPr>
              <a:t>そんなことが気に</a:t>
            </a:r>
          </a:p>
          <a:p>
            <a:r>
              <a:rPr lang="ja-JP" altLang="en-US" sz="1700" dirty="0">
                <a:latin typeface="メイリオ" panose="020B0604030504040204" pitchFamily="50" charset="-128"/>
                <a:ea typeface="メイリオ" panose="020B0604030504040204" pitchFamily="50" charset="-128"/>
              </a:rPr>
              <a:t>なって関わるようにな</a:t>
            </a:r>
          </a:p>
          <a:p>
            <a:r>
              <a:rPr lang="ja-JP" altLang="en-US" sz="1700" dirty="0">
                <a:latin typeface="メイリオ" panose="020B0604030504040204" pitchFamily="50" charset="-128"/>
                <a:ea typeface="メイリオ" panose="020B0604030504040204" pitchFamily="50" charset="-128"/>
              </a:rPr>
              <a:t>ってます。それを看護</a:t>
            </a:r>
          </a:p>
          <a:p>
            <a:r>
              <a:rPr lang="ja-JP" altLang="en-US" sz="1700" dirty="0">
                <a:latin typeface="メイリオ" panose="020B0604030504040204" pitchFamily="50" charset="-128"/>
                <a:ea typeface="メイリオ" panose="020B0604030504040204" pitchFamily="50" charset="-128"/>
              </a:rPr>
              <a:t>日誌に書くのですが、</a:t>
            </a:r>
          </a:p>
          <a:p>
            <a:r>
              <a:rPr lang="ja-JP" altLang="en-US" sz="1700" dirty="0">
                <a:latin typeface="メイリオ" panose="020B0604030504040204" pitchFamily="50" charset="-128"/>
                <a:ea typeface="メイリオ" panose="020B0604030504040204" pitchFamily="50" charset="-128"/>
              </a:rPr>
              <a:t>成長日記みたいです。</a:t>
            </a:r>
          </a:p>
          <a:p>
            <a:r>
              <a:rPr lang="ja-JP" altLang="en-US" sz="1700" dirty="0">
                <a:latin typeface="メイリオ" panose="020B0604030504040204" pitchFamily="50" charset="-128"/>
                <a:ea typeface="メイリオ" panose="020B0604030504040204" pitchFamily="50" charset="-128"/>
              </a:rPr>
              <a:t>もう、自分の子どもみ</a:t>
            </a:r>
          </a:p>
          <a:p>
            <a:r>
              <a:rPr lang="ja-JP" altLang="en-US" sz="1700" dirty="0">
                <a:latin typeface="メイリオ" panose="020B0604030504040204" pitchFamily="50" charset="-128"/>
                <a:ea typeface="メイリオ" panose="020B0604030504040204" pitchFamily="50" charset="-128"/>
              </a:rPr>
              <a:t>たいで」</a:t>
            </a:r>
          </a:p>
        </p:txBody>
      </p:sp>
      <p:sp>
        <p:nvSpPr>
          <p:cNvPr id="12" name="正方形/長方形 11"/>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26359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721E06-0217-4820-A7DE-7A76EEF35298}"/>
              </a:ext>
            </a:extLst>
          </p:cNvPr>
          <p:cNvSpPr>
            <a:spLocks noGrp="1"/>
          </p:cNvSpPr>
          <p:nvPr>
            <p:ph type="title"/>
          </p:nvPr>
        </p:nvSpPr>
        <p:spPr>
          <a:xfrm>
            <a:off x="720000" y="648000"/>
            <a:ext cx="8543925" cy="581890"/>
          </a:xfrm>
        </p:spPr>
        <p:txBody>
          <a:bodyPr>
            <a:noAutofit/>
          </a:bodyPr>
          <a:lstStyle/>
          <a:p>
            <a:r>
              <a:rPr lang="ja-JP" altLang="en-US" sz="2400" dirty="0"/>
              <a:t>４－５　認定特定行為業務従事者である</a:t>
            </a:r>
            <a:br>
              <a:rPr lang="en-US" altLang="ja-JP" sz="2400" dirty="0"/>
            </a:br>
            <a:r>
              <a:rPr lang="ja-JP" altLang="en-US" sz="2400" dirty="0"/>
              <a:t>　　　　教職員との関係</a:t>
            </a:r>
          </a:p>
        </p:txBody>
      </p:sp>
      <p:pic>
        <p:nvPicPr>
          <p:cNvPr id="5" name="図 4">
            <a:extLst>
              <a:ext uri="{FF2B5EF4-FFF2-40B4-BE49-F238E27FC236}">
                <a16:creationId xmlns:a16="http://schemas.microsoft.com/office/drawing/2014/main" id="{69B47A5E-5D8A-449A-8419-FD6F3F925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969" y="1937673"/>
            <a:ext cx="6588061" cy="4560965"/>
          </a:xfrm>
          <a:prstGeom prst="rect">
            <a:avLst/>
          </a:prstGeom>
          <a:ln>
            <a:solidFill>
              <a:schemeClr val="tx1"/>
            </a:solidFill>
          </a:ln>
        </p:spPr>
      </p:pic>
      <p:sp>
        <p:nvSpPr>
          <p:cNvPr id="6" name="テキスト ボックス 5">
            <a:extLst>
              <a:ext uri="{FF2B5EF4-FFF2-40B4-BE49-F238E27FC236}">
                <a16:creationId xmlns:a16="http://schemas.microsoft.com/office/drawing/2014/main" id="{2227BE3A-6477-4261-A0C4-0AAEC1F014DF}"/>
              </a:ext>
            </a:extLst>
          </p:cNvPr>
          <p:cNvSpPr txBox="1"/>
          <p:nvPr/>
        </p:nvSpPr>
        <p:spPr>
          <a:xfrm>
            <a:off x="681040" y="1440000"/>
            <a:ext cx="4750018" cy="338554"/>
          </a:xfrm>
          <a:prstGeom prst="rect">
            <a:avLst/>
          </a:prstGeom>
          <a:noFill/>
        </p:spPr>
        <p:txBody>
          <a:bodyPr wrap="none"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25</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学校における医療的ケアの実施について</a:t>
            </a:r>
          </a:p>
        </p:txBody>
      </p:sp>
      <p:sp>
        <p:nvSpPr>
          <p:cNvPr id="7" name="正方形/長方形 6"/>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9411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B475E49-BF8F-41D1-A6AD-EB804DADC9E2}"/>
              </a:ext>
            </a:extLst>
          </p:cNvPr>
          <p:cNvSpPr>
            <a:spLocks noGrp="1"/>
          </p:cNvSpPr>
          <p:nvPr>
            <p:ph type="title"/>
          </p:nvPr>
        </p:nvSpPr>
        <p:spPr>
          <a:xfrm>
            <a:off x="720000" y="666000"/>
            <a:ext cx="8543925" cy="581890"/>
          </a:xfrm>
        </p:spPr>
        <p:txBody>
          <a:bodyPr>
            <a:normAutofit/>
          </a:bodyPr>
          <a:lstStyle/>
          <a:p>
            <a:r>
              <a:rPr lang="ja-JP" altLang="en-US" sz="2799" dirty="0"/>
              <a:t>４－６　校外における医療的ケアの対応</a:t>
            </a:r>
          </a:p>
        </p:txBody>
      </p:sp>
      <p:sp>
        <p:nvSpPr>
          <p:cNvPr id="5" name="テキスト ボックス 4">
            <a:extLst>
              <a:ext uri="{FF2B5EF4-FFF2-40B4-BE49-F238E27FC236}">
                <a16:creationId xmlns:a16="http://schemas.microsoft.com/office/drawing/2014/main" id="{329B8EB9-D679-49B2-B70C-5DAFF447BEA6}"/>
              </a:ext>
            </a:extLst>
          </p:cNvPr>
          <p:cNvSpPr txBox="1"/>
          <p:nvPr/>
        </p:nvSpPr>
        <p:spPr>
          <a:xfrm>
            <a:off x="587830" y="1714906"/>
            <a:ext cx="8686346" cy="4241500"/>
          </a:xfrm>
          <a:prstGeom prst="rect">
            <a:avLst/>
          </a:prstGeom>
          <a:noFill/>
          <a:ln>
            <a:solidFill>
              <a:schemeClr val="tx1"/>
            </a:solidFill>
          </a:ln>
        </p:spPr>
        <p:txBody>
          <a:bodyPr wrap="square" lIns="180000" tIns="180000" rIns="180000" bIns="180000" rtlCol="0" anchor="ctr">
            <a:spAutoFit/>
          </a:bodyPr>
          <a:lstStyle/>
          <a:p>
            <a:r>
              <a:rPr lang="ja-JP" altLang="en-US" sz="1400" dirty="0">
                <a:latin typeface="メイリオ" panose="020B0604030504040204" pitchFamily="50" charset="-128"/>
                <a:ea typeface="メイリオ" panose="020B0604030504040204" pitchFamily="50" charset="-128"/>
              </a:rPr>
              <a:t>９．校外における医療的ケア</a:t>
            </a:r>
          </a:p>
          <a:p>
            <a:r>
              <a:rPr lang="ja-JP" altLang="en-US" sz="1400" dirty="0">
                <a:latin typeface="メイリオ" panose="020B0604030504040204" pitchFamily="50" charset="-128"/>
                <a:ea typeface="メイリオ" panose="020B0604030504040204" pitchFamily="50" charset="-128"/>
              </a:rPr>
              <a:t>（１）校外学習（宿泊学習を含む。）</a:t>
            </a:r>
          </a:p>
          <a:p>
            <a:r>
              <a:rPr lang="ja-JP" altLang="en-US" sz="1400" dirty="0">
                <a:latin typeface="メイリオ" panose="020B0604030504040204" pitchFamily="50" charset="-128"/>
                <a:ea typeface="メイリオ" panose="020B0604030504040204" pitchFamily="50" charset="-128"/>
              </a:rPr>
              <a:t>①校外学習における医療的ケアの実施については、教育委員会及び学校は、児童生徒の状況に応じ、看護師等又は認定特定行為業務従事者による体制を構築すること。なお、小・中学校等については、原則として看護師等を配置又は活用しながら、主として看護師等が医療的ケアに当たり、教職員等がバックアップする体制を構築すること。</a:t>
            </a:r>
          </a:p>
          <a:p>
            <a:r>
              <a:rPr lang="ja-JP" altLang="en-US" sz="1400" dirty="0">
                <a:latin typeface="メイリオ" panose="020B0604030504040204" pitchFamily="50" charset="-128"/>
                <a:ea typeface="メイリオ" panose="020B0604030504040204" pitchFamily="50" charset="-128"/>
              </a:rPr>
              <a:t>②校外学習のうち、泊を伴うものについては、看護師等や認定特定行為業務従事者の勤務時間等も考慮した人員確保とともに、緊急の事態に備え、医療機関等との連携協力体制を構築すること。その際には、泊を伴う勤務に対応できるよう、必要に応じ各自治体における勤務に関する規則の整備をすること。</a:t>
            </a:r>
          </a:p>
          <a:p>
            <a:r>
              <a:rPr lang="ja-JP" altLang="en-US" sz="1400" dirty="0">
                <a:latin typeface="メイリオ" panose="020B0604030504040204" pitchFamily="50" charset="-128"/>
                <a:ea typeface="メイリオ" panose="020B0604030504040204" pitchFamily="50" charset="-128"/>
              </a:rPr>
              <a:t>（２）スクールバスなど専用通学車両による登下校</a:t>
            </a:r>
          </a:p>
          <a:p>
            <a:r>
              <a:rPr lang="ja-JP" altLang="en-US" sz="1400" dirty="0">
                <a:latin typeface="メイリオ" panose="020B0604030504040204" pitchFamily="50" charset="-128"/>
                <a:ea typeface="メイリオ" panose="020B0604030504040204" pitchFamily="50" charset="-128"/>
              </a:rPr>
              <a:t>①スクールバスなど専用通学車両への乗車については、医療的ケア児の乗車可能性をできる限り追求し、個別に判断すること。</a:t>
            </a:r>
          </a:p>
          <a:p>
            <a:r>
              <a:rPr lang="ja-JP" altLang="en-US" sz="1400" dirty="0">
                <a:latin typeface="メイリオ" panose="020B0604030504040204" pitchFamily="50" charset="-128"/>
                <a:ea typeface="メイリオ" panose="020B0604030504040204" pitchFamily="50" charset="-128"/>
              </a:rPr>
              <a:t>②スクールバスなど専用通学車両の登下校において、乗車中に喀痰吸引が必要となる場合には、看護師等による対応を基本とすること。運行ルート設定の際、安全に停車可能な地点をあらかじめ確認し、停車して医療的ケアを実施すること。</a:t>
            </a:r>
          </a:p>
          <a:p>
            <a:r>
              <a:rPr lang="ja-JP" altLang="en-US" sz="1400" dirty="0">
                <a:latin typeface="メイリオ" panose="020B0604030504040204" pitchFamily="50" charset="-128"/>
                <a:ea typeface="メイリオ" panose="020B0604030504040204" pitchFamily="50" charset="-128"/>
              </a:rPr>
              <a:t>③緊急時対応が必要となる場合の対応策について、保護者と学校関係者（教育委員会の委嘱した学校医・医療的ケア指導医、看護師等を含む。）との共通理解を図ること。</a:t>
            </a:r>
          </a:p>
          <a:p>
            <a:r>
              <a:rPr lang="ja-JP" altLang="en-US" sz="1400" dirty="0">
                <a:latin typeface="メイリオ" panose="020B0604030504040204" pitchFamily="50" charset="-128"/>
                <a:ea typeface="メイリオ" panose="020B0604030504040204" pitchFamily="50" charset="-128"/>
              </a:rPr>
              <a:t>　学校における医療的ケアの今後の対応について（平成</a:t>
            </a:r>
            <a:r>
              <a:rPr lang="en-US" altLang="ja-JP" sz="1400" dirty="0">
                <a:latin typeface="メイリオ" panose="020B0604030504040204" pitchFamily="50" charset="-128"/>
                <a:ea typeface="メイリオ" panose="020B0604030504040204" pitchFamily="50" charset="-128"/>
              </a:rPr>
              <a:t>31 </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3 </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20 </a:t>
            </a:r>
            <a:r>
              <a:rPr lang="ja-JP" altLang="en-US" sz="1400" dirty="0">
                <a:latin typeface="メイリオ" panose="020B0604030504040204" pitchFamily="50" charset="-128"/>
                <a:ea typeface="メイリオ" panose="020B0604030504040204" pitchFamily="50" charset="-128"/>
              </a:rPr>
              <a:t>日）文部科学省より</a:t>
            </a:r>
          </a:p>
        </p:txBody>
      </p:sp>
      <p:sp>
        <p:nvSpPr>
          <p:cNvPr id="6" name="正方形/長方形 5"/>
          <p:cNvSpPr/>
          <p:nvPr/>
        </p:nvSpPr>
        <p:spPr>
          <a:xfrm>
            <a:off x="9274175" y="6611779"/>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36</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64425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A3D7351-93A8-4A3D-8AC6-FA1D5C2051E8}"/>
              </a:ext>
            </a:extLst>
          </p:cNvPr>
          <p:cNvSpPr>
            <a:spLocks noGrp="1"/>
          </p:cNvSpPr>
          <p:nvPr>
            <p:ph type="title"/>
          </p:nvPr>
        </p:nvSpPr>
        <p:spPr>
          <a:xfrm>
            <a:off x="720000" y="666009"/>
            <a:ext cx="8543925" cy="581890"/>
          </a:xfrm>
        </p:spPr>
        <p:txBody>
          <a:bodyPr>
            <a:normAutofit/>
          </a:bodyPr>
          <a:lstStyle/>
          <a:p>
            <a:r>
              <a:rPr lang="ja-JP" altLang="en-US" sz="2799" dirty="0"/>
              <a:t>４－７　災害時の対応</a:t>
            </a:r>
          </a:p>
        </p:txBody>
      </p:sp>
      <p:sp>
        <p:nvSpPr>
          <p:cNvPr id="5" name="テキスト ボックス 4">
            <a:extLst>
              <a:ext uri="{FF2B5EF4-FFF2-40B4-BE49-F238E27FC236}">
                <a16:creationId xmlns:a16="http://schemas.microsoft.com/office/drawing/2014/main" id="{B4A466D6-5492-4F60-8269-C5551AE332FC}"/>
              </a:ext>
            </a:extLst>
          </p:cNvPr>
          <p:cNvSpPr txBox="1"/>
          <p:nvPr/>
        </p:nvSpPr>
        <p:spPr>
          <a:xfrm>
            <a:off x="681039" y="1934648"/>
            <a:ext cx="8556623" cy="3749058"/>
          </a:xfrm>
          <a:prstGeom prst="rect">
            <a:avLst/>
          </a:prstGeom>
          <a:noFill/>
          <a:ln>
            <a:solidFill>
              <a:schemeClr val="tx1"/>
            </a:solidFill>
          </a:ln>
        </p:spPr>
        <p:txBody>
          <a:bodyPr wrap="square" lIns="180000" tIns="180000" rIns="180000" bIns="180000" rtlCol="0" anchor="ctr">
            <a:spAutoFit/>
          </a:bodyPr>
          <a:lstStyle/>
          <a:p>
            <a:r>
              <a:rPr lang="ja-JP" altLang="en-US" sz="2000" dirty="0"/>
              <a:t>　</a:t>
            </a:r>
            <a:r>
              <a:rPr lang="ja-JP" altLang="en-US" sz="2000" dirty="0">
                <a:latin typeface="メイリオ" panose="020B0604030504040204" pitchFamily="50" charset="-128"/>
                <a:ea typeface="メイリオ" panose="020B0604030504040204" pitchFamily="50" charset="-128"/>
              </a:rPr>
              <a:t>特に、人工呼吸器等の医療機器を使用する医療的ケア児が在籍する学校においては、電源の確保や日頃から必要とする医療機器のバッテリー作動時間の確認等の点検が重要である。</a:t>
            </a:r>
          </a:p>
          <a:p>
            <a:r>
              <a:rPr lang="ja-JP" altLang="en-US" sz="2000" dirty="0">
                <a:latin typeface="メイリオ" panose="020B0604030504040204" pitchFamily="50" charset="-128"/>
                <a:ea typeface="メイリオ" panose="020B0604030504040204" pitchFamily="50" charset="-128"/>
              </a:rPr>
              <a:t>　文部科学省は、令和元年台風</a:t>
            </a:r>
            <a:r>
              <a:rPr lang="en-US" altLang="ja-JP" sz="2000" dirty="0">
                <a:latin typeface="メイリオ" panose="020B0604030504040204" pitchFamily="50" charset="-128"/>
                <a:ea typeface="メイリオ" panose="020B0604030504040204" pitchFamily="50" charset="-128"/>
              </a:rPr>
              <a:t>15 </a:t>
            </a:r>
            <a:r>
              <a:rPr lang="ja-JP" altLang="en-US" sz="2000" dirty="0">
                <a:latin typeface="メイリオ" panose="020B0604030504040204" pitchFamily="50" charset="-128"/>
                <a:ea typeface="メイリオ" panose="020B0604030504040204" pitchFamily="50" charset="-128"/>
              </a:rPr>
              <a:t>号により停電が長期化したこと等を踏まえ、事務連絡を発出し、国立研究開発法人国立成育医療研究センターが作成したマニュアル「医療機器が必要な子どものための災害対策マニュアル～電源確保を中心に～」を周知するなどして、適切な措置を講じるよう各教育委員会等に対して求めた。</a:t>
            </a:r>
          </a:p>
          <a:p>
            <a:r>
              <a:rPr lang="ja-JP" altLang="en-US" sz="2000" dirty="0">
                <a:latin typeface="メイリオ" panose="020B0604030504040204" pitchFamily="50" charset="-128"/>
                <a:ea typeface="メイリオ" panose="020B0604030504040204" pitchFamily="50" charset="-128"/>
              </a:rPr>
              <a:t>　各学校においては、災害時にも医療的ケアに対応できるよう、医療的ケア児の状態に応じて、医療材料や医療器具、非常食等の準備及び備蓄について、あらかじめ保護者との間で確認しておく必要がある。</a:t>
            </a:r>
          </a:p>
        </p:txBody>
      </p:sp>
      <p:sp>
        <p:nvSpPr>
          <p:cNvPr id="6" name="正方形/長方形 5"/>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89719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D7D78DF-F851-4C78-BC3B-9C6165E0F7B1}"/>
              </a:ext>
            </a:extLst>
          </p:cNvPr>
          <p:cNvSpPr>
            <a:spLocks noGrp="1"/>
          </p:cNvSpPr>
          <p:nvPr>
            <p:ph type="body" sz="quarter" idx="10"/>
          </p:nvPr>
        </p:nvSpPr>
        <p:spPr/>
        <p:txBody>
          <a:bodyPr/>
          <a:lstStyle/>
          <a:p>
            <a:r>
              <a:rPr lang="en-US" altLang="ja-JP" dirty="0"/>
              <a:t>5</a:t>
            </a:r>
            <a:r>
              <a:rPr lang="ja-JP" altLang="en-US" dirty="0"/>
              <a:t>．医療的ケア等の実施に関する経緯</a:t>
            </a:r>
          </a:p>
        </p:txBody>
      </p:sp>
      <p:sp>
        <p:nvSpPr>
          <p:cNvPr id="3" name="タイトル 2">
            <a:extLst>
              <a:ext uri="{FF2B5EF4-FFF2-40B4-BE49-F238E27FC236}">
                <a16:creationId xmlns:a16="http://schemas.microsoft.com/office/drawing/2014/main" id="{7A95FA88-4BBA-4DFC-870A-935159B2E9A9}"/>
              </a:ext>
            </a:extLst>
          </p:cNvPr>
          <p:cNvSpPr>
            <a:spLocks noGrp="1"/>
          </p:cNvSpPr>
          <p:nvPr>
            <p:ph type="title"/>
          </p:nvPr>
        </p:nvSpPr>
        <p:spPr>
          <a:xfrm>
            <a:off x="720000" y="666000"/>
            <a:ext cx="8543925" cy="581890"/>
          </a:xfrm>
        </p:spPr>
        <p:txBody>
          <a:bodyPr>
            <a:normAutofit/>
          </a:bodyPr>
          <a:lstStyle/>
          <a:p>
            <a:r>
              <a:rPr lang="en-US" altLang="ja-JP" sz="2799" dirty="0"/>
              <a:t>5.</a:t>
            </a:r>
            <a:r>
              <a:rPr lang="ja-JP" altLang="en-US" sz="2799" dirty="0"/>
              <a:t>　医療的ケア等の実施に関する経緯①</a:t>
            </a:r>
          </a:p>
        </p:txBody>
      </p:sp>
      <p:graphicFrame>
        <p:nvGraphicFramePr>
          <p:cNvPr id="5" name="表 5">
            <a:extLst>
              <a:ext uri="{FF2B5EF4-FFF2-40B4-BE49-F238E27FC236}">
                <a16:creationId xmlns:a16="http://schemas.microsoft.com/office/drawing/2014/main" id="{2A801490-035F-4FE0-A240-7DEEE838CF66}"/>
              </a:ext>
            </a:extLst>
          </p:cNvPr>
          <p:cNvGraphicFramePr>
            <a:graphicFrameLocks noGrp="1"/>
          </p:cNvGraphicFramePr>
          <p:nvPr>
            <p:extLst>
              <p:ext uri="{D42A27DB-BD31-4B8C-83A1-F6EECF244321}">
                <p14:modId xmlns:p14="http://schemas.microsoft.com/office/powerpoint/2010/main" val="2952710088"/>
              </p:ext>
            </p:extLst>
          </p:nvPr>
        </p:nvGraphicFramePr>
        <p:xfrm>
          <a:off x="787827" y="1492373"/>
          <a:ext cx="8437137" cy="4947912"/>
        </p:xfrm>
        <a:graphic>
          <a:graphicData uri="http://schemas.openxmlformats.org/drawingml/2006/table">
            <a:tbl>
              <a:tblPr firstRow="1" bandRow="1">
                <a:tableStyleId>{5940675A-B579-460E-94D1-54222C63F5DA}</a:tableStyleId>
              </a:tblPr>
              <a:tblGrid>
                <a:gridCol w="1744320">
                  <a:extLst>
                    <a:ext uri="{9D8B030D-6E8A-4147-A177-3AD203B41FA5}">
                      <a16:colId xmlns:a16="http://schemas.microsoft.com/office/drawing/2014/main" val="557158096"/>
                    </a:ext>
                  </a:extLst>
                </a:gridCol>
                <a:gridCol w="6692817">
                  <a:extLst>
                    <a:ext uri="{9D8B030D-6E8A-4147-A177-3AD203B41FA5}">
                      <a16:colId xmlns:a16="http://schemas.microsoft.com/office/drawing/2014/main" val="1297730080"/>
                    </a:ext>
                  </a:extLst>
                </a:gridCol>
              </a:tblGrid>
              <a:tr h="370839">
                <a:tc>
                  <a:txBody>
                    <a:bodyPr/>
                    <a:lstStyle/>
                    <a:p>
                      <a:pPr algn="ctr"/>
                      <a:r>
                        <a:rPr kumimoji="1" lang="ja-JP" altLang="en-US" sz="1600" dirty="0">
                          <a:latin typeface="メイリオ" panose="020B0604030504040204" pitchFamily="50" charset="-128"/>
                          <a:ea typeface="メイリオ" panose="020B0604030504040204" pitchFamily="50" charset="-128"/>
                        </a:rPr>
                        <a:t>年月</a:t>
                      </a:r>
                    </a:p>
                  </a:txBody>
                  <a:tcPr marL="91441" marR="91441" anchor="ctr">
                    <a:solidFill>
                      <a:srgbClr val="F9BDD4"/>
                    </a:solidFill>
                  </a:tcPr>
                </a:tc>
                <a:tc>
                  <a:txBody>
                    <a:bodyPr/>
                    <a:lstStyle/>
                    <a:p>
                      <a:pPr algn="ctr"/>
                      <a:r>
                        <a:rPr kumimoji="1" lang="ja-JP" altLang="en-US" sz="1600" dirty="0">
                          <a:latin typeface="メイリオ" panose="020B0604030504040204" pitchFamily="50" charset="-128"/>
                          <a:ea typeface="メイリオ" panose="020B0604030504040204" pitchFamily="50" charset="-128"/>
                        </a:rPr>
                        <a:t>医療的ケア等の実施に関する経緯</a:t>
                      </a:r>
                    </a:p>
                  </a:txBody>
                  <a:tcPr marL="91441" marR="91441" anchor="ctr">
                    <a:solidFill>
                      <a:srgbClr val="F9BDD4"/>
                    </a:solidFill>
                  </a:tcPr>
                </a:tc>
                <a:extLst>
                  <a:ext uri="{0D108BD9-81ED-4DB2-BD59-A6C34878D82A}">
                    <a16:rowId xmlns:a16="http://schemas.microsoft.com/office/drawing/2014/main" val="257243882"/>
                  </a:ext>
                </a:extLst>
              </a:tr>
              <a:tr h="370839">
                <a:tc>
                  <a:txBody>
                    <a:bodyPr/>
                    <a:lstStyle/>
                    <a:p>
                      <a:pPr algn="ctr"/>
                      <a:r>
                        <a:rPr kumimoji="1" lang="en-US" altLang="ja-JP" sz="1600" dirty="0">
                          <a:latin typeface="メイリオ" panose="020B0604030504040204" pitchFamily="50" charset="-128"/>
                          <a:ea typeface="メイリオ" panose="020B0604030504040204" pitchFamily="50" charset="-128"/>
                        </a:rPr>
                        <a:t>S22</a:t>
                      </a:r>
                      <a:r>
                        <a:rPr kumimoji="1" lang="ja-JP" altLang="en-US" sz="1600" dirty="0">
                          <a:latin typeface="メイリオ" panose="020B0604030504040204" pitchFamily="50" charset="-128"/>
                          <a:ea typeface="メイリオ" panose="020B0604030504040204" pitchFamily="50" charset="-128"/>
                        </a:rPr>
                        <a:t>年</a:t>
                      </a:r>
                    </a:p>
                  </a:txBody>
                  <a:tcPr marL="91441" marR="91441" anchor="ctr"/>
                </a:tc>
                <a:tc>
                  <a:txBody>
                    <a:bodyPr/>
                    <a:lstStyle/>
                    <a:p>
                      <a:r>
                        <a:rPr kumimoji="1" lang="ja-JP" altLang="en-US" sz="1600" dirty="0">
                          <a:latin typeface="メイリオ" panose="020B0604030504040204" pitchFamily="50" charset="-128"/>
                          <a:ea typeface="メイリオ" panose="020B0604030504040204" pitchFamily="50" charset="-128"/>
                        </a:rPr>
                        <a:t>児童福祉法施行</a:t>
                      </a:r>
                    </a:p>
                  </a:txBody>
                  <a:tcPr marL="91441" marR="91441" anchor="ctr"/>
                </a:tc>
                <a:extLst>
                  <a:ext uri="{0D108BD9-81ED-4DB2-BD59-A6C34878D82A}">
                    <a16:rowId xmlns:a16="http://schemas.microsoft.com/office/drawing/2014/main" val="370345102"/>
                  </a:ext>
                </a:extLst>
              </a:tr>
              <a:tr h="370839">
                <a:tc>
                  <a:txBody>
                    <a:bodyPr/>
                    <a:lstStyle/>
                    <a:p>
                      <a:pPr algn="ctr"/>
                      <a:r>
                        <a:rPr kumimoji="1" lang="en-US" altLang="ja-JP" sz="1600" dirty="0">
                          <a:latin typeface="メイリオ" panose="020B0604030504040204" pitchFamily="50" charset="-128"/>
                          <a:ea typeface="メイリオ" panose="020B0604030504040204" pitchFamily="50" charset="-128"/>
                        </a:rPr>
                        <a:t>S54</a:t>
                      </a:r>
                      <a:r>
                        <a:rPr kumimoji="1" lang="ja-JP" altLang="en-US" sz="1600" dirty="0">
                          <a:latin typeface="メイリオ" panose="020B0604030504040204" pitchFamily="50" charset="-128"/>
                          <a:ea typeface="メイリオ" panose="020B0604030504040204" pitchFamily="50" charset="-128"/>
                        </a:rPr>
                        <a:t>年</a:t>
                      </a:r>
                    </a:p>
                  </a:txBody>
                  <a:tcPr marL="91441" marR="91441" anchor="ctr"/>
                </a:tc>
                <a:tc>
                  <a:txBody>
                    <a:bodyPr/>
                    <a:lstStyle/>
                    <a:p>
                      <a:r>
                        <a:rPr kumimoji="1" lang="zh-TW" altLang="en-US" sz="1600" dirty="0">
                          <a:latin typeface="メイリオ" panose="020B0604030504040204" pitchFamily="50" charset="-128"/>
                          <a:ea typeface="メイリオ" panose="020B0604030504040204" pitchFamily="50" charset="-128"/>
                        </a:rPr>
                        <a:t>養護学校義務制施行</a:t>
                      </a:r>
                      <a:endParaRPr kumimoji="1" lang="ja-JP" altLang="en-US" sz="1600" dirty="0">
                        <a:latin typeface="メイリオ" panose="020B0604030504040204" pitchFamily="50" charset="-128"/>
                        <a:ea typeface="メイリオ" panose="020B0604030504040204" pitchFamily="50" charset="-128"/>
                      </a:endParaRPr>
                    </a:p>
                  </a:txBody>
                  <a:tcPr marL="91441" marR="91441" anchor="ctr"/>
                </a:tc>
                <a:extLst>
                  <a:ext uri="{0D108BD9-81ED-4DB2-BD59-A6C34878D82A}">
                    <a16:rowId xmlns:a16="http://schemas.microsoft.com/office/drawing/2014/main" val="3665839023"/>
                  </a:ext>
                </a:extLst>
              </a:tr>
              <a:tr h="370839">
                <a:tc>
                  <a:txBody>
                    <a:bodyPr/>
                    <a:lstStyle/>
                    <a:p>
                      <a:pPr algn="ctr"/>
                      <a:r>
                        <a:rPr kumimoji="1" lang="en-US" altLang="ja-JP" sz="1600" dirty="0">
                          <a:latin typeface="メイリオ" panose="020B0604030504040204" pitchFamily="50" charset="-128"/>
                          <a:ea typeface="メイリオ" panose="020B0604030504040204" pitchFamily="50" charset="-128"/>
                        </a:rPr>
                        <a:t>S56</a:t>
                      </a:r>
                      <a:r>
                        <a:rPr kumimoji="1" lang="ja-JP" altLang="en-US" sz="1600" dirty="0">
                          <a:latin typeface="メイリオ" panose="020B0604030504040204" pitchFamily="50" charset="-128"/>
                          <a:ea typeface="メイリオ" panose="020B0604030504040204" pitchFamily="50" charset="-128"/>
                        </a:rPr>
                        <a:t>年</a:t>
                      </a:r>
                    </a:p>
                  </a:txBody>
                  <a:tcPr marL="91441" marR="91441" anchor="ctr"/>
                </a:tc>
                <a:tc>
                  <a:txBody>
                    <a:bodyPr/>
                    <a:lstStyle/>
                    <a:p>
                      <a:r>
                        <a:rPr kumimoji="1" lang="ja-JP" altLang="en-US" sz="1600" dirty="0">
                          <a:latin typeface="メイリオ" panose="020B0604030504040204" pitchFamily="50" charset="-128"/>
                          <a:ea typeface="メイリオ" panose="020B0604030504040204" pitchFamily="50" charset="-128"/>
                        </a:rPr>
                        <a:t>インシュリンの自己注射</a:t>
                      </a:r>
                    </a:p>
                  </a:txBody>
                  <a:tcPr marL="91441" marR="91441" anchor="ctr"/>
                </a:tc>
                <a:extLst>
                  <a:ext uri="{0D108BD9-81ED-4DB2-BD59-A6C34878D82A}">
                    <a16:rowId xmlns:a16="http://schemas.microsoft.com/office/drawing/2014/main" val="1351319592"/>
                  </a:ext>
                </a:extLst>
              </a:tr>
              <a:tr h="370839">
                <a:tc>
                  <a:txBody>
                    <a:bodyPr/>
                    <a:lstStyle/>
                    <a:p>
                      <a:pPr algn="ctr"/>
                      <a:r>
                        <a:rPr kumimoji="1" lang="en-US" altLang="ja-JP" sz="1600" dirty="0">
                          <a:latin typeface="メイリオ" panose="020B0604030504040204" pitchFamily="50" charset="-128"/>
                          <a:ea typeface="メイリオ" panose="020B0604030504040204" pitchFamily="50" charset="-128"/>
                        </a:rPr>
                        <a:t>H5</a:t>
                      </a:r>
                      <a:r>
                        <a:rPr kumimoji="1" lang="ja-JP" altLang="en-US" sz="1600" dirty="0">
                          <a:latin typeface="メイリオ" panose="020B0604030504040204" pitchFamily="50" charset="-128"/>
                          <a:ea typeface="メイリオ" panose="020B0604030504040204" pitchFamily="50" charset="-128"/>
                        </a:rPr>
                        <a:t>年</a:t>
                      </a:r>
                    </a:p>
                  </a:txBody>
                  <a:tcPr marL="91441" marR="91441" anchor="ctr"/>
                </a:tc>
                <a:tc>
                  <a:txBody>
                    <a:bodyPr/>
                    <a:lstStyle/>
                    <a:p>
                      <a:r>
                        <a:rPr kumimoji="1" lang="ja-JP" altLang="en-US" sz="1600" dirty="0">
                          <a:latin typeface="メイリオ" panose="020B0604030504040204" pitchFamily="50" charset="-128"/>
                          <a:ea typeface="メイリオ" panose="020B0604030504040204" pitchFamily="50" charset="-128"/>
                        </a:rPr>
                        <a:t>「障害者対策に関する新長期計画」</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障害者基本計画</a:t>
                      </a:r>
                      <a:r>
                        <a:rPr kumimoji="1" lang="en-US" altLang="ja-JP" sz="1600" dirty="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a:txBody>
                  <a:tcPr marL="91441" marR="91441" anchor="ctr"/>
                </a:tc>
                <a:extLst>
                  <a:ext uri="{0D108BD9-81ED-4DB2-BD59-A6C34878D82A}">
                    <a16:rowId xmlns:a16="http://schemas.microsoft.com/office/drawing/2014/main" val="2039250628"/>
                  </a:ext>
                </a:extLst>
              </a:tr>
              <a:tr h="370839">
                <a:tc>
                  <a:txBody>
                    <a:bodyPr/>
                    <a:lstStyle/>
                    <a:p>
                      <a:pPr algn="ctr"/>
                      <a:r>
                        <a:rPr kumimoji="1" lang="en-US" altLang="ja-JP" sz="1600" dirty="0">
                          <a:latin typeface="メイリオ" panose="020B0604030504040204" pitchFamily="50" charset="-128"/>
                          <a:ea typeface="メイリオ" panose="020B0604030504040204" pitchFamily="50" charset="-128"/>
                        </a:rPr>
                        <a:t>H6</a:t>
                      </a:r>
                      <a:r>
                        <a:rPr kumimoji="1" lang="ja-JP" altLang="en-US" sz="1600" dirty="0">
                          <a:latin typeface="メイリオ" panose="020B0604030504040204" pitchFamily="50" charset="-128"/>
                          <a:ea typeface="メイリオ" panose="020B0604030504040204" pitchFamily="50" charset="-128"/>
                        </a:rPr>
                        <a:t>年</a:t>
                      </a:r>
                    </a:p>
                  </a:txBody>
                  <a:tcPr marL="91441" marR="91441" anchor="ctr"/>
                </a:tc>
                <a:tc>
                  <a:txBody>
                    <a:bodyPr/>
                    <a:lstStyle/>
                    <a:p>
                      <a:r>
                        <a:rPr kumimoji="1" lang="ja-JP" altLang="en-US" sz="1600" dirty="0">
                          <a:latin typeface="メイリオ" panose="020B0604030504040204" pitchFamily="50" charset="-128"/>
                          <a:ea typeface="メイリオ" panose="020B0604030504040204" pitchFamily="50" charset="-128"/>
                        </a:rPr>
                        <a:t>「エンゼルプラン</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緊急保育対策５ヵ年事業</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」の策定</a:t>
                      </a:r>
                    </a:p>
                  </a:txBody>
                  <a:tcPr marL="91441" marR="91441" anchor="ctr"/>
                </a:tc>
                <a:extLst>
                  <a:ext uri="{0D108BD9-81ED-4DB2-BD59-A6C34878D82A}">
                    <a16:rowId xmlns:a16="http://schemas.microsoft.com/office/drawing/2014/main" val="1078356892"/>
                  </a:ext>
                </a:extLst>
              </a:tr>
              <a:tr h="400178">
                <a:tc>
                  <a:txBody>
                    <a:bodyPr/>
                    <a:lstStyle/>
                    <a:p>
                      <a:pPr algn="ctr"/>
                      <a:r>
                        <a:rPr kumimoji="1" lang="en-US" altLang="ja-JP" sz="1600" dirty="0">
                          <a:latin typeface="メイリオ" panose="020B0604030504040204" pitchFamily="50" charset="-128"/>
                          <a:ea typeface="メイリオ" panose="020B0604030504040204" pitchFamily="50" charset="-128"/>
                        </a:rPr>
                        <a:t>H7</a:t>
                      </a:r>
                      <a:r>
                        <a:rPr kumimoji="1" lang="ja-JP" altLang="en-US" sz="1600" dirty="0">
                          <a:latin typeface="メイリオ" panose="020B0604030504040204" pitchFamily="50" charset="-128"/>
                          <a:ea typeface="メイリオ" panose="020B0604030504040204" pitchFamily="50" charset="-128"/>
                        </a:rPr>
                        <a:t>年</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「新ゴールドプラン</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新・高齢者保健福祉推進</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ヵ年事業</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」の策定</a:t>
                      </a:r>
                    </a:p>
                    <a:p>
                      <a:r>
                        <a:rPr kumimoji="1" lang="ja-JP" altLang="en-US" sz="1600" dirty="0">
                          <a:latin typeface="メイリオ" panose="020B0604030504040204" pitchFamily="50" charset="-128"/>
                          <a:ea typeface="メイリオ" panose="020B0604030504040204" pitchFamily="50" charset="-128"/>
                        </a:rPr>
                        <a:t>「障害者プラン」の策定～ノーマライゼーション</a:t>
                      </a:r>
                      <a:r>
                        <a:rPr kumimoji="1" lang="en-US" altLang="ja-JP" sz="1600" dirty="0">
                          <a:latin typeface="メイリオ" panose="020B0604030504040204" pitchFamily="50" charset="-128"/>
                          <a:ea typeface="メイリオ" panose="020B0604030504040204" pitchFamily="50" charset="-128"/>
                        </a:rPr>
                        <a:t>7</a:t>
                      </a:r>
                      <a:r>
                        <a:rPr kumimoji="1" lang="ja-JP" altLang="en-US" sz="1600" dirty="0">
                          <a:latin typeface="メイリオ" panose="020B0604030504040204" pitchFamily="50" charset="-128"/>
                          <a:ea typeface="メイリオ" panose="020B0604030504040204" pitchFamily="50" charset="-128"/>
                        </a:rPr>
                        <a:t>ヵ年戦略～</a:t>
                      </a:r>
                    </a:p>
                  </a:txBody>
                  <a:tcPr marL="91441" marR="91441" anchor="ctr"/>
                </a:tc>
                <a:extLst>
                  <a:ext uri="{0D108BD9-81ED-4DB2-BD59-A6C34878D82A}">
                    <a16:rowId xmlns:a16="http://schemas.microsoft.com/office/drawing/2014/main" val="428771389"/>
                  </a:ext>
                </a:extLst>
              </a:tr>
              <a:tr h="400178">
                <a:tc>
                  <a:txBody>
                    <a:bodyPr/>
                    <a:lstStyle/>
                    <a:p>
                      <a:pPr algn="ctr"/>
                      <a:r>
                        <a:rPr kumimoji="1" lang="en-US" altLang="ja-JP" sz="1600" dirty="0">
                          <a:latin typeface="メイリオ" panose="020B0604030504040204" pitchFamily="50" charset="-128"/>
                          <a:ea typeface="メイリオ" panose="020B0604030504040204" pitchFamily="50" charset="-128"/>
                        </a:rPr>
                        <a:t>H9</a:t>
                      </a:r>
                      <a:r>
                        <a:rPr kumimoji="1" lang="ja-JP" altLang="en-US" sz="1600" dirty="0">
                          <a:latin typeface="メイリオ" panose="020B0604030504040204" pitchFamily="50" charset="-128"/>
                          <a:ea typeface="メイリオ" panose="020B0604030504040204" pitchFamily="50" charset="-128"/>
                        </a:rPr>
                        <a:t>年</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「介護保険法」の制定</a:t>
                      </a:r>
                    </a:p>
                    <a:p>
                      <a:r>
                        <a:rPr kumimoji="1" lang="ja-JP" altLang="en-US" sz="1600" dirty="0">
                          <a:latin typeface="メイリオ" panose="020B0604030504040204" pitchFamily="50" charset="-128"/>
                          <a:ea typeface="メイリオ" panose="020B0604030504040204" pitchFamily="50" charset="-128"/>
                        </a:rPr>
                        <a:t>「児童福祉法」の一部改正</a:t>
                      </a:r>
                    </a:p>
                  </a:txBody>
                  <a:tcPr marL="91441" marR="91441" anchor="ctr"/>
                </a:tc>
                <a:extLst>
                  <a:ext uri="{0D108BD9-81ED-4DB2-BD59-A6C34878D82A}">
                    <a16:rowId xmlns:a16="http://schemas.microsoft.com/office/drawing/2014/main" val="2988242997"/>
                  </a:ext>
                </a:extLst>
              </a:tr>
              <a:tr h="370839">
                <a:tc>
                  <a:txBody>
                    <a:bodyPr/>
                    <a:lstStyle/>
                    <a:p>
                      <a:pPr algn="ctr"/>
                      <a:r>
                        <a:rPr kumimoji="1" lang="en-US" altLang="ja-JP" sz="1600" dirty="0">
                          <a:latin typeface="メイリオ" panose="020B0604030504040204" pitchFamily="50" charset="-128"/>
                          <a:ea typeface="メイリオ" panose="020B0604030504040204" pitchFamily="50" charset="-128"/>
                        </a:rPr>
                        <a:t>H10</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6</a:t>
                      </a:r>
                      <a:r>
                        <a:rPr kumimoji="1" lang="ja-JP" altLang="en-US" sz="1600" dirty="0">
                          <a:latin typeface="メイリオ" panose="020B0604030504040204" pitchFamily="50" charset="-128"/>
                          <a:ea typeface="メイリオ" panose="020B0604030504040204" pitchFamily="50" charset="-128"/>
                        </a:rPr>
                        <a:t>月</a:t>
                      </a:r>
                    </a:p>
                  </a:txBody>
                  <a:tcPr marL="91441" marR="91441" anchor="ctr"/>
                </a:tc>
                <a:tc>
                  <a:txBody>
                    <a:bodyPr/>
                    <a:lstStyle/>
                    <a:p>
                      <a:r>
                        <a:rPr kumimoji="1" lang="ja-JP" altLang="en-US" sz="1600" dirty="0">
                          <a:latin typeface="メイリオ" panose="020B0604030504040204" pitchFamily="50" charset="-128"/>
                          <a:ea typeface="メイリオ" panose="020B0604030504040204" pitchFamily="50" charset="-128"/>
                        </a:rPr>
                        <a:t>「社会福祉基礎構造改革について</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中間まとめ</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a:t>
                      </a:r>
                    </a:p>
                  </a:txBody>
                  <a:tcPr marL="91441" marR="91441" anchor="ctr"/>
                </a:tc>
                <a:extLst>
                  <a:ext uri="{0D108BD9-81ED-4DB2-BD59-A6C34878D82A}">
                    <a16:rowId xmlns:a16="http://schemas.microsoft.com/office/drawing/2014/main" val="68602426"/>
                  </a:ext>
                </a:extLst>
              </a:tr>
              <a:tr h="400178">
                <a:tc>
                  <a:txBody>
                    <a:bodyPr/>
                    <a:lstStyle/>
                    <a:p>
                      <a:pPr algn="ctr"/>
                      <a:r>
                        <a:rPr kumimoji="1" lang="en-US" altLang="ja-JP" sz="1600" dirty="0">
                          <a:latin typeface="メイリオ" panose="020B0604030504040204" pitchFamily="50" charset="-128"/>
                          <a:ea typeface="メイリオ" panose="020B0604030504040204" pitchFamily="50" charset="-128"/>
                        </a:rPr>
                        <a:t>H10</a:t>
                      </a: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12</a:t>
                      </a:r>
                      <a:r>
                        <a:rPr kumimoji="1" lang="ja-JP" altLang="en-US" sz="1600" dirty="0">
                          <a:latin typeface="メイリオ" panose="020B0604030504040204" pitchFamily="50" charset="-128"/>
                          <a:ea typeface="メイリオ" panose="020B0604030504040204" pitchFamily="50" charset="-128"/>
                        </a:rPr>
                        <a:t>年</a:t>
                      </a:r>
                    </a:p>
                  </a:txBody>
                  <a:tcPr marL="91441" marR="91441" anchor="ctr"/>
                </a:tc>
                <a:tc>
                  <a:txBody>
                    <a:bodyPr/>
                    <a:lstStyle/>
                    <a:p>
                      <a:r>
                        <a:rPr kumimoji="1" lang="ja-JP" altLang="en-US" sz="1600" dirty="0">
                          <a:latin typeface="メイリオ" panose="020B0604030504040204" pitchFamily="50" charset="-128"/>
                          <a:ea typeface="メイリオ" panose="020B0604030504040204" pitchFamily="50" charset="-128"/>
                        </a:rPr>
                        <a:t>「特殊教育における福祉・医療との連携に関する実践教育」</a:t>
                      </a:r>
                    </a:p>
                    <a:p>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件：福島・神奈川県・静岡・兵庫・三重・広島・和歌山・高知・鹿児島・沖縄</a:t>
                      </a:r>
                    </a:p>
                  </a:txBody>
                  <a:tcPr marL="91441" marR="91441" anchor="ctr"/>
                </a:tc>
                <a:extLst>
                  <a:ext uri="{0D108BD9-81ED-4DB2-BD59-A6C34878D82A}">
                    <a16:rowId xmlns:a16="http://schemas.microsoft.com/office/drawing/2014/main" val="2265251115"/>
                  </a:ext>
                </a:extLst>
              </a:tr>
              <a:tr h="370839">
                <a:tc>
                  <a:txBody>
                    <a:bodyPr/>
                    <a:lstStyle/>
                    <a:p>
                      <a:pPr algn="ctr"/>
                      <a:r>
                        <a:rPr kumimoji="1" lang="en-US" altLang="ja-JP" sz="1600" dirty="0">
                          <a:latin typeface="メイリオ" panose="020B0604030504040204" pitchFamily="50" charset="-128"/>
                          <a:ea typeface="メイリオ" panose="020B0604030504040204" pitchFamily="50" charset="-128"/>
                        </a:rPr>
                        <a:t>H12</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rPr>
                        <a:t>月</a:t>
                      </a:r>
                    </a:p>
                  </a:txBody>
                  <a:tcPr marL="91441" marR="91441" anchor="ctr"/>
                </a:tc>
                <a:tc>
                  <a:txBody>
                    <a:bodyPr/>
                    <a:lstStyle/>
                    <a:p>
                      <a:r>
                        <a:rPr kumimoji="1" lang="ja-JP" altLang="en-US" sz="1600" dirty="0">
                          <a:latin typeface="メイリオ" panose="020B0604030504040204" pitchFamily="50" charset="-128"/>
                          <a:ea typeface="メイリオ" panose="020B0604030504040204" pitchFamily="50" charset="-128"/>
                        </a:rPr>
                        <a:t>介護保険制度の施行</a:t>
                      </a:r>
                    </a:p>
                  </a:txBody>
                  <a:tcPr marL="91441" marR="91441" anchor="ctr"/>
                </a:tc>
                <a:extLst>
                  <a:ext uri="{0D108BD9-81ED-4DB2-BD59-A6C34878D82A}">
                    <a16:rowId xmlns:a16="http://schemas.microsoft.com/office/drawing/2014/main" val="420604055"/>
                  </a:ext>
                </a:extLst>
              </a:tr>
            </a:tbl>
          </a:graphicData>
        </a:graphic>
      </p:graphicFrame>
      <p:sp>
        <p:nvSpPr>
          <p:cNvPr id="7" name="正方形/長方形 6"/>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38</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13720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A95FA88-4BBA-4DFC-870A-935159B2E9A9}"/>
              </a:ext>
            </a:extLst>
          </p:cNvPr>
          <p:cNvSpPr>
            <a:spLocks noGrp="1"/>
          </p:cNvSpPr>
          <p:nvPr>
            <p:ph type="title"/>
          </p:nvPr>
        </p:nvSpPr>
        <p:spPr>
          <a:xfrm>
            <a:off x="720000" y="666000"/>
            <a:ext cx="8543925" cy="581890"/>
          </a:xfrm>
        </p:spPr>
        <p:txBody>
          <a:bodyPr>
            <a:normAutofit/>
          </a:bodyPr>
          <a:lstStyle/>
          <a:p>
            <a:r>
              <a:rPr lang="en-US" altLang="ja-JP" sz="2799" dirty="0"/>
              <a:t>5.</a:t>
            </a:r>
            <a:r>
              <a:rPr lang="ja-JP" altLang="en-US" sz="2799" dirty="0"/>
              <a:t>　医療的ケア等の実施に関する経緯②</a:t>
            </a:r>
          </a:p>
        </p:txBody>
      </p:sp>
      <p:graphicFrame>
        <p:nvGraphicFramePr>
          <p:cNvPr id="5" name="表 5">
            <a:extLst>
              <a:ext uri="{FF2B5EF4-FFF2-40B4-BE49-F238E27FC236}">
                <a16:creationId xmlns:a16="http://schemas.microsoft.com/office/drawing/2014/main" id="{2A801490-035F-4FE0-A240-7DEEE838CF66}"/>
              </a:ext>
            </a:extLst>
          </p:cNvPr>
          <p:cNvGraphicFramePr>
            <a:graphicFrameLocks noGrp="1"/>
          </p:cNvGraphicFramePr>
          <p:nvPr>
            <p:extLst>
              <p:ext uri="{D42A27DB-BD31-4B8C-83A1-F6EECF244321}">
                <p14:modId xmlns:p14="http://schemas.microsoft.com/office/powerpoint/2010/main" val="3917997948"/>
              </p:ext>
            </p:extLst>
          </p:nvPr>
        </p:nvGraphicFramePr>
        <p:xfrm>
          <a:off x="681037" y="1494854"/>
          <a:ext cx="8543925" cy="4686100"/>
        </p:xfrm>
        <a:graphic>
          <a:graphicData uri="http://schemas.openxmlformats.org/drawingml/2006/table">
            <a:tbl>
              <a:tblPr firstRow="1" bandRow="1">
                <a:tableStyleId>{5940675A-B579-460E-94D1-54222C63F5DA}</a:tableStyleId>
              </a:tblPr>
              <a:tblGrid>
                <a:gridCol w="1766398">
                  <a:extLst>
                    <a:ext uri="{9D8B030D-6E8A-4147-A177-3AD203B41FA5}">
                      <a16:colId xmlns:a16="http://schemas.microsoft.com/office/drawing/2014/main" val="557158096"/>
                    </a:ext>
                  </a:extLst>
                </a:gridCol>
                <a:gridCol w="6777527">
                  <a:extLst>
                    <a:ext uri="{9D8B030D-6E8A-4147-A177-3AD203B41FA5}">
                      <a16:colId xmlns:a16="http://schemas.microsoft.com/office/drawing/2014/main" val="1297730080"/>
                    </a:ext>
                  </a:extLst>
                </a:gridCol>
              </a:tblGrid>
              <a:tr h="360849">
                <a:tc>
                  <a:txBody>
                    <a:bodyPr/>
                    <a:lstStyle/>
                    <a:p>
                      <a:pPr algn="ctr"/>
                      <a:r>
                        <a:rPr kumimoji="1" lang="ja-JP" altLang="en-US" sz="1600" dirty="0">
                          <a:latin typeface="メイリオ" panose="020B0604030504040204" pitchFamily="50" charset="-128"/>
                          <a:ea typeface="メイリオ" panose="020B0604030504040204" pitchFamily="50" charset="-128"/>
                        </a:rPr>
                        <a:t>年月</a:t>
                      </a:r>
                    </a:p>
                  </a:txBody>
                  <a:tcPr marL="91441" marR="91441" anchor="ctr">
                    <a:solidFill>
                      <a:srgbClr val="F9BDD4"/>
                    </a:solidFill>
                  </a:tcPr>
                </a:tc>
                <a:tc>
                  <a:txBody>
                    <a:bodyPr/>
                    <a:lstStyle/>
                    <a:p>
                      <a:pPr algn="ctr"/>
                      <a:r>
                        <a:rPr kumimoji="1" lang="ja-JP" altLang="en-US" sz="1600" dirty="0">
                          <a:latin typeface="メイリオ" panose="020B0604030504040204" pitchFamily="50" charset="-128"/>
                          <a:ea typeface="メイリオ" panose="020B0604030504040204" pitchFamily="50" charset="-128"/>
                        </a:rPr>
                        <a:t>医療的ケア等の実施に関する経緯</a:t>
                      </a:r>
                    </a:p>
                  </a:txBody>
                  <a:tcPr marL="91441" marR="91441" anchor="ctr">
                    <a:solidFill>
                      <a:srgbClr val="F9BDD4"/>
                    </a:solidFill>
                  </a:tcPr>
                </a:tc>
                <a:extLst>
                  <a:ext uri="{0D108BD9-81ED-4DB2-BD59-A6C34878D82A}">
                    <a16:rowId xmlns:a16="http://schemas.microsoft.com/office/drawing/2014/main" val="257243882"/>
                  </a:ext>
                </a:extLst>
              </a:tr>
              <a:tr h="360849">
                <a:tc>
                  <a:txBody>
                    <a:bodyPr/>
                    <a:lstStyle/>
                    <a:p>
                      <a:pPr algn="ctr"/>
                      <a:r>
                        <a:rPr kumimoji="1" lang="en-US" altLang="ja-JP" sz="1600" dirty="0">
                          <a:latin typeface="メイリオ" panose="020B0604030504040204" pitchFamily="50" charset="-128"/>
                          <a:ea typeface="メイリオ" panose="020B0604030504040204" pitchFamily="50" charset="-128"/>
                        </a:rPr>
                        <a:t>H13</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1</a:t>
                      </a:r>
                      <a:r>
                        <a:rPr kumimoji="1" lang="ja-JP" altLang="en-US" sz="1600" dirty="0">
                          <a:latin typeface="メイリオ" panose="020B0604030504040204" pitchFamily="50" charset="-128"/>
                          <a:ea typeface="メイリオ" panose="020B0604030504040204" pitchFamily="50" charset="-128"/>
                        </a:rPr>
                        <a:t>月</a:t>
                      </a:r>
                    </a:p>
                  </a:txBody>
                  <a:tcPr marL="91441" marR="91441" anchor="ctr"/>
                </a:tc>
                <a:tc>
                  <a:txBody>
                    <a:bodyPr/>
                    <a:lstStyle/>
                    <a:p>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21</a:t>
                      </a:r>
                      <a:r>
                        <a:rPr kumimoji="1" lang="ja-JP" altLang="en-US" sz="1600" dirty="0">
                          <a:latin typeface="メイリオ" panose="020B0604030504040204" pitchFamily="50" charset="-128"/>
                          <a:ea typeface="メイリオ" panose="020B0604030504040204" pitchFamily="50" charset="-128"/>
                        </a:rPr>
                        <a:t>世紀の特殊教育の在り方について（最終報告）」</a:t>
                      </a:r>
                    </a:p>
                  </a:txBody>
                  <a:tcPr marL="91441" marR="91441" anchor="ctr"/>
                </a:tc>
                <a:extLst>
                  <a:ext uri="{0D108BD9-81ED-4DB2-BD59-A6C34878D82A}">
                    <a16:rowId xmlns:a16="http://schemas.microsoft.com/office/drawing/2014/main" val="3665839023"/>
                  </a:ext>
                </a:extLst>
              </a:tr>
              <a:tr h="360849">
                <a:tc>
                  <a:txBody>
                    <a:bodyPr/>
                    <a:lstStyle/>
                    <a:p>
                      <a:pPr algn="ctr"/>
                      <a:r>
                        <a:rPr kumimoji="1" lang="en-US" altLang="ja-JP" sz="1600" dirty="0">
                          <a:latin typeface="メイリオ" panose="020B0604030504040204" pitchFamily="50" charset="-128"/>
                          <a:ea typeface="メイリオ" panose="020B0604030504040204" pitchFamily="50" charset="-128"/>
                        </a:rPr>
                        <a:t>H13</a:t>
                      </a: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14</a:t>
                      </a:r>
                      <a:r>
                        <a:rPr kumimoji="1" lang="ja-JP" altLang="en-US" sz="1600" dirty="0">
                          <a:latin typeface="メイリオ" panose="020B0604030504040204" pitchFamily="50" charset="-128"/>
                          <a:ea typeface="メイリオ" panose="020B0604030504040204" pitchFamily="50" charset="-128"/>
                        </a:rPr>
                        <a:t>年</a:t>
                      </a:r>
                    </a:p>
                  </a:txBody>
                  <a:tcPr marL="91441" marR="91441" anchor="ctr"/>
                </a:tc>
                <a:tc>
                  <a:txBody>
                    <a:bodyPr/>
                    <a:lstStyle/>
                    <a:p>
                      <a:r>
                        <a:rPr kumimoji="1" lang="ja-JP" altLang="en-US" sz="1600" dirty="0">
                          <a:latin typeface="メイリオ" panose="020B0604030504040204" pitchFamily="50" charset="-128"/>
                          <a:ea typeface="メイリオ" panose="020B0604030504040204" pitchFamily="50" charset="-128"/>
                        </a:rPr>
                        <a:t>「特殊教育における福祉・医療等との連携に関する実践研究」</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県</a:t>
                      </a:r>
                    </a:p>
                  </a:txBody>
                  <a:tcPr marL="91441" marR="91441" anchor="ctr"/>
                </a:tc>
                <a:extLst>
                  <a:ext uri="{0D108BD9-81ED-4DB2-BD59-A6C34878D82A}">
                    <a16:rowId xmlns:a16="http://schemas.microsoft.com/office/drawing/2014/main" val="1351319592"/>
                  </a:ext>
                </a:extLst>
              </a:tr>
              <a:tr h="845280">
                <a:tc>
                  <a:txBody>
                    <a:bodyPr/>
                    <a:lstStyle/>
                    <a:p>
                      <a:pPr algn="ctr"/>
                      <a:r>
                        <a:rPr kumimoji="1" lang="en-US" altLang="ja-JP" sz="1600" dirty="0">
                          <a:latin typeface="メイリオ" panose="020B0604030504040204" pitchFamily="50" charset="-128"/>
                          <a:ea typeface="メイリオ" panose="020B0604030504040204" pitchFamily="50" charset="-128"/>
                        </a:rPr>
                        <a:t>H14</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文部科学省・厚生労働省連携協議会</a:t>
                      </a:r>
                    </a:p>
                    <a:p>
                      <a:r>
                        <a:rPr kumimoji="1" lang="ja-JP" altLang="en-US" sz="1600" dirty="0">
                          <a:latin typeface="メイリオ" panose="020B0604030504040204" pitchFamily="50" charset="-128"/>
                          <a:ea typeface="メイリオ" panose="020B0604030504040204" pitchFamily="50" charset="-128"/>
                        </a:rPr>
                        <a:t>　教育・児童福祉・社会保障施策分科会サブグループによる「障害のある子どもに対する教育と障害保健福祉の連携」報告書</a:t>
                      </a:r>
                    </a:p>
                  </a:txBody>
                  <a:tcPr marL="91441" marR="91441" anchor="ctr"/>
                </a:tc>
                <a:extLst>
                  <a:ext uri="{0D108BD9-81ED-4DB2-BD59-A6C34878D82A}">
                    <a16:rowId xmlns:a16="http://schemas.microsoft.com/office/drawing/2014/main" val="2039250628"/>
                  </a:ext>
                </a:extLst>
              </a:tr>
              <a:tr h="360849">
                <a:tc>
                  <a:txBody>
                    <a:bodyPr/>
                    <a:lstStyle/>
                    <a:p>
                      <a:pPr algn="ctr"/>
                      <a:r>
                        <a:rPr kumimoji="1" lang="en-US" altLang="ja-JP" sz="1600" dirty="0">
                          <a:latin typeface="メイリオ" panose="020B0604030504040204" pitchFamily="50" charset="-128"/>
                          <a:ea typeface="メイリオ" panose="020B0604030504040204" pitchFamily="50" charset="-128"/>
                        </a:rPr>
                        <a:t>H14</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12</a:t>
                      </a:r>
                      <a:r>
                        <a:rPr kumimoji="1" lang="ja-JP" altLang="en-US" sz="1600" dirty="0">
                          <a:latin typeface="メイリオ" panose="020B0604030504040204" pitchFamily="50" charset="-128"/>
                          <a:ea typeface="メイリオ" panose="020B0604030504040204" pitchFamily="50" charset="-128"/>
                        </a:rPr>
                        <a:t>月</a:t>
                      </a:r>
                    </a:p>
                  </a:txBody>
                  <a:tcPr marL="91441" marR="91441" anchor="ctr"/>
                </a:tc>
                <a:tc>
                  <a:txBody>
                    <a:bodyPr/>
                    <a:lstStyle/>
                    <a:p>
                      <a:r>
                        <a:rPr kumimoji="1" lang="ja-JP" altLang="en-US" sz="1600" dirty="0">
                          <a:latin typeface="メイリオ" panose="020B0604030504040204" pitchFamily="50" charset="-128"/>
                          <a:ea typeface="メイリオ" panose="020B0604030504040204" pitchFamily="50" charset="-128"/>
                        </a:rPr>
                        <a:t>新「障害者基本計画」、新「障害者プラン」策定</a:t>
                      </a:r>
                    </a:p>
                  </a:txBody>
                  <a:tcPr marL="91441" marR="91441" anchor="ctr"/>
                </a:tc>
                <a:extLst>
                  <a:ext uri="{0D108BD9-81ED-4DB2-BD59-A6C34878D82A}">
                    <a16:rowId xmlns:a16="http://schemas.microsoft.com/office/drawing/2014/main" val="1078356892"/>
                  </a:ext>
                </a:extLst>
              </a:tr>
              <a:tr h="360849">
                <a:tc>
                  <a:txBody>
                    <a:bodyPr/>
                    <a:lstStyle/>
                    <a:p>
                      <a:pPr algn="ctr"/>
                      <a:r>
                        <a:rPr kumimoji="1" lang="pt-BR" altLang="ja-JP" sz="1600" dirty="0">
                          <a:latin typeface="メイリオ" panose="020B0604030504040204" pitchFamily="50" charset="-128"/>
                          <a:ea typeface="メイリオ" panose="020B0604030504040204" pitchFamily="50" charset="-128"/>
                        </a:rPr>
                        <a:t>H15</a:t>
                      </a:r>
                      <a:r>
                        <a:rPr kumimoji="1" lang="ja-JP" altLang="pt-BR"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2</a:t>
                      </a:r>
                      <a:r>
                        <a:rPr kumimoji="1" lang="ja-JP" altLang="pt-BR" sz="1600" dirty="0">
                          <a:latin typeface="メイリオ" panose="020B0604030504040204" pitchFamily="50" charset="-128"/>
                          <a:ea typeface="メイリオ" panose="020B0604030504040204" pitchFamily="50" charset="-128"/>
                        </a:rPr>
                        <a:t>～</a:t>
                      </a:r>
                      <a:r>
                        <a:rPr kumimoji="1" lang="pt-BR" altLang="ja-JP" sz="1600" dirty="0">
                          <a:latin typeface="メイリオ" panose="020B0604030504040204" pitchFamily="50" charset="-128"/>
                          <a:ea typeface="メイリオ" panose="020B0604030504040204" pitchFamily="50" charset="-128"/>
                        </a:rPr>
                        <a:t>6</a:t>
                      </a:r>
                      <a:r>
                        <a:rPr kumimoji="1" lang="ja-JP" altLang="pt-BR" sz="1600" dirty="0">
                          <a:latin typeface="メイリオ" panose="020B0604030504040204" pitchFamily="50" charset="-128"/>
                          <a:ea typeface="メイリオ" panose="020B0604030504040204" pitchFamily="50" charset="-128"/>
                        </a:rPr>
                        <a:t>月</a:t>
                      </a:r>
                      <a:endParaRPr kumimoji="1" lang="ja-JP" altLang="en-US" sz="1600" dirty="0">
                        <a:latin typeface="メイリオ" panose="020B0604030504040204" pitchFamily="50" charset="-128"/>
                        <a:ea typeface="メイリオ" panose="020B0604030504040204" pitchFamily="50" charset="-128"/>
                      </a:endParaRP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「看護師等による</a:t>
                      </a:r>
                      <a:r>
                        <a:rPr kumimoji="1" lang="en-US" altLang="ja-JP" sz="1600" dirty="0">
                          <a:latin typeface="メイリオ" panose="020B0604030504040204" pitchFamily="50" charset="-128"/>
                          <a:ea typeface="メイリオ" panose="020B0604030504040204" pitchFamily="50" charset="-128"/>
                        </a:rPr>
                        <a:t>ALS</a:t>
                      </a:r>
                      <a:r>
                        <a:rPr kumimoji="1" lang="ja-JP" altLang="en-US" sz="1600" dirty="0">
                          <a:latin typeface="メイリオ" panose="020B0604030504040204" pitchFamily="50" charset="-128"/>
                          <a:ea typeface="メイリオ" panose="020B0604030504040204" pitchFamily="50" charset="-128"/>
                        </a:rPr>
                        <a:t>患者の在宅療養支援に関する分科会」</a:t>
                      </a:r>
                    </a:p>
                  </a:txBody>
                  <a:tcPr marL="91441" marR="91441" anchor="ctr"/>
                </a:tc>
                <a:extLst>
                  <a:ext uri="{0D108BD9-81ED-4DB2-BD59-A6C34878D82A}">
                    <a16:rowId xmlns:a16="http://schemas.microsoft.com/office/drawing/2014/main" val="428771389"/>
                  </a:ext>
                </a:extLst>
              </a:tr>
              <a:tr h="360849">
                <a:tc>
                  <a:txBody>
                    <a:bodyPr/>
                    <a:lstStyle/>
                    <a:p>
                      <a:pPr algn="ctr"/>
                      <a:r>
                        <a:rPr kumimoji="1" lang="en-US" altLang="ja-JP" sz="1600" dirty="0">
                          <a:latin typeface="メイリオ" panose="020B0604030504040204" pitchFamily="50" charset="-128"/>
                          <a:ea typeface="メイリオ" panose="020B0604030504040204" pitchFamily="50" charset="-128"/>
                        </a:rPr>
                        <a:t>H15</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「今後の特別支援教育の在り方について</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最終報告</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a:t>
                      </a:r>
                    </a:p>
                  </a:txBody>
                  <a:tcPr marL="91441" marR="91441" anchor="ctr"/>
                </a:tc>
                <a:extLst>
                  <a:ext uri="{0D108BD9-81ED-4DB2-BD59-A6C34878D82A}">
                    <a16:rowId xmlns:a16="http://schemas.microsoft.com/office/drawing/2014/main" val="2988242997"/>
                  </a:ext>
                </a:extLst>
              </a:tr>
              <a:tr h="360849">
                <a:tc>
                  <a:txBody>
                    <a:bodyPr/>
                    <a:lstStyle/>
                    <a:p>
                      <a:pPr algn="ctr"/>
                      <a:r>
                        <a:rPr kumimoji="1" lang="en-US" altLang="ja-JP" sz="1600" dirty="0">
                          <a:latin typeface="メイリオ" panose="020B0604030504040204" pitchFamily="50" charset="-128"/>
                          <a:ea typeface="メイリオ" panose="020B0604030504040204" pitchFamily="50" charset="-128"/>
                        </a:rPr>
                        <a:t>H15</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rPr>
                        <a:t>月</a:t>
                      </a:r>
                    </a:p>
                  </a:txBody>
                  <a:tcPr marL="91441" marR="91441" anchor="ctr"/>
                </a:tc>
                <a:tc>
                  <a:txBody>
                    <a:bodyPr/>
                    <a:lstStyle/>
                    <a:p>
                      <a:r>
                        <a:rPr kumimoji="1" lang="ja-JP" altLang="en-US" sz="1600" dirty="0">
                          <a:latin typeface="メイリオ" panose="020B0604030504040204" pitchFamily="50" charset="-128"/>
                          <a:ea typeface="メイリオ" panose="020B0604030504040204" pitchFamily="50" charset="-128"/>
                        </a:rPr>
                        <a:t>「養護学校における医療的ケアに関するモデル事業」　</a:t>
                      </a:r>
                      <a:r>
                        <a:rPr kumimoji="1" lang="en-US" altLang="ja-JP" sz="1600" dirty="0">
                          <a:latin typeface="メイリオ" panose="020B0604030504040204" pitchFamily="50" charset="-128"/>
                          <a:ea typeface="メイリオ" panose="020B0604030504040204" pitchFamily="50" charset="-128"/>
                        </a:rPr>
                        <a:t>32</a:t>
                      </a:r>
                      <a:r>
                        <a:rPr kumimoji="1" lang="ja-JP" altLang="en-US" sz="1600" dirty="0">
                          <a:latin typeface="メイリオ" panose="020B0604030504040204" pitchFamily="50" charset="-128"/>
                          <a:ea typeface="メイリオ" panose="020B0604030504040204" pitchFamily="50" charset="-128"/>
                        </a:rPr>
                        <a:t>道府県</a:t>
                      </a:r>
                    </a:p>
                  </a:txBody>
                  <a:tcPr marL="91441" marR="91441" anchor="ctr"/>
                </a:tc>
                <a:extLst>
                  <a:ext uri="{0D108BD9-81ED-4DB2-BD59-A6C34878D82A}">
                    <a16:rowId xmlns:a16="http://schemas.microsoft.com/office/drawing/2014/main" val="68602426"/>
                  </a:ext>
                </a:extLst>
              </a:tr>
              <a:tr h="593179">
                <a:tc>
                  <a:txBody>
                    <a:bodyPr/>
                    <a:lstStyle/>
                    <a:p>
                      <a:pPr algn="ctr"/>
                      <a:r>
                        <a:rPr kumimoji="1" lang="en-US" altLang="ja-JP" sz="1600" dirty="0">
                          <a:latin typeface="メイリオ" panose="020B0604030504040204" pitchFamily="50" charset="-128"/>
                          <a:ea typeface="メイリオ" panose="020B0604030504040204" pitchFamily="50" charset="-128"/>
                        </a:rPr>
                        <a:t>H15</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5</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「養護学校における医療的ケアに関する研修事業」</a:t>
                      </a:r>
                    </a:p>
                    <a:p>
                      <a:r>
                        <a:rPr kumimoji="1" lang="ja-JP" altLang="en-US" sz="1600" dirty="0">
                          <a:latin typeface="メイリオ" panose="020B0604030504040204" pitchFamily="50" charset="-128"/>
                          <a:ea typeface="メイリオ" panose="020B0604030504040204" pitchFamily="50" charset="-128"/>
                        </a:rPr>
                        <a:t>全国</a:t>
                      </a:r>
                      <a:r>
                        <a:rPr kumimoji="1" lang="en-US" altLang="ja-JP" sz="1600" dirty="0">
                          <a:latin typeface="メイリオ" panose="020B0604030504040204" pitchFamily="50" charset="-128"/>
                          <a:ea typeface="メイリオ" panose="020B0604030504040204" pitchFamily="50" charset="-128"/>
                        </a:rPr>
                        <a:t>5</a:t>
                      </a:r>
                      <a:r>
                        <a:rPr kumimoji="1" lang="ja-JP" altLang="en-US" sz="1600" dirty="0">
                          <a:latin typeface="メイリオ" panose="020B0604030504040204" pitchFamily="50" charset="-128"/>
                          <a:ea typeface="メイリオ" panose="020B0604030504040204" pitchFamily="50" charset="-128"/>
                        </a:rPr>
                        <a:t>ブロック</a:t>
                      </a:r>
                    </a:p>
                  </a:txBody>
                  <a:tcPr marL="91441" marR="91441" anchor="ctr"/>
                </a:tc>
                <a:extLst>
                  <a:ext uri="{0D108BD9-81ED-4DB2-BD59-A6C34878D82A}">
                    <a16:rowId xmlns:a16="http://schemas.microsoft.com/office/drawing/2014/main" val="2265251115"/>
                  </a:ext>
                </a:extLst>
              </a:tr>
              <a:tr h="360849">
                <a:tc>
                  <a:txBody>
                    <a:bodyPr/>
                    <a:lstStyle/>
                    <a:p>
                      <a:pPr algn="ctr"/>
                      <a:r>
                        <a:rPr kumimoji="1" lang="en-US" altLang="ja-JP" sz="1600" dirty="0">
                          <a:latin typeface="メイリオ" panose="020B0604030504040204" pitchFamily="50" charset="-128"/>
                          <a:ea typeface="メイリオ" panose="020B0604030504040204" pitchFamily="50" charset="-128"/>
                        </a:rPr>
                        <a:t>H15</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支援費制度の施行</a:t>
                      </a:r>
                    </a:p>
                  </a:txBody>
                  <a:tcPr marL="91441" marR="91441" anchor="ctr"/>
                </a:tc>
                <a:extLst>
                  <a:ext uri="{0D108BD9-81ED-4DB2-BD59-A6C34878D82A}">
                    <a16:rowId xmlns:a16="http://schemas.microsoft.com/office/drawing/2014/main" val="3881347874"/>
                  </a:ext>
                </a:extLst>
              </a:tr>
              <a:tr h="360849">
                <a:tc>
                  <a:txBody>
                    <a:bodyPr/>
                    <a:lstStyle/>
                    <a:p>
                      <a:pPr algn="ctr"/>
                      <a:r>
                        <a:rPr kumimoji="1" lang="en-US" altLang="ja-JP" sz="1600" dirty="0">
                          <a:latin typeface="メイリオ" panose="020B0604030504040204" pitchFamily="50" charset="-128"/>
                          <a:ea typeface="メイリオ" panose="020B0604030504040204" pitchFamily="50" charset="-128"/>
                        </a:rPr>
                        <a:t>H15</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6</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ALS</a:t>
                      </a:r>
                      <a:r>
                        <a:rPr kumimoji="1" lang="ja-JP" altLang="en-US" sz="1600" dirty="0">
                          <a:latin typeface="メイリオ" panose="020B0604030504040204" pitchFamily="50" charset="-128"/>
                          <a:ea typeface="メイリオ" panose="020B0604030504040204" pitchFamily="50" charset="-128"/>
                        </a:rPr>
                        <a:t>（筋萎縮性側索硬化症）患者の在宅療養支援に関する報告書」</a:t>
                      </a:r>
                    </a:p>
                  </a:txBody>
                  <a:tcPr marL="91441" marR="91441" anchor="ctr"/>
                </a:tc>
                <a:extLst>
                  <a:ext uri="{0D108BD9-81ED-4DB2-BD59-A6C34878D82A}">
                    <a16:rowId xmlns:a16="http://schemas.microsoft.com/office/drawing/2014/main" val="4003218670"/>
                  </a:ext>
                </a:extLst>
              </a:tr>
            </a:tbl>
          </a:graphicData>
        </a:graphic>
      </p:graphicFrame>
      <p:sp>
        <p:nvSpPr>
          <p:cNvPr id="6" name="正方形/長方形 5"/>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39</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3797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sz="quarter" idx="10"/>
          </p:nvPr>
        </p:nvSpPr>
        <p:spPr>
          <a:xfrm>
            <a:off x="1852794" y="2110604"/>
            <a:ext cx="6200412" cy="3795857"/>
          </a:xfrm>
          <a:prstGeom prst="roundRect">
            <a:avLst/>
          </a:prstGeom>
        </p:spPr>
        <p:style>
          <a:lnRef idx="2">
            <a:schemeClr val="dk1"/>
          </a:lnRef>
          <a:fillRef idx="1">
            <a:schemeClr val="lt1"/>
          </a:fillRef>
          <a:effectRef idx="0">
            <a:schemeClr val="dk1"/>
          </a:effectRef>
          <a:fontRef idx="minor">
            <a:schemeClr val="dk1"/>
          </a:fontRef>
        </p:style>
        <p:txBody>
          <a:bodyPr anchor="ctr">
            <a:noAutofit/>
          </a:bodyPr>
          <a:lstStyle/>
          <a:p>
            <a:pPr algn="l">
              <a:buClr>
                <a:srgbClr val="FFC000"/>
              </a:buClr>
            </a:pPr>
            <a:r>
              <a:rPr lang="ja-JP" altLang="en-US" sz="2401" b="0" dirty="0">
                <a:solidFill>
                  <a:srgbClr val="FFC000"/>
                </a:solidFill>
                <a:latin typeface="メイリオ" panose="020B0604030504040204" pitchFamily="50" charset="-128"/>
                <a:ea typeface="メイリオ" panose="020B0604030504040204" pitchFamily="50" charset="-128"/>
              </a:rPr>
              <a:t>・</a:t>
            </a:r>
            <a:r>
              <a:rPr lang="ja-JP" altLang="en-US" sz="2401" b="0" dirty="0">
                <a:solidFill>
                  <a:schemeClr val="tx1"/>
                </a:solidFill>
                <a:latin typeface="メイリオ" panose="020B0604030504040204" pitchFamily="50" charset="-128"/>
                <a:ea typeface="メイリオ" panose="020B0604030504040204" pitchFamily="50" charset="-128"/>
              </a:rPr>
              <a:t>出生前期</a:t>
            </a:r>
          </a:p>
          <a:p>
            <a:pPr algn="l">
              <a:buClr>
                <a:srgbClr val="FFC000"/>
              </a:buClr>
            </a:pPr>
            <a:r>
              <a:rPr lang="ja-JP" altLang="en-US" sz="2401" b="0" dirty="0">
                <a:solidFill>
                  <a:srgbClr val="FFC000"/>
                </a:solidFill>
                <a:latin typeface="メイリオ" panose="020B0604030504040204" pitchFamily="50" charset="-128"/>
                <a:ea typeface="メイリオ" panose="020B0604030504040204" pitchFamily="50" charset="-128"/>
              </a:rPr>
              <a:t>・</a:t>
            </a:r>
            <a:r>
              <a:rPr lang="ja-JP" altLang="en-US" sz="2401" b="0" dirty="0">
                <a:solidFill>
                  <a:schemeClr val="tx1"/>
                </a:solidFill>
                <a:latin typeface="メイリオ" panose="020B0604030504040204" pitchFamily="50" charset="-128"/>
                <a:ea typeface="メイリオ" panose="020B0604030504040204" pitchFamily="50" charset="-128"/>
              </a:rPr>
              <a:t>新生児期：生後４週（28日）未満</a:t>
            </a:r>
          </a:p>
          <a:p>
            <a:pPr algn="l">
              <a:buFontTx/>
              <a:buNone/>
            </a:pPr>
            <a:r>
              <a:rPr lang="ja-JP" altLang="en-US" sz="2401" b="0" dirty="0">
                <a:solidFill>
                  <a:schemeClr val="tx1"/>
                </a:solidFill>
                <a:latin typeface="メイリオ" panose="020B0604030504040204" pitchFamily="50" charset="-128"/>
                <a:ea typeface="メイリオ" panose="020B0604030504040204" pitchFamily="50" charset="-128"/>
              </a:rPr>
              <a:t>　（早期新生児期：生後１週未満）</a:t>
            </a:r>
          </a:p>
          <a:p>
            <a:pPr algn="l">
              <a:buClr>
                <a:srgbClr val="FFC000"/>
              </a:buClr>
            </a:pPr>
            <a:r>
              <a:rPr lang="ja-JP" altLang="en-US" sz="2401" b="0" dirty="0">
                <a:solidFill>
                  <a:srgbClr val="FFC000"/>
                </a:solidFill>
                <a:latin typeface="メイリオ" panose="020B0604030504040204" pitchFamily="50" charset="-128"/>
                <a:ea typeface="メイリオ" panose="020B0604030504040204" pitchFamily="50" charset="-128"/>
              </a:rPr>
              <a:t>・</a:t>
            </a:r>
            <a:r>
              <a:rPr lang="ja-JP" altLang="en-US" sz="2401" b="0" dirty="0">
                <a:solidFill>
                  <a:schemeClr val="tx1"/>
                </a:solidFill>
                <a:latin typeface="メイリオ" panose="020B0604030504040204" pitchFamily="50" charset="-128"/>
                <a:ea typeface="メイリオ" panose="020B0604030504040204" pitchFamily="50" charset="-128"/>
              </a:rPr>
              <a:t>乳児期：生後１年未満　　</a:t>
            </a:r>
          </a:p>
          <a:p>
            <a:pPr algn="l">
              <a:buClr>
                <a:srgbClr val="FFC000"/>
              </a:buClr>
            </a:pPr>
            <a:r>
              <a:rPr lang="ja-JP" altLang="en-US" sz="2401" b="0" dirty="0">
                <a:solidFill>
                  <a:srgbClr val="FFC000"/>
                </a:solidFill>
                <a:latin typeface="メイリオ" panose="020B0604030504040204" pitchFamily="50" charset="-128"/>
                <a:ea typeface="メイリオ" panose="020B0604030504040204" pitchFamily="50" charset="-128"/>
              </a:rPr>
              <a:t>・</a:t>
            </a:r>
            <a:r>
              <a:rPr lang="ja-JP" altLang="en-US" sz="2401" b="0" dirty="0">
                <a:solidFill>
                  <a:schemeClr val="tx1"/>
                </a:solidFill>
                <a:latin typeface="メイリオ" panose="020B0604030504040204" pitchFamily="50" charset="-128"/>
                <a:ea typeface="メイリオ" panose="020B0604030504040204" pitchFamily="50" charset="-128"/>
              </a:rPr>
              <a:t>幼児期：１～６歳頃までの就学前まで　　　</a:t>
            </a:r>
          </a:p>
          <a:p>
            <a:pPr algn="l">
              <a:buClr>
                <a:srgbClr val="FFC000"/>
              </a:buClr>
            </a:pPr>
            <a:r>
              <a:rPr lang="ja-JP" altLang="en-US" sz="2401" b="0" dirty="0">
                <a:solidFill>
                  <a:srgbClr val="FFC000"/>
                </a:solidFill>
                <a:latin typeface="メイリオ" panose="020B0604030504040204" pitchFamily="50" charset="-128"/>
                <a:ea typeface="メイリオ" panose="020B0604030504040204" pitchFamily="50" charset="-128"/>
              </a:rPr>
              <a:t>・</a:t>
            </a:r>
            <a:r>
              <a:rPr lang="ja-JP" altLang="en-US" sz="2401" b="0" dirty="0">
                <a:solidFill>
                  <a:schemeClr val="tx1"/>
                </a:solidFill>
                <a:latin typeface="メイリオ" panose="020B0604030504040204" pitchFamily="50" charset="-128"/>
                <a:ea typeface="メイリオ" panose="020B0604030504040204" pitchFamily="50" charset="-128"/>
              </a:rPr>
              <a:t>学童期：小学校就学後から卒業するまで</a:t>
            </a:r>
            <a:endParaRPr lang="en-US" altLang="ja-JP" sz="2401" b="0" dirty="0">
              <a:solidFill>
                <a:schemeClr val="tx1"/>
              </a:solidFill>
              <a:latin typeface="メイリオ" panose="020B0604030504040204" pitchFamily="50" charset="-128"/>
              <a:ea typeface="メイリオ" panose="020B0604030504040204" pitchFamily="50" charset="-128"/>
            </a:endParaRPr>
          </a:p>
          <a:p>
            <a:pPr algn="l">
              <a:buClr>
                <a:srgbClr val="FFC000"/>
              </a:buClr>
            </a:pPr>
            <a:r>
              <a:rPr lang="ja-JP" altLang="en-US" sz="2401" b="0" dirty="0">
                <a:solidFill>
                  <a:srgbClr val="FFC000"/>
                </a:solidFill>
                <a:latin typeface="メイリオ" panose="020B0604030504040204" pitchFamily="50" charset="-128"/>
                <a:ea typeface="メイリオ" panose="020B0604030504040204" pitchFamily="50" charset="-128"/>
              </a:rPr>
              <a:t>・</a:t>
            </a:r>
            <a:r>
              <a:rPr lang="ja-JP" altLang="en-US" sz="2401" b="0" dirty="0">
                <a:solidFill>
                  <a:schemeClr val="tx1"/>
                </a:solidFill>
                <a:latin typeface="メイリオ" panose="020B0604030504040204" pitchFamily="50" charset="-128"/>
                <a:ea typeface="メイリオ" panose="020B0604030504040204" pitchFamily="50" charset="-128"/>
              </a:rPr>
              <a:t>思春期：１２～</a:t>
            </a:r>
            <a:r>
              <a:rPr lang="en-US" altLang="ja-JP" sz="2401" b="0" dirty="0">
                <a:solidFill>
                  <a:schemeClr val="tx1"/>
                </a:solidFill>
                <a:latin typeface="メイリオ" panose="020B0604030504040204" pitchFamily="50" charset="-128"/>
                <a:ea typeface="メイリオ" panose="020B0604030504040204" pitchFamily="50" charset="-128"/>
              </a:rPr>
              <a:t>18</a:t>
            </a:r>
            <a:r>
              <a:rPr lang="ja-JP" altLang="en-US" sz="2401" b="0" dirty="0">
                <a:solidFill>
                  <a:schemeClr val="tx1"/>
                </a:solidFill>
                <a:latin typeface="メイリオ" panose="020B0604030504040204" pitchFamily="50" charset="-128"/>
                <a:ea typeface="メイリオ" panose="020B0604030504040204" pitchFamily="50" charset="-128"/>
              </a:rPr>
              <a:t>歳頃　</a:t>
            </a:r>
          </a:p>
        </p:txBody>
      </p:sp>
      <p:sp>
        <p:nvSpPr>
          <p:cNvPr id="39938" name="Rectangle 2"/>
          <p:cNvSpPr>
            <a:spLocks noGrp="1" noChangeArrowheads="1"/>
          </p:cNvSpPr>
          <p:nvPr>
            <p:ph type="title"/>
          </p:nvPr>
        </p:nvSpPr>
        <p:spPr>
          <a:xfrm>
            <a:off x="720000" y="666009"/>
            <a:ext cx="8543925" cy="581890"/>
          </a:xfrm>
        </p:spPr>
        <p:txBody>
          <a:bodyPr>
            <a:normAutofit/>
          </a:bodyPr>
          <a:lstStyle/>
          <a:p>
            <a:r>
              <a:rPr lang="ja-JP" altLang="en-US" sz="2800" dirty="0"/>
              <a:t>１</a:t>
            </a:r>
            <a:r>
              <a:rPr lang="ja-JP" altLang="en-US" sz="2799" dirty="0"/>
              <a:t>－</a:t>
            </a:r>
            <a:r>
              <a:rPr lang="ja-JP" altLang="en-US" sz="2800" dirty="0"/>
              <a:t>２　子どもの発達過程</a:t>
            </a:r>
          </a:p>
        </p:txBody>
      </p:sp>
      <p:sp>
        <p:nvSpPr>
          <p:cNvPr id="2" name="テキスト ボックス 1">
            <a:extLst>
              <a:ext uri="{FF2B5EF4-FFF2-40B4-BE49-F238E27FC236}">
                <a16:creationId xmlns:a16="http://schemas.microsoft.com/office/drawing/2014/main" id="{D91E0506-A874-4D0E-AFB9-03052EBEF2CE}"/>
              </a:ext>
            </a:extLst>
          </p:cNvPr>
          <p:cNvSpPr txBox="1"/>
          <p:nvPr/>
        </p:nvSpPr>
        <p:spPr>
          <a:xfrm>
            <a:off x="874379" y="1440000"/>
            <a:ext cx="2144177"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図表２　</a:t>
            </a:r>
            <a:r>
              <a:rPr lang="ja-JP" altLang="en-US" sz="1600" b="1" dirty="0">
                <a:latin typeface="メイリオ" panose="020B0604030504040204" pitchFamily="50" charset="-128"/>
                <a:ea typeface="メイリオ" panose="020B0604030504040204" pitchFamily="50" charset="-128"/>
              </a:rPr>
              <a:t>小児期とは？</a:t>
            </a:r>
          </a:p>
        </p:txBody>
      </p:sp>
      <p:sp>
        <p:nvSpPr>
          <p:cNvPr id="5" name="正方形/長方形 4"/>
          <p:cNvSpPr/>
          <p:nvPr/>
        </p:nvSpPr>
        <p:spPr>
          <a:xfrm>
            <a:off x="9237663" y="6479961"/>
            <a:ext cx="2648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5096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22" dur="500"/>
                                        <p:tgtEl>
                                          <p:spTgt spid="399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27" dur="500"/>
                                        <p:tgtEl>
                                          <p:spTgt spid="399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blinds(horizontal)">
                                      <p:cBhvr>
                                        <p:cTn id="32" dur="500"/>
                                        <p:tgtEl>
                                          <p:spTgt spid="399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blinds(horizontal)">
                                      <p:cBhvr>
                                        <p:cTn id="37" dur="500"/>
                                        <p:tgtEl>
                                          <p:spTgt spid="3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A95FA88-4BBA-4DFC-870A-935159B2E9A9}"/>
              </a:ext>
            </a:extLst>
          </p:cNvPr>
          <p:cNvSpPr>
            <a:spLocks noGrp="1"/>
          </p:cNvSpPr>
          <p:nvPr>
            <p:ph type="title"/>
          </p:nvPr>
        </p:nvSpPr>
        <p:spPr>
          <a:xfrm>
            <a:off x="720000" y="666000"/>
            <a:ext cx="8543925" cy="581890"/>
          </a:xfrm>
        </p:spPr>
        <p:txBody>
          <a:bodyPr>
            <a:normAutofit/>
          </a:bodyPr>
          <a:lstStyle/>
          <a:p>
            <a:r>
              <a:rPr lang="en-US" altLang="ja-JP" sz="2799" dirty="0"/>
              <a:t>5.</a:t>
            </a:r>
            <a:r>
              <a:rPr lang="ja-JP" altLang="en-US" sz="2799" dirty="0"/>
              <a:t>　医療的ケア等の実施に関する経緯③</a:t>
            </a:r>
          </a:p>
        </p:txBody>
      </p:sp>
      <p:graphicFrame>
        <p:nvGraphicFramePr>
          <p:cNvPr id="5" name="表 5">
            <a:extLst>
              <a:ext uri="{FF2B5EF4-FFF2-40B4-BE49-F238E27FC236}">
                <a16:creationId xmlns:a16="http://schemas.microsoft.com/office/drawing/2014/main" id="{2A801490-035F-4FE0-A240-7DEEE838CF66}"/>
              </a:ext>
            </a:extLst>
          </p:cNvPr>
          <p:cNvGraphicFramePr>
            <a:graphicFrameLocks noGrp="1"/>
          </p:cNvGraphicFramePr>
          <p:nvPr>
            <p:extLst>
              <p:ext uri="{D42A27DB-BD31-4B8C-83A1-F6EECF244321}">
                <p14:modId xmlns:p14="http://schemas.microsoft.com/office/powerpoint/2010/main" val="1341030279"/>
              </p:ext>
            </p:extLst>
          </p:nvPr>
        </p:nvGraphicFramePr>
        <p:xfrm>
          <a:off x="744444" y="1345274"/>
          <a:ext cx="8417111" cy="5257797"/>
        </p:xfrm>
        <a:graphic>
          <a:graphicData uri="http://schemas.openxmlformats.org/drawingml/2006/table">
            <a:tbl>
              <a:tblPr firstRow="1" bandRow="1">
                <a:tableStyleId>{5940675A-B579-460E-94D1-54222C63F5DA}</a:tableStyleId>
              </a:tblPr>
              <a:tblGrid>
                <a:gridCol w="1740180">
                  <a:extLst>
                    <a:ext uri="{9D8B030D-6E8A-4147-A177-3AD203B41FA5}">
                      <a16:colId xmlns:a16="http://schemas.microsoft.com/office/drawing/2014/main" val="557158096"/>
                    </a:ext>
                  </a:extLst>
                </a:gridCol>
                <a:gridCol w="6676931">
                  <a:extLst>
                    <a:ext uri="{9D8B030D-6E8A-4147-A177-3AD203B41FA5}">
                      <a16:colId xmlns:a16="http://schemas.microsoft.com/office/drawing/2014/main" val="1297730080"/>
                    </a:ext>
                  </a:extLst>
                </a:gridCol>
              </a:tblGrid>
              <a:tr h="370839">
                <a:tc>
                  <a:txBody>
                    <a:bodyPr/>
                    <a:lstStyle/>
                    <a:p>
                      <a:pPr algn="ctr"/>
                      <a:r>
                        <a:rPr kumimoji="1" lang="ja-JP" altLang="en-US" sz="1600" dirty="0">
                          <a:latin typeface="メイリオ" panose="020B0604030504040204" pitchFamily="50" charset="-128"/>
                          <a:ea typeface="メイリオ" panose="020B0604030504040204" pitchFamily="50" charset="-128"/>
                        </a:rPr>
                        <a:t>年月</a:t>
                      </a:r>
                    </a:p>
                  </a:txBody>
                  <a:tcPr marL="91441" marR="91441" anchor="ctr">
                    <a:solidFill>
                      <a:srgbClr val="F9BDD4"/>
                    </a:solidFill>
                  </a:tcPr>
                </a:tc>
                <a:tc>
                  <a:txBody>
                    <a:bodyPr/>
                    <a:lstStyle/>
                    <a:p>
                      <a:pPr algn="ctr"/>
                      <a:r>
                        <a:rPr kumimoji="1" lang="ja-JP" altLang="en-US" sz="1600" dirty="0">
                          <a:latin typeface="メイリオ" panose="020B0604030504040204" pitchFamily="50" charset="-128"/>
                          <a:ea typeface="メイリオ" panose="020B0604030504040204" pitchFamily="50" charset="-128"/>
                        </a:rPr>
                        <a:t>医療的ケア等の実施に関する経緯</a:t>
                      </a:r>
                    </a:p>
                  </a:txBody>
                  <a:tcPr marL="91441" marR="91441" anchor="ctr">
                    <a:solidFill>
                      <a:srgbClr val="F9BDD4"/>
                    </a:solidFill>
                  </a:tcPr>
                </a:tc>
                <a:extLst>
                  <a:ext uri="{0D108BD9-81ED-4DB2-BD59-A6C34878D82A}">
                    <a16:rowId xmlns:a16="http://schemas.microsoft.com/office/drawing/2014/main" val="257243882"/>
                  </a:ext>
                </a:extLst>
              </a:tr>
              <a:tr h="370839">
                <a:tc>
                  <a:txBody>
                    <a:bodyPr/>
                    <a:lstStyle/>
                    <a:p>
                      <a:pPr algn="ctr"/>
                      <a:r>
                        <a:rPr kumimoji="1" lang="en-US" altLang="ja-JP" sz="1600" dirty="0">
                          <a:latin typeface="メイリオ" panose="020B0604030504040204" pitchFamily="50" charset="-128"/>
                          <a:ea typeface="メイリオ" panose="020B0604030504040204" pitchFamily="50" charset="-128"/>
                        </a:rPr>
                        <a:t>H15</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7</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ALS(</a:t>
                      </a:r>
                      <a:r>
                        <a:rPr kumimoji="1" lang="ja-JP" altLang="en-US" sz="1600" dirty="0">
                          <a:latin typeface="メイリオ" panose="020B0604030504040204" pitchFamily="50" charset="-128"/>
                          <a:ea typeface="メイリオ" panose="020B0604030504040204" pitchFamily="50" charset="-128"/>
                        </a:rPr>
                        <a:t>筋萎縮性側索硬化症</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患者の在宅療養支援について」</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厚生労働省医政局通知</a:t>
                      </a:r>
                      <a:r>
                        <a:rPr kumimoji="1" lang="en-US" altLang="ja-JP" sz="1600" dirty="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a:txBody>
                  <a:tcPr marL="91441" marR="91441" anchor="ctr"/>
                </a:tc>
                <a:extLst>
                  <a:ext uri="{0D108BD9-81ED-4DB2-BD59-A6C34878D82A}">
                    <a16:rowId xmlns:a16="http://schemas.microsoft.com/office/drawing/2014/main" val="3665839023"/>
                  </a:ext>
                </a:extLst>
              </a:tr>
              <a:tr h="370839">
                <a:tc>
                  <a:txBody>
                    <a:bodyPr/>
                    <a:lstStyle/>
                    <a:p>
                      <a:pPr algn="ctr"/>
                      <a:r>
                        <a:rPr kumimoji="1" lang="en-US" altLang="ja-JP" sz="1600" dirty="0">
                          <a:latin typeface="メイリオ" panose="020B0604030504040204" pitchFamily="50" charset="-128"/>
                          <a:ea typeface="メイリオ" panose="020B0604030504040204" pitchFamily="50" charset="-128"/>
                        </a:rPr>
                        <a:t>H16</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rPr>
                        <a:t>月</a:t>
                      </a:r>
                    </a:p>
                  </a:txBody>
                  <a:tcPr marL="91441" marR="91441" anchor="ctr"/>
                </a:tc>
                <a:tc>
                  <a:txBody>
                    <a:bodyPr/>
                    <a:lstStyle/>
                    <a:p>
                      <a:r>
                        <a:rPr kumimoji="1" lang="ja-JP" altLang="en-US" sz="1600" dirty="0">
                          <a:latin typeface="メイリオ" panose="020B0604030504040204" pitchFamily="50" charset="-128"/>
                          <a:ea typeface="メイリオ" panose="020B0604030504040204" pitchFamily="50" charset="-128"/>
                        </a:rPr>
                        <a:t>「養護学校における医療的ケアに関するモデル事業」　</a:t>
                      </a:r>
                      <a:r>
                        <a:rPr kumimoji="1" lang="en-US" altLang="ja-JP" sz="1600" dirty="0">
                          <a:latin typeface="メイリオ" panose="020B0604030504040204" pitchFamily="50" charset="-128"/>
                          <a:ea typeface="メイリオ" panose="020B0604030504040204" pitchFamily="50" charset="-128"/>
                        </a:rPr>
                        <a:t>40</a:t>
                      </a:r>
                      <a:r>
                        <a:rPr kumimoji="1" lang="ja-JP" altLang="en-US" sz="1600" dirty="0">
                          <a:latin typeface="メイリオ" panose="020B0604030504040204" pitchFamily="50" charset="-128"/>
                          <a:ea typeface="メイリオ" panose="020B0604030504040204" pitchFamily="50" charset="-128"/>
                        </a:rPr>
                        <a:t>道府県</a:t>
                      </a:r>
                    </a:p>
                  </a:txBody>
                  <a:tcPr marL="91441" marR="91441" anchor="ctr"/>
                </a:tc>
                <a:extLst>
                  <a:ext uri="{0D108BD9-81ED-4DB2-BD59-A6C34878D82A}">
                    <a16:rowId xmlns:a16="http://schemas.microsoft.com/office/drawing/2014/main" val="1351319592"/>
                  </a:ext>
                </a:extLst>
              </a:tr>
              <a:tr h="370839">
                <a:tc>
                  <a:txBody>
                    <a:bodyPr/>
                    <a:lstStyle/>
                    <a:p>
                      <a:pPr algn="ctr"/>
                      <a:r>
                        <a:rPr kumimoji="1" lang="en-US" altLang="ja-JP" sz="1600" dirty="0">
                          <a:latin typeface="メイリオ" panose="020B0604030504040204" pitchFamily="50" charset="-128"/>
                          <a:ea typeface="メイリオ" panose="020B0604030504040204" pitchFamily="50" charset="-128"/>
                        </a:rPr>
                        <a:t>H16</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5</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「養護学校における医療的ケアに関する研修事業」全国</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ブロック</a:t>
                      </a:r>
                    </a:p>
                  </a:txBody>
                  <a:tcPr marL="91441" marR="91441" anchor="ctr"/>
                </a:tc>
                <a:extLst>
                  <a:ext uri="{0D108BD9-81ED-4DB2-BD59-A6C34878D82A}">
                    <a16:rowId xmlns:a16="http://schemas.microsoft.com/office/drawing/2014/main" val="2039250628"/>
                  </a:ext>
                </a:extLst>
              </a:tr>
              <a:tr h="370839">
                <a:tc>
                  <a:txBody>
                    <a:bodyPr/>
                    <a:lstStyle/>
                    <a:p>
                      <a:pPr algn="ctr"/>
                      <a:r>
                        <a:rPr kumimoji="1" lang="en-US" altLang="ja-JP" sz="1600" dirty="0">
                          <a:latin typeface="メイリオ" panose="020B0604030504040204" pitchFamily="50" charset="-128"/>
                          <a:ea typeface="メイリオ" panose="020B0604030504040204" pitchFamily="50" charset="-128"/>
                        </a:rPr>
                        <a:t>H16</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5</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「在宅及び養護学校における日常的な医療の医学的・法律学的整理に関する研究会」発足</a:t>
                      </a:r>
                    </a:p>
                  </a:txBody>
                  <a:tcPr marL="91441" marR="91441" anchor="ctr"/>
                </a:tc>
                <a:extLst>
                  <a:ext uri="{0D108BD9-81ED-4DB2-BD59-A6C34878D82A}">
                    <a16:rowId xmlns:a16="http://schemas.microsoft.com/office/drawing/2014/main" val="1078356892"/>
                  </a:ext>
                </a:extLst>
              </a:tr>
              <a:tr h="370839">
                <a:tc>
                  <a:txBody>
                    <a:bodyPr/>
                    <a:lstStyle/>
                    <a:p>
                      <a:pPr algn="ctr"/>
                      <a:r>
                        <a:rPr kumimoji="1" lang="en-US" altLang="ja-JP" sz="1600" dirty="0">
                          <a:latin typeface="メイリオ" panose="020B0604030504040204" pitchFamily="50" charset="-128"/>
                          <a:ea typeface="メイリオ" panose="020B0604030504040204" pitchFamily="50" charset="-128"/>
                        </a:rPr>
                        <a:t>H16</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9</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「盲・聾・養護学校におけるたんの吸引等の医学的・法律学的整理に関するとりまとめ」公表</a:t>
                      </a:r>
                    </a:p>
                  </a:txBody>
                  <a:tcPr marL="91441" marR="91441" anchor="ctr"/>
                </a:tc>
                <a:extLst>
                  <a:ext uri="{0D108BD9-81ED-4DB2-BD59-A6C34878D82A}">
                    <a16:rowId xmlns:a16="http://schemas.microsoft.com/office/drawing/2014/main" val="428771389"/>
                  </a:ext>
                </a:extLst>
              </a:tr>
              <a:tr h="400178">
                <a:tc>
                  <a:txBody>
                    <a:bodyPr/>
                    <a:lstStyle/>
                    <a:p>
                      <a:pPr algn="ctr"/>
                      <a:r>
                        <a:rPr kumimoji="1" lang="en-US" altLang="ja-JP" sz="1600" dirty="0">
                          <a:latin typeface="メイリオ" panose="020B0604030504040204" pitchFamily="50" charset="-128"/>
                          <a:ea typeface="メイリオ" panose="020B0604030504040204" pitchFamily="50" charset="-128"/>
                        </a:rPr>
                        <a:t>H16</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「盲・聾・養護学校におけるたんの吸引などの取扱いについて」</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厚生労働省医政局長通知</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（文部科学省初等中等教育局長通知）</a:t>
                      </a:r>
                    </a:p>
                  </a:txBody>
                  <a:tcPr marL="91441" marR="91441" anchor="ctr"/>
                </a:tc>
                <a:extLst>
                  <a:ext uri="{0D108BD9-81ED-4DB2-BD59-A6C34878D82A}">
                    <a16:rowId xmlns:a16="http://schemas.microsoft.com/office/drawing/2014/main" val="2988242997"/>
                  </a:ext>
                </a:extLst>
              </a:tr>
              <a:tr h="400178">
                <a:tc>
                  <a:txBody>
                    <a:bodyPr/>
                    <a:lstStyle/>
                    <a:p>
                      <a:pPr algn="ctr"/>
                      <a:r>
                        <a:rPr kumimoji="1" lang="en-US" altLang="ja-JP" sz="1600" dirty="0">
                          <a:latin typeface="メイリオ" panose="020B0604030504040204" pitchFamily="50" charset="-128"/>
                          <a:ea typeface="メイリオ" panose="020B0604030504040204" pitchFamily="50" charset="-128"/>
                        </a:rPr>
                        <a:t>H17</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「盲・聾・養護学校における医療的ケア実施対応マニュアル」編纂「盲・聾・養護学校における安全な医療・看護の提供に向けたマニュアル検討プロジェクト」報告、日本看護協会</a:t>
                      </a:r>
                    </a:p>
                  </a:txBody>
                  <a:tcPr marL="91441" marR="91441" anchor="ctr"/>
                </a:tc>
                <a:extLst>
                  <a:ext uri="{0D108BD9-81ED-4DB2-BD59-A6C34878D82A}">
                    <a16:rowId xmlns:a16="http://schemas.microsoft.com/office/drawing/2014/main" val="68602426"/>
                  </a:ext>
                </a:extLst>
              </a:tr>
              <a:tr h="554545">
                <a:tc>
                  <a:txBody>
                    <a:bodyPr/>
                    <a:lstStyle/>
                    <a:p>
                      <a:pPr algn="ctr"/>
                      <a:r>
                        <a:rPr kumimoji="1" lang="en-US" altLang="ja-JP" sz="1600" dirty="0">
                          <a:latin typeface="メイリオ" panose="020B0604030504040204" pitchFamily="50" charset="-128"/>
                          <a:ea typeface="メイリオ" panose="020B0604030504040204" pitchFamily="50" charset="-128"/>
                        </a:rPr>
                        <a:t>H17</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8</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500" dirty="0">
                          <a:latin typeface="メイリオ" panose="020B0604030504040204" pitchFamily="50" charset="-128"/>
                          <a:ea typeface="メイリオ" panose="020B0604030504040204" pitchFamily="50" charset="-128"/>
                        </a:rPr>
                        <a:t>文部科学省「医師法第</a:t>
                      </a:r>
                      <a:r>
                        <a:rPr kumimoji="1" lang="en-US" altLang="ja-JP" sz="1500" dirty="0">
                          <a:latin typeface="メイリオ" panose="020B0604030504040204" pitchFamily="50" charset="-128"/>
                          <a:ea typeface="メイリオ" panose="020B0604030504040204" pitchFamily="50" charset="-128"/>
                        </a:rPr>
                        <a:t>17</a:t>
                      </a:r>
                      <a:r>
                        <a:rPr kumimoji="1" lang="ja-JP" altLang="en-US" sz="1500" dirty="0">
                          <a:latin typeface="メイリオ" panose="020B0604030504040204" pitchFamily="50" charset="-128"/>
                          <a:ea typeface="メイリオ" panose="020B0604030504040204" pitchFamily="50" charset="-128"/>
                        </a:rPr>
                        <a:t>条、歯科医師法第</a:t>
                      </a:r>
                      <a:r>
                        <a:rPr kumimoji="1" lang="en-US" altLang="ja-JP" sz="1500" dirty="0">
                          <a:latin typeface="メイリオ" panose="020B0604030504040204" pitchFamily="50" charset="-128"/>
                          <a:ea typeface="メイリオ" panose="020B0604030504040204" pitchFamily="50" charset="-128"/>
                        </a:rPr>
                        <a:t>17</a:t>
                      </a:r>
                      <a:r>
                        <a:rPr kumimoji="1" lang="ja-JP" altLang="en-US" sz="1500" dirty="0">
                          <a:latin typeface="メイリオ" panose="020B0604030504040204" pitchFamily="50" charset="-128"/>
                          <a:ea typeface="メイリオ" panose="020B0604030504040204" pitchFamily="50" charset="-128"/>
                        </a:rPr>
                        <a:t>条及び保健師助産師看護師法第</a:t>
                      </a:r>
                      <a:r>
                        <a:rPr kumimoji="1" lang="en-US" altLang="ja-JP" sz="1500" dirty="0">
                          <a:latin typeface="メイリオ" panose="020B0604030504040204" pitchFamily="50" charset="-128"/>
                          <a:ea typeface="メイリオ" panose="020B0604030504040204" pitchFamily="50" charset="-128"/>
                        </a:rPr>
                        <a:t>31</a:t>
                      </a:r>
                      <a:r>
                        <a:rPr kumimoji="1" lang="ja-JP" altLang="en-US" sz="1500" dirty="0">
                          <a:latin typeface="メイリオ" panose="020B0604030504040204" pitchFamily="50" charset="-128"/>
                          <a:ea typeface="メイリオ" panose="020B0604030504040204" pitchFamily="50" charset="-128"/>
                        </a:rPr>
                        <a:t>条の解釈について（平成</a:t>
                      </a:r>
                      <a:r>
                        <a:rPr kumimoji="1" lang="en-US" altLang="ja-JP" sz="1500" dirty="0">
                          <a:latin typeface="メイリオ" panose="020B0604030504040204" pitchFamily="50" charset="-128"/>
                          <a:ea typeface="メイリオ" panose="020B0604030504040204" pitchFamily="50" charset="-128"/>
                        </a:rPr>
                        <a:t>17</a:t>
                      </a:r>
                      <a:r>
                        <a:rPr kumimoji="1" lang="ja-JP" altLang="en-US" sz="1500" dirty="0">
                          <a:latin typeface="メイリオ" panose="020B0604030504040204" pitchFamily="50" charset="-128"/>
                          <a:ea typeface="メイリオ" panose="020B0604030504040204" pitchFamily="50" charset="-128"/>
                        </a:rPr>
                        <a:t>年</a:t>
                      </a:r>
                      <a:r>
                        <a:rPr kumimoji="1" lang="en-US" altLang="ja-JP" sz="1500" dirty="0">
                          <a:latin typeface="メイリオ" panose="020B0604030504040204" pitchFamily="50" charset="-128"/>
                          <a:ea typeface="メイリオ" panose="020B0604030504040204" pitchFamily="50" charset="-128"/>
                        </a:rPr>
                        <a:t>8</a:t>
                      </a:r>
                      <a:r>
                        <a:rPr kumimoji="1" lang="ja-JP" altLang="en-US" sz="1500" dirty="0">
                          <a:latin typeface="メイリオ" panose="020B0604030504040204" pitchFamily="50" charset="-128"/>
                          <a:ea typeface="メイリオ" panose="020B0604030504040204" pitchFamily="50" charset="-128"/>
                        </a:rPr>
                        <a:t>月</a:t>
                      </a:r>
                      <a:r>
                        <a:rPr kumimoji="1" lang="en-US" altLang="ja-JP" sz="1500" dirty="0">
                          <a:latin typeface="メイリオ" panose="020B0604030504040204" pitchFamily="50" charset="-128"/>
                          <a:ea typeface="メイリオ" panose="020B0604030504040204" pitchFamily="50" charset="-128"/>
                        </a:rPr>
                        <a:t>25</a:t>
                      </a:r>
                      <a:r>
                        <a:rPr kumimoji="1" lang="ja-JP" altLang="en-US" sz="1500" dirty="0">
                          <a:latin typeface="メイリオ" panose="020B0604030504040204" pitchFamily="50" charset="-128"/>
                          <a:ea typeface="メイリオ" panose="020B0604030504040204" pitchFamily="50" charset="-128"/>
                        </a:rPr>
                        <a:t>日</a:t>
                      </a:r>
                      <a:r>
                        <a:rPr kumimoji="1" lang="en-US" altLang="ja-JP" sz="1500" dirty="0">
                          <a:latin typeface="メイリオ" panose="020B0604030504040204" pitchFamily="50" charset="-128"/>
                          <a:ea typeface="メイリオ" panose="020B0604030504040204" pitchFamily="50" charset="-128"/>
                        </a:rPr>
                        <a:t>17</a:t>
                      </a:r>
                      <a:r>
                        <a:rPr kumimoji="1" lang="ja-JP" altLang="en-US" sz="1500" dirty="0">
                          <a:latin typeface="メイリオ" panose="020B0604030504040204" pitchFamily="50" charset="-128"/>
                          <a:ea typeface="メイリオ" panose="020B0604030504040204" pitchFamily="50" charset="-128"/>
                        </a:rPr>
                        <a:t>国文科ス第</a:t>
                      </a:r>
                      <a:r>
                        <a:rPr kumimoji="1" lang="en-US" altLang="ja-JP" sz="1500" dirty="0">
                          <a:latin typeface="メイリオ" panose="020B0604030504040204" pitchFamily="50" charset="-128"/>
                          <a:ea typeface="メイリオ" panose="020B0604030504040204" pitchFamily="50" charset="-128"/>
                        </a:rPr>
                        <a:t>30</a:t>
                      </a:r>
                      <a:r>
                        <a:rPr kumimoji="1" lang="ja-JP" altLang="en-US" sz="1500" dirty="0">
                          <a:latin typeface="メイリオ" panose="020B0604030504040204" pitchFamily="50" charset="-128"/>
                          <a:ea typeface="メイリオ" panose="020B0604030504040204" pitchFamily="50" charset="-128"/>
                        </a:rPr>
                        <a:t>号初等中等教育局長通知）」</a:t>
                      </a:r>
                    </a:p>
                    <a:p>
                      <a:r>
                        <a:rPr kumimoji="1" lang="ja-JP" altLang="en-US" sz="1500" dirty="0">
                          <a:latin typeface="メイリオ" panose="020B0604030504040204" pitchFamily="50" charset="-128"/>
                          <a:ea typeface="メイリオ" panose="020B0604030504040204" pitchFamily="50" charset="-128"/>
                        </a:rPr>
                        <a:t>厚生労働省が「原則として医行為でないと考えられるもの」の周知を図った。</a:t>
                      </a:r>
                    </a:p>
                  </a:txBody>
                  <a:tcPr marL="91441" marR="91441" anchor="ctr"/>
                </a:tc>
                <a:extLst>
                  <a:ext uri="{0D108BD9-81ED-4DB2-BD59-A6C34878D82A}">
                    <a16:rowId xmlns:a16="http://schemas.microsoft.com/office/drawing/2014/main" val="2265251115"/>
                  </a:ext>
                </a:extLst>
              </a:tr>
            </a:tbl>
          </a:graphicData>
        </a:graphic>
      </p:graphicFrame>
      <p:sp>
        <p:nvSpPr>
          <p:cNvPr id="6" name="正方形/長方形 5"/>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40</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78078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A95FA88-4BBA-4DFC-870A-935159B2E9A9}"/>
              </a:ext>
            </a:extLst>
          </p:cNvPr>
          <p:cNvSpPr>
            <a:spLocks noGrp="1"/>
          </p:cNvSpPr>
          <p:nvPr>
            <p:ph type="title"/>
          </p:nvPr>
        </p:nvSpPr>
        <p:spPr>
          <a:xfrm>
            <a:off x="720000" y="666000"/>
            <a:ext cx="8543925" cy="581890"/>
          </a:xfrm>
        </p:spPr>
        <p:txBody>
          <a:bodyPr>
            <a:normAutofit/>
          </a:bodyPr>
          <a:lstStyle/>
          <a:p>
            <a:r>
              <a:rPr lang="en-US" altLang="ja-JP" sz="2799" dirty="0"/>
              <a:t>5.</a:t>
            </a:r>
            <a:r>
              <a:rPr lang="ja-JP" altLang="en-US" sz="2799" dirty="0"/>
              <a:t>　医療的ケア等の実施に関する経緯④</a:t>
            </a:r>
          </a:p>
        </p:txBody>
      </p:sp>
      <p:graphicFrame>
        <p:nvGraphicFramePr>
          <p:cNvPr id="5" name="表 5">
            <a:extLst>
              <a:ext uri="{FF2B5EF4-FFF2-40B4-BE49-F238E27FC236}">
                <a16:creationId xmlns:a16="http://schemas.microsoft.com/office/drawing/2014/main" id="{2A801490-035F-4FE0-A240-7DEEE838CF66}"/>
              </a:ext>
            </a:extLst>
          </p:cNvPr>
          <p:cNvGraphicFramePr>
            <a:graphicFrameLocks noGrp="1"/>
          </p:cNvGraphicFramePr>
          <p:nvPr>
            <p:extLst>
              <p:ext uri="{D42A27DB-BD31-4B8C-83A1-F6EECF244321}">
                <p14:modId xmlns:p14="http://schemas.microsoft.com/office/powerpoint/2010/main" val="1247081058"/>
              </p:ext>
            </p:extLst>
          </p:nvPr>
        </p:nvGraphicFramePr>
        <p:xfrm>
          <a:off x="744447" y="1578600"/>
          <a:ext cx="8417111" cy="4638039"/>
        </p:xfrm>
        <a:graphic>
          <a:graphicData uri="http://schemas.openxmlformats.org/drawingml/2006/table">
            <a:tbl>
              <a:tblPr firstRow="1" bandRow="1">
                <a:tableStyleId>{5940675A-B579-460E-94D1-54222C63F5DA}</a:tableStyleId>
              </a:tblPr>
              <a:tblGrid>
                <a:gridCol w="1740180">
                  <a:extLst>
                    <a:ext uri="{9D8B030D-6E8A-4147-A177-3AD203B41FA5}">
                      <a16:colId xmlns:a16="http://schemas.microsoft.com/office/drawing/2014/main" val="557158096"/>
                    </a:ext>
                  </a:extLst>
                </a:gridCol>
                <a:gridCol w="6676931">
                  <a:extLst>
                    <a:ext uri="{9D8B030D-6E8A-4147-A177-3AD203B41FA5}">
                      <a16:colId xmlns:a16="http://schemas.microsoft.com/office/drawing/2014/main" val="1297730080"/>
                    </a:ext>
                  </a:extLst>
                </a:gridCol>
              </a:tblGrid>
              <a:tr h="370839">
                <a:tc>
                  <a:txBody>
                    <a:bodyPr/>
                    <a:lstStyle/>
                    <a:p>
                      <a:pPr algn="ctr"/>
                      <a:r>
                        <a:rPr kumimoji="1" lang="ja-JP" altLang="en-US" sz="1600" dirty="0">
                          <a:latin typeface="メイリオ" panose="020B0604030504040204" pitchFamily="50" charset="-128"/>
                          <a:ea typeface="メイリオ" panose="020B0604030504040204" pitchFamily="50" charset="-128"/>
                        </a:rPr>
                        <a:t>年月</a:t>
                      </a:r>
                    </a:p>
                  </a:txBody>
                  <a:tcPr marL="91441" marR="91441" anchor="ctr">
                    <a:solidFill>
                      <a:srgbClr val="F9BDD4"/>
                    </a:solidFill>
                  </a:tcPr>
                </a:tc>
                <a:tc>
                  <a:txBody>
                    <a:bodyPr/>
                    <a:lstStyle/>
                    <a:p>
                      <a:pPr algn="ctr"/>
                      <a:r>
                        <a:rPr kumimoji="1" lang="ja-JP" altLang="en-US" sz="1600" dirty="0">
                          <a:latin typeface="メイリオ" panose="020B0604030504040204" pitchFamily="50" charset="-128"/>
                          <a:ea typeface="メイリオ" panose="020B0604030504040204" pitchFamily="50" charset="-128"/>
                        </a:rPr>
                        <a:t>医療的ケア等の実施に関する経緯</a:t>
                      </a:r>
                    </a:p>
                  </a:txBody>
                  <a:tcPr marL="91441" marR="91441" anchor="ctr">
                    <a:solidFill>
                      <a:srgbClr val="F9BDD4"/>
                    </a:solidFill>
                  </a:tcPr>
                </a:tc>
                <a:extLst>
                  <a:ext uri="{0D108BD9-81ED-4DB2-BD59-A6C34878D82A}">
                    <a16:rowId xmlns:a16="http://schemas.microsoft.com/office/drawing/2014/main" val="257243882"/>
                  </a:ext>
                </a:extLst>
              </a:tr>
              <a:tr h="400178">
                <a:tc>
                  <a:txBody>
                    <a:bodyPr/>
                    <a:lstStyle/>
                    <a:p>
                      <a:pPr algn="ctr"/>
                      <a:r>
                        <a:rPr kumimoji="1" lang="en-US" altLang="ja-JP" sz="1600" dirty="0">
                          <a:latin typeface="メイリオ" panose="020B0604030504040204" pitchFamily="50" charset="-128"/>
                          <a:ea typeface="メイリオ" panose="020B0604030504040204" pitchFamily="50" charset="-128"/>
                        </a:rPr>
                        <a:t>H24</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文部科学省初等中等教育局特別支援教育課、学校のおける医療的ケアの実施に関する検討会議、特別支援学校における介護職員等によるたんの吸引等（特定の者対象）研修テキスト</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例</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編纂</a:t>
                      </a:r>
                    </a:p>
                  </a:txBody>
                  <a:tcPr marL="91441" marR="91441" anchor="ctr"/>
                </a:tc>
                <a:extLst>
                  <a:ext uri="{0D108BD9-81ED-4DB2-BD59-A6C34878D82A}">
                    <a16:rowId xmlns:a16="http://schemas.microsoft.com/office/drawing/2014/main" val="3665839023"/>
                  </a:ext>
                </a:extLst>
              </a:tr>
              <a:tr h="400178">
                <a:tc>
                  <a:txBody>
                    <a:bodyPr/>
                    <a:lstStyle/>
                    <a:p>
                      <a:pPr algn="ctr"/>
                      <a:r>
                        <a:rPr kumimoji="1" lang="en-US" altLang="ja-JP" sz="1600" dirty="0">
                          <a:latin typeface="メイリオ" panose="020B0604030504040204" pitchFamily="50" charset="-128"/>
                          <a:ea typeface="メイリオ" panose="020B0604030504040204" pitchFamily="50" charset="-128"/>
                        </a:rPr>
                        <a:t>H28</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文部科学省「障害を理由とする差別の解消の推進に関する法律」施行され合理的配慮が公立の学校において、法的義務となったこと受け、学校における医療的ケア実施体制の構築が求められた。</a:t>
                      </a:r>
                    </a:p>
                  </a:txBody>
                  <a:tcPr marL="91441" marR="91441" anchor="ctr"/>
                </a:tc>
                <a:extLst>
                  <a:ext uri="{0D108BD9-81ED-4DB2-BD59-A6C34878D82A}">
                    <a16:rowId xmlns:a16="http://schemas.microsoft.com/office/drawing/2014/main" val="1351319592"/>
                  </a:ext>
                </a:extLst>
              </a:tr>
              <a:tr h="370839">
                <a:tc>
                  <a:txBody>
                    <a:bodyPr/>
                    <a:lstStyle/>
                    <a:p>
                      <a:pPr algn="ctr"/>
                      <a:r>
                        <a:rPr kumimoji="1" lang="en-US" altLang="ja-JP" sz="1600" dirty="0">
                          <a:latin typeface="メイリオ" panose="020B0604030504040204" pitchFamily="50" charset="-128"/>
                          <a:ea typeface="メイリオ" panose="020B0604030504040204" pitchFamily="50" charset="-128"/>
                        </a:rPr>
                        <a:t>H28</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学校事故対応に関する指針</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平成</a:t>
                      </a:r>
                      <a:r>
                        <a:rPr kumimoji="1" lang="en-US" altLang="ja-JP" sz="1600" dirty="0">
                          <a:latin typeface="メイリオ" panose="020B0604030504040204" pitchFamily="50" charset="-128"/>
                          <a:ea typeface="メイリオ" panose="020B0604030504040204" pitchFamily="50" charset="-128"/>
                        </a:rPr>
                        <a:t>28</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31</a:t>
                      </a:r>
                      <a:r>
                        <a:rPr kumimoji="1" lang="ja-JP" altLang="en-US" sz="1600" dirty="0">
                          <a:latin typeface="メイリオ" panose="020B0604030504040204" pitchFamily="50" charset="-128"/>
                          <a:ea typeface="メイリオ" panose="020B0604030504040204" pitchFamily="50" charset="-128"/>
                        </a:rPr>
                        <a:t>日</a:t>
                      </a:r>
                      <a:r>
                        <a:rPr kumimoji="1" lang="en-US" altLang="ja-JP" sz="1600" dirty="0">
                          <a:latin typeface="メイリオ" panose="020B0604030504040204" pitchFamily="50" charset="-128"/>
                          <a:ea typeface="メイリオ" panose="020B0604030504040204" pitchFamily="50" charset="-128"/>
                        </a:rPr>
                        <a:t>27</a:t>
                      </a:r>
                      <a:r>
                        <a:rPr kumimoji="1" lang="ja-JP" altLang="en-US" sz="1600" dirty="0">
                          <a:latin typeface="メイリオ" panose="020B0604030504040204" pitchFamily="50" charset="-128"/>
                          <a:ea typeface="メイリオ" panose="020B0604030504040204" pitchFamily="50" charset="-128"/>
                        </a:rPr>
                        <a:t>文科発第</a:t>
                      </a:r>
                      <a:r>
                        <a:rPr kumimoji="1" lang="en-US" altLang="ja-JP" sz="1600" dirty="0">
                          <a:latin typeface="メイリオ" panose="020B0604030504040204" pitchFamily="50" charset="-128"/>
                          <a:ea typeface="メイリオ" panose="020B0604030504040204" pitchFamily="50" charset="-128"/>
                        </a:rPr>
                        <a:t>1785</a:t>
                      </a:r>
                      <a:r>
                        <a:rPr kumimoji="1" lang="ja-JP" altLang="en-US" sz="1600" dirty="0">
                          <a:latin typeface="メイリオ" panose="020B0604030504040204" pitchFamily="50" charset="-128"/>
                          <a:ea typeface="メイリオ" panose="020B0604030504040204" pitchFamily="50" charset="-128"/>
                        </a:rPr>
                        <a:t>号初等中等教育局長通知</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a:t>
                      </a:r>
                    </a:p>
                  </a:txBody>
                  <a:tcPr marL="91441" marR="91441" anchor="ctr"/>
                </a:tc>
                <a:extLst>
                  <a:ext uri="{0D108BD9-81ED-4DB2-BD59-A6C34878D82A}">
                    <a16:rowId xmlns:a16="http://schemas.microsoft.com/office/drawing/2014/main" val="2039250628"/>
                  </a:ext>
                </a:extLst>
              </a:tr>
              <a:tr h="1017652">
                <a:tc>
                  <a:txBody>
                    <a:bodyPr/>
                    <a:lstStyle/>
                    <a:p>
                      <a:pPr algn="ctr"/>
                      <a:r>
                        <a:rPr kumimoji="1" lang="en-US" altLang="ja-JP" sz="1600" dirty="0">
                          <a:latin typeface="メイリオ" panose="020B0604030504040204" pitchFamily="50" charset="-128"/>
                          <a:ea typeface="メイリオ" panose="020B0604030504040204" pitchFamily="50" charset="-128"/>
                        </a:rPr>
                        <a:t>H28</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6</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児童福祉法の一部改正（第</a:t>
                      </a:r>
                      <a:r>
                        <a:rPr kumimoji="1" lang="en-US" altLang="ja-JP" sz="1600" dirty="0">
                          <a:latin typeface="メイリオ" panose="020B0604030504040204" pitchFamily="50" charset="-128"/>
                          <a:ea typeface="メイリオ" panose="020B0604030504040204" pitchFamily="50" charset="-128"/>
                        </a:rPr>
                        <a:t>56</a:t>
                      </a:r>
                      <a:r>
                        <a:rPr kumimoji="1" lang="ja-JP" altLang="en-US" sz="1600" dirty="0">
                          <a:latin typeface="メイリオ" panose="020B0604030504040204" pitchFamily="50" charset="-128"/>
                          <a:ea typeface="メイリオ" panose="020B0604030504040204" pitchFamily="50" charset="-128"/>
                        </a:rPr>
                        <a:t>条の六の２）</a:t>
                      </a:r>
                    </a:p>
                    <a:p>
                      <a:r>
                        <a:rPr kumimoji="1" lang="ja-JP" altLang="en-US" sz="1600" dirty="0">
                          <a:latin typeface="メイリオ" panose="020B0604030504040204" pitchFamily="50" charset="-128"/>
                          <a:ea typeface="メイリオ" panose="020B0604030504040204" pitchFamily="50" charset="-128"/>
                        </a:rPr>
                        <a:t>「地方公共団体は、人工呼吸器を装着している、障害児その他日常生活を営むために医療を要する状態にある障害児が、その心身状況に応じた適切な保健、医療、福祉その他の各関連分野の支援を受けられるよう、保健、医療、福祉その他の各関連分野の支援を受けられるよう、保健、医療、福祉その他の各関連分野の支援を行う機関との連絡調整を行うための体制整備に関し、必要な措置を講ずるように努めなければならない」</a:t>
                      </a:r>
                    </a:p>
                  </a:txBody>
                  <a:tcPr marL="91441" marR="91441" anchor="ctr"/>
                </a:tc>
                <a:extLst>
                  <a:ext uri="{0D108BD9-81ED-4DB2-BD59-A6C34878D82A}">
                    <a16:rowId xmlns:a16="http://schemas.microsoft.com/office/drawing/2014/main" val="1078356892"/>
                  </a:ext>
                </a:extLst>
              </a:tr>
            </a:tbl>
          </a:graphicData>
        </a:graphic>
      </p:graphicFrame>
      <p:sp>
        <p:nvSpPr>
          <p:cNvPr id="6" name="正方形/長方形 5"/>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41</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57646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A95FA88-4BBA-4DFC-870A-935159B2E9A9}"/>
              </a:ext>
            </a:extLst>
          </p:cNvPr>
          <p:cNvSpPr>
            <a:spLocks noGrp="1"/>
          </p:cNvSpPr>
          <p:nvPr>
            <p:ph type="title"/>
          </p:nvPr>
        </p:nvSpPr>
        <p:spPr>
          <a:xfrm>
            <a:off x="720000" y="666000"/>
            <a:ext cx="8543925" cy="581890"/>
          </a:xfrm>
        </p:spPr>
        <p:txBody>
          <a:bodyPr>
            <a:normAutofit/>
          </a:bodyPr>
          <a:lstStyle/>
          <a:p>
            <a:r>
              <a:rPr lang="en-US" altLang="ja-JP" sz="2799" dirty="0"/>
              <a:t>5.</a:t>
            </a:r>
            <a:r>
              <a:rPr lang="ja-JP" altLang="en-US" sz="2799" dirty="0"/>
              <a:t>　医療的ケア等の実施に関する経緯⑤</a:t>
            </a:r>
          </a:p>
        </p:txBody>
      </p:sp>
      <p:graphicFrame>
        <p:nvGraphicFramePr>
          <p:cNvPr id="5" name="表 5">
            <a:extLst>
              <a:ext uri="{FF2B5EF4-FFF2-40B4-BE49-F238E27FC236}">
                <a16:creationId xmlns:a16="http://schemas.microsoft.com/office/drawing/2014/main" id="{2A801490-035F-4FE0-A240-7DEEE838CF66}"/>
              </a:ext>
            </a:extLst>
          </p:cNvPr>
          <p:cNvGraphicFramePr>
            <a:graphicFrameLocks noGrp="1"/>
          </p:cNvGraphicFramePr>
          <p:nvPr>
            <p:extLst>
              <p:ext uri="{D42A27DB-BD31-4B8C-83A1-F6EECF244321}">
                <p14:modId xmlns:p14="http://schemas.microsoft.com/office/powerpoint/2010/main" val="1599567371"/>
              </p:ext>
            </p:extLst>
          </p:nvPr>
        </p:nvGraphicFramePr>
        <p:xfrm>
          <a:off x="744447" y="2544360"/>
          <a:ext cx="8417111" cy="2260599"/>
        </p:xfrm>
        <a:graphic>
          <a:graphicData uri="http://schemas.openxmlformats.org/drawingml/2006/table">
            <a:tbl>
              <a:tblPr firstRow="1" bandRow="1">
                <a:tableStyleId>{5940675A-B579-460E-94D1-54222C63F5DA}</a:tableStyleId>
              </a:tblPr>
              <a:tblGrid>
                <a:gridCol w="1740180">
                  <a:extLst>
                    <a:ext uri="{9D8B030D-6E8A-4147-A177-3AD203B41FA5}">
                      <a16:colId xmlns:a16="http://schemas.microsoft.com/office/drawing/2014/main" val="557158096"/>
                    </a:ext>
                  </a:extLst>
                </a:gridCol>
                <a:gridCol w="6676931">
                  <a:extLst>
                    <a:ext uri="{9D8B030D-6E8A-4147-A177-3AD203B41FA5}">
                      <a16:colId xmlns:a16="http://schemas.microsoft.com/office/drawing/2014/main" val="1297730080"/>
                    </a:ext>
                  </a:extLst>
                </a:gridCol>
              </a:tblGrid>
              <a:tr h="370839">
                <a:tc>
                  <a:txBody>
                    <a:bodyPr/>
                    <a:lstStyle/>
                    <a:p>
                      <a:pPr algn="ctr"/>
                      <a:r>
                        <a:rPr kumimoji="1" lang="ja-JP" altLang="en-US" sz="1600" dirty="0">
                          <a:latin typeface="メイリオ" panose="020B0604030504040204" pitchFamily="50" charset="-128"/>
                          <a:ea typeface="メイリオ" panose="020B0604030504040204" pitchFamily="50" charset="-128"/>
                        </a:rPr>
                        <a:t>年月</a:t>
                      </a:r>
                    </a:p>
                  </a:txBody>
                  <a:tcPr marL="91441" marR="91441" anchor="ctr">
                    <a:solidFill>
                      <a:srgbClr val="F9BDD4"/>
                    </a:solidFill>
                  </a:tcPr>
                </a:tc>
                <a:tc>
                  <a:txBody>
                    <a:bodyPr/>
                    <a:lstStyle/>
                    <a:p>
                      <a:pPr algn="ctr"/>
                      <a:r>
                        <a:rPr kumimoji="1" lang="ja-JP" altLang="en-US" sz="1600" dirty="0">
                          <a:latin typeface="メイリオ" panose="020B0604030504040204" pitchFamily="50" charset="-128"/>
                          <a:ea typeface="メイリオ" panose="020B0604030504040204" pitchFamily="50" charset="-128"/>
                        </a:rPr>
                        <a:t>医療的ケア等の実施に関する経緯</a:t>
                      </a:r>
                    </a:p>
                  </a:txBody>
                  <a:tcPr marL="91441" marR="91441" anchor="ctr">
                    <a:solidFill>
                      <a:srgbClr val="F9BDD4"/>
                    </a:solidFill>
                  </a:tcPr>
                </a:tc>
                <a:extLst>
                  <a:ext uri="{0D108BD9-81ED-4DB2-BD59-A6C34878D82A}">
                    <a16:rowId xmlns:a16="http://schemas.microsoft.com/office/drawing/2014/main" val="257243882"/>
                  </a:ext>
                </a:extLst>
              </a:tr>
              <a:tr h="554545">
                <a:tc>
                  <a:txBody>
                    <a:bodyPr/>
                    <a:lstStyle/>
                    <a:p>
                      <a:pPr algn="ctr"/>
                      <a:r>
                        <a:rPr kumimoji="1" lang="en-US" altLang="ja-JP" sz="1600" dirty="0">
                          <a:latin typeface="メイリオ" panose="020B0604030504040204" pitchFamily="50" charset="-128"/>
                          <a:ea typeface="メイリオ" panose="020B0604030504040204" pitchFamily="50" charset="-128"/>
                        </a:rPr>
                        <a:t>H31</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en-US" altLang="ja-JP" sz="1600" dirty="0">
                          <a:latin typeface="メイリオ" panose="020B0604030504040204" pitchFamily="50" charset="-128"/>
                          <a:ea typeface="メイリオ" panose="020B0604030504040204" pitchFamily="50" charset="-128"/>
                        </a:rPr>
                        <a:t>H30</a:t>
                      </a:r>
                      <a:r>
                        <a:rPr kumimoji="1" lang="ja-JP" altLang="en-US" sz="1600" dirty="0">
                          <a:latin typeface="メイリオ" panose="020B0604030504040204" pitchFamily="50" charset="-128"/>
                          <a:ea typeface="メイリオ" panose="020B0604030504040204" pitchFamily="50" charset="-128"/>
                        </a:rPr>
                        <a:t>年度子ども・子育て支援推進調査研究事業「医療的ケアが必要な子どもへの支援体制に関する調査研究」</a:t>
                      </a:r>
                    </a:p>
                    <a:p>
                      <a:r>
                        <a:rPr kumimoji="1" lang="ja-JP" altLang="en-US" sz="1600" dirty="0">
                          <a:latin typeface="メイリオ" panose="020B0604030504040204" pitchFamily="50" charset="-128"/>
                          <a:ea typeface="メイリオ" panose="020B0604030504040204" pitchFamily="50" charset="-128"/>
                        </a:rPr>
                        <a:t>保育所での医療的ケア児受け入れに関するガイドライン～医療的ケア児の受け入れに関する基本的な考え方と保育利用までの流れ</a:t>
                      </a:r>
                    </a:p>
                  </a:txBody>
                  <a:tcPr marL="91441" marR="91441" anchor="ctr"/>
                </a:tc>
                <a:extLst>
                  <a:ext uri="{0D108BD9-81ED-4DB2-BD59-A6C34878D82A}">
                    <a16:rowId xmlns:a16="http://schemas.microsoft.com/office/drawing/2014/main" val="3665839023"/>
                  </a:ext>
                </a:extLst>
              </a:tr>
              <a:tr h="400178">
                <a:tc>
                  <a:txBody>
                    <a:bodyPr/>
                    <a:lstStyle/>
                    <a:p>
                      <a:pPr algn="ctr"/>
                      <a:r>
                        <a:rPr kumimoji="1" lang="en-US" altLang="ja-JP" sz="1600" dirty="0">
                          <a:latin typeface="メイリオ" panose="020B0604030504040204" pitchFamily="50" charset="-128"/>
                          <a:ea typeface="メイリオ" panose="020B0604030504040204" pitchFamily="50" charset="-128"/>
                        </a:rPr>
                        <a:t>H31</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月</a:t>
                      </a:r>
                    </a:p>
                  </a:txBody>
                  <a:tcPr marL="91441" marR="91441"/>
                </a:tc>
                <a:tc>
                  <a:txBody>
                    <a:bodyPr/>
                    <a:lstStyle/>
                    <a:p>
                      <a:r>
                        <a:rPr kumimoji="1" lang="ja-JP" altLang="en-US" sz="1600" dirty="0">
                          <a:latin typeface="メイリオ" panose="020B0604030504040204" pitchFamily="50" charset="-128"/>
                          <a:ea typeface="メイリオ" panose="020B0604030504040204" pitchFamily="50" charset="-128"/>
                        </a:rPr>
                        <a:t>平成</a:t>
                      </a:r>
                      <a:r>
                        <a:rPr kumimoji="1" lang="en-US" altLang="ja-JP" sz="1600" dirty="0">
                          <a:latin typeface="メイリオ" panose="020B0604030504040204" pitchFamily="50" charset="-128"/>
                          <a:ea typeface="メイリオ" panose="020B0604030504040204" pitchFamily="50" charset="-128"/>
                        </a:rPr>
                        <a:t>30</a:t>
                      </a:r>
                      <a:r>
                        <a:rPr kumimoji="1" lang="ja-JP" altLang="en-US" sz="1600" dirty="0">
                          <a:latin typeface="メイリオ" panose="020B0604030504040204" pitchFamily="50" charset="-128"/>
                          <a:ea typeface="メイリオ" panose="020B0604030504040204" pitchFamily="50" charset="-128"/>
                        </a:rPr>
                        <a:t>年度障害者総合福祉推進事業「介護職員による喀痰吸引等のテキスト等の作成に係る調査研究」編集委員会による「喀痰吸引等研修テキスト第</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号研修（特定の者対象）編纂、厚生労働省</a:t>
                      </a:r>
                    </a:p>
                  </a:txBody>
                  <a:tcPr marL="91441" marR="91441" anchor="ctr"/>
                </a:tc>
                <a:extLst>
                  <a:ext uri="{0D108BD9-81ED-4DB2-BD59-A6C34878D82A}">
                    <a16:rowId xmlns:a16="http://schemas.microsoft.com/office/drawing/2014/main" val="1351319592"/>
                  </a:ext>
                </a:extLst>
              </a:tr>
            </a:tbl>
          </a:graphicData>
        </a:graphic>
      </p:graphicFrame>
      <p:sp>
        <p:nvSpPr>
          <p:cNvPr id="6" name="正方形/長方形 5"/>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42</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89498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799BAC8-C91F-B146-A7B4-4CCCAF3A3B0E}"/>
              </a:ext>
            </a:extLst>
          </p:cNvPr>
          <p:cNvSpPr/>
          <p:nvPr/>
        </p:nvSpPr>
        <p:spPr>
          <a:xfrm>
            <a:off x="0" y="2"/>
            <a:ext cx="9906000" cy="3829426"/>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a:extLst>
              <a:ext uri="{FF2B5EF4-FFF2-40B4-BE49-F238E27FC236}">
                <a16:creationId xmlns:a16="http://schemas.microsoft.com/office/drawing/2014/main" id="{6373EB82-858A-B149-8002-C5E73B48F2D8}"/>
              </a:ext>
            </a:extLst>
          </p:cNvPr>
          <p:cNvSpPr/>
          <p:nvPr/>
        </p:nvSpPr>
        <p:spPr>
          <a:xfrm>
            <a:off x="0" y="932382"/>
            <a:ext cx="9906000" cy="2686839"/>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4792CEB0-02C8-DC43-89E2-638C663BD3E5}"/>
              </a:ext>
            </a:extLst>
          </p:cNvPr>
          <p:cNvSpPr>
            <a:spLocks noGrp="1"/>
          </p:cNvSpPr>
          <p:nvPr>
            <p:ph type="ctrTitle"/>
          </p:nvPr>
        </p:nvSpPr>
        <p:spPr>
          <a:xfrm>
            <a:off x="710005" y="908052"/>
            <a:ext cx="8659907" cy="2520950"/>
          </a:xfrm>
        </p:spPr>
        <p:txBody>
          <a:bodyPr anchor="ctr">
            <a:normAutofit/>
          </a:bodyPr>
          <a:lstStyle/>
          <a:p>
            <a:pPr marL="1438154" indent="-1438154" algn="l">
              <a:lnSpc>
                <a:spcPct val="100000"/>
              </a:lnSpc>
            </a:pPr>
            <a:r>
              <a:rPr lang="ja-JP" altLang="en-US" sz="3800" dirty="0">
                <a:latin typeface="メイリオ" panose="020B0604030504040204" pitchFamily="50" charset="-128"/>
                <a:ea typeface="メイリオ" panose="020B0604030504040204" pitchFamily="50" charset="-128"/>
              </a:rPr>
              <a:t>第</a:t>
            </a:r>
            <a:r>
              <a:rPr lang="en-US" altLang="ja-JP" sz="3800" dirty="0">
                <a:latin typeface="メイリオ" panose="020B0604030504040204" pitchFamily="50" charset="-128"/>
                <a:ea typeface="メイリオ" panose="020B0604030504040204" pitchFamily="50" charset="-128"/>
              </a:rPr>
              <a:t>Ⅱ</a:t>
            </a:r>
            <a:r>
              <a:rPr lang="ja-JP" altLang="en-US" sz="3800" dirty="0">
                <a:latin typeface="メイリオ" panose="020B0604030504040204" pitchFamily="50" charset="-128"/>
                <a:ea typeface="メイリオ" panose="020B0604030504040204" pitchFamily="50" charset="-128"/>
              </a:rPr>
              <a:t>章　多職種連携と家族との協働</a:t>
            </a:r>
          </a:p>
        </p:txBody>
      </p:sp>
      <p:sp>
        <p:nvSpPr>
          <p:cNvPr id="5" name="字幕 2">
            <a:extLst>
              <a:ext uri="{FF2B5EF4-FFF2-40B4-BE49-F238E27FC236}">
                <a16:creationId xmlns:a16="http://schemas.microsoft.com/office/drawing/2014/main" id="{C6F8B127-6C52-4554-AC62-E5057BA734B9}"/>
              </a:ext>
            </a:extLst>
          </p:cNvPr>
          <p:cNvSpPr>
            <a:spLocks noGrp="1"/>
          </p:cNvSpPr>
          <p:nvPr>
            <p:ph type="subTitle" idx="1"/>
          </p:nvPr>
        </p:nvSpPr>
        <p:spPr>
          <a:xfrm>
            <a:off x="1400873" y="4208054"/>
            <a:ext cx="7104256" cy="1891852"/>
          </a:xfrm>
        </p:spPr>
        <p:txBody>
          <a:bodyPr>
            <a:noAutofit/>
          </a:bodyPr>
          <a:lstStyle/>
          <a:p>
            <a:pPr algn="l">
              <a:lnSpc>
                <a:spcPct val="150000"/>
              </a:lnSpc>
            </a:pPr>
            <a:r>
              <a:rPr lang="ja-JP" altLang="en-US" sz="2200" dirty="0">
                <a:latin typeface="メイリオ" panose="020B0604030504040204" pitchFamily="50" charset="-128"/>
                <a:ea typeface="メイリオ" panose="020B0604030504040204" pitchFamily="50" charset="-128"/>
              </a:rPr>
              <a:t>１．多職種連携</a:t>
            </a:r>
            <a:endParaRPr lang="en-US" altLang="ja-JP" sz="2200" dirty="0">
              <a:latin typeface="メイリオ" panose="020B0604030504040204" pitchFamily="50" charset="-128"/>
              <a:ea typeface="メイリオ" panose="020B0604030504040204" pitchFamily="50" charset="-128"/>
            </a:endParaRPr>
          </a:p>
          <a:p>
            <a:pPr algn="l">
              <a:lnSpc>
                <a:spcPct val="150000"/>
              </a:lnSpc>
            </a:pPr>
            <a:r>
              <a:rPr lang="ja-JP" altLang="en-US" sz="2200" dirty="0">
                <a:latin typeface="メイリオ" panose="020B0604030504040204" pitchFamily="50" charset="-128"/>
                <a:ea typeface="メイリオ" panose="020B0604030504040204" pitchFamily="50" charset="-128"/>
              </a:rPr>
              <a:t>２．保健・医療・福祉の役割と学校配置の看護師の役割</a:t>
            </a:r>
          </a:p>
          <a:p>
            <a:pPr algn="l">
              <a:lnSpc>
                <a:spcPct val="150000"/>
              </a:lnSpc>
            </a:pPr>
            <a:r>
              <a:rPr lang="ja-JP" altLang="en-US" sz="2200" dirty="0">
                <a:latin typeface="メイリオ" panose="020B0604030504040204" pitchFamily="50" charset="-128"/>
                <a:ea typeface="メイリオ" panose="020B0604030504040204" pitchFamily="50" charset="-128"/>
              </a:rPr>
              <a:t>３．家族との協働</a:t>
            </a: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43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68437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A0B052A-4E92-469B-A356-F273338FDA5F}"/>
              </a:ext>
            </a:extLst>
          </p:cNvPr>
          <p:cNvSpPr>
            <a:spLocks noGrp="1"/>
          </p:cNvSpPr>
          <p:nvPr>
            <p:ph type="body" sz="quarter" idx="10"/>
          </p:nvPr>
        </p:nvSpPr>
        <p:spPr/>
        <p:txBody>
          <a:bodyPr/>
          <a:lstStyle/>
          <a:p>
            <a:r>
              <a:rPr lang="en-US" altLang="zh-TW" dirty="0">
                <a:solidFill>
                  <a:schemeClr val="accent6">
                    <a:lumMod val="75000"/>
                  </a:schemeClr>
                </a:solidFill>
              </a:rPr>
              <a:t>1.</a:t>
            </a:r>
            <a:r>
              <a:rPr lang="zh-TW" altLang="en-US" dirty="0">
                <a:solidFill>
                  <a:schemeClr val="accent6">
                    <a:lumMod val="75000"/>
                  </a:schemeClr>
                </a:solidFill>
              </a:rPr>
              <a:t>　多職種連携</a:t>
            </a:r>
            <a:endParaRPr lang="ja-JP" altLang="en-US" dirty="0">
              <a:solidFill>
                <a:schemeClr val="accent6">
                  <a:lumMod val="75000"/>
                </a:schemeClr>
              </a:solidFill>
            </a:endParaRPr>
          </a:p>
        </p:txBody>
      </p:sp>
      <p:sp>
        <p:nvSpPr>
          <p:cNvPr id="5" name="タイトル 4">
            <a:extLst>
              <a:ext uri="{FF2B5EF4-FFF2-40B4-BE49-F238E27FC236}">
                <a16:creationId xmlns:a16="http://schemas.microsoft.com/office/drawing/2014/main" id="{47F33782-FB77-4EA4-9521-4596BECE2BE9}"/>
              </a:ext>
            </a:extLst>
          </p:cNvPr>
          <p:cNvSpPr>
            <a:spLocks noGrp="1"/>
          </p:cNvSpPr>
          <p:nvPr>
            <p:ph type="title"/>
          </p:nvPr>
        </p:nvSpPr>
        <p:spPr>
          <a:xfrm>
            <a:off x="720000" y="648000"/>
            <a:ext cx="8543925" cy="581890"/>
          </a:xfrm>
        </p:spPr>
        <p:txBody>
          <a:bodyPr>
            <a:noAutofit/>
          </a:bodyPr>
          <a:lstStyle/>
          <a:p>
            <a:r>
              <a:rPr lang="ja-JP" altLang="en-US" sz="2400" dirty="0"/>
              <a:t>１－１　医療的ケア児を支える地域の</a:t>
            </a:r>
            <a:br>
              <a:rPr lang="en-US" altLang="ja-JP" sz="2400" dirty="0"/>
            </a:br>
            <a:r>
              <a:rPr lang="ja-JP" altLang="en-US" sz="2400" dirty="0"/>
              <a:t>　　　　組織・体制の現状</a:t>
            </a:r>
          </a:p>
        </p:txBody>
      </p:sp>
      <p:sp>
        <p:nvSpPr>
          <p:cNvPr id="8" name="テキスト ボックス 7">
            <a:extLst>
              <a:ext uri="{FF2B5EF4-FFF2-40B4-BE49-F238E27FC236}">
                <a16:creationId xmlns:a16="http://schemas.microsoft.com/office/drawing/2014/main" id="{9DEA7593-5B15-4493-B7AB-5039D58CBA62}"/>
              </a:ext>
            </a:extLst>
          </p:cNvPr>
          <p:cNvSpPr txBox="1"/>
          <p:nvPr/>
        </p:nvSpPr>
        <p:spPr>
          <a:xfrm>
            <a:off x="1270662" y="2441220"/>
            <a:ext cx="7571303" cy="3417474"/>
          </a:xfrm>
          <a:prstGeom prst="rect">
            <a:avLst/>
          </a:prstGeom>
          <a:noFill/>
        </p:spPr>
        <p:txBody>
          <a:bodyPr wrap="none" rtlCol="0">
            <a:spAutoFit/>
          </a:bodyPr>
          <a:lstStyle/>
          <a:p>
            <a:r>
              <a:rPr lang="ja-JP" altLang="en-US" sz="2401" dirty="0">
                <a:latin typeface="メイリオ" panose="020B0604030504040204" pitchFamily="50" charset="-128"/>
                <a:ea typeface="メイリオ" panose="020B0604030504040204" pitchFamily="50" charset="-128"/>
              </a:rPr>
              <a:t>○医療的ケア時の生活には、日常的に医療・福祉・</a:t>
            </a:r>
            <a:endParaRPr lang="en-US" altLang="ja-JP" sz="2401" dirty="0">
              <a:latin typeface="メイリオ" panose="020B0604030504040204" pitchFamily="50" charset="-128"/>
              <a:ea typeface="メイリオ" panose="020B0604030504040204" pitchFamily="50" charset="-128"/>
            </a:endParaRPr>
          </a:p>
          <a:p>
            <a:r>
              <a:rPr lang="ja-JP" altLang="en-US" sz="2401" dirty="0">
                <a:latin typeface="メイリオ" panose="020B0604030504040204" pitchFamily="50" charset="-128"/>
                <a:ea typeface="メイリオ" panose="020B0604030504040204" pitchFamily="50" charset="-128"/>
              </a:rPr>
              <a:t>　保健・教育等の多職種がかかわっている</a:t>
            </a:r>
            <a:endParaRPr lang="en-US" altLang="ja-JP" sz="2401" dirty="0">
              <a:latin typeface="メイリオ" panose="020B0604030504040204" pitchFamily="50" charset="-128"/>
              <a:ea typeface="メイリオ" panose="020B0604030504040204" pitchFamily="50" charset="-128"/>
            </a:endParaRPr>
          </a:p>
          <a:p>
            <a:endParaRPr lang="en-US" altLang="ja-JP" sz="2401" dirty="0">
              <a:latin typeface="メイリオ" panose="020B0604030504040204" pitchFamily="50" charset="-128"/>
              <a:ea typeface="メイリオ" panose="020B0604030504040204" pitchFamily="50" charset="-128"/>
            </a:endParaRPr>
          </a:p>
          <a:p>
            <a:r>
              <a:rPr lang="ja-JP" altLang="en-US" sz="2401" dirty="0">
                <a:latin typeface="メイリオ" panose="020B0604030504040204" pitchFamily="50" charset="-128"/>
                <a:ea typeface="メイリオ" panose="020B0604030504040204" pitchFamily="50" charset="-128"/>
              </a:rPr>
              <a:t>○医療的ケア児の生活は子どもの健康状態・医療的</a:t>
            </a:r>
            <a:endParaRPr lang="en-US" altLang="ja-JP" sz="2401" dirty="0">
              <a:latin typeface="メイリオ" panose="020B0604030504040204" pitchFamily="50" charset="-128"/>
              <a:ea typeface="メイリオ" panose="020B0604030504040204" pitchFamily="50" charset="-128"/>
            </a:endParaRPr>
          </a:p>
          <a:p>
            <a:r>
              <a:rPr lang="ja-JP" altLang="en-US" sz="2401" dirty="0">
                <a:latin typeface="メイリオ" panose="020B0604030504040204" pitchFamily="50" charset="-128"/>
                <a:ea typeface="メイリオ" panose="020B0604030504040204" pitchFamily="50" charset="-128"/>
              </a:rPr>
              <a:t>　ケア・家族状況によって個別性が高く、地域状況に</a:t>
            </a:r>
            <a:endParaRPr lang="en-US" altLang="ja-JP" sz="2401" dirty="0">
              <a:latin typeface="メイリオ" panose="020B0604030504040204" pitchFamily="50" charset="-128"/>
              <a:ea typeface="メイリオ" panose="020B0604030504040204" pitchFamily="50" charset="-128"/>
            </a:endParaRPr>
          </a:p>
          <a:p>
            <a:r>
              <a:rPr lang="ja-JP" altLang="en-US" sz="2401" dirty="0">
                <a:latin typeface="メイリオ" panose="020B0604030504040204" pitchFamily="50" charset="-128"/>
                <a:ea typeface="メイリオ" panose="020B0604030504040204" pitchFamily="50" charset="-128"/>
              </a:rPr>
              <a:t>　合わせた、組織・体制づくりが求められる</a:t>
            </a:r>
            <a:endParaRPr lang="en-US" altLang="ja-JP" sz="2401" dirty="0">
              <a:latin typeface="メイリオ" panose="020B0604030504040204" pitchFamily="50" charset="-128"/>
              <a:ea typeface="メイリオ" panose="020B0604030504040204" pitchFamily="50" charset="-128"/>
            </a:endParaRPr>
          </a:p>
          <a:p>
            <a:endParaRPr lang="en-US" altLang="ja-JP" sz="2401" dirty="0">
              <a:latin typeface="メイリオ" panose="020B0604030504040204" pitchFamily="50" charset="-128"/>
              <a:ea typeface="メイリオ" panose="020B0604030504040204" pitchFamily="50" charset="-128"/>
            </a:endParaRPr>
          </a:p>
          <a:p>
            <a:r>
              <a:rPr lang="ja-JP" altLang="en-US" sz="2401" dirty="0">
                <a:latin typeface="メイリオ" panose="020B0604030504040204" pitchFamily="50" charset="-128"/>
                <a:ea typeface="メイリオ" panose="020B0604030504040204" pitchFamily="50" charset="-128"/>
              </a:rPr>
              <a:t>○医療的ケア児には、地域連携のコーディネーターが</a:t>
            </a:r>
            <a:endParaRPr lang="en-US" altLang="ja-JP" sz="2401" dirty="0">
              <a:latin typeface="メイリオ" panose="020B0604030504040204" pitchFamily="50" charset="-128"/>
              <a:ea typeface="メイリオ" panose="020B0604030504040204" pitchFamily="50" charset="-128"/>
            </a:endParaRPr>
          </a:p>
          <a:p>
            <a:r>
              <a:rPr lang="ja-JP" altLang="en-US" sz="2401" dirty="0">
                <a:latin typeface="メイリオ" panose="020B0604030504040204" pitchFamily="50" charset="-128"/>
                <a:ea typeface="メイリオ" panose="020B0604030504040204" pitchFamily="50" charset="-128"/>
              </a:rPr>
              <a:t>　不在の事があり、社会資源は地域によって異なる</a:t>
            </a:r>
          </a:p>
        </p:txBody>
      </p:sp>
      <p:sp>
        <p:nvSpPr>
          <p:cNvPr id="9" name="四角形: 角を丸くする 8">
            <a:extLst>
              <a:ext uri="{FF2B5EF4-FFF2-40B4-BE49-F238E27FC236}">
                <a16:creationId xmlns:a16="http://schemas.microsoft.com/office/drawing/2014/main" id="{9D053148-A655-4B3E-8996-5311BADB042A}"/>
              </a:ext>
            </a:extLst>
          </p:cNvPr>
          <p:cNvSpPr/>
          <p:nvPr/>
        </p:nvSpPr>
        <p:spPr>
          <a:xfrm>
            <a:off x="917763" y="1993505"/>
            <a:ext cx="8277101" cy="4217905"/>
          </a:xfrm>
          <a:prstGeom prst="roundRect">
            <a:avLst>
              <a:gd name="adj" fmla="val 11505"/>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4" name="テキスト ボックス 3">
            <a:extLst>
              <a:ext uri="{FF2B5EF4-FFF2-40B4-BE49-F238E27FC236}">
                <a16:creationId xmlns:a16="http://schemas.microsoft.com/office/drawing/2014/main" id="{1326BE57-5CB2-4E7E-BF0F-2A7DCB4407B7}"/>
              </a:ext>
            </a:extLst>
          </p:cNvPr>
          <p:cNvSpPr txBox="1"/>
          <p:nvPr/>
        </p:nvSpPr>
        <p:spPr>
          <a:xfrm>
            <a:off x="787131" y="1487309"/>
            <a:ext cx="5314275" cy="338554"/>
          </a:xfrm>
          <a:prstGeom prst="rect">
            <a:avLst/>
          </a:prstGeom>
          <a:noFill/>
        </p:spPr>
        <p:txBody>
          <a:bodyPr wrap="none"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図表１　</a:t>
            </a:r>
            <a:r>
              <a:rPr lang="ja-JP" altLang="en-US" sz="1600" b="1" dirty="0">
                <a:latin typeface="メイリオ" panose="020B0604030504040204" pitchFamily="50" charset="-128"/>
                <a:ea typeface="メイリオ" panose="020B0604030504040204" pitchFamily="50" charset="-128"/>
              </a:rPr>
              <a:t>医療的ケア児を支える地域の組織・体制の現状</a:t>
            </a:r>
          </a:p>
        </p:txBody>
      </p:sp>
      <p:sp>
        <p:nvSpPr>
          <p:cNvPr id="10" name="正方形/長方形 9"/>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44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29876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ドーナツ 3"/>
          <p:cNvSpPr/>
          <p:nvPr/>
        </p:nvSpPr>
        <p:spPr>
          <a:xfrm>
            <a:off x="1927454" y="2909224"/>
            <a:ext cx="6282046" cy="2744788"/>
          </a:xfrm>
          <a:prstGeom prst="donut">
            <a:avLst>
              <a:gd name="adj" fmla="val 5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solidFill>
                <a:schemeClr val="tx1"/>
              </a:solidFill>
            </a:endParaRPr>
          </a:p>
        </p:txBody>
      </p:sp>
      <p:sp>
        <p:nvSpPr>
          <p:cNvPr id="12" name="テキスト ボックス 11"/>
          <p:cNvSpPr txBox="1"/>
          <p:nvPr/>
        </p:nvSpPr>
        <p:spPr>
          <a:xfrm>
            <a:off x="6083049" y="3224186"/>
            <a:ext cx="2809056" cy="317459"/>
          </a:xfrm>
          <a:prstGeom prst="rect">
            <a:avLst/>
          </a:prstGeom>
          <a:solidFill>
            <a:schemeClr val="accent5">
              <a:lumMod val="20000"/>
              <a:lumOff val="80000"/>
            </a:schemeClr>
          </a:solid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○相談支援専門員、介護職員</a:t>
            </a:r>
            <a:endParaRPr lang="en-US" altLang="ja-JP" sz="1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7300482" y="4819192"/>
            <a:ext cx="1216716" cy="317459"/>
          </a:xfrm>
          <a:prstGeom prst="rect">
            <a:avLst/>
          </a:prstGeom>
          <a:solidFill>
            <a:schemeClr val="accent4">
              <a:lumMod val="20000"/>
              <a:lumOff val="80000"/>
            </a:schemeClr>
          </a:solid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○保育士</a:t>
            </a:r>
          </a:p>
        </p:txBody>
      </p:sp>
      <p:sp>
        <p:nvSpPr>
          <p:cNvPr id="14" name="テキスト ボックス 13"/>
          <p:cNvSpPr txBox="1"/>
          <p:nvPr/>
        </p:nvSpPr>
        <p:spPr>
          <a:xfrm>
            <a:off x="4628285" y="5934367"/>
            <a:ext cx="1775417" cy="317459"/>
          </a:xfrm>
          <a:prstGeom prst="rect">
            <a:avLst/>
          </a:prstGeom>
          <a:solidFill>
            <a:srgbClr val="FFBDBD"/>
          </a:solidFill>
        </p:spPr>
        <p:txBody>
          <a:bodyPr wrap="square" rtlCol="0">
            <a:spAutoFit/>
          </a:bodyPr>
          <a:lstStyle/>
          <a:p>
            <a:pPr algn="ctr"/>
            <a:r>
              <a:rPr lang="ja-JP" altLang="en-US" sz="1400" dirty="0"/>
              <a:t>○教員、養護教諭</a:t>
            </a:r>
          </a:p>
        </p:txBody>
      </p:sp>
      <p:sp>
        <p:nvSpPr>
          <p:cNvPr id="15" name="テキスト ボックス 14"/>
          <p:cNvSpPr txBox="1"/>
          <p:nvPr/>
        </p:nvSpPr>
        <p:spPr>
          <a:xfrm>
            <a:off x="1612087" y="5623585"/>
            <a:ext cx="946685" cy="317459"/>
          </a:xfrm>
          <a:prstGeom prst="rect">
            <a:avLst/>
          </a:prstGeom>
          <a:solidFill>
            <a:srgbClr val="DCDCDC"/>
          </a:solid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○保健師</a:t>
            </a:r>
          </a:p>
        </p:txBody>
      </p:sp>
      <p:sp>
        <p:nvSpPr>
          <p:cNvPr id="2" name="タイトル 1">
            <a:extLst>
              <a:ext uri="{FF2B5EF4-FFF2-40B4-BE49-F238E27FC236}">
                <a16:creationId xmlns:a16="http://schemas.microsoft.com/office/drawing/2014/main" id="{4C8701F2-28E4-460E-A86D-7AA5661A1B95}"/>
              </a:ext>
            </a:extLst>
          </p:cNvPr>
          <p:cNvSpPr>
            <a:spLocks noGrp="1"/>
          </p:cNvSpPr>
          <p:nvPr>
            <p:ph type="title"/>
          </p:nvPr>
        </p:nvSpPr>
        <p:spPr>
          <a:xfrm>
            <a:off x="720000" y="654134"/>
            <a:ext cx="8543925" cy="581890"/>
          </a:xfrm>
        </p:spPr>
        <p:txBody>
          <a:bodyPr>
            <a:normAutofit/>
          </a:bodyPr>
          <a:lstStyle/>
          <a:p>
            <a:r>
              <a:rPr lang="ja-JP" altLang="en-US" sz="2799" dirty="0"/>
              <a:t>１－２　医療的ケア児にかわる機関・職種</a:t>
            </a:r>
          </a:p>
        </p:txBody>
      </p:sp>
      <p:sp>
        <p:nvSpPr>
          <p:cNvPr id="17" name="テキスト ボックス 16"/>
          <p:cNvSpPr txBox="1"/>
          <p:nvPr/>
        </p:nvSpPr>
        <p:spPr>
          <a:xfrm>
            <a:off x="5643563" y="2306562"/>
            <a:ext cx="3688028" cy="917624"/>
          </a:xfrm>
          <a:prstGeom prst="rect">
            <a:avLst/>
          </a:prstGeom>
          <a:solidFill>
            <a:schemeClr val="bg1"/>
          </a:solidFill>
          <a:ln>
            <a:solidFill>
              <a:schemeClr val="accent5">
                <a:lumMod val="40000"/>
                <a:lumOff val="60000"/>
              </a:schemeClr>
            </a:solidFill>
          </a:ln>
        </p:spPr>
        <p:txBody>
          <a:bodyPr wrap="square" rtlCol="0">
            <a:spAutoFit/>
          </a:bodyPr>
          <a:lstStyle/>
          <a:p>
            <a:pPr algn="ctr"/>
            <a:endParaRPr lang="en-US" altLang="ja-JP" sz="1463" dirty="0"/>
          </a:p>
          <a:p>
            <a:pPr algn="ctr"/>
            <a:r>
              <a:rPr lang="ja-JP" altLang="en-US" sz="1300" dirty="0">
                <a:latin typeface="メイリオ" panose="020B0604030504040204" pitchFamily="50" charset="-128"/>
                <a:ea typeface="メイリオ" panose="020B0604030504040204" pitchFamily="50" charset="-128"/>
              </a:rPr>
              <a:t>放課後等デイサービス、短期入所</a:t>
            </a:r>
          </a:p>
          <a:p>
            <a:pPr algn="ctr"/>
            <a:r>
              <a:rPr lang="ja-JP" altLang="en-US" sz="1300" dirty="0">
                <a:latin typeface="メイリオ" panose="020B0604030504040204" pitchFamily="50" charset="-128"/>
                <a:ea typeface="メイリオ" panose="020B0604030504040204" pitchFamily="50" charset="-128"/>
              </a:rPr>
              <a:t>相談支援事業所、障害福祉サービス事業所</a:t>
            </a:r>
          </a:p>
          <a:p>
            <a:pPr algn="ctr"/>
            <a:r>
              <a:rPr lang="ja-JP" altLang="en-US" sz="1300" dirty="0">
                <a:latin typeface="メイリオ" panose="020B0604030504040204" pitchFamily="50" charset="-128"/>
                <a:ea typeface="メイリオ" panose="020B0604030504040204" pitchFamily="50" charset="-128"/>
              </a:rPr>
              <a:t>障害児入所施設</a:t>
            </a:r>
          </a:p>
        </p:txBody>
      </p:sp>
      <p:sp>
        <p:nvSpPr>
          <p:cNvPr id="18" name="テキスト ボックス 17"/>
          <p:cNvSpPr txBox="1"/>
          <p:nvPr/>
        </p:nvSpPr>
        <p:spPr>
          <a:xfrm>
            <a:off x="6545897" y="4316891"/>
            <a:ext cx="2725887" cy="517514"/>
          </a:xfrm>
          <a:prstGeom prst="rect">
            <a:avLst/>
          </a:prstGeom>
          <a:solidFill>
            <a:schemeClr val="bg1"/>
          </a:solidFill>
          <a:ln>
            <a:solidFill>
              <a:schemeClr val="accent4">
                <a:lumMod val="40000"/>
                <a:lumOff val="60000"/>
              </a:schemeClr>
            </a:solidFill>
          </a:ln>
        </p:spPr>
        <p:txBody>
          <a:bodyPr wrap="square" rtlCol="0">
            <a:spAutoFit/>
          </a:bodyPr>
          <a:lstStyle/>
          <a:p>
            <a:pPr algn="ctr"/>
            <a:endParaRPr lang="en-US" altLang="ja-JP" sz="1463" dirty="0"/>
          </a:p>
          <a:p>
            <a:pPr algn="ctr"/>
            <a:r>
              <a:rPr lang="ja-JP" altLang="en-US" sz="1300" dirty="0">
                <a:latin typeface="メイリオ" panose="020B0604030504040204" pitchFamily="50" charset="-128"/>
                <a:ea typeface="メイリオ" panose="020B0604030504040204" pitchFamily="50" charset="-128"/>
              </a:rPr>
              <a:t>認定子ども園、保育所、幼稚園</a:t>
            </a:r>
          </a:p>
        </p:txBody>
      </p:sp>
      <p:sp>
        <p:nvSpPr>
          <p:cNvPr id="19" name="テキスト ボックス 18"/>
          <p:cNvSpPr txBox="1"/>
          <p:nvPr/>
        </p:nvSpPr>
        <p:spPr>
          <a:xfrm>
            <a:off x="3939557" y="5389080"/>
            <a:ext cx="3152873" cy="559439"/>
          </a:xfrm>
          <a:prstGeom prst="rect">
            <a:avLst/>
          </a:prstGeom>
          <a:solidFill>
            <a:schemeClr val="bg1"/>
          </a:solidFill>
          <a:ln>
            <a:solidFill>
              <a:srgbClr val="FFA7A7"/>
            </a:solidFill>
          </a:ln>
        </p:spPr>
        <p:txBody>
          <a:bodyPr wrap="square" bIns="72000" rtlCol="0">
            <a:spAutoFit/>
          </a:bodyPr>
          <a:lstStyle/>
          <a:p>
            <a:pPr algn="ctr"/>
            <a:endParaRPr lang="en-US" altLang="ja-JP" sz="1463" dirty="0"/>
          </a:p>
          <a:p>
            <a:pPr algn="ctr"/>
            <a:r>
              <a:rPr lang="ja-JP" altLang="en-US" sz="1400" dirty="0">
                <a:latin typeface="メイリオ" panose="020B0604030504040204" pitchFamily="50" charset="-128"/>
                <a:ea typeface="メイリオ" panose="020B0604030504040204" pitchFamily="50" charset="-128"/>
              </a:rPr>
              <a:t>学校、特別支援学級、特別支援学校</a:t>
            </a:r>
          </a:p>
        </p:txBody>
      </p:sp>
      <p:sp>
        <p:nvSpPr>
          <p:cNvPr id="20" name="テキスト ボックス 19"/>
          <p:cNvSpPr txBox="1"/>
          <p:nvPr/>
        </p:nvSpPr>
        <p:spPr>
          <a:xfrm>
            <a:off x="812849" y="4698782"/>
            <a:ext cx="2545163" cy="917624"/>
          </a:xfrm>
          <a:prstGeom prst="rect">
            <a:avLst/>
          </a:prstGeom>
          <a:solidFill>
            <a:schemeClr val="bg1"/>
          </a:solidFill>
          <a:ln>
            <a:solidFill>
              <a:srgbClr val="BFBFBF"/>
            </a:solidFill>
          </a:ln>
        </p:spPr>
        <p:txBody>
          <a:bodyPr wrap="square" rtlCol="0" anchor="ctr">
            <a:spAutoFit/>
          </a:bodyPr>
          <a:lstStyle/>
          <a:p>
            <a:pPr algn="ctr"/>
            <a:endParaRPr lang="en-US" altLang="ja-JP" sz="1463" dirty="0"/>
          </a:p>
          <a:p>
            <a:pPr algn="ctr"/>
            <a:r>
              <a:rPr lang="ja-JP" altLang="en-US" sz="1300" dirty="0">
                <a:latin typeface="メイリオ" panose="020B0604030504040204" pitchFamily="50" charset="-128"/>
                <a:ea typeface="メイリオ" panose="020B0604030504040204" pitchFamily="50" charset="-128"/>
              </a:rPr>
              <a:t>保健センター、</a:t>
            </a:r>
            <a:endParaRPr lang="en-US" altLang="ja-JP" sz="1300" dirty="0">
              <a:latin typeface="メイリオ" panose="020B0604030504040204" pitchFamily="50" charset="-128"/>
              <a:ea typeface="メイリオ" panose="020B0604030504040204" pitchFamily="50" charset="-128"/>
            </a:endParaRPr>
          </a:p>
          <a:p>
            <a:pPr algn="ctr"/>
            <a:r>
              <a:rPr lang="ja-JP" altLang="en-US" sz="1300" dirty="0">
                <a:latin typeface="メイリオ" panose="020B0604030504040204" pitchFamily="50" charset="-128"/>
                <a:ea typeface="メイリオ" panose="020B0604030504040204" pitchFamily="50" charset="-128"/>
              </a:rPr>
              <a:t>都道府県（保健所等）、</a:t>
            </a:r>
            <a:endParaRPr lang="en-US" altLang="ja-JP" sz="1300" dirty="0">
              <a:latin typeface="メイリオ" panose="020B0604030504040204" pitchFamily="50" charset="-128"/>
              <a:ea typeface="メイリオ" panose="020B0604030504040204" pitchFamily="50" charset="-128"/>
            </a:endParaRPr>
          </a:p>
          <a:p>
            <a:pPr algn="ctr"/>
            <a:r>
              <a:rPr lang="ja-JP" altLang="en-US" sz="1300" dirty="0">
                <a:latin typeface="メイリオ" panose="020B0604030504040204" pitchFamily="50" charset="-128"/>
                <a:ea typeface="メイリオ" panose="020B0604030504040204" pitchFamily="50" charset="-128"/>
              </a:rPr>
              <a:t>市町村</a:t>
            </a:r>
            <a:endParaRPr lang="en-US" altLang="ja-JP" sz="13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812849" y="4506053"/>
            <a:ext cx="2545163" cy="34970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tIns="72000" bIns="0" rtlCol="0" anchor="ctr">
            <a:spAutoFit/>
          </a:bodyPr>
          <a:lstStyle/>
          <a:p>
            <a:pPr algn="ct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保健</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母子保健施策</a:t>
            </a:r>
          </a:p>
        </p:txBody>
      </p:sp>
      <p:sp>
        <p:nvSpPr>
          <p:cNvPr id="8" name="テキスト ボックス 7"/>
          <p:cNvSpPr txBox="1"/>
          <p:nvPr/>
        </p:nvSpPr>
        <p:spPr>
          <a:xfrm>
            <a:off x="4354806" y="5165200"/>
            <a:ext cx="2187111" cy="349702"/>
          </a:xfrm>
          <a:prstGeom prst="rect">
            <a:avLst/>
          </a:prstGeom>
          <a:solidFill>
            <a:srgbClr val="FFA7A7"/>
          </a:solidFill>
        </p:spPr>
        <p:style>
          <a:lnRef idx="2">
            <a:schemeClr val="dk1"/>
          </a:lnRef>
          <a:fillRef idx="1">
            <a:schemeClr val="lt1"/>
          </a:fillRef>
          <a:effectRef idx="0">
            <a:schemeClr val="dk1"/>
          </a:effectRef>
          <a:fontRef idx="minor">
            <a:schemeClr val="dk1"/>
          </a:fontRef>
        </p:style>
        <p:txBody>
          <a:bodyPr wrap="square" lIns="72000" tIns="72000" bIns="0" rtlCol="0" anchor="ctr">
            <a:spAutoFit/>
          </a:bodyPr>
          <a:lstStyle/>
          <a:p>
            <a:pPr algn="ct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教育</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学校教育</a:t>
            </a:r>
            <a:endParaRPr lang="ja-JP" altLang="en-US" b="1"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6545898" y="4093334"/>
            <a:ext cx="2725886" cy="349702"/>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tIns="72000" bIns="0" rtlCol="0" anchor="ctr">
            <a:spAutoFit/>
          </a:bodyPr>
          <a:lstStyle/>
          <a:p>
            <a:pPr algn="ct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保育</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就学前の保育</a:t>
            </a:r>
          </a:p>
        </p:txBody>
      </p:sp>
      <p:sp>
        <p:nvSpPr>
          <p:cNvPr id="11" name="テキスト ボックス 10"/>
          <p:cNvSpPr txBox="1"/>
          <p:nvPr/>
        </p:nvSpPr>
        <p:spPr>
          <a:xfrm>
            <a:off x="484726" y="3488661"/>
            <a:ext cx="4627640" cy="542584"/>
          </a:xfrm>
          <a:prstGeom prst="rect">
            <a:avLst/>
          </a:prstGeom>
          <a:solidFill>
            <a:srgbClr val="FFD5B9"/>
          </a:solid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○医師、看護師、理学療法士、作業療法士、</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言語療法士、臨床心理士、管理栄養士、薬剤師等</a:t>
            </a:r>
          </a:p>
        </p:txBody>
      </p:sp>
      <p:sp>
        <p:nvSpPr>
          <p:cNvPr id="9" name="テキスト ボックス 8"/>
          <p:cNvSpPr txBox="1"/>
          <p:nvPr/>
        </p:nvSpPr>
        <p:spPr>
          <a:xfrm>
            <a:off x="5354699" y="2086631"/>
            <a:ext cx="4227930" cy="372785"/>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tIns="72000" bIns="0" rtlCol="0" anchor="ctr">
            <a:spAutoFit/>
          </a:bodyPr>
          <a:lstStyle/>
          <a:p>
            <a:pPr algn="ctr"/>
            <a:r>
              <a:rPr lang="en-US" altLang="ja-JP" sz="1950"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福祉</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障害福祉サービス利用の調整</a:t>
            </a:r>
            <a:endParaRPr lang="ja-JP" altLang="en-US" sz="195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484726" y="2577518"/>
            <a:ext cx="4627640" cy="897994"/>
          </a:xfrm>
          <a:prstGeom prst="rect">
            <a:avLst/>
          </a:prstGeom>
          <a:solidFill>
            <a:schemeClr val="bg1"/>
          </a:solidFill>
          <a:ln>
            <a:solidFill>
              <a:srgbClr val="FFC197"/>
            </a:solidFill>
          </a:ln>
        </p:spPr>
        <p:txBody>
          <a:bodyPr wrap="square" tIns="0" bIns="72000" rtlCol="0">
            <a:spAutoFit/>
          </a:bodyPr>
          <a:lstStyle/>
          <a:p>
            <a:pPr algn="ctr"/>
            <a:endParaRPr lang="en-US" altLang="ja-JP" sz="1463" dirty="0"/>
          </a:p>
          <a:p>
            <a:pPr algn="ctr"/>
            <a:r>
              <a:rPr lang="ja-JP" altLang="en-US" sz="1300" dirty="0">
                <a:latin typeface="メイリオ" panose="020B0604030504040204" pitchFamily="50" charset="-128"/>
                <a:ea typeface="メイリオ" panose="020B0604030504040204" pitchFamily="50" charset="-128"/>
              </a:rPr>
              <a:t>小児専門病院、大学病院、地域中核病院、</a:t>
            </a:r>
            <a:endParaRPr lang="en-US" altLang="ja-JP" sz="1300" dirty="0">
              <a:latin typeface="メイリオ" panose="020B0604030504040204" pitchFamily="50" charset="-128"/>
              <a:ea typeface="メイリオ" panose="020B0604030504040204" pitchFamily="50" charset="-128"/>
            </a:endParaRPr>
          </a:p>
          <a:p>
            <a:pPr algn="ctr"/>
            <a:r>
              <a:rPr lang="ja-JP" altLang="en-US" sz="1300" dirty="0">
                <a:latin typeface="メイリオ" panose="020B0604030504040204" pitchFamily="50" charset="-128"/>
                <a:ea typeface="メイリオ" panose="020B0604030504040204" pitchFamily="50" charset="-128"/>
              </a:rPr>
              <a:t>地域小児科センター、小児科診療所、在宅療養支援診療所</a:t>
            </a:r>
          </a:p>
          <a:p>
            <a:pPr algn="ctr"/>
            <a:r>
              <a:rPr lang="ja-JP" altLang="en-US" sz="1300" dirty="0">
                <a:latin typeface="メイリオ" panose="020B0604030504040204" pitchFamily="50" charset="-128"/>
                <a:ea typeface="メイリオ" panose="020B0604030504040204" pitchFamily="50" charset="-128"/>
              </a:rPr>
              <a:t>訪問看護、訪問リハビリ</a:t>
            </a:r>
          </a:p>
        </p:txBody>
      </p:sp>
      <p:sp>
        <p:nvSpPr>
          <p:cNvPr id="16" name="テキスト ボックス 15">
            <a:extLst>
              <a:ext uri="{FF2B5EF4-FFF2-40B4-BE49-F238E27FC236}">
                <a16:creationId xmlns:a16="http://schemas.microsoft.com/office/drawing/2014/main" id="{CE253B10-B418-4342-8757-3A3DFBDAF812}"/>
              </a:ext>
            </a:extLst>
          </p:cNvPr>
          <p:cNvSpPr txBox="1"/>
          <p:nvPr/>
        </p:nvSpPr>
        <p:spPr>
          <a:xfrm>
            <a:off x="802904" y="1440000"/>
            <a:ext cx="4288353" cy="338554"/>
          </a:xfrm>
          <a:prstGeom prst="rect">
            <a:avLst/>
          </a:prstGeom>
          <a:noFill/>
        </p:spPr>
        <p:txBody>
          <a:bodyPr wrap="none"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図表２　</a:t>
            </a:r>
            <a:r>
              <a:rPr lang="ja-JP" altLang="en-US" sz="1600" b="1" dirty="0">
                <a:latin typeface="メイリオ" panose="020B0604030504040204" pitchFamily="50" charset="-128"/>
                <a:ea typeface="メイリオ" panose="020B0604030504040204" pitchFamily="50" charset="-128"/>
              </a:rPr>
              <a:t>医療的ケア児にかかわる機関・職種</a:t>
            </a:r>
          </a:p>
        </p:txBody>
      </p:sp>
      <p:sp>
        <p:nvSpPr>
          <p:cNvPr id="23" name="正方形/長方形 22"/>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45</a:t>
            </a:r>
            <a:endParaRPr lang="ja-JP" altLang="en-US" sz="1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4E2B6049-76C2-4DF8-8B0E-3CD2D044F60D}"/>
              </a:ext>
            </a:extLst>
          </p:cNvPr>
          <p:cNvSpPr txBox="1"/>
          <p:nvPr/>
        </p:nvSpPr>
        <p:spPr>
          <a:xfrm>
            <a:off x="989128" y="2055211"/>
            <a:ext cx="3562174" cy="626701"/>
          </a:xfrm>
          <a:prstGeom prst="rect">
            <a:avLst/>
          </a:prstGeom>
          <a:solidFill>
            <a:schemeClr val="accent2">
              <a:lumMod val="60000"/>
              <a:lumOff val="40000"/>
            </a:schemeClr>
          </a:solidFill>
          <a:ln>
            <a:solidFill>
              <a:schemeClr val="bg2">
                <a:lumMod val="10000"/>
              </a:schemeClr>
            </a:solidFill>
          </a:ln>
        </p:spPr>
        <p:txBody>
          <a:bodyPr wrap="square" tIns="72000" bIns="0"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医療</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子どもの健康管理</a:t>
            </a:r>
          </a:p>
          <a:p>
            <a:r>
              <a:rPr kumimoji="1" lang="ja-JP" altLang="en-US" dirty="0">
                <a:latin typeface="メイリオ" panose="020B0604030504040204" pitchFamily="50" charset="-128"/>
                <a:ea typeface="メイリオ" panose="020B0604030504040204" pitchFamily="50" charset="-128"/>
              </a:rPr>
              <a:t>　　　　在宅医療物品払い出し</a:t>
            </a:r>
          </a:p>
        </p:txBody>
      </p:sp>
    </p:spTree>
    <p:extLst>
      <p:ext uri="{BB962C8B-B14F-4D97-AF65-F5344CB8AC3E}">
        <p14:creationId xmlns:p14="http://schemas.microsoft.com/office/powerpoint/2010/main" val="2697262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AE70A33-9F76-49BF-B7EA-2BCF5DFE0913}"/>
              </a:ext>
            </a:extLst>
          </p:cNvPr>
          <p:cNvSpPr>
            <a:spLocks noGrp="1"/>
          </p:cNvSpPr>
          <p:nvPr>
            <p:ph type="title"/>
          </p:nvPr>
        </p:nvSpPr>
        <p:spPr>
          <a:xfrm>
            <a:off x="720000" y="648000"/>
            <a:ext cx="8543925" cy="581890"/>
          </a:xfrm>
        </p:spPr>
        <p:txBody>
          <a:bodyPr>
            <a:noAutofit/>
          </a:bodyPr>
          <a:lstStyle/>
          <a:p>
            <a:r>
              <a:rPr lang="ja-JP" altLang="en-US" sz="2400" dirty="0"/>
              <a:t>１－３　医療的ケア児のライフステージごとの</a:t>
            </a:r>
            <a:br>
              <a:rPr lang="en-US" altLang="ja-JP" sz="2400" dirty="0"/>
            </a:br>
            <a:r>
              <a:rPr lang="ja-JP" altLang="en-US" sz="2400" dirty="0"/>
              <a:t>　　　　社会資源</a:t>
            </a:r>
          </a:p>
        </p:txBody>
      </p:sp>
      <p:sp>
        <p:nvSpPr>
          <p:cNvPr id="5" name="テキスト ボックス 4">
            <a:extLst>
              <a:ext uri="{FF2B5EF4-FFF2-40B4-BE49-F238E27FC236}">
                <a16:creationId xmlns:a16="http://schemas.microsoft.com/office/drawing/2014/main" id="{9F9AA48E-C28C-4F3D-B126-097CB1CCBAE4}"/>
              </a:ext>
            </a:extLst>
          </p:cNvPr>
          <p:cNvSpPr txBox="1"/>
          <p:nvPr/>
        </p:nvSpPr>
        <p:spPr>
          <a:xfrm>
            <a:off x="448562" y="1440000"/>
            <a:ext cx="5314275"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図表３　</a:t>
            </a:r>
            <a:r>
              <a:rPr lang="ja-JP" altLang="en-US" sz="1600" b="1" dirty="0">
                <a:latin typeface="メイリオ" panose="020B0604030504040204" pitchFamily="50" charset="-128"/>
                <a:ea typeface="メイリオ" panose="020B0604030504040204" pitchFamily="50" charset="-128"/>
              </a:rPr>
              <a:t>医療的ケア児のライフステージごとの社会資源</a:t>
            </a:r>
          </a:p>
        </p:txBody>
      </p:sp>
      <p:sp>
        <p:nvSpPr>
          <p:cNvPr id="6" name="正方形/長方形 5"/>
          <p:cNvSpPr/>
          <p:nvPr/>
        </p:nvSpPr>
        <p:spPr>
          <a:xfrm>
            <a:off x="9496406" y="660307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46</a:t>
            </a:r>
            <a:endParaRPr lang="ja-JP" altLang="en-US" sz="1000" dirty="0">
              <a:latin typeface="メイリオ" panose="020B0604030504040204" pitchFamily="50" charset="-128"/>
              <a:ea typeface="メイリオ" panose="020B0604030504040204" pitchFamily="50" charset="-128"/>
            </a:endParaRPr>
          </a:p>
        </p:txBody>
      </p:sp>
      <p:pic>
        <p:nvPicPr>
          <p:cNvPr id="1287" name="図 1286">
            <a:extLst>
              <a:ext uri="{FF2B5EF4-FFF2-40B4-BE49-F238E27FC236}">
                <a16:creationId xmlns:a16="http://schemas.microsoft.com/office/drawing/2014/main" id="{FAF86C83-BF12-4DE9-B26B-3252AC52D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62" y="1994090"/>
            <a:ext cx="8975740" cy="4591458"/>
          </a:xfrm>
          <a:prstGeom prst="rect">
            <a:avLst/>
          </a:prstGeom>
        </p:spPr>
      </p:pic>
    </p:spTree>
    <p:extLst>
      <p:ext uri="{BB962C8B-B14F-4D97-AF65-F5344CB8AC3E}">
        <p14:creationId xmlns:p14="http://schemas.microsoft.com/office/powerpoint/2010/main" val="1430165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467F76C-5507-4345-A848-B20E99377A17}"/>
              </a:ext>
            </a:extLst>
          </p:cNvPr>
          <p:cNvSpPr>
            <a:spLocks noGrp="1"/>
          </p:cNvSpPr>
          <p:nvPr>
            <p:ph type="title"/>
          </p:nvPr>
        </p:nvSpPr>
        <p:spPr>
          <a:xfrm>
            <a:off x="720000" y="664987"/>
            <a:ext cx="8543925" cy="581890"/>
          </a:xfrm>
        </p:spPr>
        <p:txBody>
          <a:bodyPr>
            <a:normAutofit/>
          </a:bodyPr>
          <a:lstStyle/>
          <a:p>
            <a:r>
              <a:rPr lang="ja-JP" altLang="en-US" sz="2799" dirty="0"/>
              <a:t>１－４　関係機関との連携調整をする職種</a:t>
            </a:r>
          </a:p>
        </p:txBody>
      </p:sp>
      <p:sp>
        <p:nvSpPr>
          <p:cNvPr id="5" name="テキスト ボックス 4">
            <a:extLst>
              <a:ext uri="{FF2B5EF4-FFF2-40B4-BE49-F238E27FC236}">
                <a16:creationId xmlns:a16="http://schemas.microsoft.com/office/drawing/2014/main" id="{5056B4AF-11ED-42AC-BB86-F2CFF6C7AC93}"/>
              </a:ext>
            </a:extLst>
          </p:cNvPr>
          <p:cNvSpPr txBox="1"/>
          <p:nvPr/>
        </p:nvSpPr>
        <p:spPr>
          <a:xfrm>
            <a:off x="719999" y="1942325"/>
            <a:ext cx="8543925" cy="3947830"/>
          </a:xfrm>
          <a:prstGeom prst="rect">
            <a:avLst/>
          </a:prstGeom>
          <a:noFill/>
          <a:ln>
            <a:solidFill>
              <a:schemeClr val="tx1"/>
            </a:solidFill>
          </a:ln>
        </p:spPr>
        <p:txBody>
          <a:bodyPr wrap="square" lIns="252000" tIns="180000" rIns="180000" bIns="180000" rtlCol="0" anchor="ctr">
            <a:spAutoFit/>
          </a:bodyPr>
          <a:lstStyle/>
          <a:p>
            <a:r>
              <a:rPr lang="ja-JP" altLang="en-US" sz="2401" dirty="0"/>
              <a:t>　</a:t>
            </a:r>
            <a:r>
              <a:rPr lang="ja-JP" altLang="en-US" sz="1899" dirty="0">
                <a:latin typeface="メイリオ" panose="020B0604030504040204" pitchFamily="50" charset="-128"/>
                <a:ea typeface="メイリオ" panose="020B0604030504040204" pitchFamily="50" charset="-128"/>
              </a:rPr>
              <a:t>調整を包括的に行うコーディネーターは、いくつかの専門職がその役割を担っている。</a:t>
            </a:r>
          </a:p>
          <a:p>
            <a:r>
              <a:rPr lang="ja-JP" altLang="en-US" sz="1899" dirty="0">
                <a:latin typeface="メイリオ" panose="020B0604030504040204" pitchFamily="50" charset="-128"/>
                <a:ea typeface="メイリオ" panose="020B0604030504040204" pitchFamily="50" charset="-128"/>
              </a:rPr>
              <a:t>医療的ケア児等コーディネーターは、各都道府県の研修を受け、医療的ケア児や重症心身障害児の支援を総合調整する相談支援専門員や保健師、訪問看護師などが担っている。</a:t>
            </a:r>
          </a:p>
          <a:p>
            <a:r>
              <a:rPr lang="ja-JP" altLang="en-US" sz="1899" dirty="0">
                <a:latin typeface="メイリオ" panose="020B0604030504040204" pitchFamily="50" charset="-128"/>
                <a:ea typeface="メイリオ" panose="020B0604030504040204" pitchFamily="50" charset="-128"/>
              </a:rPr>
              <a:t>図表３ 医療的ケア児のライフステージごとの社会資源相談支援専門員は、福祉サービス利用に必要な計画書を作成したり、サービス利用の調整を行うため、子どもや家族の意向を聞いたり、社会資源の調整を行う機会がある。</a:t>
            </a:r>
          </a:p>
          <a:p>
            <a:r>
              <a:rPr lang="ja-JP" altLang="en-US" sz="1899" dirty="0">
                <a:latin typeface="メイリオ" panose="020B0604030504040204" pitchFamily="50" charset="-128"/>
                <a:ea typeface="メイリオ" panose="020B0604030504040204" pitchFamily="50" charset="-128"/>
              </a:rPr>
              <a:t>　かかりつけ病院のメディカルソーシャルワーカーや地域連携担当看護師は、医療的ケアや成長発達に合わせた、退院後の社会資源調整や地域関連機関の相談役を担うことがある。</a:t>
            </a:r>
          </a:p>
        </p:txBody>
      </p:sp>
      <p:sp>
        <p:nvSpPr>
          <p:cNvPr id="6" name="正方形/長方形 5"/>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47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06342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A7A6134-3094-4866-B0F6-5C378923A497}"/>
              </a:ext>
            </a:extLst>
          </p:cNvPr>
          <p:cNvSpPr>
            <a:spLocks noGrp="1"/>
          </p:cNvSpPr>
          <p:nvPr>
            <p:ph type="body" sz="quarter" idx="10"/>
          </p:nvPr>
        </p:nvSpPr>
        <p:spPr/>
        <p:txBody>
          <a:bodyPr/>
          <a:lstStyle/>
          <a:p>
            <a:r>
              <a:rPr kumimoji="1" lang="ja-JP" altLang="en-US" dirty="0">
                <a:solidFill>
                  <a:schemeClr val="accent6">
                    <a:lumMod val="75000"/>
                  </a:schemeClr>
                </a:solidFill>
              </a:rPr>
              <a:t>２</a:t>
            </a:r>
            <a:r>
              <a:rPr kumimoji="1" lang="en-US" altLang="ja-JP" dirty="0">
                <a:solidFill>
                  <a:schemeClr val="accent6">
                    <a:lumMod val="75000"/>
                  </a:schemeClr>
                </a:solidFill>
              </a:rPr>
              <a:t>. </a:t>
            </a:r>
            <a:r>
              <a:rPr kumimoji="1" lang="ja-JP" altLang="en-US" dirty="0">
                <a:solidFill>
                  <a:schemeClr val="accent6">
                    <a:lumMod val="75000"/>
                  </a:schemeClr>
                </a:solidFill>
              </a:rPr>
              <a:t>保健・医療・福祉の役割と学校での看護師等の役割</a:t>
            </a:r>
          </a:p>
        </p:txBody>
      </p:sp>
      <p:sp>
        <p:nvSpPr>
          <p:cNvPr id="3" name="タイトル 2">
            <a:extLst>
              <a:ext uri="{FF2B5EF4-FFF2-40B4-BE49-F238E27FC236}">
                <a16:creationId xmlns:a16="http://schemas.microsoft.com/office/drawing/2014/main" id="{F7F4336F-E4E2-439D-AB9A-D81794A746F8}"/>
              </a:ext>
            </a:extLst>
          </p:cNvPr>
          <p:cNvSpPr>
            <a:spLocks noGrp="1"/>
          </p:cNvSpPr>
          <p:nvPr>
            <p:ph type="title"/>
          </p:nvPr>
        </p:nvSpPr>
        <p:spPr>
          <a:xfrm>
            <a:off x="720000" y="666009"/>
            <a:ext cx="8543925" cy="581890"/>
          </a:xfrm>
        </p:spPr>
        <p:txBody>
          <a:bodyPr>
            <a:normAutofit/>
          </a:bodyPr>
          <a:lstStyle/>
          <a:p>
            <a:r>
              <a:rPr lang="ja-JP" altLang="en-US" sz="2799" dirty="0"/>
              <a:t>２－１　医療的ケア児を支える組織・体制</a:t>
            </a:r>
          </a:p>
        </p:txBody>
      </p:sp>
      <p:sp>
        <p:nvSpPr>
          <p:cNvPr id="5" name="テキスト ボックス 4">
            <a:extLst>
              <a:ext uri="{FF2B5EF4-FFF2-40B4-BE49-F238E27FC236}">
                <a16:creationId xmlns:a16="http://schemas.microsoft.com/office/drawing/2014/main" id="{F9B58A53-D844-465A-B4BA-73666868786D}"/>
              </a:ext>
            </a:extLst>
          </p:cNvPr>
          <p:cNvSpPr txBox="1"/>
          <p:nvPr/>
        </p:nvSpPr>
        <p:spPr>
          <a:xfrm>
            <a:off x="844756" y="2159317"/>
            <a:ext cx="8380210" cy="1507863"/>
          </a:xfrm>
          <a:prstGeom prst="rect">
            <a:avLst/>
          </a:prstGeom>
          <a:noFill/>
          <a:ln>
            <a:solidFill>
              <a:schemeClr val="tx1"/>
            </a:solidFill>
          </a:ln>
        </p:spPr>
        <p:txBody>
          <a:bodyPr wrap="square" lIns="72000" tIns="216000" rIns="72000" bIns="180000" rtlCol="0" anchor="ctr">
            <a:spAutoFit/>
          </a:bodyPr>
          <a:lstStyle/>
          <a:p>
            <a:r>
              <a:rPr lang="ja-JP" altLang="en-US" dirty="0"/>
              <a:t>　</a:t>
            </a:r>
            <a:r>
              <a:rPr lang="ja-JP" altLang="en-US" dirty="0">
                <a:latin typeface="メイリオ" panose="020B0604030504040204" pitchFamily="50" charset="-128"/>
                <a:ea typeface="メイリオ" panose="020B0604030504040204" pitchFamily="50" charset="-128"/>
              </a:rPr>
              <a:t>○医療的ケア児の生活には多職種がかかわっており、子どもと家族の生活</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を中心に、多職種がそれぞれの専門性を生かせる</a:t>
            </a:r>
            <a:r>
              <a:rPr lang="ja-JP" altLang="en-US" dirty="0">
                <a:solidFill>
                  <a:srgbClr val="FF0000"/>
                </a:solidFill>
                <a:latin typeface="メイリオ" panose="020B0604030504040204" pitchFamily="50" charset="-128"/>
                <a:ea typeface="メイリオ" panose="020B0604030504040204" pitchFamily="50" charset="-128"/>
              </a:rPr>
              <a:t>横断的調整</a:t>
            </a:r>
            <a:r>
              <a:rPr lang="ja-JP" altLang="en-US" dirty="0">
                <a:latin typeface="メイリオ" panose="020B0604030504040204" pitchFamily="50" charset="-128"/>
                <a:ea typeface="メイリオ" panose="020B0604030504040204" pitchFamily="50" charset="-128"/>
              </a:rPr>
              <a:t>が必要</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○医療的ケア児は成長・発達とともにかかわる職種が変化するので</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それぞれの支援が途切れないような</a:t>
            </a:r>
            <a:r>
              <a:rPr lang="ja-JP" altLang="en-US" dirty="0">
                <a:solidFill>
                  <a:srgbClr val="FF0000"/>
                </a:solidFill>
                <a:latin typeface="メイリオ" panose="020B0604030504040204" pitchFamily="50" charset="-128"/>
                <a:ea typeface="メイリオ" panose="020B0604030504040204" pitchFamily="50" charset="-128"/>
              </a:rPr>
              <a:t>継続的調整</a:t>
            </a:r>
            <a:r>
              <a:rPr lang="ja-JP" altLang="en-US" dirty="0">
                <a:latin typeface="メイリオ" panose="020B0604030504040204" pitchFamily="50" charset="-128"/>
                <a:ea typeface="メイリオ" panose="020B0604030504040204" pitchFamily="50" charset="-128"/>
              </a:rPr>
              <a:t>が必要</a:t>
            </a:r>
          </a:p>
        </p:txBody>
      </p:sp>
      <p:sp>
        <p:nvSpPr>
          <p:cNvPr id="6" name="テキスト ボックス 5">
            <a:extLst>
              <a:ext uri="{FF2B5EF4-FFF2-40B4-BE49-F238E27FC236}">
                <a16:creationId xmlns:a16="http://schemas.microsoft.com/office/drawing/2014/main" id="{62ABE7D8-BEFF-478A-9D1F-2087D39857E3}"/>
              </a:ext>
            </a:extLst>
          </p:cNvPr>
          <p:cNvSpPr txBox="1"/>
          <p:nvPr/>
        </p:nvSpPr>
        <p:spPr>
          <a:xfrm>
            <a:off x="844756" y="4215921"/>
            <a:ext cx="8392908" cy="1612919"/>
          </a:xfrm>
          <a:prstGeom prst="rect">
            <a:avLst/>
          </a:prstGeom>
          <a:noFill/>
          <a:ln>
            <a:solidFill>
              <a:schemeClr val="tx1"/>
            </a:solidFill>
          </a:ln>
        </p:spPr>
        <p:txBody>
          <a:bodyPr wrap="square" bIns="180000" rtlCol="0" anchor="ctr">
            <a:spAutoFit/>
          </a:bodyPr>
          <a:lstStyle/>
          <a:p>
            <a:r>
              <a:rPr lang="ja-JP" altLang="en-US" dirty="0"/>
              <a:t>　</a:t>
            </a:r>
            <a:endParaRPr lang="en-US" altLang="ja-JP" dirty="0"/>
          </a:p>
          <a:p>
            <a:r>
              <a:rPr lang="ja-JP" altLang="en-US" dirty="0">
                <a:latin typeface="BIZ UDゴシック" panose="020B0400000000000000" pitchFamily="49" charset="-128"/>
                <a:ea typeface="BIZ UDゴシック" panose="020B0400000000000000" pitchFamily="49" charset="-128"/>
              </a:rPr>
              <a:t>　</a:t>
            </a:r>
            <a:r>
              <a:rPr lang="ja-JP" altLang="en-US" dirty="0">
                <a:latin typeface="メイリオ" panose="020B0604030504040204" pitchFamily="50" charset="-128"/>
                <a:ea typeface="メイリオ" panose="020B0604030504040204" pitchFamily="50" charset="-128"/>
              </a:rPr>
              <a:t>○子どもにかかわる</a:t>
            </a:r>
            <a:r>
              <a:rPr lang="ja-JP" altLang="en-US" dirty="0">
                <a:solidFill>
                  <a:srgbClr val="FF0000"/>
                </a:solidFill>
                <a:latin typeface="メイリオ" panose="020B0604030504040204" pitchFamily="50" charset="-128"/>
                <a:ea typeface="メイリオ" panose="020B0604030504040204" pitchFamily="50" charset="-128"/>
              </a:rPr>
              <a:t>多職種の存在とその役割</a:t>
            </a:r>
            <a:r>
              <a:rPr lang="ja-JP" altLang="en-US" dirty="0">
                <a:latin typeface="メイリオ" panose="020B0604030504040204" pitchFamily="50" charset="-128"/>
                <a:ea typeface="メイリオ" panose="020B0604030504040204" pitchFamily="50" charset="-128"/>
              </a:rPr>
              <a:t>を理解する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○地域で過ごす子どもの成長・発達を意識した</a:t>
            </a:r>
            <a:r>
              <a:rPr lang="ja-JP" altLang="en-US" dirty="0">
                <a:solidFill>
                  <a:srgbClr val="FF0000"/>
                </a:solidFill>
                <a:latin typeface="メイリオ" panose="020B0604030504040204" pitchFamily="50" charset="-128"/>
                <a:ea typeface="メイリオ" panose="020B0604030504040204" pitchFamily="50" charset="-128"/>
              </a:rPr>
              <a:t>包括的な視点をもち、</a:t>
            </a:r>
            <a:endParaRPr lang="en-US" altLang="ja-JP" dirty="0">
              <a:solidFill>
                <a:srgbClr val="FF0000"/>
              </a:solidFill>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　　その視点を地域の多職種と共有</a:t>
            </a:r>
            <a:r>
              <a:rPr lang="ja-JP" altLang="en-US" dirty="0">
                <a:latin typeface="メイリオ" panose="020B0604030504040204" pitchFamily="50" charset="-128"/>
                <a:ea typeface="メイリオ" panose="020B0604030504040204" pitchFamily="50" charset="-128"/>
              </a:rPr>
              <a:t>する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a:solidFill>
                  <a:srgbClr val="FF0000"/>
                </a:solidFill>
                <a:latin typeface="メイリオ" panose="020B0604030504040204" pitchFamily="50" charset="-128"/>
                <a:ea typeface="メイリオ" panose="020B0604030504040204" pitchFamily="50" charset="-128"/>
              </a:rPr>
              <a:t>○子どもが教育を受ける機会を保障するという目的を共有</a:t>
            </a:r>
            <a:r>
              <a:rPr lang="ja-JP" altLang="en-US" dirty="0">
                <a:latin typeface="メイリオ" panose="020B0604030504040204" pitchFamily="50" charset="-128"/>
                <a:ea typeface="メイリオ" panose="020B0604030504040204" pitchFamily="50" charset="-128"/>
              </a:rPr>
              <a:t>する</a:t>
            </a:r>
          </a:p>
        </p:txBody>
      </p:sp>
      <p:sp>
        <p:nvSpPr>
          <p:cNvPr id="7" name="テキスト ボックス 6">
            <a:extLst>
              <a:ext uri="{FF2B5EF4-FFF2-40B4-BE49-F238E27FC236}">
                <a16:creationId xmlns:a16="http://schemas.microsoft.com/office/drawing/2014/main" id="{ACCB4AA4-721E-4503-A73E-116198BB0218}"/>
              </a:ext>
            </a:extLst>
          </p:cNvPr>
          <p:cNvSpPr txBox="1"/>
          <p:nvPr/>
        </p:nvSpPr>
        <p:spPr>
          <a:xfrm>
            <a:off x="1068524" y="4031255"/>
            <a:ext cx="1800493" cy="369332"/>
          </a:xfrm>
          <a:prstGeom prst="rect">
            <a:avLst/>
          </a:prstGeom>
          <a:solidFill>
            <a:schemeClr val="accent2"/>
          </a:solidFill>
        </p:spPr>
        <p:txBody>
          <a:bodyPr wrap="none" rtlCol="0" anchor="ctr">
            <a:spAutoFit/>
          </a:bodyPr>
          <a:lstStyle/>
          <a:p>
            <a:r>
              <a:rPr lang="ja-JP" altLang="en-US" dirty="0">
                <a:solidFill>
                  <a:schemeClr val="bg1"/>
                </a:solidFill>
                <a:latin typeface="BIZ UDゴシック" panose="020B0400000000000000" pitchFamily="49" charset="-128"/>
                <a:ea typeface="BIZ UDゴシック" panose="020B0400000000000000" pitchFamily="49" charset="-128"/>
              </a:rPr>
              <a:t>看護師等の役割</a:t>
            </a:r>
          </a:p>
        </p:txBody>
      </p:sp>
      <p:sp>
        <p:nvSpPr>
          <p:cNvPr id="8" name="テキスト ボックス 7">
            <a:extLst>
              <a:ext uri="{FF2B5EF4-FFF2-40B4-BE49-F238E27FC236}">
                <a16:creationId xmlns:a16="http://schemas.microsoft.com/office/drawing/2014/main" id="{20494604-DCDC-4A6E-856D-593E4EE44D74}"/>
              </a:ext>
            </a:extLst>
          </p:cNvPr>
          <p:cNvSpPr txBox="1"/>
          <p:nvPr/>
        </p:nvSpPr>
        <p:spPr>
          <a:xfrm>
            <a:off x="773505" y="1440000"/>
            <a:ext cx="3937296" cy="338554"/>
          </a:xfrm>
          <a:prstGeom prst="rect">
            <a:avLst/>
          </a:prstGeom>
          <a:noFill/>
        </p:spPr>
        <p:txBody>
          <a:bodyPr wrap="none"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図表４ </a:t>
            </a:r>
            <a:r>
              <a:rPr lang="ja-JP" altLang="en-US" sz="1600" b="1" dirty="0">
                <a:latin typeface="メイリオ" panose="020B0604030504040204" pitchFamily="50" charset="-128"/>
                <a:ea typeface="メイリオ" panose="020B0604030504040204" pitchFamily="50" charset="-128"/>
              </a:rPr>
              <a:t>医療的ケア児を支える組織・体制</a:t>
            </a:r>
          </a:p>
        </p:txBody>
      </p:sp>
      <p:sp>
        <p:nvSpPr>
          <p:cNvPr id="9" name="正方形/長方形 8"/>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48</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36991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7F4336F-E4E2-439D-AB9A-D81794A746F8}"/>
              </a:ext>
            </a:extLst>
          </p:cNvPr>
          <p:cNvSpPr>
            <a:spLocks noGrp="1"/>
          </p:cNvSpPr>
          <p:nvPr>
            <p:ph type="title"/>
          </p:nvPr>
        </p:nvSpPr>
        <p:spPr>
          <a:xfrm>
            <a:off x="720000" y="654134"/>
            <a:ext cx="8543925" cy="581890"/>
          </a:xfrm>
        </p:spPr>
        <p:txBody>
          <a:bodyPr>
            <a:normAutofit/>
          </a:bodyPr>
          <a:lstStyle/>
          <a:p>
            <a:r>
              <a:rPr lang="ja-JP" altLang="en-US" sz="2799" dirty="0"/>
              <a:t>２－２　医療機関との連携　</a:t>
            </a:r>
            <a:r>
              <a:rPr lang="en-US" altLang="ja-JP" sz="2799" dirty="0"/>
              <a:t>- </a:t>
            </a:r>
            <a:r>
              <a:rPr lang="ja-JP" altLang="en-US" sz="2799" dirty="0"/>
              <a:t>主治医</a:t>
            </a:r>
            <a:r>
              <a:rPr lang="en-US" altLang="ja-JP" sz="2799" dirty="0"/>
              <a:t>-</a:t>
            </a:r>
            <a:endParaRPr lang="ja-JP" altLang="en-US" sz="2799" dirty="0"/>
          </a:p>
        </p:txBody>
      </p:sp>
      <p:sp>
        <p:nvSpPr>
          <p:cNvPr id="5" name="テキスト ボックス 4">
            <a:extLst>
              <a:ext uri="{FF2B5EF4-FFF2-40B4-BE49-F238E27FC236}">
                <a16:creationId xmlns:a16="http://schemas.microsoft.com/office/drawing/2014/main" id="{F9B58A53-D844-465A-B4BA-73666868786D}"/>
              </a:ext>
            </a:extLst>
          </p:cNvPr>
          <p:cNvSpPr txBox="1"/>
          <p:nvPr/>
        </p:nvSpPr>
        <p:spPr>
          <a:xfrm>
            <a:off x="871429" y="2180567"/>
            <a:ext cx="8118389" cy="1639455"/>
          </a:xfrm>
          <a:prstGeom prst="rect">
            <a:avLst/>
          </a:prstGeom>
          <a:noFill/>
          <a:ln>
            <a:solidFill>
              <a:schemeClr val="tx1"/>
            </a:solidFill>
          </a:ln>
        </p:spPr>
        <p:txBody>
          <a:bodyPr wrap="square" tIns="144000" bIns="108000" rtlCol="0" anchor="ctr">
            <a:spAutoFit/>
          </a:bodyPr>
          <a:lstStyle/>
          <a:p>
            <a:r>
              <a:rPr lang="ja-JP" altLang="en-US" dirty="0"/>
              <a:t>　</a:t>
            </a:r>
            <a:r>
              <a:rPr lang="ja-JP" altLang="en-US" dirty="0">
                <a:latin typeface="メイリオ" panose="020B0604030504040204" pitchFamily="50" charset="-128"/>
                <a:ea typeface="メイリオ" panose="020B0604030504040204" pitchFamily="50" charset="-128"/>
              </a:rPr>
              <a:t>・保護者より依頼を受け、医療的ケア児の病状、治療状況、投薬中の</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薬剤の用量・用法、装着・使用医療機器等の情報を、「学校医」または</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「知見のある医師」に対して、文書により提供する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・医療的ケア児の学校生活上の情報を、「学校医」または「知見のある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医師」より共有する</a:t>
            </a:r>
          </a:p>
        </p:txBody>
      </p:sp>
      <p:sp>
        <p:nvSpPr>
          <p:cNvPr id="6" name="テキスト ボックス 5">
            <a:extLst>
              <a:ext uri="{FF2B5EF4-FFF2-40B4-BE49-F238E27FC236}">
                <a16:creationId xmlns:a16="http://schemas.microsoft.com/office/drawing/2014/main" id="{62ABE7D8-BEFF-478A-9D1F-2087D39857E3}"/>
              </a:ext>
            </a:extLst>
          </p:cNvPr>
          <p:cNvSpPr txBox="1"/>
          <p:nvPr/>
        </p:nvSpPr>
        <p:spPr>
          <a:xfrm>
            <a:off x="871428" y="4420215"/>
            <a:ext cx="8118389" cy="709219"/>
          </a:xfrm>
          <a:prstGeom prst="rect">
            <a:avLst/>
          </a:prstGeom>
          <a:noFill/>
          <a:ln>
            <a:solidFill>
              <a:schemeClr val="tx1"/>
            </a:solidFill>
          </a:ln>
        </p:spPr>
        <p:txBody>
          <a:bodyPr wrap="square" bIns="108000" rtlCol="0" anchor="ctr">
            <a:spAutoFit/>
          </a:bodyPr>
          <a:lstStyle/>
          <a:p>
            <a:r>
              <a:rPr lang="ja-JP" altLang="en-US" dirty="0"/>
              <a:t>　</a:t>
            </a:r>
            <a:endParaRPr lang="en-US" altLang="ja-JP" dirty="0"/>
          </a:p>
          <a:p>
            <a:r>
              <a:rPr lang="ja-JP" altLang="en-US" dirty="0">
                <a:latin typeface="BIZ UDゴシック" panose="020B0400000000000000" pitchFamily="49" charset="-128"/>
                <a:ea typeface="BIZ UDゴシック" panose="020B0400000000000000" pitchFamily="49" charset="-128"/>
              </a:rPr>
              <a:t>　</a:t>
            </a:r>
            <a:r>
              <a:rPr lang="ja-JP" altLang="en-US" dirty="0">
                <a:latin typeface="メイリオ" panose="020B0604030504040204" pitchFamily="50" charset="-128"/>
                <a:ea typeface="メイリオ" panose="020B0604030504040204" pitchFamily="50" charset="-128"/>
              </a:rPr>
              <a:t>◎主治医が医療的ケア児の学校生活上の情報を把握できるような記録作成</a:t>
            </a:r>
          </a:p>
        </p:txBody>
      </p:sp>
      <p:sp>
        <p:nvSpPr>
          <p:cNvPr id="7" name="テキスト ボックス 6">
            <a:extLst>
              <a:ext uri="{FF2B5EF4-FFF2-40B4-BE49-F238E27FC236}">
                <a16:creationId xmlns:a16="http://schemas.microsoft.com/office/drawing/2014/main" id="{ACCB4AA4-721E-4503-A73E-116198BB0218}"/>
              </a:ext>
            </a:extLst>
          </p:cNvPr>
          <p:cNvSpPr txBox="1"/>
          <p:nvPr/>
        </p:nvSpPr>
        <p:spPr>
          <a:xfrm>
            <a:off x="1085609" y="4229619"/>
            <a:ext cx="1800493" cy="369332"/>
          </a:xfrm>
          <a:prstGeom prst="rect">
            <a:avLst/>
          </a:prstGeom>
          <a:solidFill>
            <a:schemeClr val="accent2"/>
          </a:solidFill>
        </p:spPr>
        <p:txBody>
          <a:bodyPr wrap="none" rtlCol="0" anchor="ctr">
            <a:spAutoFit/>
          </a:bodyPr>
          <a:lstStyle/>
          <a:p>
            <a:r>
              <a:rPr lang="ja-JP" altLang="en-US" dirty="0">
                <a:solidFill>
                  <a:schemeClr val="bg1"/>
                </a:solidFill>
                <a:latin typeface="BIZ UDゴシック" panose="020B0400000000000000" pitchFamily="49" charset="-128"/>
                <a:ea typeface="BIZ UDゴシック" panose="020B0400000000000000" pitchFamily="49" charset="-128"/>
              </a:rPr>
              <a:t>看護師等の役割</a:t>
            </a:r>
          </a:p>
        </p:txBody>
      </p:sp>
      <p:sp>
        <p:nvSpPr>
          <p:cNvPr id="2" name="テキスト ボックス 1">
            <a:extLst>
              <a:ext uri="{FF2B5EF4-FFF2-40B4-BE49-F238E27FC236}">
                <a16:creationId xmlns:a16="http://schemas.microsoft.com/office/drawing/2014/main" id="{6D2FC96B-3234-4042-93EA-B29F81D390E3}"/>
              </a:ext>
            </a:extLst>
          </p:cNvPr>
          <p:cNvSpPr txBox="1"/>
          <p:nvPr/>
        </p:nvSpPr>
        <p:spPr>
          <a:xfrm>
            <a:off x="786716" y="1440000"/>
            <a:ext cx="3586238" cy="338554"/>
          </a:xfrm>
          <a:prstGeom prst="rect">
            <a:avLst/>
          </a:prstGeom>
          <a:noFill/>
        </p:spPr>
        <p:txBody>
          <a:bodyPr wrap="none"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図表５  </a:t>
            </a:r>
            <a:r>
              <a:rPr lang="ja-JP" altLang="en-US" sz="1600" b="1" dirty="0">
                <a:latin typeface="メイリオ" panose="020B0604030504040204" pitchFamily="50" charset="-128"/>
                <a:ea typeface="メイリオ" panose="020B0604030504040204" pitchFamily="50" charset="-128"/>
              </a:rPr>
              <a:t>医療機関との連携　①主治医</a:t>
            </a: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49</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2430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 y="666934"/>
            <a:ext cx="6852738" cy="884111"/>
          </a:xfrm>
          <a:prstGeom prst="rect">
            <a:avLst/>
          </a:prstGeom>
        </p:spPr>
        <p:txBody>
          <a:bodyPr>
            <a:noAutofit/>
          </a:bodyPr>
          <a:lstStyle>
            <a:lvl1pPr marL="0" indent="0" algn="l" defTabSz="914400" rtl="0" eaLnBrk="1" latinLnBrk="0" hangingPunct="1">
              <a:lnSpc>
                <a:spcPct val="90000"/>
              </a:lnSpc>
              <a:spcBef>
                <a:spcPct val="0"/>
              </a:spcBef>
              <a:buFont typeface="Arial" pitchFamily="34" charset="0"/>
              <a:buNone/>
              <a:defRPr kumimoji="1" lang="ja-JP" sz="3400" kern="120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endParaRPr lang="ja-JP" altLang="en-US" sz="2600" dirty="0">
              <a:solidFill>
                <a:schemeClr val="tx1"/>
              </a:solidFill>
            </a:endParaRPr>
          </a:p>
        </p:txBody>
      </p:sp>
      <p:sp>
        <p:nvSpPr>
          <p:cNvPr id="4" name="タイトル 3">
            <a:extLst>
              <a:ext uri="{FF2B5EF4-FFF2-40B4-BE49-F238E27FC236}">
                <a16:creationId xmlns:a16="http://schemas.microsoft.com/office/drawing/2014/main" id="{DA389F2F-7939-43D5-8E41-E7B45CB71A47}"/>
              </a:ext>
            </a:extLst>
          </p:cNvPr>
          <p:cNvSpPr>
            <a:spLocks noGrp="1"/>
          </p:cNvSpPr>
          <p:nvPr>
            <p:ph type="title"/>
          </p:nvPr>
        </p:nvSpPr>
        <p:spPr>
          <a:xfrm>
            <a:off x="720000" y="666000"/>
            <a:ext cx="8543925" cy="581890"/>
          </a:xfrm>
        </p:spPr>
        <p:txBody>
          <a:bodyPr>
            <a:normAutofit/>
          </a:bodyPr>
          <a:lstStyle/>
          <a:p>
            <a:r>
              <a:rPr lang="ja-JP" altLang="en-US" sz="2800" dirty="0"/>
              <a:t>１</a:t>
            </a:r>
            <a:r>
              <a:rPr lang="ja-JP" altLang="en-US" sz="2799" dirty="0"/>
              <a:t>－</a:t>
            </a:r>
            <a:r>
              <a:rPr lang="ja-JP" altLang="en-US" sz="2800" dirty="0"/>
              <a:t>３　子どもの将来を見据えた視点</a:t>
            </a:r>
          </a:p>
        </p:txBody>
      </p:sp>
      <p:pic>
        <p:nvPicPr>
          <p:cNvPr id="2" name="図 1">
            <a:extLst>
              <a:ext uri="{FF2B5EF4-FFF2-40B4-BE49-F238E27FC236}">
                <a16:creationId xmlns:a16="http://schemas.microsoft.com/office/drawing/2014/main" id="{692E3560-7820-4D30-A727-3E2D20CDFEDE}"/>
              </a:ext>
            </a:extLst>
          </p:cNvPr>
          <p:cNvPicPr>
            <a:picLocks noChangeAspect="1"/>
          </p:cNvPicPr>
          <p:nvPr/>
        </p:nvPicPr>
        <p:blipFill>
          <a:blip r:embed="rId3"/>
          <a:stretch>
            <a:fillRect/>
          </a:stretch>
        </p:blipFill>
        <p:spPr>
          <a:xfrm>
            <a:off x="1479177" y="1563830"/>
            <a:ext cx="7261412" cy="4674867"/>
          </a:xfrm>
          <a:prstGeom prst="rect">
            <a:avLst/>
          </a:prstGeom>
        </p:spPr>
      </p:pic>
      <p:sp>
        <p:nvSpPr>
          <p:cNvPr id="3" name="テキスト ボックス 2">
            <a:extLst>
              <a:ext uri="{FF2B5EF4-FFF2-40B4-BE49-F238E27FC236}">
                <a16:creationId xmlns:a16="http://schemas.microsoft.com/office/drawing/2014/main" id="{B50B539F-54F8-4736-9651-E5DE6EC8E424}"/>
              </a:ext>
            </a:extLst>
          </p:cNvPr>
          <p:cNvSpPr txBox="1"/>
          <p:nvPr/>
        </p:nvSpPr>
        <p:spPr>
          <a:xfrm>
            <a:off x="826878" y="1440000"/>
            <a:ext cx="5801126" cy="584775"/>
          </a:xfrm>
          <a:prstGeom prst="rect">
            <a:avLst/>
          </a:prstGeom>
          <a:noFill/>
        </p:spPr>
        <p:txBody>
          <a:bodyPr wrap="squar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図表３</a:t>
            </a:r>
            <a:r>
              <a:rPr lang="ja-JP" altLang="en-US" sz="1600" b="1" dirty="0">
                <a:latin typeface="メイリオ" panose="020B0604030504040204" pitchFamily="50" charset="-128"/>
                <a:ea typeface="メイリオ" panose="020B0604030504040204" pitchFamily="50" charset="-128"/>
              </a:rPr>
              <a:t>生まれながらに「成長・発達」の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力をもつ存在として人をとらえる</a:t>
            </a:r>
          </a:p>
        </p:txBody>
      </p:sp>
      <p:sp>
        <p:nvSpPr>
          <p:cNvPr id="9" name="正方形/長方形 8"/>
          <p:cNvSpPr/>
          <p:nvPr/>
        </p:nvSpPr>
        <p:spPr>
          <a:xfrm>
            <a:off x="9237663" y="6479961"/>
            <a:ext cx="2648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7423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7F4336F-E4E2-439D-AB9A-D81794A746F8}"/>
              </a:ext>
            </a:extLst>
          </p:cNvPr>
          <p:cNvSpPr>
            <a:spLocks noGrp="1"/>
          </p:cNvSpPr>
          <p:nvPr>
            <p:ph type="title"/>
          </p:nvPr>
        </p:nvSpPr>
        <p:spPr>
          <a:xfrm>
            <a:off x="720000" y="654134"/>
            <a:ext cx="8543925" cy="581890"/>
          </a:xfrm>
        </p:spPr>
        <p:txBody>
          <a:bodyPr>
            <a:normAutofit/>
          </a:bodyPr>
          <a:lstStyle/>
          <a:p>
            <a:r>
              <a:rPr lang="ja-JP" altLang="en-US" sz="2799" dirty="0"/>
              <a:t>２－３　医療機関との連携　</a:t>
            </a:r>
            <a:r>
              <a:rPr lang="en-US" altLang="ja-JP" sz="2799" dirty="0"/>
              <a:t>- </a:t>
            </a:r>
            <a:r>
              <a:rPr lang="ja-JP" altLang="en-US" sz="2799" dirty="0"/>
              <a:t>かかりつけ医</a:t>
            </a:r>
            <a:r>
              <a:rPr lang="en-US" altLang="ja-JP" sz="2799" dirty="0"/>
              <a:t>-</a:t>
            </a:r>
            <a:endParaRPr lang="ja-JP" altLang="en-US" sz="2799" dirty="0"/>
          </a:p>
        </p:txBody>
      </p:sp>
      <p:sp>
        <p:nvSpPr>
          <p:cNvPr id="5" name="テキスト ボックス 4">
            <a:extLst>
              <a:ext uri="{FF2B5EF4-FFF2-40B4-BE49-F238E27FC236}">
                <a16:creationId xmlns:a16="http://schemas.microsoft.com/office/drawing/2014/main" id="{F9B58A53-D844-465A-B4BA-73666868786D}"/>
              </a:ext>
            </a:extLst>
          </p:cNvPr>
          <p:cNvSpPr txBox="1"/>
          <p:nvPr/>
        </p:nvSpPr>
        <p:spPr>
          <a:xfrm>
            <a:off x="822813" y="2181139"/>
            <a:ext cx="8226184" cy="881162"/>
          </a:xfrm>
          <a:prstGeom prst="rect">
            <a:avLst/>
          </a:prstGeom>
          <a:noFill/>
          <a:ln>
            <a:solidFill>
              <a:schemeClr val="tx1"/>
            </a:solidFill>
          </a:ln>
        </p:spPr>
        <p:txBody>
          <a:bodyPr wrap="square" lIns="90000" tIns="180000" bIns="144000" rtlCol="0" anchor="ctr">
            <a:spAutoFit/>
          </a:bodyPr>
          <a:lstStyle/>
          <a:p>
            <a:r>
              <a:rPr lang="ja-JP" altLang="en-US" dirty="0"/>
              <a:t>　</a:t>
            </a:r>
            <a:r>
              <a:rPr lang="ja-JP" altLang="en-US" dirty="0">
                <a:latin typeface="メイリオ" panose="020B0604030504040204" pitchFamily="50" charset="-128"/>
                <a:ea typeface="メイリオ" panose="020B0604030504040204" pitchFamily="50" charset="-128"/>
              </a:rPr>
              <a:t>・日常的な子どもの健康管理</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・体調不良時及び緊急時の受診対応</a:t>
            </a:r>
          </a:p>
        </p:txBody>
      </p:sp>
      <p:sp>
        <p:nvSpPr>
          <p:cNvPr id="6" name="テキスト ボックス 5">
            <a:extLst>
              <a:ext uri="{FF2B5EF4-FFF2-40B4-BE49-F238E27FC236}">
                <a16:creationId xmlns:a16="http://schemas.microsoft.com/office/drawing/2014/main" id="{62ABE7D8-BEFF-478A-9D1F-2087D39857E3}"/>
              </a:ext>
            </a:extLst>
          </p:cNvPr>
          <p:cNvSpPr txBox="1"/>
          <p:nvPr/>
        </p:nvSpPr>
        <p:spPr>
          <a:xfrm>
            <a:off x="822813" y="3808518"/>
            <a:ext cx="8226184" cy="1058921"/>
          </a:xfrm>
          <a:prstGeom prst="rect">
            <a:avLst/>
          </a:prstGeom>
          <a:noFill/>
          <a:ln>
            <a:solidFill>
              <a:schemeClr val="tx1"/>
            </a:solidFill>
          </a:ln>
        </p:spPr>
        <p:txBody>
          <a:bodyPr wrap="square" bIns="180000" rtlCol="0" anchor="ctr">
            <a:spAutoFit/>
          </a:bodyPr>
          <a:lstStyle/>
          <a:p>
            <a:r>
              <a:rPr lang="ja-JP" altLang="en-US" dirty="0"/>
              <a:t>　</a:t>
            </a:r>
            <a:endParaRPr lang="en-US" altLang="ja-JP" dirty="0"/>
          </a:p>
          <a:p>
            <a:r>
              <a:rPr lang="ja-JP" altLang="en-US" dirty="0">
                <a:latin typeface="BIZ UDゴシック" panose="020B0400000000000000" pitchFamily="49" charset="-128"/>
                <a:ea typeface="BIZ UDゴシック" panose="020B0400000000000000" pitchFamily="49" charset="-128"/>
              </a:rPr>
              <a:t>　</a:t>
            </a:r>
            <a:r>
              <a:rPr lang="ja-JP" altLang="en-US" dirty="0">
                <a:latin typeface="メイリオ" panose="020B0604030504040204" pitchFamily="50" charset="-128"/>
                <a:ea typeface="メイリオ" panose="020B0604030504040204" pitchFamily="50" charset="-128"/>
              </a:rPr>
              <a:t>◎緊急時や、連絡・調整が必要となるときの窓口を確認する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（主治医、診療科窓口、地域連携室など）</a:t>
            </a:r>
          </a:p>
        </p:txBody>
      </p:sp>
      <p:sp>
        <p:nvSpPr>
          <p:cNvPr id="7" name="テキスト ボックス 6">
            <a:extLst>
              <a:ext uri="{FF2B5EF4-FFF2-40B4-BE49-F238E27FC236}">
                <a16:creationId xmlns:a16="http://schemas.microsoft.com/office/drawing/2014/main" id="{ACCB4AA4-721E-4503-A73E-116198BB0218}"/>
              </a:ext>
            </a:extLst>
          </p:cNvPr>
          <p:cNvSpPr txBox="1"/>
          <p:nvPr/>
        </p:nvSpPr>
        <p:spPr>
          <a:xfrm>
            <a:off x="1025422" y="3623852"/>
            <a:ext cx="1800493" cy="369332"/>
          </a:xfrm>
          <a:prstGeom prst="rect">
            <a:avLst/>
          </a:prstGeom>
          <a:solidFill>
            <a:schemeClr val="accent2"/>
          </a:solidFill>
        </p:spPr>
        <p:txBody>
          <a:bodyPr wrap="none" rtlCol="0" anchor="ctr">
            <a:spAutoFit/>
          </a:bodyPr>
          <a:lstStyle/>
          <a:p>
            <a:r>
              <a:rPr lang="ja-JP" altLang="en-US" dirty="0">
                <a:solidFill>
                  <a:schemeClr val="bg1"/>
                </a:solidFill>
                <a:latin typeface="BIZ UDゴシック" panose="020B0400000000000000" pitchFamily="49" charset="-128"/>
                <a:ea typeface="BIZ UDゴシック" panose="020B0400000000000000" pitchFamily="49" charset="-128"/>
              </a:rPr>
              <a:t>看護師等の役割</a:t>
            </a:r>
          </a:p>
        </p:txBody>
      </p:sp>
      <p:sp>
        <p:nvSpPr>
          <p:cNvPr id="15" name="テキスト ボックス 14">
            <a:extLst>
              <a:ext uri="{FF2B5EF4-FFF2-40B4-BE49-F238E27FC236}">
                <a16:creationId xmlns:a16="http://schemas.microsoft.com/office/drawing/2014/main" id="{49319C5E-C8F2-4233-A542-1F4D8A3A4301}"/>
              </a:ext>
            </a:extLst>
          </p:cNvPr>
          <p:cNvSpPr txBox="1"/>
          <p:nvPr/>
        </p:nvSpPr>
        <p:spPr>
          <a:xfrm>
            <a:off x="870313" y="1440000"/>
            <a:ext cx="4221027" cy="338554"/>
          </a:xfrm>
          <a:prstGeom prst="rect">
            <a:avLst/>
          </a:prstGeom>
          <a:noFill/>
        </p:spPr>
        <p:txBody>
          <a:bodyPr wrap="none" lIns="0" rtlCol="0">
            <a:spAutoFit/>
          </a:bodyPr>
          <a:lstStyle/>
          <a:p>
            <a:r>
              <a:rPr lang="ja-JP" altLang="en-US" sz="1600" b="1" i="1" dirty="0">
                <a:solidFill>
                  <a:srgbClr val="4DB3FF"/>
                </a:solidFill>
                <a:latin typeface="メイリオ" panose="020B0604030504040204" pitchFamily="50" charset="-128"/>
                <a:ea typeface="メイリオ" panose="020B0604030504040204" pitchFamily="50" charset="-128"/>
              </a:rPr>
              <a:t>図表６  </a:t>
            </a:r>
            <a:r>
              <a:rPr lang="ja-JP" altLang="en-US" sz="1600" b="1" i="1" dirty="0">
                <a:latin typeface="メイリオ" panose="020B0604030504040204" pitchFamily="50" charset="-128"/>
                <a:ea typeface="メイリオ" panose="020B0604030504040204" pitchFamily="50" charset="-128"/>
              </a:rPr>
              <a:t>医療機関との連携　②かかりつけ医</a:t>
            </a: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50</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61583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7F4336F-E4E2-439D-AB9A-D81794A746F8}"/>
              </a:ext>
            </a:extLst>
          </p:cNvPr>
          <p:cNvSpPr>
            <a:spLocks noGrp="1"/>
          </p:cNvSpPr>
          <p:nvPr>
            <p:ph type="title"/>
          </p:nvPr>
        </p:nvSpPr>
        <p:spPr>
          <a:xfrm>
            <a:off x="720000" y="648000"/>
            <a:ext cx="8543925" cy="581890"/>
          </a:xfrm>
        </p:spPr>
        <p:txBody>
          <a:bodyPr>
            <a:normAutofit fontScale="90000"/>
          </a:bodyPr>
          <a:lstStyle/>
          <a:p>
            <a:r>
              <a:rPr lang="en-US" altLang="ja-JP" sz="2799" dirty="0"/>
              <a:t>2</a:t>
            </a:r>
            <a:r>
              <a:rPr lang="ja-JP" altLang="en-US" sz="2799" dirty="0"/>
              <a:t>－</a:t>
            </a:r>
            <a:r>
              <a:rPr lang="en-US" altLang="ja-JP" sz="2799" dirty="0"/>
              <a:t>4</a:t>
            </a:r>
            <a:r>
              <a:rPr lang="ja-JP" altLang="en-US" sz="2799" dirty="0"/>
              <a:t>　医療機関との連携　</a:t>
            </a:r>
            <a:br>
              <a:rPr lang="ja-JP" altLang="en-US" sz="2799" dirty="0"/>
            </a:br>
            <a:r>
              <a:rPr lang="ja-JP" altLang="en-US" sz="2799" dirty="0"/>
              <a:t>　　　 </a:t>
            </a:r>
            <a:r>
              <a:rPr lang="en-US" altLang="ja-JP" sz="2799" dirty="0"/>
              <a:t>- </a:t>
            </a:r>
            <a:r>
              <a:rPr lang="ja-JP" altLang="en-US" sz="2799" dirty="0"/>
              <a:t>訪問看護、訪問リハビリテーション</a:t>
            </a:r>
            <a:r>
              <a:rPr lang="en-US" altLang="ja-JP" sz="2799" dirty="0"/>
              <a:t>-</a:t>
            </a:r>
            <a:endParaRPr lang="ja-JP" altLang="en-US" sz="2799" dirty="0"/>
          </a:p>
        </p:txBody>
      </p:sp>
      <p:sp>
        <p:nvSpPr>
          <p:cNvPr id="5" name="テキスト ボックス 4">
            <a:extLst>
              <a:ext uri="{FF2B5EF4-FFF2-40B4-BE49-F238E27FC236}">
                <a16:creationId xmlns:a16="http://schemas.microsoft.com/office/drawing/2014/main" id="{F9B58A53-D844-465A-B4BA-73666868786D}"/>
              </a:ext>
            </a:extLst>
          </p:cNvPr>
          <p:cNvSpPr txBox="1"/>
          <p:nvPr/>
        </p:nvSpPr>
        <p:spPr>
          <a:xfrm>
            <a:off x="840261" y="2254910"/>
            <a:ext cx="8118389" cy="1435160"/>
          </a:xfrm>
          <a:prstGeom prst="rect">
            <a:avLst/>
          </a:prstGeom>
          <a:noFill/>
          <a:ln>
            <a:solidFill>
              <a:schemeClr val="tx1"/>
            </a:solidFill>
          </a:ln>
        </p:spPr>
        <p:txBody>
          <a:bodyPr wrap="square" tIns="180000" bIns="144000" rtlCol="0" anchor="ctr">
            <a:spAutoFit/>
          </a:bodyPr>
          <a:lstStyle/>
          <a:p>
            <a:r>
              <a:rPr lang="ja-JP" altLang="en-US" dirty="0"/>
              <a:t>　</a:t>
            </a:r>
            <a:r>
              <a:rPr lang="ja-JP" altLang="en-US" dirty="0">
                <a:latin typeface="メイリオ" panose="020B0604030504040204" pitchFamily="50" charset="-128"/>
                <a:ea typeface="メイリオ" panose="020B0604030504040204" pitchFamily="50" charset="-128"/>
              </a:rPr>
              <a:t>・健康状態の確認・健康管理、医療的ケアやリハビリの実施</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・緊急時の相談や対応</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・家族への支援</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・サービスの調整等</a:t>
            </a:r>
            <a:endParaRPr lang="en-US" altLang="ja-JP"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2ABE7D8-BEFF-478A-9D1F-2087D39857E3}"/>
              </a:ext>
            </a:extLst>
          </p:cNvPr>
          <p:cNvSpPr txBox="1"/>
          <p:nvPr/>
        </p:nvSpPr>
        <p:spPr>
          <a:xfrm>
            <a:off x="840261" y="4144872"/>
            <a:ext cx="8118389" cy="1612919"/>
          </a:xfrm>
          <a:prstGeom prst="rect">
            <a:avLst/>
          </a:prstGeom>
          <a:noFill/>
          <a:ln>
            <a:solidFill>
              <a:schemeClr val="tx1"/>
            </a:solidFill>
          </a:ln>
        </p:spPr>
        <p:txBody>
          <a:bodyPr wrap="square" bIns="180000" rtlCol="0" anchor="ctr">
            <a:spAutoFit/>
          </a:bodyPr>
          <a:lstStyle/>
          <a:p>
            <a:endParaRPr lang="en-US" altLang="ja-JP" dirty="0"/>
          </a:p>
          <a:p>
            <a:r>
              <a:rPr lang="ja-JP" altLang="en-US" dirty="0"/>
              <a:t>　</a:t>
            </a:r>
            <a:r>
              <a:rPr lang="ja-JP" altLang="en-US" dirty="0">
                <a:latin typeface="メイリオ" panose="020B0604030504040204" pitchFamily="50" charset="-128"/>
                <a:ea typeface="メイリオ" panose="020B0604030504040204" pitchFamily="50" charset="-128"/>
              </a:rPr>
              <a:t>◎学校や自宅での子ども・家族の様子を互いに情報共有し、子どもと</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家族の包括的アセスメントを行って健康管理に活用する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◎入学または転学時に、必要な情報提供を得る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zh-TW" altLang="en-US" dirty="0">
                <a:latin typeface="メイリオ" panose="020B0604030504040204" pitchFamily="50" charset="-128"/>
                <a:ea typeface="メイリオ" panose="020B0604030504040204" pitchFamily="50" charset="-128"/>
              </a:rPr>
              <a:t>訪問看護情報提供療養費２</a:t>
            </a:r>
            <a:r>
              <a:rPr lang="ja-JP" altLang="en-US" dirty="0">
                <a:latin typeface="メイリオ" panose="020B0604030504040204" pitchFamily="50" charset="-128"/>
                <a:ea typeface="メイリオ" panose="020B0604030504040204" pitchFamily="50" charset="-128"/>
              </a:rPr>
              <a:t>）</a:t>
            </a:r>
          </a:p>
        </p:txBody>
      </p:sp>
      <p:sp>
        <p:nvSpPr>
          <p:cNvPr id="7" name="テキスト ボックス 6">
            <a:extLst>
              <a:ext uri="{FF2B5EF4-FFF2-40B4-BE49-F238E27FC236}">
                <a16:creationId xmlns:a16="http://schemas.microsoft.com/office/drawing/2014/main" id="{ACCB4AA4-721E-4503-A73E-116198BB0218}"/>
              </a:ext>
            </a:extLst>
          </p:cNvPr>
          <p:cNvSpPr txBox="1"/>
          <p:nvPr/>
        </p:nvSpPr>
        <p:spPr>
          <a:xfrm>
            <a:off x="947350" y="3960206"/>
            <a:ext cx="1800493" cy="369332"/>
          </a:xfrm>
          <a:prstGeom prst="rect">
            <a:avLst/>
          </a:prstGeom>
          <a:solidFill>
            <a:schemeClr val="accent2"/>
          </a:solidFill>
        </p:spPr>
        <p:txBody>
          <a:bodyPr wrap="none" rtlCol="0" anchor="ctr">
            <a:spAutoFit/>
          </a:bodyPr>
          <a:lstStyle/>
          <a:p>
            <a:r>
              <a:rPr lang="ja-JP" altLang="en-US" dirty="0">
                <a:solidFill>
                  <a:schemeClr val="bg1"/>
                </a:solidFill>
                <a:latin typeface="BIZ UDゴシック" panose="020B0400000000000000" pitchFamily="49" charset="-128"/>
                <a:ea typeface="BIZ UDゴシック" panose="020B0400000000000000" pitchFamily="49" charset="-128"/>
              </a:rPr>
              <a:t>看護師等の役割</a:t>
            </a:r>
          </a:p>
        </p:txBody>
      </p:sp>
      <p:sp>
        <p:nvSpPr>
          <p:cNvPr id="9" name="テキスト ボックス 8">
            <a:extLst>
              <a:ext uri="{FF2B5EF4-FFF2-40B4-BE49-F238E27FC236}">
                <a16:creationId xmlns:a16="http://schemas.microsoft.com/office/drawing/2014/main" id="{D8B0DA5E-5B35-468C-AC7C-55D73E9ACE67}"/>
              </a:ext>
            </a:extLst>
          </p:cNvPr>
          <p:cNvSpPr txBox="1"/>
          <p:nvPr/>
        </p:nvSpPr>
        <p:spPr>
          <a:xfrm>
            <a:off x="840260" y="1636240"/>
            <a:ext cx="6213683" cy="615553"/>
          </a:xfrm>
          <a:prstGeom prst="rect">
            <a:avLst/>
          </a:prstGeom>
          <a:noFill/>
        </p:spPr>
        <p:txBody>
          <a:bodyPr wrap="squar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図表７　</a:t>
            </a:r>
            <a:r>
              <a:rPr lang="ja-JP" altLang="en-US" sz="1600" b="1" dirty="0">
                <a:latin typeface="メイリオ" panose="020B0604030504040204" pitchFamily="50" charset="-128"/>
                <a:ea typeface="メイリオ" panose="020B0604030504040204" pitchFamily="50" charset="-128"/>
              </a:rPr>
              <a:t>医療機関との連携　③訪問看護、訪問リハビリ</a:t>
            </a:r>
          </a:p>
          <a:p>
            <a:endParaRPr lang="ja-JP" altLang="en-US" dirty="0"/>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51</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1885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四角形: 角を丸くする 65">
            <a:extLst>
              <a:ext uri="{FF2B5EF4-FFF2-40B4-BE49-F238E27FC236}">
                <a16:creationId xmlns:a16="http://schemas.microsoft.com/office/drawing/2014/main" id="{61F299CD-39BA-443B-B9F9-0119AEC0F943}"/>
              </a:ext>
            </a:extLst>
          </p:cNvPr>
          <p:cNvSpPr>
            <a:spLocks/>
          </p:cNvSpPr>
          <p:nvPr/>
        </p:nvSpPr>
        <p:spPr>
          <a:xfrm>
            <a:off x="1167001" y="5281315"/>
            <a:ext cx="7493131" cy="976286"/>
          </a:xfrm>
          <a:prstGeom prst="round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63" name="四角形: 角を丸くする 62">
            <a:extLst>
              <a:ext uri="{FF2B5EF4-FFF2-40B4-BE49-F238E27FC236}">
                <a16:creationId xmlns:a16="http://schemas.microsoft.com/office/drawing/2014/main" id="{F7EC915C-19F6-4C83-89F3-2BA9C33386CA}"/>
              </a:ext>
            </a:extLst>
          </p:cNvPr>
          <p:cNvSpPr>
            <a:spLocks/>
          </p:cNvSpPr>
          <p:nvPr/>
        </p:nvSpPr>
        <p:spPr>
          <a:xfrm>
            <a:off x="2821194" y="5797262"/>
            <a:ext cx="1971206" cy="175040"/>
          </a:xfrm>
          <a:prstGeom prst="roundRect">
            <a:avLst/>
          </a:prstGeom>
          <a:solidFill>
            <a:srgbClr val="99CCFF"/>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55" name="四角形: 角を丸くする 54">
            <a:extLst>
              <a:ext uri="{FF2B5EF4-FFF2-40B4-BE49-F238E27FC236}">
                <a16:creationId xmlns:a16="http://schemas.microsoft.com/office/drawing/2014/main" id="{9F5FC668-BE55-46C0-9F3F-89C7442F6024}"/>
              </a:ext>
            </a:extLst>
          </p:cNvPr>
          <p:cNvSpPr>
            <a:spLocks/>
          </p:cNvSpPr>
          <p:nvPr/>
        </p:nvSpPr>
        <p:spPr>
          <a:xfrm>
            <a:off x="1192862" y="1949001"/>
            <a:ext cx="7493131" cy="3209709"/>
          </a:xfrm>
          <a:prstGeom prst="roundRect">
            <a:avLst/>
          </a:prstGeom>
          <a:solidFill>
            <a:srgbClr val="CCCCFF"/>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7" name="四角形: 角を丸くする 36">
            <a:extLst>
              <a:ext uri="{FF2B5EF4-FFF2-40B4-BE49-F238E27FC236}">
                <a16:creationId xmlns:a16="http://schemas.microsoft.com/office/drawing/2014/main" id="{A728704A-FD42-4AB6-9FE2-29E88CA135F9}"/>
              </a:ext>
            </a:extLst>
          </p:cNvPr>
          <p:cNvSpPr>
            <a:spLocks/>
          </p:cNvSpPr>
          <p:nvPr/>
        </p:nvSpPr>
        <p:spPr>
          <a:xfrm>
            <a:off x="6561271" y="2571297"/>
            <a:ext cx="1812365" cy="208728"/>
          </a:xfrm>
          <a:prstGeom prst="roundRect">
            <a:avLst/>
          </a:prstGeom>
          <a:solidFill>
            <a:schemeClr val="bg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6" name="四角形: 角を丸くする 25">
            <a:extLst>
              <a:ext uri="{FF2B5EF4-FFF2-40B4-BE49-F238E27FC236}">
                <a16:creationId xmlns:a16="http://schemas.microsoft.com/office/drawing/2014/main" id="{3ED7039D-3135-4496-8699-85575249FE0E}"/>
              </a:ext>
            </a:extLst>
          </p:cNvPr>
          <p:cNvSpPr>
            <a:spLocks/>
          </p:cNvSpPr>
          <p:nvPr/>
        </p:nvSpPr>
        <p:spPr>
          <a:xfrm>
            <a:off x="1371779" y="2468370"/>
            <a:ext cx="5078861" cy="1848404"/>
          </a:xfrm>
          <a:prstGeom prst="roundRect">
            <a:avLst/>
          </a:prstGeom>
          <a:solidFill>
            <a:srgbClr val="DFC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 name="タイトル 1">
            <a:extLst>
              <a:ext uri="{FF2B5EF4-FFF2-40B4-BE49-F238E27FC236}">
                <a16:creationId xmlns:a16="http://schemas.microsoft.com/office/drawing/2014/main" id="{BA930808-A08D-4DDF-925A-62BEF310FEEA}"/>
              </a:ext>
            </a:extLst>
          </p:cNvPr>
          <p:cNvSpPr>
            <a:spLocks noGrp="1"/>
          </p:cNvSpPr>
          <p:nvPr>
            <p:ph type="title"/>
          </p:nvPr>
        </p:nvSpPr>
        <p:spPr>
          <a:xfrm>
            <a:off x="720000" y="666009"/>
            <a:ext cx="8543925" cy="581890"/>
          </a:xfrm>
        </p:spPr>
        <p:txBody>
          <a:bodyPr>
            <a:noAutofit/>
          </a:bodyPr>
          <a:lstStyle/>
          <a:p>
            <a:r>
              <a:rPr lang="ja-JP" altLang="en-US" sz="2800" dirty="0"/>
              <a:t>２－５　福祉との連携</a:t>
            </a:r>
            <a:r>
              <a:rPr lang="en-US" altLang="ja-JP" sz="2800" dirty="0"/>
              <a:t>- </a:t>
            </a:r>
            <a:r>
              <a:rPr lang="ja-JP" altLang="en-US" sz="2800" dirty="0"/>
              <a:t>障害福祉サービス</a:t>
            </a:r>
            <a:r>
              <a:rPr lang="en-US" altLang="ja-JP" sz="2800" dirty="0"/>
              <a:t>-</a:t>
            </a:r>
            <a:endParaRPr lang="ja-JP" altLang="en-US" sz="2800" dirty="0"/>
          </a:p>
        </p:txBody>
      </p:sp>
      <p:sp>
        <p:nvSpPr>
          <p:cNvPr id="12" name="正方形/長方形 11">
            <a:extLst>
              <a:ext uri="{FF2B5EF4-FFF2-40B4-BE49-F238E27FC236}">
                <a16:creationId xmlns:a16="http://schemas.microsoft.com/office/drawing/2014/main" id="{B5B57B64-A34C-4E53-861C-BCAFB036B52D}"/>
              </a:ext>
            </a:extLst>
          </p:cNvPr>
          <p:cNvSpPr/>
          <p:nvPr/>
        </p:nvSpPr>
        <p:spPr>
          <a:xfrm>
            <a:off x="5453773" y="6343133"/>
            <a:ext cx="3783890" cy="4065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メイリオ" panose="020B0604030504040204" pitchFamily="50" charset="-128"/>
                <a:ea typeface="メイリオ" panose="020B0604030504040204" pitchFamily="50" charset="-128"/>
              </a:rPr>
              <a:t>重症心身障害児者等支援者育成研修テキスト　３福祉②</a:t>
            </a:r>
          </a:p>
        </p:txBody>
      </p:sp>
      <p:sp>
        <p:nvSpPr>
          <p:cNvPr id="3" name="テキスト ボックス 2"/>
          <p:cNvSpPr txBox="1">
            <a:spLocks/>
          </p:cNvSpPr>
          <p:nvPr/>
        </p:nvSpPr>
        <p:spPr>
          <a:xfrm>
            <a:off x="8418497" y="2770285"/>
            <a:ext cx="1346160" cy="342697"/>
          </a:xfrm>
          <a:prstGeom prst="rect">
            <a:avLst/>
          </a:prstGeom>
          <a:solidFill>
            <a:srgbClr val="FFBDBD"/>
          </a:solidFill>
          <a:ln w="28575">
            <a:solidFill>
              <a:srgbClr val="FF0000"/>
            </a:solidFill>
          </a:ln>
        </p:spPr>
        <p:txBody>
          <a:bodyPr wrap="square" rtlCol="0">
            <a:spAutoFit/>
          </a:bodyPr>
          <a:lstStyle/>
          <a:p>
            <a:pPr algn="ctr"/>
            <a:r>
              <a:rPr lang="ja-JP" altLang="en-US" sz="1625" b="1" dirty="0">
                <a:latin typeface="+mn-ea"/>
              </a:rPr>
              <a:t>相談支援系</a:t>
            </a:r>
          </a:p>
        </p:txBody>
      </p:sp>
      <p:sp>
        <p:nvSpPr>
          <p:cNvPr id="4" name="テキスト ボックス 3"/>
          <p:cNvSpPr txBox="1">
            <a:spLocks/>
          </p:cNvSpPr>
          <p:nvPr/>
        </p:nvSpPr>
        <p:spPr>
          <a:xfrm>
            <a:off x="108882" y="2900484"/>
            <a:ext cx="1139151" cy="342697"/>
          </a:xfrm>
          <a:prstGeom prst="rect">
            <a:avLst/>
          </a:prstGeom>
          <a:solidFill>
            <a:srgbClr val="FFBDBD"/>
          </a:solidFill>
          <a:ln w="28575">
            <a:solidFill>
              <a:srgbClr val="FF0000"/>
            </a:solidFill>
          </a:ln>
        </p:spPr>
        <p:txBody>
          <a:bodyPr wrap="square" rtlCol="0">
            <a:spAutoFit/>
          </a:bodyPr>
          <a:lstStyle/>
          <a:p>
            <a:pPr algn="ctr"/>
            <a:r>
              <a:rPr lang="ja-JP" altLang="en-US" sz="1625" b="1" dirty="0"/>
              <a:t>訪問系</a:t>
            </a:r>
          </a:p>
        </p:txBody>
      </p:sp>
      <p:sp>
        <p:nvSpPr>
          <p:cNvPr id="6" name="テキスト ボックス 5"/>
          <p:cNvSpPr txBox="1">
            <a:spLocks/>
          </p:cNvSpPr>
          <p:nvPr/>
        </p:nvSpPr>
        <p:spPr>
          <a:xfrm>
            <a:off x="108879" y="3603914"/>
            <a:ext cx="1243596" cy="342697"/>
          </a:xfrm>
          <a:prstGeom prst="rect">
            <a:avLst/>
          </a:prstGeom>
          <a:solidFill>
            <a:srgbClr val="FFBDBD"/>
          </a:solidFill>
          <a:ln w="28575">
            <a:solidFill>
              <a:srgbClr val="FF0000"/>
            </a:solidFill>
          </a:ln>
        </p:spPr>
        <p:txBody>
          <a:bodyPr wrap="square" rtlCol="0">
            <a:spAutoFit/>
          </a:bodyPr>
          <a:lstStyle/>
          <a:p>
            <a:pPr algn="ctr"/>
            <a:r>
              <a:rPr lang="ja-JP" altLang="en-US" sz="1625" b="1" dirty="0"/>
              <a:t>日中活動系</a:t>
            </a:r>
          </a:p>
        </p:txBody>
      </p:sp>
      <p:sp>
        <p:nvSpPr>
          <p:cNvPr id="7" name="テキスト ボックス 6"/>
          <p:cNvSpPr txBox="1">
            <a:spLocks/>
          </p:cNvSpPr>
          <p:nvPr/>
        </p:nvSpPr>
        <p:spPr>
          <a:xfrm>
            <a:off x="8811129" y="3990085"/>
            <a:ext cx="897440" cy="342697"/>
          </a:xfrm>
          <a:prstGeom prst="rect">
            <a:avLst/>
          </a:prstGeom>
          <a:solidFill>
            <a:srgbClr val="FFBDBD"/>
          </a:solidFill>
          <a:ln w="28575">
            <a:solidFill>
              <a:srgbClr val="FF0000"/>
            </a:solidFill>
          </a:ln>
        </p:spPr>
        <p:txBody>
          <a:bodyPr wrap="square" rtlCol="0">
            <a:spAutoFit/>
          </a:bodyPr>
          <a:lstStyle/>
          <a:p>
            <a:pPr algn="ctr"/>
            <a:r>
              <a:rPr lang="ja-JP" altLang="en-US" sz="1625" b="1" dirty="0"/>
              <a:t>通所系</a:t>
            </a:r>
          </a:p>
        </p:txBody>
      </p:sp>
      <p:sp>
        <p:nvSpPr>
          <p:cNvPr id="8" name="テキスト ボックス 7"/>
          <p:cNvSpPr txBox="1">
            <a:spLocks/>
          </p:cNvSpPr>
          <p:nvPr/>
        </p:nvSpPr>
        <p:spPr>
          <a:xfrm>
            <a:off x="8811127" y="5209885"/>
            <a:ext cx="910258" cy="342697"/>
          </a:xfrm>
          <a:prstGeom prst="rect">
            <a:avLst/>
          </a:prstGeom>
          <a:solidFill>
            <a:srgbClr val="FFBDBD"/>
          </a:solidFill>
          <a:ln w="28575">
            <a:solidFill>
              <a:srgbClr val="FF0000"/>
            </a:solidFill>
          </a:ln>
        </p:spPr>
        <p:txBody>
          <a:bodyPr wrap="square" rtlCol="0">
            <a:spAutoFit/>
          </a:bodyPr>
          <a:lstStyle/>
          <a:p>
            <a:pPr algn="ctr"/>
            <a:r>
              <a:rPr lang="ja-JP" altLang="en-US" sz="1625" b="1" dirty="0"/>
              <a:t>入所系</a:t>
            </a:r>
          </a:p>
        </p:txBody>
      </p:sp>
      <p:sp>
        <p:nvSpPr>
          <p:cNvPr id="10" name="テキスト ボックス 9">
            <a:extLst>
              <a:ext uri="{FF2B5EF4-FFF2-40B4-BE49-F238E27FC236}">
                <a16:creationId xmlns:a16="http://schemas.microsoft.com/office/drawing/2014/main" id="{E0AEF668-8672-4D28-AC62-67D7D9B61041}"/>
              </a:ext>
            </a:extLst>
          </p:cNvPr>
          <p:cNvSpPr txBox="1">
            <a:spLocks/>
          </p:cNvSpPr>
          <p:nvPr/>
        </p:nvSpPr>
        <p:spPr>
          <a:xfrm>
            <a:off x="2910579" y="1998505"/>
            <a:ext cx="722145" cy="308044"/>
          </a:xfrm>
          <a:prstGeom prst="rect">
            <a:avLst/>
          </a:prstGeom>
          <a:noFill/>
        </p:spPr>
        <p:txBody>
          <a:bodyPr wrap="square" rtlCol="0">
            <a:spAutoFit/>
          </a:bodyPr>
          <a:lstStyle/>
          <a:p>
            <a:pPr algn="ctr"/>
            <a:r>
              <a:rPr lang="ja-JP" altLang="en-US" sz="1400" u="sng" dirty="0"/>
              <a:t>市町村</a:t>
            </a:r>
            <a:endParaRPr lang="ja-JP" altLang="en-US" sz="1463" u="sng" dirty="0"/>
          </a:p>
        </p:txBody>
      </p:sp>
      <p:sp>
        <p:nvSpPr>
          <p:cNvPr id="11" name="テキスト ボックス 10">
            <a:extLst>
              <a:ext uri="{FF2B5EF4-FFF2-40B4-BE49-F238E27FC236}">
                <a16:creationId xmlns:a16="http://schemas.microsoft.com/office/drawing/2014/main" id="{CFF3DAD6-9ABB-41CD-BAB5-33BBED98B02E}"/>
              </a:ext>
            </a:extLst>
          </p:cNvPr>
          <p:cNvSpPr txBox="1">
            <a:spLocks/>
          </p:cNvSpPr>
          <p:nvPr/>
        </p:nvSpPr>
        <p:spPr>
          <a:xfrm>
            <a:off x="3864768" y="1985097"/>
            <a:ext cx="2009132" cy="317734"/>
          </a:xfrm>
          <a:prstGeom prst="rect">
            <a:avLst/>
          </a:prstGeom>
          <a:solidFill>
            <a:schemeClr val="bg1">
              <a:lumMod val="95000"/>
            </a:schemeClr>
          </a:solidFill>
          <a:ln>
            <a:solidFill>
              <a:schemeClr val="tx1"/>
            </a:solidFill>
          </a:ln>
        </p:spPr>
        <p:txBody>
          <a:bodyPr wrap="square" rtlCol="0">
            <a:spAutoFit/>
          </a:bodyPr>
          <a:lstStyle/>
          <a:p>
            <a:pPr algn="ctr"/>
            <a:r>
              <a:rPr lang="ja-JP" altLang="en-US" sz="1463" dirty="0"/>
              <a:t>（自立支援）協議会</a:t>
            </a:r>
          </a:p>
        </p:txBody>
      </p:sp>
      <p:sp>
        <p:nvSpPr>
          <p:cNvPr id="13" name="テキスト ボックス 12">
            <a:extLst>
              <a:ext uri="{FF2B5EF4-FFF2-40B4-BE49-F238E27FC236}">
                <a16:creationId xmlns:a16="http://schemas.microsoft.com/office/drawing/2014/main" id="{C49DFDC6-A8DD-4DC8-8118-CCB22374A691}"/>
              </a:ext>
            </a:extLst>
          </p:cNvPr>
          <p:cNvSpPr txBox="1">
            <a:spLocks/>
          </p:cNvSpPr>
          <p:nvPr/>
        </p:nvSpPr>
        <p:spPr>
          <a:xfrm>
            <a:off x="4451189" y="2268265"/>
            <a:ext cx="852253" cy="192526"/>
          </a:xfrm>
          <a:prstGeom prst="rect">
            <a:avLst/>
          </a:prstGeom>
          <a:noFill/>
        </p:spPr>
        <p:txBody>
          <a:bodyPr wrap="none" rtlCol="0">
            <a:spAutoFit/>
          </a:bodyPr>
          <a:lstStyle/>
          <a:p>
            <a:r>
              <a:rPr lang="ja-JP" altLang="en-US" sz="650" dirty="0"/>
              <a:t>★地方交付税措置</a:t>
            </a:r>
          </a:p>
        </p:txBody>
      </p:sp>
      <p:sp>
        <p:nvSpPr>
          <p:cNvPr id="14" name="テキスト ボックス 13">
            <a:extLst>
              <a:ext uri="{FF2B5EF4-FFF2-40B4-BE49-F238E27FC236}">
                <a16:creationId xmlns:a16="http://schemas.microsoft.com/office/drawing/2014/main" id="{D4217625-B843-401D-ADF3-72990F74A21B}"/>
              </a:ext>
            </a:extLst>
          </p:cNvPr>
          <p:cNvSpPr txBox="1">
            <a:spLocks/>
          </p:cNvSpPr>
          <p:nvPr/>
        </p:nvSpPr>
        <p:spPr>
          <a:xfrm>
            <a:off x="1629653" y="2518872"/>
            <a:ext cx="1236355" cy="317734"/>
          </a:xfrm>
          <a:prstGeom prst="rect">
            <a:avLst/>
          </a:prstGeom>
          <a:solidFill>
            <a:schemeClr val="bg1"/>
          </a:solidFill>
          <a:ln w="19050">
            <a:solidFill>
              <a:schemeClr val="tx1"/>
            </a:solidFill>
          </a:ln>
        </p:spPr>
        <p:txBody>
          <a:bodyPr wrap="square" rtlCol="0" anchor="ctr">
            <a:spAutoFit/>
          </a:bodyPr>
          <a:lstStyle/>
          <a:p>
            <a:pPr algn="ctr"/>
            <a:r>
              <a:rPr lang="ja-JP" altLang="en-US" sz="1463" dirty="0"/>
              <a:t>介護給付</a:t>
            </a:r>
          </a:p>
        </p:txBody>
      </p:sp>
      <p:sp>
        <p:nvSpPr>
          <p:cNvPr id="16" name="四角形: 角を丸くする 15">
            <a:extLst>
              <a:ext uri="{FF2B5EF4-FFF2-40B4-BE49-F238E27FC236}">
                <a16:creationId xmlns:a16="http://schemas.microsoft.com/office/drawing/2014/main" id="{18CE0181-A205-4474-835E-FE623ED6DACC}"/>
              </a:ext>
            </a:extLst>
          </p:cNvPr>
          <p:cNvSpPr>
            <a:spLocks/>
          </p:cNvSpPr>
          <p:nvPr/>
        </p:nvSpPr>
        <p:spPr>
          <a:xfrm>
            <a:off x="1454555" y="2815141"/>
            <a:ext cx="1612349" cy="1366536"/>
          </a:xfrm>
          <a:prstGeom prst="roundRect">
            <a:avLst>
              <a:gd name="adj" fmla="val 11435"/>
            </a:avLst>
          </a:prstGeom>
          <a:solidFill>
            <a:srgbClr val="FFBDB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5" name="テキスト ボックス 14">
            <a:extLst>
              <a:ext uri="{FF2B5EF4-FFF2-40B4-BE49-F238E27FC236}">
                <a16:creationId xmlns:a16="http://schemas.microsoft.com/office/drawing/2014/main" id="{F62093A7-5A40-429A-8887-C9BF41E2B3E2}"/>
              </a:ext>
            </a:extLst>
          </p:cNvPr>
          <p:cNvSpPr txBox="1">
            <a:spLocks/>
          </p:cNvSpPr>
          <p:nvPr/>
        </p:nvSpPr>
        <p:spPr>
          <a:xfrm>
            <a:off x="1466889" y="2809491"/>
            <a:ext cx="1626648" cy="1293781"/>
          </a:xfrm>
          <a:prstGeom prst="rect">
            <a:avLst/>
          </a:prstGeom>
          <a:noFill/>
        </p:spPr>
        <p:txBody>
          <a:bodyPr wrap="square" rtlCol="0">
            <a:spAutoFit/>
          </a:bodyPr>
          <a:lstStyle/>
          <a:p>
            <a:r>
              <a:rPr lang="ja-JP" altLang="en-US" sz="975" b="1" dirty="0">
                <a:latin typeface="+mn-ea"/>
              </a:rPr>
              <a:t>・訪問系サービス</a:t>
            </a:r>
            <a:endParaRPr lang="en-US" altLang="ja-JP" sz="975" b="1" dirty="0">
              <a:latin typeface="+mn-ea"/>
            </a:endParaRPr>
          </a:p>
          <a:p>
            <a:r>
              <a:rPr lang="ja-JP" altLang="en-US" sz="975" b="1" dirty="0">
                <a:latin typeface="+mn-ea"/>
              </a:rPr>
              <a:t>（居宅介護、</a:t>
            </a:r>
            <a:endParaRPr lang="en-US" altLang="ja-JP" sz="975" b="1" dirty="0">
              <a:latin typeface="+mn-ea"/>
            </a:endParaRPr>
          </a:p>
          <a:p>
            <a:r>
              <a:rPr lang="ja-JP" altLang="en-US" sz="975" b="1" dirty="0">
                <a:latin typeface="+mn-ea"/>
              </a:rPr>
              <a:t>　重度訪問介護等）</a:t>
            </a:r>
            <a:endParaRPr lang="en-US" altLang="ja-JP" sz="975" b="1" dirty="0">
              <a:latin typeface="+mn-ea"/>
            </a:endParaRPr>
          </a:p>
          <a:p>
            <a:r>
              <a:rPr lang="ja-JP" altLang="en-US" sz="975" b="1" dirty="0">
                <a:latin typeface="+mn-ea"/>
              </a:rPr>
              <a:t>・療養介護</a:t>
            </a:r>
            <a:endParaRPr lang="en-US" altLang="ja-JP" sz="975" b="1" dirty="0">
              <a:latin typeface="+mn-ea"/>
            </a:endParaRPr>
          </a:p>
          <a:p>
            <a:r>
              <a:rPr lang="ja-JP" altLang="en-US" sz="975" b="1" dirty="0">
                <a:latin typeface="+mn-ea"/>
              </a:rPr>
              <a:t>・生活介護</a:t>
            </a:r>
            <a:endParaRPr lang="en-US" altLang="ja-JP" sz="975" b="1" dirty="0">
              <a:latin typeface="+mn-ea"/>
            </a:endParaRPr>
          </a:p>
          <a:p>
            <a:r>
              <a:rPr lang="ja-JP" altLang="en-US" sz="975" b="1" dirty="0">
                <a:latin typeface="+mn-ea"/>
              </a:rPr>
              <a:t>・短期入所</a:t>
            </a:r>
            <a:endParaRPr lang="en-US" altLang="ja-JP" sz="975" b="1" dirty="0">
              <a:latin typeface="+mn-ea"/>
            </a:endParaRPr>
          </a:p>
          <a:p>
            <a:r>
              <a:rPr lang="ja-JP" altLang="en-US" sz="975" b="1" dirty="0">
                <a:latin typeface="+mn-ea"/>
              </a:rPr>
              <a:t>・重度障害者等包括支援</a:t>
            </a:r>
            <a:endParaRPr lang="en-US" altLang="ja-JP" sz="975" b="1" dirty="0">
              <a:latin typeface="+mn-ea"/>
            </a:endParaRPr>
          </a:p>
          <a:p>
            <a:r>
              <a:rPr lang="ja-JP" altLang="en-US" sz="975" b="1" dirty="0">
                <a:latin typeface="+mn-ea"/>
              </a:rPr>
              <a:t>・施設入所支援</a:t>
            </a:r>
          </a:p>
        </p:txBody>
      </p:sp>
      <p:sp>
        <p:nvSpPr>
          <p:cNvPr id="17" name="テキスト ボックス 16">
            <a:extLst>
              <a:ext uri="{FF2B5EF4-FFF2-40B4-BE49-F238E27FC236}">
                <a16:creationId xmlns:a16="http://schemas.microsoft.com/office/drawing/2014/main" id="{736881B3-4461-48F5-A93B-0B70E5E25628}"/>
              </a:ext>
            </a:extLst>
          </p:cNvPr>
          <p:cNvSpPr txBox="1">
            <a:spLocks/>
          </p:cNvSpPr>
          <p:nvPr/>
        </p:nvSpPr>
        <p:spPr>
          <a:xfrm>
            <a:off x="3271340" y="2468370"/>
            <a:ext cx="1311108" cy="317734"/>
          </a:xfrm>
          <a:prstGeom prst="rect">
            <a:avLst/>
          </a:prstGeom>
          <a:noFill/>
        </p:spPr>
        <p:txBody>
          <a:bodyPr wrap="none" rtlCol="0">
            <a:spAutoFit/>
          </a:bodyPr>
          <a:lstStyle/>
          <a:p>
            <a:r>
              <a:rPr lang="ja-JP" altLang="en-US" sz="1463" dirty="0"/>
              <a:t>自立支援給付</a:t>
            </a:r>
          </a:p>
        </p:txBody>
      </p:sp>
      <p:sp>
        <p:nvSpPr>
          <p:cNvPr id="18" name="テキスト ボックス 17">
            <a:extLst>
              <a:ext uri="{FF2B5EF4-FFF2-40B4-BE49-F238E27FC236}">
                <a16:creationId xmlns:a16="http://schemas.microsoft.com/office/drawing/2014/main" id="{33E84229-AABB-4486-9620-2091E96E862D}"/>
              </a:ext>
            </a:extLst>
          </p:cNvPr>
          <p:cNvSpPr txBox="1">
            <a:spLocks/>
          </p:cNvSpPr>
          <p:nvPr/>
        </p:nvSpPr>
        <p:spPr>
          <a:xfrm>
            <a:off x="3199658" y="2677602"/>
            <a:ext cx="1686536" cy="292642"/>
          </a:xfrm>
          <a:prstGeom prst="rect">
            <a:avLst/>
          </a:prstGeom>
          <a:noFill/>
        </p:spPr>
        <p:txBody>
          <a:bodyPr wrap="none" rtlCol="0">
            <a:spAutoFit/>
          </a:bodyPr>
          <a:lstStyle/>
          <a:p>
            <a:r>
              <a:rPr lang="ja-JP" altLang="en-US" sz="650" b="1" dirty="0"/>
              <a:t>★自立支援給付費の１／２を国が負担、</a:t>
            </a:r>
            <a:endParaRPr lang="en-US" altLang="ja-JP" sz="650" b="1" dirty="0"/>
          </a:p>
          <a:p>
            <a:r>
              <a:rPr lang="ja-JP" altLang="en-US" sz="650" b="1" dirty="0"/>
              <a:t>　 県１／４、市町村１／４</a:t>
            </a:r>
          </a:p>
        </p:txBody>
      </p:sp>
      <p:sp>
        <p:nvSpPr>
          <p:cNvPr id="19" name="テキスト ボックス 18">
            <a:extLst>
              <a:ext uri="{FF2B5EF4-FFF2-40B4-BE49-F238E27FC236}">
                <a16:creationId xmlns:a16="http://schemas.microsoft.com/office/drawing/2014/main" id="{6F737EAD-C394-4CA6-8BCC-204DC72D939A}"/>
              </a:ext>
            </a:extLst>
          </p:cNvPr>
          <p:cNvSpPr txBox="1">
            <a:spLocks/>
          </p:cNvSpPr>
          <p:nvPr/>
        </p:nvSpPr>
        <p:spPr>
          <a:xfrm>
            <a:off x="4797678" y="2552732"/>
            <a:ext cx="1123395" cy="317734"/>
          </a:xfrm>
          <a:prstGeom prst="rect">
            <a:avLst/>
          </a:prstGeom>
          <a:solidFill>
            <a:schemeClr val="bg1"/>
          </a:solidFill>
          <a:ln w="19050">
            <a:solidFill>
              <a:schemeClr val="tx1"/>
            </a:solidFill>
          </a:ln>
        </p:spPr>
        <p:txBody>
          <a:bodyPr wrap="none" rtlCol="0">
            <a:spAutoFit/>
          </a:bodyPr>
          <a:lstStyle/>
          <a:p>
            <a:pPr algn="ctr"/>
            <a:r>
              <a:rPr lang="ja-JP" altLang="en-US" sz="1463" dirty="0"/>
              <a:t>訓練等給付</a:t>
            </a:r>
          </a:p>
        </p:txBody>
      </p:sp>
      <p:sp>
        <p:nvSpPr>
          <p:cNvPr id="20" name="矢印: 右 19">
            <a:extLst>
              <a:ext uri="{FF2B5EF4-FFF2-40B4-BE49-F238E27FC236}">
                <a16:creationId xmlns:a16="http://schemas.microsoft.com/office/drawing/2014/main" id="{16E35A48-77C7-41E1-86D3-C4E7BFC93B43}"/>
              </a:ext>
            </a:extLst>
          </p:cNvPr>
          <p:cNvSpPr>
            <a:spLocks/>
          </p:cNvSpPr>
          <p:nvPr/>
        </p:nvSpPr>
        <p:spPr>
          <a:xfrm>
            <a:off x="3062708" y="3047671"/>
            <a:ext cx="313758" cy="29885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2" name="矢印: 右 21">
            <a:extLst>
              <a:ext uri="{FF2B5EF4-FFF2-40B4-BE49-F238E27FC236}">
                <a16:creationId xmlns:a16="http://schemas.microsoft.com/office/drawing/2014/main" id="{0E7BED66-B34D-4F24-8147-DB7DFEE1F35B}"/>
              </a:ext>
            </a:extLst>
          </p:cNvPr>
          <p:cNvSpPr>
            <a:spLocks/>
          </p:cNvSpPr>
          <p:nvPr/>
        </p:nvSpPr>
        <p:spPr>
          <a:xfrm flipH="1">
            <a:off x="4328561" y="3011492"/>
            <a:ext cx="415110" cy="29885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4" name="四角形: 角を丸くする 23">
            <a:extLst>
              <a:ext uri="{FF2B5EF4-FFF2-40B4-BE49-F238E27FC236}">
                <a16:creationId xmlns:a16="http://schemas.microsoft.com/office/drawing/2014/main" id="{571E3A49-C9B1-401B-B497-704E5CA2C843}"/>
              </a:ext>
            </a:extLst>
          </p:cNvPr>
          <p:cNvSpPr>
            <a:spLocks/>
          </p:cNvSpPr>
          <p:nvPr/>
        </p:nvSpPr>
        <p:spPr>
          <a:xfrm>
            <a:off x="3388587" y="3011492"/>
            <a:ext cx="953191" cy="298857"/>
          </a:xfrm>
          <a:prstGeom prst="roundRect">
            <a:avLst/>
          </a:prstGeom>
          <a:solidFill>
            <a:srgbClr val="99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3" name="テキスト ボックス 22">
            <a:extLst>
              <a:ext uri="{FF2B5EF4-FFF2-40B4-BE49-F238E27FC236}">
                <a16:creationId xmlns:a16="http://schemas.microsoft.com/office/drawing/2014/main" id="{A743854B-482D-4146-B44A-08150EC3AE7F}"/>
              </a:ext>
            </a:extLst>
          </p:cNvPr>
          <p:cNvSpPr txBox="1">
            <a:spLocks/>
          </p:cNvSpPr>
          <p:nvPr/>
        </p:nvSpPr>
        <p:spPr>
          <a:xfrm>
            <a:off x="3369323" y="3002837"/>
            <a:ext cx="1019109" cy="292642"/>
          </a:xfrm>
          <a:prstGeom prst="rect">
            <a:avLst/>
          </a:prstGeom>
          <a:noFill/>
        </p:spPr>
        <p:txBody>
          <a:bodyPr wrap="none" rtlCol="0" anchor="ctr">
            <a:spAutoFit/>
          </a:bodyPr>
          <a:lstStyle/>
          <a:p>
            <a:pPr algn="ctr"/>
            <a:r>
              <a:rPr lang="ja-JP" altLang="en-US" sz="1300" b="1" dirty="0"/>
              <a:t>障害児・者</a:t>
            </a:r>
          </a:p>
        </p:txBody>
      </p:sp>
      <p:sp>
        <p:nvSpPr>
          <p:cNvPr id="25" name="矢印: 下 24">
            <a:extLst>
              <a:ext uri="{FF2B5EF4-FFF2-40B4-BE49-F238E27FC236}">
                <a16:creationId xmlns:a16="http://schemas.microsoft.com/office/drawing/2014/main" id="{4026989C-3A0E-4C9E-AE87-9279121A427A}"/>
              </a:ext>
            </a:extLst>
          </p:cNvPr>
          <p:cNvSpPr>
            <a:spLocks/>
          </p:cNvSpPr>
          <p:nvPr/>
        </p:nvSpPr>
        <p:spPr>
          <a:xfrm flipV="1">
            <a:off x="3686178" y="3310092"/>
            <a:ext cx="325321" cy="100595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7" name="テキスト ボックス 26">
            <a:extLst>
              <a:ext uri="{FF2B5EF4-FFF2-40B4-BE49-F238E27FC236}">
                <a16:creationId xmlns:a16="http://schemas.microsoft.com/office/drawing/2014/main" id="{80F39000-7042-47D9-A825-700F7688E9A8}"/>
              </a:ext>
            </a:extLst>
          </p:cNvPr>
          <p:cNvSpPr txBox="1">
            <a:spLocks/>
          </p:cNvSpPr>
          <p:nvPr/>
        </p:nvSpPr>
        <p:spPr>
          <a:xfrm>
            <a:off x="4386075" y="3603915"/>
            <a:ext cx="1311108" cy="317734"/>
          </a:xfrm>
          <a:prstGeom prst="rect">
            <a:avLst/>
          </a:prstGeom>
          <a:solidFill>
            <a:schemeClr val="bg1"/>
          </a:solidFill>
          <a:ln w="19050">
            <a:solidFill>
              <a:schemeClr val="tx1"/>
            </a:solidFill>
          </a:ln>
        </p:spPr>
        <p:txBody>
          <a:bodyPr wrap="none" rtlCol="0">
            <a:spAutoFit/>
          </a:bodyPr>
          <a:lstStyle/>
          <a:p>
            <a:pPr algn="ctr"/>
            <a:r>
              <a:rPr lang="ja-JP" altLang="en-US" sz="1463" dirty="0"/>
              <a:t>自立支援医療</a:t>
            </a:r>
          </a:p>
        </p:txBody>
      </p:sp>
      <p:sp>
        <p:nvSpPr>
          <p:cNvPr id="28" name="テキスト ボックス 27">
            <a:extLst>
              <a:ext uri="{FF2B5EF4-FFF2-40B4-BE49-F238E27FC236}">
                <a16:creationId xmlns:a16="http://schemas.microsoft.com/office/drawing/2014/main" id="{2C1BE098-5418-4AFD-8163-0F0FEFF904BA}"/>
              </a:ext>
            </a:extLst>
          </p:cNvPr>
          <p:cNvSpPr txBox="1">
            <a:spLocks/>
          </p:cNvSpPr>
          <p:nvPr/>
        </p:nvSpPr>
        <p:spPr>
          <a:xfrm>
            <a:off x="4403383" y="3948051"/>
            <a:ext cx="1276453" cy="317734"/>
          </a:xfrm>
          <a:prstGeom prst="rect">
            <a:avLst/>
          </a:prstGeom>
          <a:solidFill>
            <a:schemeClr val="bg1"/>
          </a:solidFill>
          <a:ln w="19050">
            <a:solidFill>
              <a:schemeClr val="tx1"/>
            </a:solidFill>
          </a:ln>
        </p:spPr>
        <p:txBody>
          <a:bodyPr wrap="square" rtlCol="0">
            <a:spAutoFit/>
          </a:bodyPr>
          <a:lstStyle/>
          <a:p>
            <a:pPr algn="ctr"/>
            <a:r>
              <a:rPr lang="ja-JP" altLang="en-US" sz="1463" dirty="0"/>
              <a:t>補装具</a:t>
            </a:r>
          </a:p>
        </p:txBody>
      </p:sp>
      <p:sp>
        <p:nvSpPr>
          <p:cNvPr id="29" name="矢印: 右 28">
            <a:extLst>
              <a:ext uri="{FF2B5EF4-FFF2-40B4-BE49-F238E27FC236}">
                <a16:creationId xmlns:a16="http://schemas.microsoft.com/office/drawing/2014/main" id="{57341B58-AD27-4D52-9BE0-E12E8BCEE2AC}"/>
              </a:ext>
            </a:extLst>
          </p:cNvPr>
          <p:cNvSpPr>
            <a:spLocks/>
          </p:cNvSpPr>
          <p:nvPr/>
        </p:nvSpPr>
        <p:spPr>
          <a:xfrm rot="1325026" flipH="1">
            <a:off x="5851312" y="3581068"/>
            <a:ext cx="770644" cy="29885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0" name="矢印: 右 29">
            <a:extLst>
              <a:ext uri="{FF2B5EF4-FFF2-40B4-BE49-F238E27FC236}">
                <a16:creationId xmlns:a16="http://schemas.microsoft.com/office/drawing/2014/main" id="{71B242D5-D101-4A35-9D9E-EE53BA58CF65}"/>
              </a:ext>
            </a:extLst>
          </p:cNvPr>
          <p:cNvSpPr>
            <a:spLocks/>
          </p:cNvSpPr>
          <p:nvPr/>
        </p:nvSpPr>
        <p:spPr>
          <a:xfrm rot="20988168" flipH="1">
            <a:off x="5989583" y="2281144"/>
            <a:ext cx="572543" cy="374816"/>
          </a:xfrm>
          <a:prstGeom prst="rightArrow">
            <a:avLst/>
          </a:prstGeom>
          <a:solidFill>
            <a:schemeClr val="bg1">
              <a:lumMod val="6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1" name="テキスト ボックス 30">
            <a:extLst>
              <a:ext uri="{FF2B5EF4-FFF2-40B4-BE49-F238E27FC236}">
                <a16:creationId xmlns:a16="http://schemas.microsoft.com/office/drawing/2014/main" id="{4B59C5FD-0BAE-4A82-8507-7C85DE11935D}"/>
              </a:ext>
            </a:extLst>
          </p:cNvPr>
          <p:cNvSpPr txBox="1">
            <a:spLocks/>
          </p:cNvSpPr>
          <p:nvPr/>
        </p:nvSpPr>
        <p:spPr>
          <a:xfrm>
            <a:off x="6549671" y="2256408"/>
            <a:ext cx="1812365" cy="317734"/>
          </a:xfrm>
          <a:prstGeom prst="rect">
            <a:avLst/>
          </a:prstGeom>
          <a:solidFill>
            <a:schemeClr val="bg1"/>
          </a:solidFill>
          <a:ln w="19050">
            <a:solidFill>
              <a:schemeClr val="tx1"/>
            </a:solidFill>
          </a:ln>
        </p:spPr>
        <p:txBody>
          <a:bodyPr wrap="square" rtlCol="0">
            <a:spAutoFit/>
          </a:bodyPr>
          <a:lstStyle/>
          <a:p>
            <a:pPr algn="ctr"/>
            <a:r>
              <a:rPr lang="ja-JP" altLang="en-US" sz="1463" dirty="0"/>
              <a:t>計画相談支援</a:t>
            </a:r>
          </a:p>
        </p:txBody>
      </p:sp>
      <p:sp>
        <p:nvSpPr>
          <p:cNvPr id="32" name="テキスト ボックス 31">
            <a:extLst>
              <a:ext uri="{FF2B5EF4-FFF2-40B4-BE49-F238E27FC236}">
                <a16:creationId xmlns:a16="http://schemas.microsoft.com/office/drawing/2014/main" id="{138ADF95-1CB5-4FD8-81A2-06631847CC08}"/>
              </a:ext>
            </a:extLst>
          </p:cNvPr>
          <p:cNvSpPr txBox="1">
            <a:spLocks/>
          </p:cNvSpPr>
          <p:nvPr/>
        </p:nvSpPr>
        <p:spPr>
          <a:xfrm>
            <a:off x="6720888" y="2564856"/>
            <a:ext cx="1561393" cy="242584"/>
          </a:xfrm>
          <a:prstGeom prst="rect">
            <a:avLst/>
          </a:prstGeom>
          <a:noFill/>
        </p:spPr>
        <p:txBody>
          <a:bodyPr wrap="none" rtlCol="0">
            <a:spAutoFit/>
          </a:bodyPr>
          <a:lstStyle/>
          <a:p>
            <a:r>
              <a:rPr lang="ja-JP" altLang="en-US" sz="975" b="1" dirty="0"/>
              <a:t>サービス等利用計画作成</a:t>
            </a:r>
          </a:p>
        </p:txBody>
      </p:sp>
      <p:sp>
        <p:nvSpPr>
          <p:cNvPr id="34" name="四角形: 角を丸くする 33">
            <a:extLst>
              <a:ext uri="{FF2B5EF4-FFF2-40B4-BE49-F238E27FC236}">
                <a16:creationId xmlns:a16="http://schemas.microsoft.com/office/drawing/2014/main" id="{393161A6-E718-44C0-9C69-74AA8AFE3805}"/>
              </a:ext>
            </a:extLst>
          </p:cNvPr>
          <p:cNvSpPr>
            <a:spLocks/>
          </p:cNvSpPr>
          <p:nvPr/>
        </p:nvSpPr>
        <p:spPr>
          <a:xfrm>
            <a:off x="4776084" y="2834090"/>
            <a:ext cx="1185871" cy="694288"/>
          </a:xfrm>
          <a:prstGeom prst="roundRect">
            <a:avLst>
              <a:gd name="adj" fmla="val 12548"/>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3" name="テキスト ボックス 32">
            <a:extLst>
              <a:ext uri="{FF2B5EF4-FFF2-40B4-BE49-F238E27FC236}">
                <a16:creationId xmlns:a16="http://schemas.microsoft.com/office/drawing/2014/main" id="{A33DBBB2-5742-479A-A83D-B33932D60204}"/>
              </a:ext>
            </a:extLst>
          </p:cNvPr>
          <p:cNvSpPr txBox="1">
            <a:spLocks/>
          </p:cNvSpPr>
          <p:nvPr/>
        </p:nvSpPr>
        <p:spPr>
          <a:xfrm>
            <a:off x="4763691" y="2827205"/>
            <a:ext cx="1060824" cy="843267"/>
          </a:xfrm>
          <a:prstGeom prst="rect">
            <a:avLst/>
          </a:prstGeom>
          <a:noFill/>
        </p:spPr>
        <p:txBody>
          <a:bodyPr wrap="none" rtlCol="0">
            <a:spAutoFit/>
          </a:bodyPr>
          <a:lstStyle/>
          <a:p>
            <a:r>
              <a:rPr lang="ja-JP" altLang="en-US" sz="975" b="1" dirty="0"/>
              <a:t>・自立支援</a:t>
            </a:r>
            <a:endParaRPr lang="en-US" altLang="ja-JP" sz="975" b="1" dirty="0"/>
          </a:p>
          <a:p>
            <a:r>
              <a:rPr lang="ja-JP" altLang="en-US" sz="975" b="1" dirty="0"/>
              <a:t>・就労移行支援</a:t>
            </a:r>
            <a:endParaRPr lang="en-US" altLang="ja-JP" sz="975" b="1" dirty="0"/>
          </a:p>
          <a:p>
            <a:r>
              <a:rPr lang="ja-JP" altLang="en-US" sz="975" b="1" dirty="0"/>
              <a:t>・就労継続支援</a:t>
            </a:r>
            <a:endParaRPr lang="en-US" altLang="ja-JP" sz="975" b="1" dirty="0"/>
          </a:p>
          <a:p>
            <a:r>
              <a:rPr lang="ja-JP" altLang="en-US" sz="975" b="1" dirty="0"/>
              <a:t>・興津生活援助</a:t>
            </a:r>
            <a:endParaRPr lang="en-US" altLang="ja-JP" sz="975" b="1" dirty="0"/>
          </a:p>
          <a:p>
            <a:endParaRPr lang="ja-JP" altLang="en-US" sz="975" b="1" dirty="0"/>
          </a:p>
        </p:txBody>
      </p:sp>
      <p:sp>
        <p:nvSpPr>
          <p:cNvPr id="38" name="テキスト ボックス 37">
            <a:extLst>
              <a:ext uri="{FF2B5EF4-FFF2-40B4-BE49-F238E27FC236}">
                <a16:creationId xmlns:a16="http://schemas.microsoft.com/office/drawing/2014/main" id="{56D7F3BD-84C6-4732-B1FA-B925DBDD5CDF}"/>
              </a:ext>
            </a:extLst>
          </p:cNvPr>
          <p:cNvSpPr txBox="1">
            <a:spLocks/>
          </p:cNvSpPr>
          <p:nvPr/>
        </p:nvSpPr>
        <p:spPr>
          <a:xfrm>
            <a:off x="6620171" y="1979609"/>
            <a:ext cx="1818096" cy="292642"/>
          </a:xfrm>
          <a:prstGeom prst="rect">
            <a:avLst/>
          </a:prstGeom>
          <a:noFill/>
        </p:spPr>
        <p:txBody>
          <a:bodyPr wrap="none" rtlCol="0">
            <a:spAutoFit/>
          </a:bodyPr>
          <a:lstStyle/>
          <a:p>
            <a:r>
              <a:rPr lang="ja-JP" altLang="en-US" sz="650" b="1" dirty="0"/>
              <a:t>★計画相談支援給付費の</a:t>
            </a:r>
            <a:r>
              <a:rPr lang="en-US" altLang="ja-JP" sz="650" b="1" dirty="0"/>
              <a:t>1</a:t>
            </a:r>
            <a:r>
              <a:rPr lang="ja-JP" altLang="en-US" sz="650" b="1" dirty="0"/>
              <a:t>／２を国が負担、</a:t>
            </a:r>
            <a:endParaRPr lang="en-US" altLang="ja-JP" sz="650" b="1" dirty="0"/>
          </a:p>
          <a:p>
            <a:r>
              <a:rPr lang="ja-JP" altLang="en-US" sz="650" b="1" dirty="0"/>
              <a:t>　 県１／４、市町村１／４</a:t>
            </a:r>
          </a:p>
        </p:txBody>
      </p:sp>
      <p:sp>
        <p:nvSpPr>
          <p:cNvPr id="39" name="テキスト ボックス 38">
            <a:extLst>
              <a:ext uri="{FF2B5EF4-FFF2-40B4-BE49-F238E27FC236}">
                <a16:creationId xmlns:a16="http://schemas.microsoft.com/office/drawing/2014/main" id="{B1461102-6BD4-4DE7-97C6-FD73ED18D1F0}"/>
              </a:ext>
            </a:extLst>
          </p:cNvPr>
          <p:cNvSpPr txBox="1">
            <a:spLocks/>
          </p:cNvSpPr>
          <p:nvPr/>
        </p:nvSpPr>
        <p:spPr>
          <a:xfrm>
            <a:off x="3002419" y="4334125"/>
            <a:ext cx="1686536" cy="317734"/>
          </a:xfrm>
          <a:prstGeom prst="rect">
            <a:avLst/>
          </a:prstGeom>
          <a:solidFill>
            <a:schemeClr val="bg1"/>
          </a:solidFill>
          <a:ln w="19050">
            <a:solidFill>
              <a:schemeClr val="tx1"/>
            </a:solidFill>
          </a:ln>
        </p:spPr>
        <p:txBody>
          <a:bodyPr wrap="none" rtlCol="0">
            <a:spAutoFit/>
          </a:bodyPr>
          <a:lstStyle/>
          <a:p>
            <a:pPr algn="ctr"/>
            <a:r>
              <a:rPr lang="ja-JP" altLang="en-US" sz="1463" dirty="0"/>
              <a:t>地域生活支援事業</a:t>
            </a:r>
          </a:p>
        </p:txBody>
      </p:sp>
      <p:sp>
        <p:nvSpPr>
          <p:cNvPr id="40" name="テキスト ボックス 39">
            <a:extLst>
              <a:ext uri="{FF2B5EF4-FFF2-40B4-BE49-F238E27FC236}">
                <a16:creationId xmlns:a16="http://schemas.microsoft.com/office/drawing/2014/main" id="{770E72EB-9916-421A-841E-550D612A6DEC}"/>
              </a:ext>
            </a:extLst>
          </p:cNvPr>
          <p:cNvSpPr txBox="1">
            <a:spLocks/>
          </p:cNvSpPr>
          <p:nvPr/>
        </p:nvSpPr>
        <p:spPr>
          <a:xfrm>
            <a:off x="1771893" y="4344764"/>
            <a:ext cx="1293460" cy="292642"/>
          </a:xfrm>
          <a:prstGeom prst="rect">
            <a:avLst/>
          </a:prstGeom>
          <a:noFill/>
        </p:spPr>
        <p:txBody>
          <a:bodyPr wrap="none" rtlCol="0">
            <a:spAutoFit/>
          </a:bodyPr>
          <a:lstStyle/>
          <a:p>
            <a:r>
              <a:rPr lang="ja-JP" altLang="en-US" sz="650" b="1" dirty="0"/>
              <a:t>★国が１／２以内、 都道府県</a:t>
            </a:r>
            <a:endParaRPr lang="en-US" altLang="ja-JP" sz="650" b="1" dirty="0"/>
          </a:p>
          <a:p>
            <a:r>
              <a:rPr lang="ja-JP" altLang="en-US" sz="650" b="1" dirty="0"/>
              <a:t>　 １／４以内で補助</a:t>
            </a:r>
          </a:p>
        </p:txBody>
      </p:sp>
      <p:sp>
        <p:nvSpPr>
          <p:cNvPr id="46" name="四角形: 角を丸くする 45">
            <a:extLst>
              <a:ext uri="{FF2B5EF4-FFF2-40B4-BE49-F238E27FC236}">
                <a16:creationId xmlns:a16="http://schemas.microsoft.com/office/drawing/2014/main" id="{28E0EFDC-F7DE-458B-9E03-8C17A70EC679}"/>
              </a:ext>
            </a:extLst>
          </p:cNvPr>
          <p:cNvSpPr>
            <a:spLocks/>
          </p:cNvSpPr>
          <p:nvPr/>
        </p:nvSpPr>
        <p:spPr>
          <a:xfrm>
            <a:off x="6724821" y="4179325"/>
            <a:ext cx="1714880" cy="722820"/>
          </a:xfrm>
          <a:prstGeom prst="roundRect">
            <a:avLst>
              <a:gd name="adj" fmla="val 7764"/>
            </a:avLst>
          </a:prstGeom>
          <a:solidFill>
            <a:srgbClr val="66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1" name="テキスト ボックス 40">
            <a:extLst>
              <a:ext uri="{FF2B5EF4-FFF2-40B4-BE49-F238E27FC236}">
                <a16:creationId xmlns:a16="http://schemas.microsoft.com/office/drawing/2014/main" id="{2D261F7F-FC95-4174-8778-29D1488DD0FE}"/>
              </a:ext>
            </a:extLst>
          </p:cNvPr>
          <p:cNvSpPr txBox="1">
            <a:spLocks/>
          </p:cNvSpPr>
          <p:nvPr/>
        </p:nvSpPr>
        <p:spPr>
          <a:xfrm>
            <a:off x="6666090" y="3893088"/>
            <a:ext cx="1812365" cy="317734"/>
          </a:xfrm>
          <a:prstGeom prst="rect">
            <a:avLst/>
          </a:prstGeom>
          <a:solidFill>
            <a:schemeClr val="bg1"/>
          </a:solidFill>
          <a:ln w="19050">
            <a:solidFill>
              <a:schemeClr val="tx1"/>
            </a:solidFill>
          </a:ln>
        </p:spPr>
        <p:txBody>
          <a:bodyPr wrap="square" rtlCol="0">
            <a:spAutoFit/>
          </a:bodyPr>
          <a:lstStyle/>
          <a:p>
            <a:pPr algn="ctr"/>
            <a:r>
              <a:rPr lang="ja-JP" altLang="en-US" sz="1463" dirty="0"/>
              <a:t>障害児通所支援</a:t>
            </a:r>
          </a:p>
        </p:txBody>
      </p:sp>
      <p:sp>
        <p:nvSpPr>
          <p:cNvPr id="45" name="テキスト ボックス 44">
            <a:extLst>
              <a:ext uri="{FF2B5EF4-FFF2-40B4-BE49-F238E27FC236}">
                <a16:creationId xmlns:a16="http://schemas.microsoft.com/office/drawing/2014/main" id="{CAEC208B-249A-49D2-8F67-7DDC563FFDA9}"/>
              </a:ext>
            </a:extLst>
          </p:cNvPr>
          <p:cNvSpPr txBox="1">
            <a:spLocks/>
          </p:cNvSpPr>
          <p:nvPr/>
        </p:nvSpPr>
        <p:spPr>
          <a:xfrm>
            <a:off x="6713360" y="4193170"/>
            <a:ext cx="1561393" cy="843267"/>
          </a:xfrm>
          <a:prstGeom prst="rect">
            <a:avLst/>
          </a:prstGeom>
          <a:noFill/>
        </p:spPr>
        <p:txBody>
          <a:bodyPr wrap="none" rtlCol="0">
            <a:spAutoFit/>
          </a:bodyPr>
          <a:lstStyle/>
          <a:p>
            <a:r>
              <a:rPr lang="ja-JP" altLang="en-US" sz="975" b="1" dirty="0"/>
              <a:t>・児童発達支援</a:t>
            </a:r>
            <a:endParaRPr lang="en-US" altLang="ja-JP" sz="975" b="1" dirty="0"/>
          </a:p>
          <a:p>
            <a:r>
              <a:rPr lang="ja-JP" altLang="en-US" sz="975" b="1" dirty="0"/>
              <a:t>・医療型児童発達支援</a:t>
            </a:r>
            <a:endParaRPr lang="en-US" altLang="ja-JP" sz="975" b="1" dirty="0"/>
          </a:p>
          <a:p>
            <a:r>
              <a:rPr lang="ja-JP" altLang="en-US" sz="975" b="1" dirty="0"/>
              <a:t>・放課後等デイサービス</a:t>
            </a:r>
            <a:endParaRPr lang="en-US" altLang="ja-JP" sz="975" b="1" dirty="0"/>
          </a:p>
          <a:p>
            <a:r>
              <a:rPr lang="ja-JP" altLang="en-US" sz="975" b="1" dirty="0"/>
              <a:t>・保育所等訪問支援</a:t>
            </a:r>
            <a:endParaRPr lang="en-US" altLang="ja-JP" sz="975" b="1" dirty="0"/>
          </a:p>
          <a:p>
            <a:endParaRPr lang="ja-JP" altLang="en-US" sz="975" dirty="0"/>
          </a:p>
        </p:txBody>
      </p:sp>
      <p:grpSp>
        <p:nvGrpSpPr>
          <p:cNvPr id="48" name="グループ化 47">
            <a:extLst>
              <a:ext uri="{FF2B5EF4-FFF2-40B4-BE49-F238E27FC236}">
                <a16:creationId xmlns:a16="http://schemas.microsoft.com/office/drawing/2014/main" id="{D3DB58C9-A50A-4FCD-B979-C044B16FED91}"/>
              </a:ext>
            </a:extLst>
          </p:cNvPr>
          <p:cNvGrpSpPr>
            <a:grpSpLocks/>
          </p:cNvGrpSpPr>
          <p:nvPr/>
        </p:nvGrpSpPr>
        <p:grpSpPr>
          <a:xfrm>
            <a:off x="6613823" y="3646352"/>
            <a:ext cx="1858320" cy="205971"/>
            <a:chOff x="9485141" y="897043"/>
            <a:chExt cx="2067413" cy="304715"/>
          </a:xfrm>
        </p:grpSpPr>
        <p:sp>
          <p:nvSpPr>
            <p:cNvPr id="47" name="四角形: 角を丸くする 46">
              <a:extLst>
                <a:ext uri="{FF2B5EF4-FFF2-40B4-BE49-F238E27FC236}">
                  <a16:creationId xmlns:a16="http://schemas.microsoft.com/office/drawing/2014/main" id="{957CD92A-05D7-4558-9EDC-1D67C59EC47A}"/>
                </a:ext>
              </a:extLst>
            </p:cNvPr>
            <p:cNvSpPr/>
            <p:nvPr/>
          </p:nvSpPr>
          <p:spPr>
            <a:xfrm>
              <a:off x="9609992" y="897043"/>
              <a:ext cx="1876155" cy="304715"/>
            </a:xfrm>
            <a:prstGeom prst="roundRect">
              <a:avLst/>
            </a:prstGeom>
            <a:solidFill>
              <a:srgbClr val="66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2" name="テキスト ボックス 41">
              <a:extLst>
                <a:ext uri="{FF2B5EF4-FFF2-40B4-BE49-F238E27FC236}">
                  <a16:creationId xmlns:a16="http://schemas.microsoft.com/office/drawing/2014/main" id="{95BE8C17-91E9-4AFA-B3CF-DA160A406DEC}"/>
                </a:ext>
              </a:extLst>
            </p:cNvPr>
            <p:cNvSpPr txBox="1"/>
            <p:nvPr/>
          </p:nvSpPr>
          <p:spPr>
            <a:xfrm>
              <a:off x="9485141" y="936692"/>
              <a:ext cx="2067413" cy="245892"/>
            </a:xfrm>
            <a:prstGeom prst="rect">
              <a:avLst/>
            </a:prstGeom>
            <a:noFill/>
            <a:ln>
              <a:noFill/>
            </a:ln>
          </p:spPr>
          <p:txBody>
            <a:bodyPr wrap="none" rtlCol="0" anchor="ctr" anchorCtr="0">
              <a:noAutofit/>
            </a:bodyPr>
            <a:lstStyle/>
            <a:p>
              <a:pPr algn="ctr"/>
              <a:r>
                <a:rPr lang="ja-JP" altLang="en-US" sz="975" b="1" dirty="0"/>
                <a:t>障害児支援利用計画作成</a:t>
              </a:r>
            </a:p>
          </p:txBody>
        </p:sp>
      </p:grpSp>
      <p:sp>
        <p:nvSpPr>
          <p:cNvPr id="49" name="テキスト ボックス 48">
            <a:extLst>
              <a:ext uri="{FF2B5EF4-FFF2-40B4-BE49-F238E27FC236}">
                <a16:creationId xmlns:a16="http://schemas.microsoft.com/office/drawing/2014/main" id="{06EAD78B-B08D-4905-9BA6-C33F4B1BEFE7}"/>
              </a:ext>
            </a:extLst>
          </p:cNvPr>
          <p:cNvSpPr txBox="1">
            <a:spLocks/>
          </p:cNvSpPr>
          <p:nvPr/>
        </p:nvSpPr>
        <p:spPr>
          <a:xfrm>
            <a:off x="6811627" y="4880858"/>
            <a:ext cx="1460317" cy="292642"/>
          </a:xfrm>
          <a:prstGeom prst="rect">
            <a:avLst/>
          </a:prstGeom>
          <a:noFill/>
        </p:spPr>
        <p:txBody>
          <a:bodyPr wrap="none" rtlCol="0">
            <a:spAutoFit/>
          </a:bodyPr>
          <a:lstStyle/>
          <a:p>
            <a:r>
              <a:rPr lang="ja-JP" altLang="en-US" sz="650" b="1" dirty="0"/>
              <a:t>★各給付費の１／２を国が負担、 </a:t>
            </a:r>
            <a:endParaRPr lang="en-US" altLang="ja-JP" sz="650" b="1" dirty="0"/>
          </a:p>
          <a:p>
            <a:r>
              <a:rPr lang="ja-JP" altLang="en-US" sz="650" b="1" dirty="0"/>
              <a:t>　　県１／４、市町村１／４</a:t>
            </a:r>
          </a:p>
        </p:txBody>
      </p:sp>
      <p:sp>
        <p:nvSpPr>
          <p:cNvPr id="52" name="四角形: 角を丸くする 51">
            <a:extLst>
              <a:ext uri="{FF2B5EF4-FFF2-40B4-BE49-F238E27FC236}">
                <a16:creationId xmlns:a16="http://schemas.microsoft.com/office/drawing/2014/main" id="{AED37678-495D-4662-AC75-44672C1E9F14}"/>
              </a:ext>
            </a:extLst>
          </p:cNvPr>
          <p:cNvSpPr>
            <a:spLocks/>
          </p:cNvSpPr>
          <p:nvPr/>
        </p:nvSpPr>
        <p:spPr>
          <a:xfrm>
            <a:off x="6672930" y="5619862"/>
            <a:ext cx="1700606" cy="337321"/>
          </a:xfrm>
          <a:prstGeom prst="roundRect">
            <a:avLst>
              <a:gd name="adj" fmla="val 7764"/>
            </a:avLst>
          </a:prstGeom>
          <a:solidFill>
            <a:srgbClr val="66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50" name="テキスト ボックス 49">
            <a:extLst>
              <a:ext uri="{FF2B5EF4-FFF2-40B4-BE49-F238E27FC236}">
                <a16:creationId xmlns:a16="http://schemas.microsoft.com/office/drawing/2014/main" id="{F5FDF4EC-D6C6-4761-8126-31DEFD648EA9}"/>
              </a:ext>
            </a:extLst>
          </p:cNvPr>
          <p:cNvSpPr txBox="1">
            <a:spLocks/>
          </p:cNvSpPr>
          <p:nvPr/>
        </p:nvSpPr>
        <p:spPr>
          <a:xfrm>
            <a:off x="6713363" y="5635348"/>
            <a:ext cx="1858320" cy="305956"/>
          </a:xfrm>
          <a:prstGeom prst="rect">
            <a:avLst/>
          </a:prstGeom>
          <a:noFill/>
          <a:ln>
            <a:noFill/>
          </a:ln>
        </p:spPr>
        <p:txBody>
          <a:bodyPr wrap="none" rtlCol="0" anchor="ctr" anchorCtr="0">
            <a:noAutofit/>
          </a:bodyPr>
          <a:lstStyle/>
          <a:p>
            <a:r>
              <a:rPr lang="ja-JP" altLang="en-US" sz="975" b="1" dirty="0"/>
              <a:t>・福祉型障害児入所施設</a:t>
            </a:r>
            <a:endParaRPr lang="en-US" altLang="ja-JP" sz="975" b="1" dirty="0"/>
          </a:p>
          <a:p>
            <a:r>
              <a:rPr lang="ja-JP" altLang="en-US" sz="975" b="1" dirty="0"/>
              <a:t>・医療型障害児入所施設</a:t>
            </a:r>
            <a:endParaRPr lang="en-US" altLang="ja-JP" sz="975" b="1" dirty="0"/>
          </a:p>
        </p:txBody>
      </p:sp>
      <p:sp>
        <p:nvSpPr>
          <p:cNvPr id="56" name="四角形: 角を丸くする 55">
            <a:extLst>
              <a:ext uri="{FF2B5EF4-FFF2-40B4-BE49-F238E27FC236}">
                <a16:creationId xmlns:a16="http://schemas.microsoft.com/office/drawing/2014/main" id="{AD18CE8C-CC41-4828-862C-AE32A3ABC432}"/>
              </a:ext>
            </a:extLst>
          </p:cNvPr>
          <p:cNvSpPr>
            <a:spLocks/>
          </p:cNvSpPr>
          <p:nvPr/>
        </p:nvSpPr>
        <p:spPr>
          <a:xfrm>
            <a:off x="1956715" y="4651051"/>
            <a:ext cx="3603567" cy="320169"/>
          </a:xfrm>
          <a:prstGeom prst="roundRect">
            <a:avLst/>
          </a:prstGeom>
          <a:solidFill>
            <a:srgbClr val="99CCFF"/>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53" name="テキスト ボックス 52">
            <a:extLst>
              <a:ext uri="{FF2B5EF4-FFF2-40B4-BE49-F238E27FC236}">
                <a16:creationId xmlns:a16="http://schemas.microsoft.com/office/drawing/2014/main" id="{EB7D7E11-75E0-4146-9998-6F0248124CEF}"/>
              </a:ext>
            </a:extLst>
          </p:cNvPr>
          <p:cNvSpPr txBox="1">
            <a:spLocks/>
          </p:cNvSpPr>
          <p:nvPr/>
        </p:nvSpPr>
        <p:spPr>
          <a:xfrm>
            <a:off x="6656209" y="5344788"/>
            <a:ext cx="1784505" cy="275314"/>
          </a:xfrm>
          <a:prstGeom prst="rect">
            <a:avLst/>
          </a:prstGeom>
          <a:solidFill>
            <a:schemeClr val="bg1"/>
          </a:solidFill>
          <a:ln w="19050">
            <a:solidFill>
              <a:schemeClr val="tx1"/>
            </a:solidFill>
          </a:ln>
        </p:spPr>
        <p:txBody>
          <a:bodyPr wrap="square" rtlCol="0">
            <a:normAutofit fontScale="92500" lnSpcReduction="20000"/>
          </a:bodyPr>
          <a:lstStyle/>
          <a:p>
            <a:pPr algn="ctr"/>
            <a:r>
              <a:rPr lang="ja-JP" altLang="en-US" sz="1463" dirty="0"/>
              <a:t>障害児入所支援</a:t>
            </a:r>
          </a:p>
        </p:txBody>
      </p:sp>
      <p:sp>
        <p:nvSpPr>
          <p:cNvPr id="54" name="四角形: 角を丸くする 53">
            <a:extLst>
              <a:ext uri="{FF2B5EF4-FFF2-40B4-BE49-F238E27FC236}">
                <a16:creationId xmlns:a16="http://schemas.microsoft.com/office/drawing/2014/main" id="{D95F6B58-E411-49B1-B7E3-7C21B7CB8DCB}"/>
              </a:ext>
            </a:extLst>
          </p:cNvPr>
          <p:cNvSpPr>
            <a:spLocks/>
          </p:cNvSpPr>
          <p:nvPr/>
        </p:nvSpPr>
        <p:spPr>
          <a:xfrm>
            <a:off x="6516634" y="3095377"/>
            <a:ext cx="2055217" cy="2940570"/>
          </a:xfrm>
          <a:prstGeom prst="roundRect">
            <a:avLst>
              <a:gd name="adj" fmla="val 19450"/>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5" name="テキスト ボックス 34">
            <a:extLst>
              <a:ext uri="{FF2B5EF4-FFF2-40B4-BE49-F238E27FC236}">
                <a16:creationId xmlns:a16="http://schemas.microsoft.com/office/drawing/2014/main" id="{E0450365-7293-4EEE-B4CE-10269AC1E61A}"/>
              </a:ext>
            </a:extLst>
          </p:cNvPr>
          <p:cNvSpPr txBox="1">
            <a:spLocks/>
          </p:cNvSpPr>
          <p:nvPr/>
        </p:nvSpPr>
        <p:spPr>
          <a:xfrm>
            <a:off x="6719070" y="2999848"/>
            <a:ext cx="1686536" cy="292642"/>
          </a:xfrm>
          <a:prstGeom prst="rect">
            <a:avLst/>
          </a:prstGeom>
          <a:solidFill>
            <a:srgbClr val="CCCCFF"/>
          </a:solidFill>
        </p:spPr>
        <p:txBody>
          <a:bodyPr wrap="none" rtlCol="0">
            <a:spAutoFit/>
          </a:bodyPr>
          <a:lstStyle/>
          <a:p>
            <a:r>
              <a:rPr lang="ja-JP" altLang="en-US" sz="1300" b="1" dirty="0"/>
              <a:t>児童福祉法（改正）</a:t>
            </a:r>
          </a:p>
        </p:txBody>
      </p:sp>
      <p:sp>
        <p:nvSpPr>
          <p:cNvPr id="57" name="吹き出し: 四角形 56">
            <a:extLst>
              <a:ext uri="{FF2B5EF4-FFF2-40B4-BE49-F238E27FC236}">
                <a16:creationId xmlns:a16="http://schemas.microsoft.com/office/drawing/2014/main" id="{DF19CD56-2572-4125-B0C2-07E0543ACC96}"/>
              </a:ext>
            </a:extLst>
          </p:cNvPr>
          <p:cNvSpPr>
            <a:spLocks/>
          </p:cNvSpPr>
          <p:nvPr/>
        </p:nvSpPr>
        <p:spPr>
          <a:xfrm>
            <a:off x="1247048" y="4698975"/>
            <a:ext cx="868008" cy="135685"/>
          </a:xfrm>
          <a:prstGeom prst="wedgeRectCallout">
            <a:avLst>
              <a:gd name="adj1" fmla="val 69883"/>
              <a:gd name="adj2" fmla="val -22639"/>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50" dirty="0">
                <a:solidFill>
                  <a:schemeClr val="tx1"/>
                </a:solidFill>
              </a:rPr>
              <a:t>★地方交付税措置</a:t>
            </a:r>
          </a:p>
        </p:txBody>
      </p:sp>
      <p:sp>
        <p:nvSpPr>
          <p:cNvPr id="58" name="矢印: 下 57">
            <a:extLst>
              <a:ext uri="{FF2B5EF4-FFF2-40B4-BE49-F238E27FC236}">
                <a16:creationId xmlns:a16="http://schemas.microsoft.com/office/drawing/2014/main" id="{18E88DA9-D42E-4598-AB0D-DFC6054DDFB7}"/>
              </a:ext>
            </a:extLst>
          </p:cNvPr>
          <p:cNvSpPr>
            <a:spLocks/>
          </p:cNvSpPr>
          <p:nvPr/>
        </p:nvSpPr>
        <p:spPr>
          <a:xfrm flipV="1">
            <a:off x="3481165" y="5000633"/>
            <a:ext cx="747816" cy="470881"/>
          </a:xfrm>
          <a:prstGeom prst="downArrow">
            <a:avLst>
              <a:gd name="adj1" fmla="val 50000"/>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59" name="テキスト ボックス 58">
            <a:extLst>
              <a:ext uri="{FF2B5EF4-FFF2-40B4-BE49-F238E27FC236}">
                <a16:creationId xmlns:a16="http://schemas.microsoft.com/office/drawing/2014/main" id="{67960245-808D-4D65-B7E0-BADA0035D571}"/>
              </a:ext>
            </a:extLst>
          </p:cNvPr>
          <p:cNvSpPr txBox="1">
            <a:spLocks/>
          </p:cNvSpPr>
          <p:nvPr/>
        </p:nvSpPr>
        <p:spPr>
          <a:xfrm>
            <a:off x="4910324" y="5335266"/>
            <a:ext cx="1052008" cy="317734"/>
          </a:xfrm>
          <a:prstGeom prst="rect">
            <a:avLst/>
          </a:prstGeom>
          <a:noFill/>
        </p:spPr>
        <p:txBody>
          <a:bodyPr wrap="square" rtlCol="0">
            <a:spAutoFit/>
          </a:bodyPr>
          <a:lstStyle/>
          <a:p>
            <a:pPr algn="ctr"/>
            <a:r>
              <a:rPr lang="ja-JP" altLang="en-US" sz="1463" u="sng" dirty="0"/>
              <a:t>都道府県</a:t>
            </a:r>
          </a:p>
        </p:txBody>
      </p:sp>
      <p:sp>
        <p:nvSpPr>
          <p:cNvPr id="60" name="テキスト ボックス 59">
            <a:extLst>
              <a:ext uri="{FF2B5EF4-FFF2-40B4-BE49-F238E27FC236}">
                <a16:creationId xmlns:a16="http://schemas.microsoft.com/office/drawing/2014/main" id="{47F7708B-43DE-4D0A-9430-EAEAFC12A876}"/>
              </a:ext>
            </a:extLst>
          </p:cNvPr>
          <p:cNvSpPr txBox="1">
            <a:spLocks/>
          </p:cNvSpPr>
          <p:nvPr/>
        </p:nvSpPr>
        <p:spPr>
          <a:xfrm>
            <a:off x="3649715" y="5088458"/>
            <a:ext cx="360089" cy="450514"/>
          </a:xfrm>
          <a:prstGeom prst="rect">
            <a:avLst/>
          </a:prstGeom>
          <a:noFill/>
        </p:spPr>
        <p:txBody>
          <a:bodyPr vert="eaVert" wrap="square" rtlCol="0">
            <a:spAutoFit/>
          </a:bodyPr>
          <a:lstStyle/>
          <a:p>
            <a:r>
              <a:rPr lang="ja-JP" altLang="en-US" sz="1138" b="1" dirty="0">
                <a:solidFill>
                  <a:schemeClr val="bg1"/>
                </a:solidFill>
              </a:rPr>
              <a:t>支援</a:t>
            </a:r>
          </a:p>
        </p:txBody>
      </p:sp>
      <p:sp>
        <p:nvSpPr>
          <p:cNvPr id="61" name="テキスト ボックス 60">
            <a:extLst>
              <a:ext uri="{FF2B5EF4-FFF2-40B4-BE49-F238E27FC236}">
                <a16:creationId xmlns:a16="http://schemas.microsoft.com/office/drawing/2014/main" id="{CA586915-9EE6-48CF-9DD5-B268650BD3B3}"/>
              </a:ext>
            </a:extLst>
          </p:cNvPr>
          <p:cNvSpPr txBox="1">
            <a:spLocks/>
          </p:cNvSpPr>
          <p:nvPr/>
        </p:nvSpPr>
        <p:spPr>
          <a:xfrm>
            <a:off x="2761603" y="5490347"/>
            <a:ext cx="2061962" cy="317734"/>
          </a:xfrm>
          <a:prstGeom prst="rect">
            <a:avLst/>
          </a:prstGeom>
          <a:solidFill>
            <a:schemeClr val="bg1"/>
          </a:solidFill>
          <a:ln w="19050">
            <a:solidFill>
              <a:schemeClr val="tx1"/>
            </a:solidFill>
          </a:ln>
        </p:spPr>
        <p:txBody>
          <a:bodyPr wrap="none" rtlCol="0">
            <a:spAutoFit/>
          </a:bodyPr>
          <a:lstStyle/>
          <a:p>
            <a:pPr algn="ctr"/>
            <a:r>
              <a:rPr lang="ja-JP" altLang="en-US" sz="1463" dirty="0"/>
              <a:t>都道府県地域支援事業</a:t>
            </a:r>
          </a:p>
        </p:txBody>
      </p:sp>
      <p:sp>
        <p:nvSpPr>
          <p:cNvPr id="62" name="テキスト ボックス 61">
            <a:extLst>
              <a:ext uri="{FF2B5EF4-FFF2-40B4-BE49-F238E27FC236}">
                <a16:creationId xmlns:a16="http://schemas.microsoft.com/office/drawing/2014/main" id="{0DF55696-0E12-4AC4-8AD0-AA9409E47579}"/>
              </a:ext>
            </a:extLst>
          </p:cNvPr>
          <p:cNvSpPr txBox="1">
            <a:spLocks/>
          </p:cNvSpPr>
          <p:nvPr/>
        </p:nvSpPr>
        <p:spPr>
          <a:xfrm>
            <a:off x="3021126" y="5772174"/>
            <a:ext cx="1686536" cy="242584"/>
          </a:xfrm>
          <a:prstGeom prst="rect">
            <a:avLst/>
          </a:prstGeom>
          <a:noFill/>
        </p:spPr>
        <p:txBody>
          <a:bodyPr wrap="none" rtlCol="0">
            <a:spAutoFit/>
          </a:bodyPr>
          <a:lstStyle/>
          <a:p>
            <a:r>
              <a:rPr lang="ja-JP" altLang="en-US" sz="975" b="1" dirty="0"/>
              <a:t>・広域支援　人材育成　等</a:t>
            </a:r>
          </a:p>
        </p:txBody>
      </p:sp>
      <p:sp>
        <p:nvSpPr>
          <p:cNvPr id="64" name="テキスト ボックス 63">
            <a:extLst>
              <a:ext uri="{FF2B5EF4-FFF2-40B4-BE49-F238E27FC236}">
                <a16:creationId xmlns:a16="http://schemas.microsoft.com/office/drawing/2014/main" id="{03B59C20-693B-4B62-A61B-BF7417405AC2}"/>
              </a:ext>
            </a:extLst>
          </p:cNvPr>
          <p:cNvSpPr txBox="1">
            <a:spLocks/>
          </p:cNvSpPr>
          <p:nvPr/>
        </p:nvSpPr>
        <p:spPr>
          <a:xfrm>
            <a:off x="1656644" y="5540065"/>
            <a:ext cx="1102537" cy="192526"/>
          </a:xfrm>
          <a:prstGeom prst="rect">
            <a:avLst/>
          </a:prstGeom>
          <a:noFill/>
        </p:spPr>
        <p:txBody>
          <a:bodyPr wrap="none" rtlCol="0">
            <a:spAutoFit/>
          </a:bodyPr>
          <a:lstStyle/>
          <a:p>
            <a:r>
              <a:rPr lang="ja-JP" altLang="en-US" sz="650" b="1" dirty="0"/>
              <a:t>★国が１／２以内で補助</a:t>
            </a:r>
          </a:p>
        </p:txBody>
      </p:sp>
      <p:sp>
        <p:nvSpPr>
          <p:cNvPr id="65" name="テキスト ボックス 64">
            <a:extLst>
              <a:ext uri="{FF2B5EF4-FFF2-40B4-BE49-F238E27FC236}">
                <a16:creationId xmlns:a16="http://schemas.microsoft.com/office/drawing/2014/main" id="{7B6D742C-7953-4D1A-8446-8A4406AC19F5}"/>
              </a:ext>
            </a:extLst>
          </p:cNvPr>
          <p:cNvSpPr txBox="1">
            <a:spLocks/>
          </p:cNvSpPr>
          <p:nvPr/>
        </p:nvSpPr>
        <p:spPr>
          <a:xfrm>
            <a:off x="6362459" y="6072136"/>
            <a:ext cx="2187106" cy="192526"/>
          </a:xfrm>
          <a:prstGeom prst="rect">
            <a:avLst/>
          </a:prstGeom>
          <a:noFill/>
        </p:spPr>
        <p:txBody>
          <a:bodyPr wrap="none" rtlCol="0">
            <a:spAutoFit/>
          </a:bodyPr>
          <a:lstStyle/>
          <a:p>
            <a:r>
              <a:rPr lang="ja-JP" altLang="en-US" sz="650" b="1" dirty="0"/>
              <a:t>★障害児施設給付費等の１／２を国が負担、県１／２</a:t>
            </a:r>
          </a:p>
        </p:txBody>
      </p:sp>
      <p:sp>
        <p:nvSpPr>
          <p:cNvPr id="51" name="テキスト ボックス 50">
            <a:extLst>
              <a:ext uri="{FF2B5EF4-FFF2-40B4-BE49-F238E27FC236}">
                <a16:creationId xmlns:a16="http://schemas.microsoft.com/office/drawing/2014/main" id="{983EFC74-CD17-45D5-AF65-54F35A19E597}"/>
              </a:ext>
            </a:extLst>
          </p:cNvPr>
          <p:cNvSpPr txBox="1">
            <a:spLocks/>
          </p:cNvSpPr>
          <p:nvPr/>
        </p:nvSpPr>
        <p:spPr>
          <a:xfrm>
            <a:off x="2304566" y="4643376"/>
            <a:ext cx="3130794" cy="508271"/>
          </a:xfrm>
          <a:prstGeom prst="rect">
            <a:avLst/>
          </a:prstGeom>
          <a:noFill/>
        </p:spPr>
        <p:txBody>
          <a:bodyPr wrap="square" rtlCol="0" anchor="ctr">
            <a:spAutoFit/>
          </a:bodyPr>
          <a:lstStyle/>
          <a:p>
            <a:pPr algn="ctr"/>
            <a:r>
              <a:rPr lang="ja-JP" altLang="en-US" sz="900" b="1" dirty="0"/>
              <a:t>・相談支援　・コミュニケーション支援、日常生活用具</a:t>
            </a:r>
            <a:endParaRPr lang="en-US" altLang="ja-JP" sz="900" b="1" dirty="0"/>
          </a:p>
          <a:p>
            <a:pPr algn="ctr"/>
            <a:r>
              <a:rPr lang="ja-JP" altLang="en-US" sz="900" b="1" dirty="0"/>
              <a:t>・移動支援　・地域活動支援センター　・福祉ホーム　等</a:t>
            </a:r>
          </a:p>
        </p:txBody>
      </p:sp>
      <p:sp>
        <p:nvSpPr>
          <p:cNvPr id="36" name="テキスト ボックス 35">
            <a:extLst>
              <a:ext uri="{FF2B5EF4-FFF2-40B4-BE49-F238E27FC236}">
                <a16:creationId xmlns:a16="http://schemas.microsoft.com/office/drawing/2014/main" id="{4361A50D-AA31-4181-BCAB-34A81B9FB203}"/>
              </a:ext>
            </a:extLst>
          </p:cNvPr>
          <p:cNvSpPr txBox="1">
            <a:spLocks/>
          </p:cNvSpPr>
          <p:nvPr/>
        </p:nvSpPr>
        <p:spPr>
          <a:xfrm>
            <a:off x="6656212" y="3346269"/>
            <a:ext cx="1812365" cy="317734"/>
          </a:xfrm>
          <a:prstGeom prst="rect">
            <a:avLst/>
          </a:prstGeom>
          <a:solidFill>
            <a:schemeClr val="bg1"/>
          </a:solidFill>
          <a:ln w="19050">
            <a:solidFill>
              <a:schemeClr val="tx1"/>
            </a:solidFill>
          </a:ln>
        </p:spPr>
        <p:txBody>
          <a:bodyPr wrap="square" rtlCol="0">
            <a:spAutoFit/>
          </a:bodyPr>
          <a:lstStyle/>
          <a:p>
            <a:pPr algn="ctr"/>
            <a:r>
              <a:rPr lang="ja-JP" altLang="en-US" sz="1463" dirty="0"/>
              <a:t>障害児相談支援</a:t>
            </a:r>
          </a:p>
        </p:txBody>
      </p:sp>
      <p:sp>
        <p:nvSpPr>
          <p:cNvPr id="5" name="テキスト ボックス 4">
            <a:extLst>
              <a:ext uri="{FF2B5EF4-FFF2-40B4-BE49-F238E27FC236}">
                <a16:creationId xmlns:a16="http://schemas.microsoft.com/office/drawing/2014/main" id="{29B4AB01-19DC-4047-84B4-A6054EB97431}"/>
              </a:ext>
            </a:extLst>
          </p:cNvPr>
          <p:cNvSpPr txBox="1"/>
          <p:nvPr/>
        </p:nvSpPr>
        <p:spPr>
          <a:xfrm>
            <a:off x="780859" y="1440000"/>
            <a:ext cx="4347665" cy="338554"/>
          </a:xfrm>
          <a:prstGeom prst="rect">
            <a:avLst/>
          </a:prstGeom>
          <a:noFill/>
        </p:spPr>
        <p:txBody>
          <a:bodyPr wrap="none"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図表８　</a:t>
            </a:r>
            <a:r>
              <a:rPr lang="ja-JP" altLang="en-US" sz="1600" b="1" dirty="0">
                <a:latin typeface="メイリオ" panose="020B0604030504040204" pitchFamily="50" charset="-128"/>
                <a:ea typeface="メイリオ" panose="020B0604030504040204" pitchFamily="50" charset="-128"/>
              </a:rPr>
              <a:t>福祉との連携　① 障害福祉サービス</a:t>
            </a:r>
          </a:p>
        </p:txBody>
      </p:sp>
      <p:sp>
        <p:nvSpPr>
          <p:cNvPr id="67" name="正方形/長方形 66"/>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52</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08238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7F4336F-E4E2-439D-AB9A-D81794A746F8}"/>
              </a:ext>
            </a:extLst>
          </p:cNvPr>
          <p:cNvSpPr>
            <a:spLocks noGrp="1"/>
          </p:cNvSpPr>
          <p:nvPr>
            <p:ph type="title"/>
          </p:nvPr>
        </p:nvSpPr>
        <p:spPr>
          <a:xfrm>
            <a:off x="720000" y="663168"/>
            <a:ext cx="8543925" cy="581890"/>
          </a:xfrm>
        </p:spPr>
        <p:txBody>
          <a:bodyPr>
            <a:normAutofit/>
          </a:bodyPr>
          <a:lstStyle/>
          <a:p>
            <a:r>
              <a:rPr lang="ja-JP" altLang="en-US" sz="2799" dirty="0"/>
              <a:t>２－６　福祉との連携</a:t>
            </a:r>
            <a:r>
              <a:rPr lang="en-US" altLang="ja-JP" sz="2799" dirty="0"/>
              <a:t>- </a:t>
            </a:r>
            <a:r>
              <a:rPr lang="ja-JP" altLang="en-US" sz="2799" dirty="0"/>
              <a:t>相談支援系</a:t>
            </a:r>
            <a:r>
              <a:rPr lang="en-US" altLang="ja-JP" sz="2799" dirty="0"/>
              <a:t>-</a:t>
            </a:r>
            <a:endParaRPr lang="ja-JP" altLang="en-US" sz="2799" dirty="0"/>
          </a:p>
        </p:txBody>
      </p:sp>
      <p:sp>
        <p:nvSpPr>
          <p:cNvPr id="5" name="テキスト ボックス 4">
            <a:extLst>
              <a:ext uri="{FF2B5EF4-FFF2-40B4-BE49-F238E27FC236}">
                <a16:creationId xmlns:a16="http://schemas.microsoft.com/office/drawing/2014/main" id="{F9B58A53-D844-465A-B4BA-73666868786D}"/>
              </a:ext>
            </a:extLst>
          </p:cNvPr>
          <p:cNvSpPr txBox="1"/>
          <p:nvPr/>
        </p:nvSpPr>
        <p:spPr>
          <a:xfrm>
            <a:off x="840259" y="2548800"/>
            <a:ext cx="8384707" cy="1158161"/>
          </a:xfrm>
          <a:prstGeom prst="rect">
            <a:avLst/>
          </a:prstGeom>
          <a:noFill/>
          <a:ln>
            <a:solidFill>
              <a:schemeClr val="tx1"/>
            </a:solidFill>
          </a:ln>
        </p:spPr>
        <p:txBody>
          <a:bodyPr wrap="square" lIns="90000" tIns="180000" bIns="144000" rtlCol="0" anchor="ctr">
            <a:spAutoFit/>
          </a:bodyPr>
          <a:lstStyle/>
          <a:p>
            <a:r>
              <a:rPr lang="ja-JP" altLang="en-US" dirty="0"/>
              <a:t>　</a:t>
            </a:r>
            <a:r>
              <a:rPr lang="ja-JP" altLang="en-US" b="1" dirty="0">
                <a:latin typeface="メイリオ" panose="020B0604030504040204" pitchFamily="50" charset="-128"/>
                <a:ea typeface="メイリオ" panose="020B0604030504040204" pitchFamily="50" charset="-128"/>
              </a:rPr>
              <a:t>○指定障害児相談支援事業所</a:t>
            </a:r>
            <a:endParaRPr lang="en-US" altLang="ja-JP"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・障害支援専門員が障害者総合支援法に基づく介護給付、障害者</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相談支援、障害者通所支援等を利用するための計画立案を行う</a:t>
            </a:r>
            <a:endParaRPr lang="en-US" altLang="ja-JP"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2ABE7D8-BEFF-478A-9D1F-2087D39857E3}"/>
              </a:ext>
            </a:extLst>
          </p:cNvPr>
          <p:cNvSpPr txBox="1"/>
          <p:nvPr/>
        </p:nvSpPr>
        <p:spPr>
          <a:xfrm>
            <a:off x="840258" y="4321498"/>
            <a:ext cx="8384707" cy="745571"/>
          </a:xfrm>
          <a:prstGeom prst="rect">
            <a:avLst/>
          </a:prstGeom>
          <a:noFill/>
          <a:ln>
            <a:solidFill>
              <a:schemeClr val="tx1"/>
            </a:solidFill>
          </a:ln>
        </p:spPr>
        <p:txBody>
          <a:bodyPr wrap="square" bIns="144000" rtlCol="0" anchor="ctr">
            <a:spAutoFit/>
          </a:bodyPr>
          <a:lstStyle/>
          <a:p>
            <a:r>
              <a:rPr lang="ja-JP" altLang="en-US" dirty="0"/>
              <a:t>　</a:t>
            </a:r>
            <a:endParaRPr lang="en-US" altLang="ja-JP" dirty="0"/>
          </a:p>
          <a:p>
            <a:r>
              <a:rPr lang="ja-JP" altLang="en-US" dirty="0">
                <a:latin typeface="BIZ UDゴシック" panose="020B0400000000000000" pitchFamily="49" charset="-128"/>
                <a:ea typeface="BIZ UDゴシック" panose="020B0400000000000000" pitchFamily="49" charset="-128"/>
              </a:rPr>
              <a:t>　</a:t>
            </a:r>
            <a:r>
              <a:rPr lang="ja-JP" altLang="en-US" dirty="0">
                <a:latin typeface="メイリオ" panose="020B0604030504040204" pitchFamily="50" charset="-128"/>
                <a:ea typeface="メイリオ" panose="020B0604030504040204" pitchFamily="50" charset="-128"/>
              </a:rPr>
              <a:t>◎必要に応じて、子どもの日常生活について情報共有を行う</a:t>
            </a:r>
          </a:p>
        </p:txBody>
      </p:sp>
      <p:sp>
        <p:nvSpPr>
          <p:cNvPr id="7" name="テキスト ボックス 6">
            <a:extLst>
              <a:ext uri="{FF2B5EF4-FFF2-40B4-BE49-F238E27FC236}">
                <a16:creationId xmlns:a16="http://schemas.microsoft.com/office/drawing/2014/main" id="{ACCB4AA4-721E-4503-A73E-116198BB0218}"/>
              </a:ext>
            </a:extLst>
          </p:cNvPr>
          <p:cNvSpPr txBox="1"/>
          <p:nvPr/>
        </p:nvSpPr>
        <p:spPr>
          <a:xfrm>
            <a:off x="947349" y="4189745"/>
            <a:ext cx="1800493" cy="349702"/>
          </a:xfrm>
          <a:prstGeom prst="rect">
            <a:avLst/>
          </a:prstGeom>
          <a:solidFill>
            <a:schemeClr val="accent2"/>
          </a:solidFill>
        </p:spPr>
        <p:txBody>
          <a:bodyPr wrap="none" tIns="72000" bIns="0" rtlCol="0" anchor="ctr">
            <a:spAutoFit/>
          </a:bodyPr>
          <a:lstStyle/>
          <a:p>
            <a:r>
              <a:rPr lang="ja-JP" altLang="en-US" dirty="0">
                <a:solidFill>
                  <a:schemeClr val="bg1"/>
                </a:solidFill>
                <a:latin typeface="メイリオ" panose="020B0604030504040204" pitchFamily="50" charset="-128"/>
                <a:ea typeface="メイリオ" panose="020B0604030504040204" pitchFamily="50" charset="-128"/>
              </a:rPr>
              <a:t>看護師等の役割</a:t>
            </a:r>
          </a:p>
        </p:txBody>
      </p:sp>
      <p:sp>
        <p:nvSpPr>
          <p:cNvPr id="2" name="テキスト ボックス 1">
            <a:extLst>
              <a:ext uri="{FF2B5EF4-FFF2-40B4-BE49-F238E27FC236}">
                <a16:creationId xmlns:a16="http://schemas.microsoft.com/office/drawing/2014/main" id="{EEA9FFD0-4E2F-4B48-AA02-739DA33B5A18}"/>
              </a:ext>
            </a:extLst>
          </p:cNvPr>
          <p:cNvSpPr txBox="1"/>
          <p:nvPr/>
        </p:nvSpPr>
        <p:spPr>
          <a:xfrm>
            <a:off x="840259" y="1980000"/>
            <a:ext cx="3672800"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図表９　</a:t>
            </a:r>
            <a:r>
              <a:rPr lang="ja-JP" altLang="en-US" sz="1600" b="1" dirty="0">
                <a:latin typeface="メイリオ" panose="020B0604030504040204" pitchFamily="50" charset="-128"/>
                <a:ea typeface="メイリオ" panose="020B0604030504040204" pitchFamily="50" charset="-128"/>
              </a:rPr>
              <a:t>福祉との連携　②相談支援系</a:t>
            </a: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53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4086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7F4336F-E4E2-439D-AB9A-D81794A746F8}"/>
              </a:ext>
            </a:extLst>
          </p:cNvPr>
          <p:cNvSpPr>
            <a:spLocks noGrp="1"/>
          </p:cNvSpPr>
          <p:nvPr>
            <p:ph type="title"/>
          </p:nvPr>
        </p:nvSpPr>
        <p:spPr>
          <a:xfrm>
            <a:off x="720000" y="646710"/>
            <a:ext cx="8543925" cy="581890"/>
          </a:xfrm>
        </p:spPr>
        <p:txBody>
          <a:bodyPr>
            <a:normAutofit/>
          </a:bodyPr>
          <a:lstStyle/>
          <a:p>
            <a:r>
              <a:rPr lang="ja-JP" altLang="en-US" sz="2799" dirty="0"/>
              <a:t>２－７　福祉との連携</a:t>
            </a:r>
            <a:r>
              <a:rPr lang="en-US" altLang="ja-JP" sz="2799" dirty="0"/>
              <a:t>- </a:t>
            </a:r>
            <a:r>
              <a:rPr lang="ja-JP" altLang="en-US" sz="2799" dirty="0"/>
              <a:t>訪問系</a:t>
            </a:r>
            <a:r>
              <a:rPr lang="en-US" altLang="ja-JP" sz="2799" dirty="0"/>
              <a:t>-</a:t>
            </a:r>
            <a:endParaRPr lang="ja-JP" altLang="en-US" sz="2799" dirty="0"/>
          </a:p>
        </p:txBody>
      </p:sp>
      <p:sp>
        <p:nvSpPr>
          <p:cNvPr id="5" name="テキスト ボックス 4">
            <a:extLst>
              <a:ext uri="{FF2B5EF4-FFF2-40B4-BE49-F238E27FC236}">
                <a16:creationId xmlns:a16="http://schemas.microsoft.com/office/drawing/2014/main" id="{F9B58A53-D844-465A-B4BA-73666868786D}"/>
              </a:ext>
            </a:extLst>
          </p:cNvPr>
          <p:cNvSpPr txBox="1"/>
          <p:nvPr/>
        </p:nvSpPr>
        <p:spPr>
          <a:xfrm>
            <a:off x="840261" y="2546996"/>
            <a:ext cx="8118389" cy="844810"/>
          </a:xfrm>
          <a:prstGeom prst="rect">
            <a:avLst/>
          </a:prstGeom>
          <a:noFill/>
          <a:ln>
            <a:solidFill>
              <a:schemeClr val="tx1"/>
            </a:solidFill>
          </a:ln>
        </p:spPr>
        <p:txBody>
          <a:bodyPr wrap="square" tIns="180000" bIns="108000" rtlCol="0" anchor="ctr">
            <a:spAutoFit/>
          </a:bodyPr>
          <a:lstStyle/>
          <a:p>
            <a:r>
              <a:rPr lang="ja-JP" altLang="en-US" dirty="0"/>
              <a:t>　</a:t>
            </a:r>
            <a:r>
              <a:rPr lang="ja-JP" altLang="en-US" dirty="0">
                <a:latin typeface="メイリオ" panose="020B0604030504040204" pitchFamily="50" charset="-128"/>
                <a:ea typeface="メイリオ" panose="020B0604030504040204" pitchFamily="50" charset="-128"/>
              </a:rPr>
              <a:t>○居宅介護事業所（ホームヘルプ）</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・自宅における入浴、排せつ、食事等の介助、掃除洗濯などの家事</a:t>
            </a:r>
            <a:endParaRPr lang="en-US" altLang="ja-JP"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2ABE7D8-BEFF-478A-9D1F-2087D39857E3}"/>
              </a:ext>
            </a:extLst>
          </p:cNvPr>
          <p:cNvSpPr txBox="1"/>
          <p:nvPr/>
        </p:nvSpPr>
        <p:spPr>
          <a:xfrm>
            <a:off x="840260" y="4100778"/>
            <a:ext cx="8118389" cy="745571"/>
          </a:xfrm>
          <a:prstGeom prst="rect">
            <a:avLst/>
          </a:prstGeom>
          <a:noFill/>
          <a:ln>
            <a:solidFill>
              <a:schemeClr val="tx1"/>
            </a:solidFill>
          </a:ln>
        </p:spPr>
        <p:txBody>
          <a:bodyPr wrap="square" bIns="144000" rtlCol="0" anchor="ctr">
            <a:spAutoFit/>
          </a:bodyPr>
          <a:lstStyle/>
          <a:p>
            <a:r>
              <a:rPr lang="ja-JP" altLang="en-US" dirty="0"/>
              <a:t>　</a:t>
            </a:r>
            <a:endParaRPr lang="en-US" altLang="ja-JP" dirty="0"/>
          </a:p>
          <a:p>
            <a:r>
              <a:rPr lang="ja-JP" altLang="en-US" dirty="0">
                <a:latin typeface="BIZ UDゴシック" panose="020B0400000000000000" pitchFamily="49" charset="-128"/>
                <a:ea typeface="BIZ UDゴシック" panose="020B0400000000000000" pitchFamily="49" charset="-128"/>
              </a:rPr>
              <a:t>　</a:t>
            </a:r>
            <a:r>
              <a:rPr lang="ja-JP" altLang="en-US" dirty="0">
                <a:latin typeface="メイリオ" panose="020B0604030504040204" pitchFamily="50" charset="-128"/>
                <a:ea typeface="メイリオ" panose="020B0604030504040204" pitchFamily="50" charset="-128"/>
              </a:rPr>
              <a:t>◎必要に応じて、子どもの日常生活について情報共有を行う</a:t>
            </a:r>
          </a:p>
        </p:txBody>
      </p:sp>
      <p:sp>
        <p:nvSpPr>
          <p:cNvPr id="7" name="テキスト ボックス 6">
            <a:extLst>
              <a:ext uri="{FF2B5EF4-FFF2-40B4-BE49-F238E27FC236}">
                <a16:creationId xmlns:a16="http://schemas.microsoft.com/office/drawing/2014/main" id="{ACCB4AA4-721E-4503-A73E-116198BB0218}"/>
              </a:ext>
            </a:extLst>
          </p:cNvPr>
          <p:cNvSpPr txBox="1"/>
          <p:nvPr/>
        </p:nvSpPr>
        <p:spPr>
          <a:xfrm>
            <a:off x="947351" y="3939923"/>
            <a:ext cx="1800493" cy="349702"/>
          </a:xfrm>
          <a:prstGeom prst="rect">
            <a:avLst/>
          </a:prstGeom>
          <a:solidFill>
            <a:schemeClr val="accent2"/>
          </a:solidFill>
        </p:spPr>
        <p:txBody>
          <a:bodyPr wrap="none" tIns="72000" bIns="0" rtlCol="0" anchor="ctr">
            <a:spAutoFit/>
          </a:bodyPr>
          <a:lstStyle/>
          <a:p>
            <a:r>
              <a:rPr lang="ja-JP" altLang="en-US" dirty="0">
                <a:solidFill>
                  <a:schemeClr val="bg1"/>
                </a:solidFill>
                <a:latin typeface="メイリオ" panose="020B0604030504040204" pitchFamily="50" charset="-128"/>
                <a:ea typeface="メイリオ" panose="020B0604030504040204" pitchFamily="50" charset="-128"/>
              </a:rPr>
              <a:t>看護師等の役割</a:t>
            </a:r>
          </a:p>
        </p:txBody>
      </p:sp>
      <p:sp>
        <p:nvSpPr>
          <p:cNvPr id="2" name="テキスト ボックス 1">
            <a:extLst>
              <a:ext uri="{FF2B5EF4-FFF2-40B4-BE49-F238E27FC236}">
                <a16:creationId xmlns:a16="http://schemas.microsoft.com/office/drawing/2014/main" id="{E120C118-EA5A-4873-AA9A-933EAB950114}"/>
              </a:ext>
            </a:extLst>
          </p:cNvPr>
          <p:cNvSpPr txBox="1"/>
          <p:nvPr/>
        </p:nvSpPr>
        <p:spPr>
          <a:xfrm>
            <a:off x="840260" y="1980000"/>
            <a:ext cx="4567276"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10</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福祉との連携　③訪問系（居宅介護）</a:t>
            </a:r>
            <a:endParaRPr lang="zh-TW" altLang="en-US" sz="16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54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88555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7F4336F-E4E2-439D-AB9A-D81794A746F8}"/>
              </a:ext>
            </a:extLst>
          </p:cNvPr>
          <p:cNvSpPr>
            <a:spLocks noGrp="1"/>
          </p:cNvSpPr>
          <p:nvPr>
            <p:ph type="title"/>
          </p:nvPr>
        </p:nvSpPr>
        <p:spPr>
          <a:xfrm>
            <a:off x="720000" y="646710"/>
            <a:ext cx="8543925" cy="581890"/>
          </a:xfrm>
        </p:spPr>
        <p:txBody>
          <a:bodyPr>
            <a:normAutofit/>
          </a:bodyPr>
          <a:lstStyle/>
          <a:p>
            <a:r>
              <a:rPr lang="ja-JP" altLang="en-US" sz="2799" dirty="0"/>
              <a:t>２－８　福祉との連携</a:t>
            </a:r>
            <a:r>
              <a:rPr lang="en-US" altLang="ja-JP" sz="2799" dirty="0"/>
              <a:t>- </a:t>
            </a:r>
            <a:r>
              <a:rPr lang="ja-JP" altLang="en-US" sz="2799" dirty="0"/>
              <a:t>日中活動系（短期入所）</a:t>
            </a:r>
            <a:r>
              <a:rPr lang="en-US" altLang="ja-JP" sz="2799" dirty="0"/>
              <a:t>-</a:t>
            </a:r>
            <a:endParaRPr lang="ja-JP" altLang="en-US" sz="2799" dirty="0"/>
          </a:p>
        </p:txBody>
      </p:sp>
      <p:sp>
        <p:nvSpPr>
          <p:cNvPr id="5" name="テキスト ボックス 4">
            <a:extLst>
              <a:ext uri="{FF2B5EF4-FFF2-40B4-BE49-F238E27FC236}">
                <a16:creationId xmlns:a16="http://schemas.microsoft.com/office/drawing/2014/main" id="{F9B58A53-D844-465A-B4BA-73666868786D}"/>
              </a:ext>
            </a:extLst>
          </p:cNvPr>
          <p:cNvSpPr txBox="1"/>
          <p:nvPr/>
        </p:nvSpPr>
        <p:spPr>
          <a:xfrm>
            <a:off x="840258" y="2487967"/>
            <a:ext cx="8384707" cy="1748510"/>
          </a:xfrm>
          <a:prstGeom prst="rect">
            <a:avLst/>
          </a:prstGeom>
          <a:noFill/>
          <a:ln>
            <a:solidFill>
              <a:schemeClr val="tx1"/>
            </a:solidFill>
          </a:ln>
        </p:spPr>
        <p:txBody>
          <a:bodyPr wrap="square" tIns="180000" bIns="180000" rtlCol="0" anchor="ctr">
            <a:spAutoFit/>
          </a:bodyPr>
          <a:lstStyle/>
          <a:p>
            <a:r>
              <a:rPr lang="ja-JP" altLang="en-US" dirty="0">
                <a:latin typeface="メイリオ" panose="020B0604030504040204" pitchFamily="50" charset="-128"/>
                <a:ea typeface="メイリオ" panose="020B0604030504040204" pitchFamily="50" charset="-128"/>
              </a:rPr>
              <a:t>・自宅で子どものケアを行っている人が、病気などの理由でケアできない場合、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障害のある方に障害者支援施設や児童福祉施設等に短期間入所してもらい、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入浴、排せつ、食事のほか、必要なケアを行うサービス</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・このサービスは、ケア提供者にとってのレスパイトサービス（休息） とし</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ての役割も担う</a:t>
            </a:r>
            <a:endParaRPr lang="en-US" altLang="ja-JP"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2ABE7D8-BEFF-478A-9D1F-2087D39857E3}"/>
              </a:ext>
            </a:extLst>
          </p:cNvPr>
          <p:cNvSpPr txBox="1"/>
          <p:nvPr/>
        </p:nvSpPr>
        <p:spPr>
          <a:xfrm>
            <a:off x="840256" y="4656553"/>
            <a:ext cx="8384709" cy="1062920"/>
          </a:xfrm>
          <a:prstGeom prst="rect">
            <a:avLst/>
          </a:prstGeom>
          <a:noFill/>
          <a:ln>
            <a:solidFill>
              <a:schemeClr val="tx1"/>
            </a:solidFill>
          </a:ln>
        </p:spPr>
        <p:txBody>
          <a:bodyPr wrap="square" tIns="324000" bIns="180000" rtlCol="0" anchor="ctr">
            <a:spAutoFit/>
          </a:bodyPr>
          <a:lstStyle/>
          <a:p>
            <a:r>
              <a:rPr lang="ja-JP" altLang="en-US" dirty="0"/>
              <a:t>　</a:t>
            </a:r>
            <a:r>
              <a:rPr lang="ja-JP" altLang="en-US" dirty="0">
                <a:latin typeface="メイリオ" panose="020B0604030504040204" pitchFamily="50" charset="-128"/>
                <a:ea typeface="メイリオ" panose="020B0604030504040204" pitchFamily="50" charset="-128"/>
              </a:rPr>
              <a:t>◎子どもの様子について短期入所利用後などに、保護者を通して</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情報共有を行う</a:t>
            </a:r>
          </a:p>
        </p:txBody>
      </p:sp>
      <p:sp>
        <p:nvSpPr>
          <p:cNvPr id="7" name="テキスト ボックス 6">
            <a:extLst>
              <a:ext uri="{FF2B5EF4-FFF2-40B4-BE49-F238E27FC236}">
                <a16:creationId xmlns:a16="http://schemas.microsoft.com/office/drawing/2014/main" id="{ACCB4AA4-721E-4503-A73E-116198BB0218}"/>
              </a:ext>
            </a:extLst>
          </p:cNvPr>
          <p:cNvSpPr txBox="1"/>
          <p:nvPr/>
        </p:nvSpPr>
        <p:spPr>
          <a:xfrm>
            <a:off x="947351" y="4478188"/>
            <a:ext cx="1800493" cy="369332"/>
          </a:xfrm>
          <a:prstGeom prst="rect">
            <a:avLst/>
          </a:prstGeom>
          <a:solidFill>
            <a:schemeClr val="accent2"/>
          </a:solidFill>
        </p:spPr>
        <p:txBody>
          <a:bodyPr wrap="none" rtlCol="0" anchor="ctr">
            <a:spAutoFit/>
          </a:bodyPr>
          <a:lstStyle/>
          <a:p>
            <a:r>
              <a:rPr lang="ja-JP" altLang="en-US" dirty="0">
                <a:solidFill>
                  <a:schemeClr val="bg1"/>
                </a:solidFill>
                <a:latin typeface="メイリオ" panose="020B0604030504040204" pitchFamily="50" charset="-128"/>
                <a:ea typeface="メイリオ" panose="020B0604030504040204" pitchFamily="50" charset="-128"/>
              </a:rPr>
              <a:t>看護師等の役割</a:t>
            </a:r>
          </a:p>
        </p:txBody>
      </p:sp>
      <p:sp>
        <p:nvSpPr>
          <p:cNvPr id="2" name="テキスト ボックス 1">
            <a:extLst>
              <a:ext uri="{FF2B5EF4-FFF2-40B4-BE49-F238E27FC236}">
                <a16:creationId xmlns:a16="http://schemas.microsoft.com/office/drawing/2014/main" id="{39B6312A-6221-401D-BE02-7140EB1E30E0}"/>
              </a:ext>
            </a:extLst>
          </p:cNvPr>
          <p:cNvSpPr txBox="1"/>
          <p:nvPr/>
        </p:nvSpPr>
        <p:spPr>
          <a:xfrm>
            <a:off x="840260" y="1980000"/>
            <a:ext cx="4977645"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11</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福祉との連携　④日中活動系（短期入所）</a:t>
            </a:r>
            <a:endParaRPr lang="zh-TW" altLang="en-US" sz="16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55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32029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7F4336F-E4E2-439D-AB9A-D81794A746F8}"/>
              </a:ext>
            </a:extLst>
          </p:cNvPr>
          <p:cNvSpPr>
            <a:spLocks noGrp="1"/>
          </p:cNvSpPr>
          <p:nvPr>
            <p:ph type="title"/>
          </p:nvPr>
        </p:nvSpPr>
        <p:spPr>
          <a:xfrm>
            <a:off x="720000" y="648000"/>
            <a:ext cx="8543925" cy="581890"/>
          </a:xfrm>
        </p:spPr>
        <p:txBody>
          <a:bodyPr>
            <a:noAutofit/>
          </a:bodyPr>
          <a:lstStyle/>
          <a:p>
            <a:r>
              <a:rPr lang="ja-JP" altLang="en-US" sz="2400" dirty="0"/>
              <a:t>２－９　福祉との連携</a:t>
            </a:r>
            <a:br>
              <a:rPr lang="en-US" altLang="ja-JP" sz="2400" dirty="0"/>
            </a:br>
            <a:r>
              <a:rPr lang="ja-JP" altLang="en-US" sz="2400" dirty="0"/>
              <a:t>　　　　</a:t>
            </a:r>
            <a:r>
              <a:rPr lang="en-US" altLang="ja-JP" sz="2400" dirty="0"/>
              <a:t>- </a:t>
            </a:r>
            <a:r>
              <a:rPr lang="ja-JP" altLang="en-US" sz="2400" dirty="0"/>
              <a:t>日中活動系（放課後等デイサービス）</a:t>
            </a:r>
            <a:r>
              <a:rPr lang="en-US" altLang="ja-JP" sz="2400" dirty="0"/>
              <a:t>-</a:t>
            </a:r>
            <a:endParaRPr lang="ja-JP" altLang="en-US" sz="2400" dirty="0"/>
          </a:p>
        </p:txBody>
      </p:sp>
      <p:sp>
        <p:nvSpPr>
          <p:cNvPr id="5" name="テキスト ボックス 4">
            <a:extLst>
              <a:ext uri="{FF2B5EF4-FFF2-40B4-BE49-F238E27FC236}">
                <a16:creationId xmlns:a16="http://schemas.microsoft.com/office/drawing/2014/main" id="{F9B58A53-D844-465A-B4BA-73666868786D}"/>
              </a:ext>
            </a:extLst>
          </p:cNvPr>
          <p:cNvSpPr txBox="1"/>
          <p:nvPr/>
        </p:nvSpPr>
        <p:spPr>
          <a:xfrm>
            <a:off x="840258" y="2520000"/>
            <a:ext cx="8118387" cy="1398808"/>
          </a:xfrm>
          <a:prstGeom prst="rect">
            <a:avLst/>
          </a:prstGeom>
          <a:noFill/>
          <a:ln>
            <a:solidFill>
              <a:schemeClr val="tx1"/>
            </a:solidFill>
          </a:ln>
        </p:spPr>
        <p:txBody>
          <a:bodyPr wrap="square" lIns="90000" tIns="180000" bIns="108000" rtlCol="0" anchor="ctr">
            <a:spAutoFit/>
          </a:bodyPr>
          <a:lstStyle/>
          <a:p>
            <a:r>
              <a:rPr lang="ja-JP" altLang="en-US" dirty="0">
                <a:latin typeface="メイリオ" panose="020B0604030504040204" pitchFamily="50" charset="-128"/>
                <a:ea typeface="メイリオ" panose="020B0604030504040204" pitchFamily="50" charset="-128"/>
              </a:rPr>
              <a:t>・学校通学中の障害児に対して、放課後や夏休み等の長期休暇中において、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生活能力向上のための訓練等を継続的に提供することにより、学校教育と</a:t>
            </a:r>
          </a:p>
          <a:p>
            <a:r>
              <a:rPr lang="ja-JP" altLang="en-US" dirty="0">
                <a:latin typeface="メイリオ" panose="020B0604030504040204" pitchFamily="50" charset="-128"/>
                <a:ea typeface="メイリオ" panose="020B0604030504040204" pitchFamily="50" charset="-128"/>
              </a:rPr>
              <a:t>　相まって障害児の自立を促進するとともに、放課後等の居場所づくりを推</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進</a:t>
            </a:r>
            <a:endParaRPr lang="en-US" altLang="ja-JP"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2ABE7D8-BEFF-478A-9D1F-2087D39857E3}"/>
              </a:ext>
            </a:extLst>
          </p:cNvPr>
          <p:cNvSpPr txBox="1"/>
          <p:nvPr/>
        </p:nvSpPr>
        <p:spPr>
          <a:xfrm>
            <a:off x="893807" y="4612243"/>
            <a:ext cx="8118389" cy="990217"/>
          </a:xfrm>
          <a:prstGeom prst="rect">
            <a:avLst/>
          </a:prstGeom>
          <a:noFill/>
          <a:ln>
            <a:solidFill>
              <a:schemeClr val="tx1"/>
            </a:solidFill>
          </a:ln>
        </p:spPr>
        <p:txBody>
          <a:bodyPr wrap="square" tIns="252000" bIns="180000" rtlCol="0" anchor="ctr">
            <a:spAutoFit/>
          </a:bodyPr>
          <a:lstStyle/>
          <a:p>
            <a:r>
              <a:rPr lang="ja-JP" altLang="en-US" dirty="0"/>
              <a:t>　</a:t>
            </a:r>
            <a:r>
              <a:rPr lang="ja-JP" altLang="en-US" dirty="0">
                <a:latin typeface="メイリオ" panose="020B0604030504040204" pitchFamily="50" charset="-128"/>
                <a:ea typeface="メイリオ" panose="020B0604030504040204" pitchFamily="50" charset="-128"/>
              </a:rPr>
              <a:t>◎学校と放課後等デイサービスでの子ども・家族の様子を情報共有し、</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子どもと家族の包括的アセスメントや健康管理に活用する</a:t>
            </a:r>
          </a:p>
        </p:txBody>
      </p:sp>
      <p:sp>
        <p:nvSpPr>
          <p:cNvPr id="7" name="テキスト ボックス 6">
            <a:extLst>
              <a:ext uri="{FF2B5EF4-FFF2-40B4-BE49-F238E27FC236}">
                <a16:creationId xmlns:a16="http://schemas.microsoft.com/office/drawing/2014/main" id="{ACCB4AA4-721E-4503-A73E-116198BB0218}"/>
              </a:ext>
            </a:extLst>
          </p:cNvPr>
          <p:cNvSpPr txBox="1"/>
          <p:nvPr/>
        </p:nvSpPr>
        <p:spPr>
          <a:xfrm>
            <a:off x="1034253" y="4403066"/>
            <a:ext cx="1800493" cy="349702"/>
          </a:xfrm>
          <a:prstGeom prst="rect">
            <a:avLst/>
          </a:prstGeom>
          <a:solidFill>
            <a:schemeClr val="accent2"/>
          </a:solidFill>
        </p:spPr>
        <p:txBody>
          <a:bodyPr wrap="none" tIns="72000" bIns="0" rtlCol="0" anchor="ctr">
            <a:spAutoFit/>
          </a:bodyPr>
          <a:lstStyle/>
          <a:p>
            <a:r>
              <a:rPr lang="ja-JP" altLang="en-US" dirty="0">
                <a:solidFill>
                  <a:schemeClr val="bg1"/>
                </a:solidFill>
                <a:latin typeface="メイリオ" panose="020B0604030504040204" pitchFamily="50" charset="-128"/>
                <a:ea typeface="メイリオ" panose="020B0604030504040204" pitchFamily="50" charset="-128"/>
              </a:rPr>
              <a:t>看護師等の役割</a:t>
            </a:r>
          </a:p>
        </p:txBody>
      </p:sp>
      <p:sp>
        <p:nvSpPr>
          <p:cNvPr id="2" name="テキスト ボックス 1">
            <a:extLst>
              <a:ext uri="{FF2B5EF4-FFF2-40B4-BE49-F238E27FC236}">
                <a16:creationId xmlns:a16="http://schemas.microsoft.com/office/drawing/2014/main" id="{0497FB95-566E-4733-8D47-1D7246FFD8B9}"/>
              </a:ext>
            </a:extLst>
          </p:cNvPr>
          <p:cNvSpPr txBox="1"/>
          <p:nvPr/>
        </p:nvSpPr>
        <p:spPr>
          <a:xfrm>
            <a:off x="840258" y="1980000"/>
            <a:ext cx="6186309" cy="338554"/>
          </a:xfrm>
          <a:prstGeom prst="rect">
            <a:avLst/>
          </a:prstGeom>
          <a:noFill/>
        </p:spPr>
        <p:txBody>
          <a:bodyPr wrap="none" lIns="3600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12</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福祉との連携　⑤日中活動系（放課後等デイサービス）</a:t>
            </a:r>
            <a:endParaRPr lang="zh-TW" altLang="en-US" sz="16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56</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52137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7F4336F-E4E2-439D-AB9A-D81794A746F8}"/>
              </a:ext>
            </a:extLst>
          </p:cNvPr>
          <p:cNvSpPr>
            <a:spLocks noGrp="1"/>
          </p:cNvSpPr>
          <p:nvPr>
            <p:ph type="title"/>
          </p:nvPr>
        </p:nvSpPr>
        <p:spPr>
          <a:xfrm>
            <a:off x="720000" y="666000"/>
            <a:ext cx="8862629" cy="581890"/>
          </a:xfrm>
        </p:spPr>
        <p:txBody>
          <a:bodyPr>
            <a:noAutofit/>
          </a:bodyPr>
          <a:lstStyle/>
          <a:p>
            <a:r>
              <a:rPr lang="ja-JP" altLang="en-US" sz="2800" dirty="0"/>
              <a:t>２－</a:t>
            </a:r>
            <a:r>
              <a:rPr lang="en-US" altLang="ja-JP" sz="2800" dirty="0"/>
              <a:t>10</a:t>
            </a:r>
            <a:r>
              <a:rPr lang="ja-JP" altLang="en-US" sz="2800" dirty="0"/>
              <a:t>　福祉との連携　</a:t>
            </a:r>
            <a:r>
              <a:rPr lang="en-US" altLang="ja-JP" sz="2800" dirty="0"/>
              <a:t>- </a:t>
            </a:r>
            <a:r>
              <a:rPr lang="ja-JP" altLang="en-US" sz="2800" dirty="0"/>
              <a:t>通所系（児童発達支援）</a:t>
            </a:r>
            <a:r>
              <a:rPr lang="en-US" altLang="ja-JP" sz="2800" dirty="0"/>
              <a:t>-</a:t>
            </a:r>
            <a:endParaRPr lang="ja-JP" altLang="en-US" sz="2800" dirty="0"/>
          </a:p>
        </p:txBody>
      </p:sp>
      <p:sp>
        <p:nvSpPr>
          <p:cNvPr id="5" name="テキスト ボックス 4">
            <a:extLst>
              <a:ext uri="{FF2B5EF4-FFF2-40B4-BE49-F238E27FC236}">
                <a16:creationId xmlns:a16="http://schemas.microsoft.com/office/drawing/2014/main" id="{F9B58A53-D844-465A-B4BA-73666868786D}"/>
              </a:ext>
            </a:extLst>
          </p:cNvPr>
          <p:cNvSpPr txBox="1"/>
          <p:nvPr/>
        </p:nvSpPr>
        <p:spPr>
          <a:xfrm>
            <a:off x="786707" y="2308542"/>
            <a:ext cx="8118387" cy="2579507"/>
          </a:xfrm>
          <a:prstGeom prst="rect">
            <a:avLst/>
          </a:prstGeom>
          <a:noFill/>
          <a:ln>
            <a:solidFill>
              <a:schemeClr val="tx1"/>
            </a:solidFill>
          </a:ln>
        </p:spPr>
        <p:txBody>
          <a:bodyPr wrap="square" tIns="180000" bIns="180000" rtlCol="0" anchor="ctr">
            <a:spAutoFit/>
          </a:bodyPr>
          <a:lstStyle/>
          <a:p>
            <a:r>
              <a:rPr lang="ja-JP" altLang="en-US" dirty="0">
                <a:latin typeface="BIZ UDゴシック" panose="020B0400000000000000" pitchFamily="49" charset="-128"/>
                <a:ea typeface="BIZ UDゴシック" panose="020B0400000000000000" pitchFamily="49" charset="-128"/>
              </a:rPr>
              <a:t>　</a:t>
            </a:r>
            <a:r>
              <a:rPr lang="ja-JP" altLang="en-US" dirty="0">
                <a:latin typeface="メイリオ" panose="020B0604030504040204" pitchFamily="50" charset="-128"/>
                <a:ea typeface="メイリオ" panose="020B0604030504040204" pitchFamily="50" charset="-128"/>
              </a:rPr>
              <a:t>日常生活における基本的な動作の指導、知識技能の付与、集団生活への</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適応訓練、その他必要な支援及び治療を通所で行う</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○児童発達支援センター（地域の中核的な支援役割）</a:t>
            </a:r>
            <a:endParaRPr lang="en-US" altLang="ja-JP"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・利用障害児への療育やその家族に対する支援を行うとともに、地域の障</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害児やその家族の相談支援、障害児を預かる施設への援助・助言を行う</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○それ以外の事業所</a:t>
            </a:r>
            <a:endParaRPr lang="en-US" altLang="ja-JP"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・利用障害児への療育やその家族に対する支援を行う</a:t>
            </a:r>
            <a:endParaRPr lang="en-US" altLang="ja-JP"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2ABE7D8-BEFF-478A-9D1F-2087D39857E3}"/>
              </a:ext>
            </a:extLst>
          </p:cNvPr>
          <p:cNvSpPr txBox="1"/>
          <p:nvPr/>
        </p:nvSpPr>
        <p:spPr>
          <a:xfrm>
            <a:off x="786705" y="5260781"/>
            <a:ext cx="8118389" cy="676866"/>
          </a:xfrm>
          <a:prstGeom prst="rect">
            <a:avLst/>
          </a:prstGeom>
          <a:noFill/>
          <a:ln>
            <a:solidFill>
              <a:schemeClr val="tx1"/>
            </a:solidFill>
          </a:ln>
        </p:spPr>
        <p:txBody>
          <a:bodyPr wrap="square" tIns="324000" bIns="72000" rtlCol="0" anchor="ctr">
            <a:spAutoFit/>
          </a:bodyPr>
          <a:lstStyle/>
          <a:p>
            <a:r>
              <a:rPr lang="ja-JP" altLang="en-US" dirty="0"/>
              <a:t>　</a:t>
            </a:r>
            <a:r>
              <a:rPr lang="ja-JP" altLang="en-US" dirty="0">
                <a:latin typeface="メイリオ" panose="020B0604030504040204" pitchFamily="50" charset="-128"/>
                <a:ea typeface="メイリオ" panose="020B0604030504040204" pitchFamily="50" charset="-128"/>
              </a:rPr>
              <a:t>◎自分の地域の児童発達支援センターを把握しておく</a:t>
            </a:r>
          </a:p>
        </p:txBody>
      </p:sp>
      <p:sp>
        <p:nvSpPr>
          <p:cNvPr id="7" name="テキスト ボックス 6">
            <a:extLst>
              <a:ext uri="{FF2B5EF4-FFF2-40B4-BE49-F238E27FC236}">
                <a16:creationId xmlns:a16="http://schemas.microsoft.com/office/drawing/2014/main" id="{ACCB4AA4-721E-4503-A73E-116198BB0218}"/>
              </a:ext>
            </a:extLst>
          </p:cNvPr>
          <p:cNvSpPr txBox="1"/>
          <p:nvPr/>
        </p:nvSpPr>
        <p:spPr>
          <a:xfrm>
            <a:off x="872432" y="5062847"/>
            <a:ext cx="1800493" cy="395869"/>
          </a:xfrm>
          <a:prstGeom prst="rect">
            <a:avLst/>
          </a:prstGeom>
          <a:solidFill>
            <a:schemeClr val="accent2"/>
          </a:solidFill>
        </p:spPr>
        <p:txBody>
          <a:bodyPr wrap="none" tIns="72000" bIns="36000" rtlCol="0" anchor="ctr">
            <a:spAutoFit/>
          </a:bodyPr>
          <a:lstStyle/>
          <a:p>
            <a:r>
              <a:rPr lang="ja-JP" altLang="en-US" dirty="0">
                <a:solidFill>
                  <a:schemeClr val="bg1"/>
                </a:solidFill>
                <a:latin typeface="メイリオ" panose="020B0604030504040204" pitchFamily="50" charset="-128"/>
                <a:ea typeface="メイリオ" panose="020B0604030504040204" pitchFamily="50" charset="-128"/>
              </a:rPr>
              <a:t>看護師等の役割</a:t>
            </a:r>
          </a:p>
        </p:txBody>
      </p:sp>
      <p:sp>
        <p:nvSpPr>
          <p:cNvPr id="2" name="テキスト ボックス 1">
            <a:extLst>
              <a:ext uri="{FF2B5EF4-FFF2-40B4-BE49-F238E27FC236}">
                <a16:creationId xmlns:a16="http://schemas.microsoft.com/office/drawing/2014/main" id="{5FC264B9-523B-4FC7-87D5-F65C084E487F}"/>
              </a:ext>
            </a:extLst>
          </p:cNvPr>
          <p:cNvSpPr txBox="1"/>
          <p:nvPr/>
        </p:nvSpPr>
        <p:spPr>
          <a:xfrm>
            <a:off x="838800" y="1766533"/>
            <a:ext cx="4977645"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13</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福祉との連携　⑥通所系（児童発達支援）</a:t>
            </a:r>
            <a:endParaRPr lang="zh-TW" altLang="en-US" sz="16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57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65335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7F4336F-E4E2-439D-AB9A-D81794A746F8}"/>
              </a:ext>
            </a:extLst>
          </p:cNvPr>
          <p:cNvSpPr>
            <a:spLocks noGrp="1"/>
          </p:cNvSpPr>
          <p:nvPr>
            <p:ph type="title"/>
          </p:nvPr>
        </p:nvSpPr>
        <p:spPr>
          <a:xfrm>
            <a:off x="720000" y="651019"/>
            <a:ext cx="8543925" cy="581890"/>
          </a:xfrm>
        </p:spPr>
        <p:txBody>
          <a:bodyPr>
            <a:normAutofit/>
          </a:bodyPr>
          <a:lstStyle/>
          <a:p>
            <a:r>
              <a:rPr lang="ja-JP" altLang="en-US" sz="2799" dirty="0"/>
              <a:t>２－</a:t>
            </a:r>
            <a:r>
              <a:rPr lang="en-US" altLang="ja-JP" sz="2799" dirty="0"/>
              <a:t>11</a:t>
            </a:r>
            <a:r>
              <a:rPr lang="ja-JP" altLang="en-US" sz="2799" dirty="0"/>
              <a:t>　福祉との連携　</a:t>
            </a:r>
            <a:r>
              <a:rPr lang="en-US" altLang="ja-JP" sz="2799" dirty="0"/>
              <a:t>- </a:t>
            </a:r>
            <a:r>
              <a:rPr lang="ja-JP" altLang="en-US" sz="2799" dirty="0"/>
              <a:t>入所系 </a:t>
            </a:r>
            <a:r>
              <a:rPr lang="en-US" altLang="ja-JP" sz="2799" dirty="0"/>
              <a:t>-</a:t>
            </a:r>
            <a:endParaRPr lang="ja-JP" altLang="en-US" sz="2799" dirty="0"/>
          </a:p>
        </p:txBody>
      </p:sp>
      <p:sp>
        <p:nvSpPr>
          <p:cNvPr id="5" name="テキスト ボックス 4">
            <a:extLst>
              <a:ext uri="{FF2B5EF4-FFF2-40B4-BE49-F238E27FC236}">
                <a16:creationId xmlns:a16="http://schemas.microsoft.com/office/drawing/2014/main" id="{F9B58A53-D844-465A-B4BA-73666868786D}"/>
              </a:ext>
            </a:extLst>
          </p:cNvPr>
          <p:cNvSpPr txBox="1"/>
          <p:nvPr/>
        </p:nvSpPr>
        <p:spPr>
          <a:xfrm>
            <a:off x="795836" y="2591096"/>
            <a:ext cx="8118387" cy="1675807"/>
          </a:xfrm>
          <a:prstGeom prst="rect">
            <a:avLst/>
          </a:prstGeom>
          <a:noFill/>
          <a:ln>
            <a:solidFill>
              <a:schemeClr val="tx1"/>
            </a:solidFill>
          </a:ln>
        </p:spPr>
        <p:txBody>
          <a:bodyPr wrap="square" tIns="144000" bIns="144000" rtlCol="0" anchor="ctr">
            <a:spAutoFit/>
          </a:bodyPr>
          <a:lstStyle/>
          <a:p>
            <a:r>
              <a:rPr lang="ja-JP" altLang="en-US" dirty="0">
                <a:latin typeface="BIZ UDゴシック" panose="020B0400000000000000" pitchFamily="49" charset="-128"/>
                <a:ea typeface="BIZ UDゴシック" panose="020B0400000000000000" pitchFamily="49" charset="-128"/>
              </a:rPr>
              <a:t>　</a:t>
            </a:r>
            <a:r>
              <a:rPr lang="ja-JP" altLang="en-US" dirty="0">
                <a:latin typeface="メイリオ" panose="020B0604030504040204" pitchFamily="50" charset="-128"/>
                <a:ea typeface="メイリオ" panose="020B0604030504040204" pitchFamily="50" charset="-128"/>
              </a:rPr>
              <a:t>入所する障害児に対して、保護、日常生活の指導及び知識技術の付与を</a:t>
            </a:r>
          </a:p>
          <a:p>
            <a:r>
              <a:rPr lang="ja-JP" altLang="en-US" dirty="0">
                <a:latin typeface="メイリオ" panose="020B0604030504040204" pitchFamily="50" charset="-128"/>
                <a:ea typeface="メイリオ" panose="020B0604030504040204" pitchFamily="50" charset="-128"/>
              </a:rPr>
              <a:t>　行う</a:t>
            </a:r>
          </a:p>
          <a:p>
            <a:r>
              <a:rPr lang="ja-JP" altLang="en-US" dirty="0">
                <a:latin typeface="メイリオ" panose="020B0604030504040204" pitchFamily="50" charset="-128"/>
                <a:ea typeface="メイリオ" panose="020B0604030504040204" pitchFamily="50" charset="-128"/>
              </a:rPr>
              <a:t>　○福祉型障害児入所施設</a:t>
            </a:r>
          </a:p>
          <a:p>
            <a:r>
              <a:rPr lang="ja-JP" altLang="en-US" dirty="0">
                <a:latin typeface="メイリオ" panose="020B0604030504040204" pitchFamily="50" charset="-128"/>
                <a:ea typeface="メイリオ" panose="020B0604030504040204" pitchFamily="50" charset="-128"/>
              </a:rPr>
              <a:t>　○医療型障害児入所施設</a:t>
            </a:r>
          </a:p>
          <a:p>
            <a:r>
              <a:rPr lang="ja-JP" altLang="en-US" dirty="0">
                <a:latin typeface="メイリオ" panose="020B0604030504040204" pitchFamily="50" charset="-128"/>
                <a:ea typeface="メイリオ" panose="020B0604030504040204" pitchFamily="50" charset="-128"/>
              </a:rPr>
              <a:t>　・上記役割に加え、治療も行う</a:t>
            </a:r>
            <a:endParaRPr lang="en-US" altLang="ja-JP"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31C8CA5-3E90-4591-842E-8680BBE74DC2}"/>
              </a:ext>
            </a:extLst>
          </p:cNvPr>
          <p:cNvSpPr txBox="1"/>
          <p:nvPr/>
        </p:nvSpPr>
        <p:spPr>
          <a:xfrm>
            <a:off x="838800" y="1980000"/>
            <a:ext cx="3313728"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14</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福祉との連携　⑦入所系</a:t>
            </a:r>
            <a:endParaRPr lang="zh-TW" altLang="en-US" sz="1600" b="1"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58</a:t>
            </a:r>
            <a:endParaRPr lang="ja-JP" altLang="en-US" sz="10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B1A78965-3594-4E77-836C-5EC4F9109D16}"/>
              </a:ext>
            </a:extLst>
          </p:cNvPr>
          <p:cNvSpPr txBox="1"/>
          <p:nvPr/>
        </p:nvSpPr>
        <p:spPr>
          <a:xfrm>
            <a:off x="857227" y="4684229"/>
            <a:ext cx="8118389" cy="986218"/>
          </a:xfrm>
          <a:prstGeom prst="rect">
            <a:avLst/>
          </a:prstGeom>
          <a:noFill/>
          <a:ln>
            <a:solidFill>
              <a:schemeClr val="tx1"/>
            </a:solidFill>
          </a:ln>
        </p:spPr>
        <p:txBody>
          <a:bodyPr wrap="square" bIns="108000" rtlCol="0" anchor="ctr">
            <a:spAutoFit/>
          </a:bodyPr>
          <a:lstStyle/>
          <a:p>
            <a:r>
              <a:rPr lang="ja-JP" altLang="en-US" dirty="0"/>
              <a:t>　</a:t>
            </a:r>
            <a:endParaRPr lang="en-US" altLang="ja-JP" dirty="0"/>
          </a:p>
          <a:p>
            <a:r>
              <a:rPr lang="ja-JP" altLang="en-US" dirty="0">
                <a:latin typeface="BIZ UDゴシック" panose="020B0400000000000000" pitchFamily="49" charset="-128"/>
                <a:ea typeface="BIZ UDゴシック" panose="020B0400000000000000" pitchFamily="49" charset="-128"/>
              </a:rPr>
              <a:t>　◎施設から通学している子どもの場合、子どもや家族の様子の情報共有を</a:t>
            </a:r>
          </a:p>
          <a:p>
            <a:r>
              <a:rPr lang="ja-JP" altLang="en-US" dirty="0">
                <a:latin typeface="BIZ UDゴシック" panose="020B0400000000000000" pitchFamily="49" charset="-128"/>
                <a:ea typeface="BIZ UDゴシック" panose="020B0400000000000000" pitchFamily="49" charset="-128"/>
              </a:rPr>
              <a:t>　　行う</a:t>
            </a:r>
          </a:p>
        </p:txBody>
      </p:sp>
      <p:sp>
        <p:nvSpPr>
          <p:cNvPr id="11" name="テキスト ボックス 10">
            <a:extLst>
              <a:ext uri="{FF2B5EF4-FFF2-40B4-BE49-F238E27FC236}">
                <a16:creationId xmlns:a16="http://schemas.microsoft.com/office/drawing/2014/main" id="{AD5C42BF-9395-4395-9639-C1884E207ED0}"/>
              </a:ext>
            </a:extLst>
          </p:cNvPr>
          <p:cNvSpPr txBox="1"/>
          <p:nvPr/>
        </p:nvSpPr>
        <p:spPr>
          <a:xfrm>
            <a:off x="930384" y="4508264"/>
            <a:ext cx="1800493" cy="349702"/>
          </a:xfrm>
          <a:prstGeom prst="rect">
            <a:avLst/>
          </a:prstGeom>
          <a:solidFill>
            <a:schemeClr val="accent2"/>
          </a:solidFill>
        </p:spPr>
        <p:txBody>
          <a:bodyPr wrap="none" tIns="72000" bIns="0" rtlCol="0" anchor="ctr">
            <a:spAutoFit/>
          </a:bodyPr>
          <a:lstStyle/>
          <a:p>
            <a:r>
              <a:rPr lang="ja-JP" altLang="en-US" dirty="0">
                <a:solidFill>
                  <a:schemeClr val="bg1"/>
                </a:solidFill>
                <a:latin typeface="メイリオ" panose="020B0604030504040204" pitchFamily="50" charset="-128"/>
                <a:ea typeface="メイリオ" panose="020B0604030504040204" pitchFamily="50" charset="-128"/>
              </a:rPr>
              <a:t>看護師等の役割</a:t>
            </a:r>
          </a:p>
        </p:txBody>
      </p:sp>
    </p:spTree>
    <p:extLst>
      <p:ext uri="{BB962C8B-B14F-4D97-AF65-F5344CB8AC3E}">
        <p14:creationId xmlns:p14="http://schemas.microsoft.com/office/powerpoint/2010/main" val="2570303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7F4336F-E4E2-439D-AB9A-D81794A746F8}"/>
              </a:ext>
            </a:extLst>
          </p:cNvPr>
          <p:cNvSpPr>
            <a:spLocks noGrp="1"/>
          </p:cNvSpPr>
          <p:nvPr>
            <p:ph type="title"/>
          </p:nvPr>
        </p:nvSpPr>
        <p:spPr>
          <a:xfrm>
            <a:off x="720000" y="669921"/>
            <a:ext cx="8543925" cy="581890"/>
          </a:xfrm>
        </p:spPr>
        <p:txBody>
          <a:bodyPr>
            <a:normAutofit/>
          </a:bodyPr>
          <a:lstStyle/>
          <a:p>
            <a:r>
              <a:rPr lang="ja-JP" altLang="en-US" sz="2799" dirty="0"/>
              <a:t>２－</a:t>
            </a:r>
            <a:r>
              <a:rPr lang="en-US" altLang="ja-JP" sz="2799" dirty="0"/>
              <a:t>12</a:t>
            </a:r>
            <a:r>
              <a:rPr lang="ja-JP" altLang="en-US" sz="2799" dirty="0"/>
              <a:t>　自治体の保健部局等との連携</a:t>
            </a:r>
          </a:p>
        </p:txBody>
      </p:sp>
      <p:sp>
        <p:nvSpPr>
          <p:cNvPr id="5" name="テキスト ボックス 4">
            <a:extLst>
              <a:ext uri="{FF2B5EF4-FFF2-40B4-BE49-F238E27FC236}">
                <a16:creationId xmlns:a16="http://schemas.microsoft.com/office/drawing/2014/main" id="{F9B58A53-D844-465A-B4BA-73666868786D}"/>
              </a:ext>
            </a:extLst>
          </p:cNvPr>
          <p:cNvSpPr txBox="1"/>
          <p:nvPr/>
        </p:nvSpPr>
        <p:spPr>
          <a:xfrm>
            <a:off x="840256" y="2640472"/>
            <a:ext cx="8118387" cy="1466331"/>
          </a:xfrm>
          <a:prstGeom prst="rect">
            <a:avLst/>
          </a:prstGeom>
          <a:noFill/>
          <a:ln>
            <a:solidFill>
              <a:schemeClr val="tx1"/>
            </a:solidFill>
          </a:ln>
        </p:spPr>
        <p:txBody>
          <a:bodyPr wrap="square" tIns="108000" bIns="108000" rtlCol="0" anchor="ctr">
            <a:spAutoFit/>
          </a:bodyPr>
          <a:lstStyle/>
          <a:p>
            <a:pPr>
              <a:lnSpc>
                <a:spcPct val="150000"/>
              </a:lnSpc>
            </a:pPr>
            <a:r>
              <a:rPr lang="ja-JP" altLang="en-US" dirty="0">
                <a:latin typeface="メイリオ" panose="020B0604030504040204" pitchFamily="50" charset="-128"/>
                <a:ea typeface="メイリオ" panose="020B0604030504040204" pitchFamily="50" charset="-128"/>
              </a:rPr>
              <a:t>　○保健センターなど</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　・妊娠期から子育て期にわたる切れ目ない支援の提供</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　・就学前の母子保健施策</a:t>
            </a:r>
            <a:endParaRPr lang="en-US" altLang="ja-JP"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2ABE7D8-BEFF-478A-9D1F-2087D39857E3}"/>
              </a:ext>
            </a:extLst>
          </p:cNvPr>
          <p:cNvSpPr txBox="1"/>
          <p:nvPr/>
        </p:nvSpPr>
        <p:spPr>
          <a:xfrm>
            <a:off x="840254" y="4584447"/>
            <a:ext cx="8118389" cy="676866"/>
          </a:xfrm>
          <a:prstGeom prst="rect">
            <a:avLst/>
          </a:prstGeom>
          <a:noFill/>
          <a:ln>
            <a:solidFill>
              <a:schemeClr val="tx1"/>
            </a:solidFill>
          </a:ln>
        </p:spPr>
        <p:txBody>
          <a:bodyPr wrap="square" tIns="288000" bIns="108000" rtlCol="0" anchor="ctr">
            <a:spAutoFit/>
          </a:bodyPr>
          <a:lstStyle/>
          <a:p>
            <a:r>
              <a:rPr lang="ja-JP" altLang="en-US" dirty="0"/>
              <a:t>　</a:t>
            </a:r>
            <a:r>
              <a:rPr lang="ja-JP" altLang="en-US" dirty="0">
                <a:latin typeface="メイリオ" panose="020B0604030504040204" pitchFamily="50" charset="-128"/>
                <a:ea typeface="メイリオ" panose="020B0604030504040204" pitchFamily="50" charset="-128"/>
              </a:rPr>
              <a:t>◎就学時に情報共有を行う。</a:t>
            </a:r>
          </a:p>
        </p:txBody>
      </p:sp>
      <p:sp>
        <p:nvSpPr>
          <p:cNvPr id="7" name="テキスト ボックス 6">
            <a:extLst>
              <a:ext uri="{FF2B5EF4-FFF2-40B4-BE49-F238E27FC236}">
                <a16:creationId xmlns:a16="http://schemas.microsoft.com/office/drawing/2014/main" id="{ACCB4AA4-721E-4503-A73E-116198BB0218}"/>
              </a:ext>
            </a:extLst>
          </p:cNvPr>
          <p:cNvSpPr txBox="1"/>
          <p:nvPr/>
        </p:nvSpPr>
        <p:spPr>
          <a:xfrm>
            <a:off x="947351" y="4410171"/>
            <a:ext cx="1800493" cy="349702"/>
          </a:xfrm>
          <a:prstGeom prst="rect">
            <a:avLst/>
          </a:prstGeom>
          <a:solidFill>
            <a:schemeClr val="accent2"/>
          </a:solidFill>
        </p:spPr>
        <p:txBody>
          <a:bodyPr wrap="none" tIns="72000" bIns="0" rtlCol="0" anchor="ctr">
            <a:spAutoFit/>
          </a:bodyPr>
          <a:lstStyle/>
          <a:p>
            <a:r>
              <a:rPr lang="ja-JP" altLang="en-US" dirty="0">
                <a:solidFill>
                  <a:schemeClr val="bg1"/>
                </a:solidFill>
                <a:latin typeface="メイリオ" panose="020B0604030504040204" pitchFamily="50" charset="-128"/>
                <a:ea typeface="メイリオ" panose="020B0604030504040204" pitchFamily="50" charset="-128"/>
              </a:rPr>
              <a:t>看護師等の役割</a:t>
            </a:r>
          </a:p>
        </p:txBody>
      </p:sp>
      <p:sp>
        <p:nvSpPr>
          <p:cNvPr id="2" name="テキスト ボックス 1">
            <a:extLst>
              <a:ext uri="{FF2B5EF4-FFF2-40B4-BE49-F238E27FC236}">
                <a16:creationId xmlns:a16="http://schemas.microsoft.com/office/drawing/2014/main" id="{3A3628F0-F932-4D3A-A957-39B66AC31285}"/>
              </a:ext>
            </a:extLst>
          </p:cNvPr>
          <p:cNvSpPr txBox="1"/>
          <p:nvPr/>
        </p:nvSpPr>
        <p:spPr>
          <a:xfrm>
            <a:off x="840258" y="1980000"/>
            <a:ext cx="3518912"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15</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自治体の保健部局との連携</a:t>
            </a:r>
            <a:endParaRPr lang="zh-TW" altLang="en-US" sz="16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59</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4405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643C7CF-CCAC-4626-A20E-000711475F5C}"/>
              </a:ext>
            </a:extLst>
          </p:cNvPr>
          <p:cNvSpPr>
            <a:spLocks noGrp="1"/>
          </p:cNvSpPr>
          <p:nvPr>
            <p:ph type="title"/>
          </p:nvPr>
        </p:nvSpPr>
        <p:spPr>
          <a:xfrm>
            <a:off x="720000" y="666000"/>
            <a:ext cx="8543925" cy="581890"/>
          </a:xfrm>
        </p:spPr>
        <p:txBody>
          <a:bodyPr>
            <a:normAutofit/>
          </a:bodyPr>
          <a:lstStyle/>
          <a:p>
            <a:r>
              <a:rPr lang="ja-JP" altLang="en-US" sz="2799" dirty="0"/>
              <a:t>１－４　子どもの成長と発達</a:t>
            </a:r>
          </a:p>
        </p:txBody>
      </p:sp>
      <p:sp>
        <p:nvSpPr>
          <p:cNvPr id="5" name="テキスト ボックス 4">
            <a:extLst>
              <a:ext uri="{FF2B5EF4-FFF2-40B4-BE49-F238E27FC236}">
                <a16:creationId xmlns:a16="http://schemas.microsoft.com/office/drawing/2014/main" id="{86BC6CBB-5DEE-458E-A6BF-117D90748382}"/>
              </a:ext>
            </a:extLst>
          </p:cNvPr>
          <p:cNvSpPr txBox="1"/>
          <p:nvPr/>
        </p:nvSpPr>
        <p:spPr>
          <a:xfrm>
            <a:off x="818489" y="2384734"/>
            <a:ext cx="8406476" cy="2652210"/>
          </a:xfrm>
          <a:prstGeom prst="rect">
            <a:avLst/>
          </a:prstGeom>
          <a:noFill/>
          <a:ln>
            <a:solidFill>
              <a:schemeClr val="tx1"/>
            </a:solidFill>
          </a:ln>
        </p:spPr>
        <p:txBody>
          <a:bodyPr wrap="square" lIns="180000" tIns="216000" rIns="180000" bIns="216000" rtlCol="0" anchor="ctr">
            <a:spAutoFit/>
          </a:bodyPr>
          <a:lstStyle/>
          <a:p>
            <a:r>
              <a:rPr lang="ja-JP" altLang="en-US" dirty="0"/>
              <a:t>　</a:t>
            </a:r>
            <a:r>
              <a:rPr lang="ja-JP" altLang="en-US" dirty="0">
                <a:latin typeface="メイリオ" panose="020B0604030504040204" pitchFamily="50" charset="-128"/>
                <a:ea typeface="メイリオ" panose="020B0604030504040204" pitchFamily="50" charset="-128"/>
              </a:rPr>
              <a:t>人が子どもから大人へと成熟する過程において、「成長・発達」という言葉がよく用いられる。</a:t>
            </a:r>
          </a:p>
          <a:p>
            <a:r>
              <a:rPr lang="ja-JP" altLang="en-US" dirty="0">
                <a:latin typeface="メイリオ" panose="020B0604030504040204" pitchFamily="50" charset="-128"/>
                <a:ea typeface="メイリオ" panose="020B0604030504040204" pitchFamily="50" charset="-128"/>
              </a:rPr>
              <a:t>　一般的に、成長（</a:t>
            </a:r>
            <a:r>
              <a:rPr lang="en-US" altLang="ja-JP" dirty="0">
                <a:latin typeface="メイリオ" panose="020B0604030504040204" pitchFamily="50" charset="-128"/>
                <a:ea typeface="メイリオ" panose="020B0604030504040204" pitchFamily="50" charset="-128"/>
              </a:rPr>
              <a:t>growth</a:t>
            </a:r>
            <a:r>
              <a:rPr lang="ja-JP" altLang="en-US" dirty="0">
                <a:latin typeface="メイリオ" panose="020B0604030504040204" pitchFamily="50" charset="-128"/>
                <a:ea typeface="メイリオ" panose="020B0604030504040204" pitchFamily="50" charset="-128"/>
              </a:rPr>
              <a:t>） とは、身体の形態的変化を量としてとらえるときに用いられ、身長や体重の変化がこれにあたる。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一方、発達（</a:t>
            </a:r>
            <a:r>
              <a:rPr lang="en-US" altLang="ja-JP" dirty="0">
                <a:latin typeface="メイリオ" panose="020B0604030504040204" pitchFamily="50" charset="-128"/>
                <a:ea typeface="メイリオ" panose="020B0604030504040204" pitchFamily="50" charset="-128"/>
              </a:rPr>
              <a:t>development</a:t>
            </a:r>
            <a:r>
              <a:rPr lang="ja-JP" altLang="en-US" dirty="0">
                <a:latin typeface="メイリオ" panose="020B0604030504040204" pitchFamily="50" charset="-128"/>
                <a:ea typeface="メイリオ" panose="020B0604030504040204" pitchFamily="50" charset="-128"/>
              </a:rPr>
              <a:t>） とは、身体的、知的、心理・社会的な諸機能が分化して互いに関連しあいながら全体として質的な変化を遂げる過程を表す。例えば、中心の表現から、２語文を話すようになるなどの言葉の発達がこれにあたる。</a:t>
            </a:r>
          </a:p>
        </p:txBody>
      </p:sp>
      <p:sp>
        <p:nvSpPr>
          <p:cNvPr id="6" name="テキスト プレースホルダー 3">
            <a:extLst>
              <a:ext uri="{FF2B5EF4-FFF2-40B4-BE49-F238E27FC236}">
                <a16:creationId xmlns:a16="http://schemas.microsoft.com/office/drawing/2014/main" id="{EDBA1142-2430-4A39-9C2B-E31E11725FC0}"/>
              </a:ext>
            </a:extLst>
          </p:cNvPr>
          <p:cNvSpPr>
            <a:spLocks noGrp="1"/>
          </p:cNvSpPr>
          <p:nvPr>
            <p:ph type="body" sz="quarter" idx="11"/>
          </p:nvPr>
        </p:nvSpPr>
        <p:spPr>
          <a:xfrm>
            <a:off x="9061249" y="6549841"/>
            <a:ext cx="327428" cy="122925"/>
          </a:xfrm>
        </p:spPr>
        <p:txBody>
          <a:bodyPr/>
          <a:lstStyle/>
          <a:p>
            <a:r>
              <a:rPr kumimoji="1" lang="en-US" altLang="ja-JP" dirty="0"/>
              <a:t>6</a:t>
            </a:r>
            <a:endParaRPr kumimoji="1" lang="ja-JP" altLang="en-US" dirty="0"/>
          </a:p>
        </p:txBody>
      </p:sp>
      <p:sp>
        <p:nvSpPr>
          <p:cNvPr id="4" name="テキスト ボックス 3">
            <a:extLst>
              <a:ext uri="{FF2B5EF4-FFF2-40B4-BE49-F238E27FC236}">
                <a16:creationId xmlns:a16="http://schemas.microsoft.com/office/drawing/2014/main" id="{2931C2C8-CBDF-4C12-931D-EA3C1294BD0A}"/>
              </a:ext>
            </a:extLst>
          </p:cNvPr>
          <p:cNvSpPr txBox="1"/>
          <p:nvPr/>
        </p:nvSpPr>
        <p:spPr>
          <a:xfrm>
            <a:off x="2593203" y="5115280"/>
            <a:ext cx="6631762" cy="261610"/>
          </a:xfrm>
          <a:prstGeom prst="rect">
            <a:avLst/>
          </a:prstGeom>
          <a:noFill/>
        </p:spPr>
        <p:txBody>
          <a:bodyPr wrap="square" rtlCol="0">
            <a:spAutoFit/>
          </a:bodyPr>
          <a:lstStyle/>
          <a:p>
            <a:r>
              <a:rPr kumimoji="1" lang="zh-TW" altLang="en-US" sz="1100" dirty="0">
                <a:latin typeface="メイリオ" panose="020B0604030504040204" pitchFamily="50" charset="-128"/>
                <a:ea typeface="メイリオ" panose="020B0604030504040204" pitchFamily="50" charset="-128"/>
              </a:rPr>
              <a:t>（奈良間美保他： 系統看護学講座　小児看護学概論　小児臨床看護学総論、 </a:t>
            </a:r>
            <a:r>
              <a:rPr kumimoji="1" lang="en-US" altLang="zh-TW" sz="1100" dirty="0">
                <a:latin typeface="メイリオ" panose="020B0604030504040204" pitchFamily="50" charset="-128"/>
                <a:ea typeface="メイリオ" panose="020B0604030504040204" pitchFamily="50" charset="-128"/>
              </a:rPr>
              <a:t>p30</a:t>
            </a:r>
            <a:r>
              <a:rPr kumimoji="1" lang="zh-TW" altLang="en-US" sz="1100" dirty="0">
                <a:latin typeface="メイリオ" panose="020B0604030504040204" pitchFamily="50" charset="-128"/>
                <a:ea typeface="メイリオ" panose="020B0604030504040204" pitchFamily="50" charset="-128"/>
              </a:rPr>
              <a:t>、</a:t>
            </a:r>
            <a:r>
              <a:rPr kumimoji="1" lang="en-US" altLang="zh-TW" sz="1100" dirty="0">
                <a:latin typeface="メイリオ" panose="020B0604030504040204" pitchFamily="50" charset="-128"/>
                <a:ea typeface="メイリオ" panose="020B0604030504040204" pitchFamily="50" charset="-128"/>
              </a:rPr>
              <a:t> </a:t>
            </a:r>
            <a:r>
              <a:rPr kumimoji="1" lang="zh-TW" altLang="en-US" sz="1100" dirty="0">
                <a:latin typeface="メイリオ" panose="020B0604030504040204" pitchFamily="50" charset="-128"/>
                <a:ea typeface="メイリオ" panose="020B0604030504040204" pitchFamily="50" charset="-128"/>
              </a:rPr>
              <a:t>医学書院、 </a:t>
            </a:r>
            <a:r>
              <a:rPr kumimoji="1" lang="en-US" altLang="zh-TW" sz="1100" dirty="0">
                <a:latin typeface="メイリオ" panose="020B0604030504040204" pitchFamily="50" charset="-128"/>
                <a:ea typeface="メイリオ" panose="020B0604030504040204" pitchFamily="50" charset="-128"/>
              </a:rPr>
              <a:t>2020.</a:t>
            </a:r>
            <a:r>
              <a:rPr kumimoji="1" lang="zh-TW" altLang="en-US"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8687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7F4336F-E4E2-439D-AB9A-D81794A746F8}"/>
              </a:ext>
            </a:extLst>
          </p:cNvPr>
          <p:cNvSpPr>
            <a:spLocks noGrp="1"/>
          </p:cNvSpPr>
          <p:nvPr>
            <p:ph type="title"/>
          </p:nvPr>
        </p:nvSpPr>
        <p:spPr>
          <a:xfrm>
            <a:off x="720000" y="657892"/>
            <a:ext cx="8543925" cy="581890"/>
          </a:xfrm>
        </p:spPr>
        <p:txBody>
          <a:bodyPr>
            <a:normAutofit/>
          </a:bodyPr>
          <a:lstStyle/>
          <a:p>
            <a:r>
              <a:rPr lang="ja-JP" altLang="en-US" sz="2799" dirty="0"/>
              <a:t>２－</a:t>
            </a:r>
            <a:r>
              <a:rPr lang="en-US" altLang="ja-JP" sz="2799" dirty="0"/>
              <a:t>12</a:t>
            </a:r>
            <a:r>
              <a:rPr lang="ja-JP" altLang="en-US" sz="2799" dirty="0"/>
              <a:t>　保育機関との連携</a:t>
            </a:r>
          </a:p>
        </p:txBody>
      </p:sp>
      <p:sp>
        <p:nvSpPr>
          <p:cNvPr id="5" name="テキスト ボックス 4">
            <a:extLst>
              <a:ext uri="{FF2B5EF4-FFF2-40B4-BE49-F238E27FC236}">
                <a16:creationId xmlns:a16="http://schemas.microsoft.com/office/drawing/2014/main" id="{F9B58A53-D844-465A-B4BA-73666868786D}"/>
              </a:ext>
            </a:extLst>
          </p:cNvPr>
          <p:cNvSpPr txBox="1"/>
          <p:nvPr/>
        </p:nvSpPr>
        <p:spPr>
          <a:xfrm>
            <a:off x="840258" y="2601151"/>
            <a:ext cx="8118387" cy="915241"/>
          </a:xfrm>
          <a:prstGeom prst="rect">
            <a:avLst/>
          </a:prstGeom>
          <a:noFill/>
          <a:ln>
            <a:solidFill>
              <a:schemeClr val="tx1"/>
            </a:solidFill>
          </a:ln>
        </p:spPr>
        <p:txBody>
          <a:bodyPr wrap="square" bIns="72000" rtlCol="0" anchor="ctr">
            <a:spAutoFit/>
          </a:bodyPr>
          <a:lstStyle/>
          <a:p>
            <a:pPr>
              <a:lnSpc>
                <a:spcPct val="150000"/>
              </a:lnSpc>
            </a:pPr>
            <a:r>
              <a:rPr lang="ja-JP" altLang="en-US" dirty="0">
                <a:latin typeface="BIZ UDゴシック" panose="020B0400000000000000" pitchFamily="49" charset="-128"/>
                <a:ea typeface="BIZ UDゴシック" panose="020B0400000000000000" pitchFamily="49" charset="-128"/>
              </a:rPr>
              <a:t>　</a:t>
            </a:r>
            <a:r>
              <a:rPr lang="ja-JP" altLang="en-US" dirty="0">
                <a:latin typeface="メイリオ" panose="020B0604030504040204" pitchFamily="50" charset="-128"/>
                <a:ea typeface="メイリオ" panose="020B0604030504040204" pitchFamily="50" charset="-128"/>
              </a:rPr>
              <a:t>○認定こども園、保育所、幼稚園</a:t>
            </a:r>
            <a:endParaRPr lang="en-US" altLang="ja-JP" b="1"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　・就学前の保育</a:t>
            </a:r>
            <a:endParaRPr lang="en-US" altLang="ja-JP"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2ABE7D8-BEFF-478A-9D1F-2087D39857E3}"/>
              </a:ext>
            </a:extLst>
          </p:cNvPr>
          <p:cNvSpPr txBox="1"/>
          <p:nvPr/>
        </p:nvSpPr>
        <p:spPr>
          <a:xfrm>
            <a:off x="840260" y="4040724"/>
            <a:ext cx="8118389" cy="1682714"/>
          </a:xfrm>
          <a:prstGeom prst="rect">
            <a:avLst/>
          </a:prstGeom>
          <a:noFill/>
          <a:ln>
            <a:solidFill>
              <a:schemeClr val="tx1"/>
            </a:solidFill>
          </a:ln>
        </p:spPr>
        <p:txBody>
          <a:bodyPr wrap="square" tIns="288000" bIns="144000" rtlCol="0" anchor="ctr">
            <a:spAutoFit/>
          </a:bodyPr>
          <a:lstStyle/>
          <a:p>
            <a:r>
              <a:rPr lang="ja-JP" altLang="en-US" dirty="0"/>
              <a:t>　</a:t>
            </a:r>
            <a:r>
              <a:rPr lang="ja-JP" altLang="en-US" dirty="0">
                <a:latin typeface="メイリオ" panose="020B0604030504040204" pitchFamily="50" charset="-128"/>
                <a:ea typeface="メイリオ" panose="020B0604030504040204" pitchFamily="50" charset="-128"/>
              </a:rPr>
              <a:t>◎就学時に子どもの健康状態、医療的ケア実施状況、家族の様子などを</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情報共有する</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　◎可能な場合は、就学前に登園時の様子などを見学したり、情報提供を</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受けることもある</a:t>
            </a:r>
          </a:p>
        </p:txBody>
      </p:sp>
      <p:sp>
        <p:nvSpPr>
          <p:cNvPr id="7" name="テキスト ボックス 6">
            <a:extLst>
              <a:ext uri="{FF2B5EF4-FFF2-40B4-BE49-F238E27FC236}">
                <a16:creationId xmlns:a16="http://schemas.microsoft.com/office/drawing/2014/main" id="{ACCB4AA4-721E-4503-A73E-116198BB0218}"/>
              </a:ext>
            </a:extLst>
          </p:cNvPr>
          <p:cNvSpPr txBox="1"/>
          <p:nvPr/>
        </p:nvSpPr>
        <p:spPr>
          <a:xfrm>
            <a:off x="947351" y="3846120"/>
            <a:ext cx="1800493" cy="349702"/>
          </a:xfrm>
          <a:prstGeom prst="rect">
            <a:avLst/>
          </a:prstGeom>
          <a:solidFill>
            <a:schemeClr val="accent2"/>
          </a:solidFill>
        </p:spPr>
        <p:txBody>
          <a:bodyPr wrap="none" tIns="72000" bIns="0" rtlCol="0" anchor="ctr">
            <a:spAutoFit/>
          </a:bodyPr>
          <a:lstStyle/>
          <a:p>
            <a:r>
              <a:rPr lang="ja-JP" altLang="en-US" dirty="0">
                <a:solidFill>
                  <a:schemeClr val="bg1"/>
                </a:solidFill>
                <a:latin typeface="メイリオ" panose="020B0604030504040204" pitchFamily="50" charset="-128"/>
                <a:ea typeface="メイリオ" panose="020B0604030504040204" pitchFamily="50" charset="-128"/>
              </a:rPr>
              <a:t>看護師等の役割</a:t>
            </a:r>
          </a:p>
        </p:txBody>
      </p:sp>
      <p:sp>
        <p:nvSpPr>
          <p:cNvPr id="8" name="テキスト ボックス 7">
            <a:extLst>
              <a:ext uri="{FF2B5EF4-FFF2-40B4-BE49-F238E27FC236}">
                <a16:creationId xmlns:a16="http://schemas.microsoft.com/office/drawing/2014/main" id="{3B588775-3940-4AF1-9681-EF8431825553}"/>
              </a:ext>
            </a:extLst>
          </p:cNvPr>
          <p:cNvSpPr txBox="1"/>
          <p:nvPr/>
        </p:nvSpPr>
        <p:spPr>
          <a:xfrm>
            <a:off x="840260" y="1980000"/>
            <a:ext cx="2698175"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16</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保育機関との連携</a:t>
            </a:r>
            <a:endParaRPr lang="zh-TW" altLang="en-US" sz="1600" b="1"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60</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274595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D1E4520-16F7-464E-AC5C-2283BD55E286}"/>
              </a:ext>
            </a:extLst>
          </p:cNvPr>
          <p:cNvSpPr>
            <a:spLocks noGrp="1"/>
          </p:cNvSpPr>
          <p:nvPr>
            <p:ph type="body" sz="quarter" idx="10"/>
          </p:nvPr>
        </p:nvSpPr>
        <p:spPr/>
        <p:txBody>
          <a:bodyPr/>
          <a:lstStyle/>
          <a:p>
            <a:r>
              <a:rPr lang="ja-JP" altLang="en-US" dirty="0">
                <a:solidFill>
                  <a:schemeClr val="accent6">
                    <a:lumMod val="75000"/>
                  </a:schemeClr>
                </a:solidFill>
              </a:rPr>
              <a:t>３．家族との協働</a:t>
            </a:r>
          </a:p>
        </p:txBody>
      </p:sp>
      <p:sp>
        <p:nvSpPr>
          <p:cNvPr id="3" name="タイトル 2">
            <a:extLst>
              <a:ext uri="{FF2B5EF4-FFF2-40B4-BE49-F238E27FC236}">
                <a16:creationId xmlns:a16="http://schemas.microsoft.com/office/drawing/2014/main" id="{5EB3BDC6-75EB-463B-8604-C274EE56B6FC}"/>
              </a:ext>
            </a:extLst>
          </p:cNvPr>
          <p:cNvSpPr>
            <a:spLocks noGrp="1"/>
          </p:cNvSpPr>
          <p:nvPr>
            <p:ph type="title"/>
          </p:nvPr>
        </p:nvSpPr>
        <p:spPr>
          <a:xfrm>
            <a:off x="720000" y="667000"/>
            <a:ext cx="8543925" cy="581890"/>
          </a:xfrm>
        </p:spPr>
        <p:txBody>
          <a:bodyPr>
            <a:normAutofit/>
          </a:bodyPr>
          <a:lstStyle/>
          <a:p>
            <a:r>
              <a:rPr kumimoji="1" lang="ja-JP" altLang="en-US" sz="2800" dirty="0"/>
              <a:t>３－１　医療的ケア児の家族の特徴</a:t>
            </a:r>
          </a:p>
        </p:txBody>
      </p:sp>
      <p:sp>
        <p:nvSpPr>
          <p:cNvPr id="7" name="テキスト ボックス 6">
            <a:extLst>
              <a:ext uri="{FF2B5EF4-FFF2-40B4-BE49-F238E27FC236}">
                <a16:creationId xmlns:a16="http://schemas.microsoft.com/office/drawing/2014/main" id="{60801F72-0E9C-482C-BD08-D3D386B04428}"/>
              </a:ext>
            </a:extLst>
          </p:cNvPr>
          <p:cNvSpPr txBox="1"/>
          <p:nvPr/>
        </p:nvSpPr>
        <p:spPr>
          <a:xfrm>
            <a:off x="814021" y="2178410"/>
            <a:ext cx="8246852" cy="3807381"/>
          </a:xfrm>
          <a:prstGeom prst="roundRect">
            <a:avLst>
              <a:gd name="adj" fmla="val 8473"/>
            </a:avLst>
          </a:prstGeom>
        </p:spPr>
        <p:style>
          <a:lnRef idx="2">
            <a:schemeClr val="dk1"/>
          </a:lnRef>
          <a:fillRef idx="1">
            <a:schemeClr val="lt1"/>
          </a:fillRef>
          <a:effectRef idx="0">
            <a:schemeClr val="dk1"/>
          </a:effectRef>
          <a:fontRef idx="minor">
            <a:schemeClr val="dk1"/>
          </a:fontRef>
        </p:style>
        <p:txBody>
          <a:bodyPr wrap="square" lIns="216000" rtlCol="0" anchor="t">
            <a:spAutoFit/>
          </a:bodyPr>
          <a:lstStyle/>
          <a:p>
            <a:pPr>
              <a:lnSpc>
                <a:spcPct val="200000"/>
              </a:lnSpc>
            </a:pPr>
            <a:r>
              <a:rPr lang="ja-JP" altLang="en-US" b="1" dirty="0">
                <a:solidFill>
                  <a:srgbClr val="92D050"/>
                </a:solidFill>
                <a:latin typeface="メイリオ" panose="020B0604030504040204" pitchFamily="50" charset="-128"/>
                <a:ea typeface="メイリオ" panose="020B0604030504040204" pitchFamily="50" charset="-128"/>
              </a:rPr>
              <a:t>○子どもの医療的ケアの実施者のほとんどは母親</a:t>
            </a:r>
            <a:endParaRPr lang="en-US" altLang="ja-JP" b="1" dirty="0">
              <a:solidFill>
                <a:srgbClr val="92D050"/>
              </a:solidFill>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母親は、親としてよりも看護者として子どもにかかわっているのではないかと認識することがあり、“親”である認識を脅かされやすくなる</a:t>
            </a:r>
            <a:endParaRPr lang="en-US" altLang="ja-JP" dirty="0">
              <a:latin typeface="メイリオ" panose="020B0604030504040204" pitchFamily="50" charset="-128"/>
              <a:ea typeface="メイリオ" panose="020B0604030504040204" pitchFamily="50" charset="-128"/>
            </a:endParaRPr>
          </a:p>
          <a:p>
            <a:pPr>
              <a:lnSpc>
                <a:spcPct val="200000"/>
              </a:lnSpc>
            </a:pPr>
            <a:r>
              <a:rPr lang="ja-JP" altLang="en-US" b="1" dirty="0">
                <a:solidFill>
                  <a:srgbClr val="92D050"/>
                </a:solidFill>
                <a:latin typeface="メイリオ" panose="020B0604030504040204" pitchFamily="50" charset="-128"/>
                <a:ea typeface="メイリオ" panose="020B0604030504040204" pitchFamily="50" charset="-128"/>
              </a:rPr>
              <a:t>○医療的ケアなどにより、家族が休息する時間が得にくくなる</a:t>
            </a:r>
            <a:endParaRPr lang="en-US" altLang="ja-JP" b="1" dirty="0">
              <a:solidFill>
                <a:srgbClr val="92D050"/>
              </a:solidFill>
              <a:latin typeface="メイリオ" panose="020B0604030504040204" pitchFamily="50" charset="-128"/>
              <a:ea typeface="メイリオ" panose="020B0604030504040204" pitchFamily="50" charset="-128"/>
            </a:endParaRPr>
          </a:p>
          <a:p>
            <a:r>
              <a:rPr lang="ja-JP" altLang="en-US" dirty="0">
                <a:solidFill>
                  <a:srgbClr val="92D050"/>
                </a:solidFill>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家族が休息するための社会資源利用も必要だが、子どもの日中活動を整えることで子どもの生活リズムが整い、家族の生活が安定することもある</a:t>
            </a:r>
            <a:endParaRPr lang="en-US" altLang="ja-JP" dirty="0">
              <a:latin typeface="メイリオ" panose="020B0604030504040204" pitchFamily="50" charset="-128"/>
              <a:ea typeface="メイリオ" panose="020B0604030504040204" pitchFamily="50" charset="-128"/>
            </a:endParaRPr>
          </a:p>
          <a:p>
            <a:pPr>
              <a:lnSpc>
                <a:spcPct val="200000"/>
              </a:lnSpc>
            </a:pPr>
            <a:r>
              <a:rPr lang="ja-JP" altLang="en-US" b="1" dirty="0">
                <a:solidFill>
                  <a:srgbClr val="92D050"/>
                </a:solidFill>
                <a:latin typeface="メイリオ" panose="020B0604030504040204" pitchFamily="50" charset="-128"/>
                <a:ea typeface="メイリオ" panose="020B0604030504040204" pitchFamily="50" charset="-128"/>
              </a:rPr>
              <a:t>○社会生活の広がりにより、子ども本来の姿が捉えやすくなる</a:t>
            </a:r>
            <a:endParaRPr lang="en-US" altLang="ja-JP" b="1" dirty="0">
              <a:solidFill>
                <a:srgbClr val="92D050"/>
              </a:solidFill>
              <a:latin typeface="メイリオ" panose="020B0604030504040204" pitchFamily="50" charset="-128"/>
              <a:ea typeface="メイリオ" panose="020B0604030504040204" pitchFamily="50" charset="-128"/>
            </a:endParaRPr>
          </a:p>
          <a:p>
            <a:r>
              <a:rPr lang="ja-JP" altLang="en-US" dirty="0">
                <a:solidFill>
                  <a:srgbClr val="92D050"/>
                </a:solidFill>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同年代の子どもと過ごすことにより、子どもの成長発達が促進されたり、障がいがあっても一人の子どもであると親が捉えられるようになる</a:t>
            </a:r>
            <a:endParaRPr lang="en-US" altLang="ja-JP" dirty="0">
              <a:latin typeface="メイリオ" panose="020B0604030504040204" pitchFamily="50" charset="-128"/>
              <a:ea typeface="メイリオ" panose="020B0604030504040204" pitchFamily="50" charset="-128"/>
            </a:endParaRPr>
          </a:p>
          <a:p>
            <a:endParaRPr lang="en-US" altLang="ja-JP" sz="14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25A62545-DEB5-441D-B02F-F442348F2A23}"/>
              </a:ext>
            </a:extLst>
          </p:cNvPr>
          <p:cNvSpPr txBox="1"/>
          <p:nvPr/>
        </p:nvSpPr>
        <p:spPr>
          <a:xfrm>
            <a:off x="814021" y="1532002"/>
            <a:ext cx="3541354"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17</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医療的ケア児の家族の特徴</a:t>
            </a:r>
            <a:endParaRPr lang="zh-TW" altLang="en-US" sz="1600" b="1"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61</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85672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EB3BDC6-75EB-463B-8604-C274EE56B6FC}"/>
              </a:ext>
            </a:extLst>
          </p:cNvPr>
          <p:cNvSpPr>
            <a:spLocks noGrp="1"/>
          </p:cNvSpPr>
          <p:nvPr>
            <p:ph type="title"/>
          </p:nvPr>
        </p:nvSpPr>
        <p:spPr>
          <a:xfrm>
            <a:off x="720000" y="654134"/>
            <a:ext cx="8543925" cy="581890"/>
          </a:xfrm>
        </p:spPr>
        <p:txBody>
          <a:bodyPr>
            <a:normAutofit/>
          </a:bodyPr>
          <a:lstStyle/>
          <a:p>
            <a:r>
              <a:rPr kumimoji="1" lang="ja-JP" altLang="en-US" sz="2800" dirty="0"/>
              <a:t>３－２　家族との連携　</a:t>
            </a:r>
            <a:r>
              <a:rPr kumimoji="1" lang="en-US" altLang="ja-JP" sz="2800" dirty="0"/>
              <a:t>- </a:t>
            </a:r>
            <a:r>
              <a:rPr kumimoji="1" lang="ja-JP" altLang="en-US" sz="2800" dirty="0"/>
              <a:t>保護者の役割 </a:t>
            </a:r>
            <a:r>
              <a:rPr kumimoji="1" lang="en-US" altLang="ja-JP" sz="2800" dirty="0"/>
              <a:t>-</a:t>
            </a:r>
            <a:endParaRPr kumimoji="1" lang="ja-JP" altLang="en-US" sz="2800" dirty="0"/>
          </a:p>
        </p:txBody>
      </p:sp>
      <p:sp>
        <p:nvSpPr>
          <p:cNvPr id="7" name="テキスト ボックス 6">
            <a:extLst>
              <a:ext uri="{FF2B5EF4-FFF2-40B4-BE49-F238E27FC236}">
                <a16:creationId xmlns:a16="http://schemas.microsoft.com/office/drawing/2014/main" id="{60801F72-0E9C-482C-BD08-D3D386B04428}"/>
              </a:ext>
            </a:extLst>
          </p:cNvPr>
          <p:cNvSpPr txBox="1"/>
          <p:nvPr/>
        </p:nvSpPr>
        <p:spPr>
          <a:xfrm>
            <a:off x="871045" y="2163388"/>
            <a:ext cx="8225454" cy="3599102"/>
          </a:xfrm>
          <a:prstGeom prst="roundRect">
            <a:avLst>
              <a:gd name="adj" fmla="val 8473"/>
            </a:avLst>
          </a:prstGeom>
        </p:spPr>
        <p:style>
          <a:lnRef idx="2">
            <a:schemeClr val="dk1"/>
          </a:lnRef>
          <a:fillRef idx="1">
            <a:schemeClr val="lt1"/>
          </a:fillRef>
          <a:effectRef idx="0">
            <a:schemeClr val="dk1"/>
          </a:effectRef>
          <a:fontRef idx="minor">
            <a:schemeClr val="dk1"/>
          </a:fontRef>
        </p:style>
        <p:txBody>
          <a:bodyPr wrap="square" tIns="108000" bIns="108000" rtlCol="0" anchor="ctr">
            <a:spAutoFit/>
          </a:bodyPr>
          <a:lstStyle/>
          <a:p>
            <a:pPr>
              <a:lnSpc>
                <a:spcPts val="2800"/>
              </a:lnSpc>
            </a:pPr>
            <a:r>
              <a:rPr lang="ja-JP" altLang="en-US" sz="1900" dirty="0">
                <a:solidFill>
                  <a:schemeClr val="tx1"/>
                </a:solidFill>
                <a:latin typeface="メイリオ" panose="020B0604030504040204" pitchFamily="50" charset="-128"/>
                <a:ea typeface="メイリオ" panose="020B0604030504040204" pitchFamily="50" charset="-128"/>
              </a:rPr>
              <a:t>・学校における医療的ケアの実施体制の理解と医療的ケア児の健康状態</a:t>
            </a:r>
            <a:endParaRPr lang="en-US" altLang="ja-JP" sz="1900" dirty="0">
              <a:solidFill>
                <a:schemeClr val="tx1"/>
              </a:solidFill>
              <a:latin typeface="メイリオ" panose="020B0604030504040204" pitchFamily="50" charset="-128"/>
              <a:ea typeface="メイリオ" panose="020B0604030504040204" pitchFamily="50" charset="-128"/>
            </a:endParaRPr>
          </a:p>
          <a:p>
            <a:pPr>
              <a:lnSpc>
                <a:spcPts val="2800"/>
              </a:lnSpc>
            </a:pPr>
            <a:r>
              <a:rPr lang="ja-JP" altLang="en-US" sz="1900" dirty="0">
                <a:solidFill>
                  <a:schemeClr val="tx1"/>
                </a:solidFill>
                <a:latin typeface="メイリオ" panose="020B0604030504040204" pitchFamily="50" charset="-128"/>
                <a:ea typeface="メイリオ" panose="020B0604030504040204" pitchFamily="50" charset="-128"/>
              </a:rPr>
              <a:t>　の学校への報告など責任を分担することの理解</a:t>
            </a:r>
            <a:endParaRPr lang="en-US" altLang="ja-JP" sz="1900" dirty="0">
              <a:solidFill>
                <a:schemeClr val="tx1"/>
              </a:solidFill>
              <a:latin typeface="メイリオ" panose="020B0604030504040204" pitchFamily="50" charset="-128"/>
              <a:ea typeface="メイリオ" panose="020B0604030504040204" pitchFamily="50" charset="-128"/>
            </a:endParaRPr>
          </a:p>
          <a:p>
            <a:pPr>
              <a:lnSpc>
                <a:spcPts val="2800"/>
              </a:lnSpc>
            </a:pPr>
            <a:r>
              <a:rPr lang="ja-JP" altLang="en-US" sz="1900" dirty="0">
                <a:solidFill>
                  <a:schemeClr val="tx1"/>
                </a:solidFill>
                <a:latin typeface="メイリオ" panose="020B0604030504040204" pitchFamily="50" charset="-128"/>
                <a:ea typeface="メイリオ" panose="020B0604030504040204" pitchFamily="50" charset="-128"/>
              </a:rPr>
              <a:t>・学校との連携・協力</a:t>
            </a:r>
            <a:endParaRPr lang="en-US" altLang="ja-JP" sz="1900" dirty="0">
              <a:solidFill>
                <a:schemeClr val="tx1"/>
              </a:solidFill>
              <a:latin typeface="メイリオ" panose="020B0604030504040204" pitchFamily="50" charset="-128"/>
              <a:ea typeface="メイリオ" panose="020B0604030504040204" pitchFamily="50" charset="-128"/>
            </a:endParaRPr>
          </a:p>
          <a:p>
            <a:pPr>
              <a:lnSpc>
                <a:spcPts val="2800"/>
              </a:lnSpc>
            </a:pPr>
            <a:r>
              <a:rPr lang="ja-JP" altLang="en-US" sz="1900" dirty="0">
                <a:solidFill>
                  <a:schemeClr val="tx1"/>
                </a:solidFill>
                <a:latin typeface="メイリオ" panose="020B0604030504040204" pitchFamily="50" charset="-128"/>
                <a:ea typeface="メイリオ" panose="020B0604030504040204" pitchFamily="50" charset="-128"/>
              </a:rPr>
              <a:t>・緊急時の連絡手段の確保</a:t>
            </a:r>
            <a:endParaRPr lang="en-US" altLang="ja-JP" sz="1900" dirty="0">
              <a:solidFill>
                <a:schemeClr val="tx1"/>
              </a:solidFill>
              <a:latin typeface="メイリオ" panose="020B0604030504040204" pitchFamily="50" charset="-128"/>
              <a:ea typeface="メイリオ" panose="020B0604030504040204" pitchFamily="50" charset="-128"/>
            </a:endParaRPr>
          </a:p>
          <a:p>
            <a:pPr>
              <a:lnSpc>
                <a:spcPts val="2800"/>
              </a:lnSpc>
            </a:pPr>
            <a:r>
              <a:rPr lang="ja-JP" altLang="en-US" sz="1900" dirty="0">
                <a:solidFill>
                  <a:schemeClr val="tx1"/>
                </a:solidFill>
                <a:latin typeface="メイリオ" panose="020B0604030504040204" pitchFamily="50" charset="-128"/>
                <a:ea typeface="メイリオ" panose="020B0604030504040204" pitchFamily="50" charset="-128"/>
              </a:rPr>
              <a:t>・定期的な医療機関への受診（主治医からの適切な指示を仰ぐ）</a:t>
            </a:r>
            <a:endParaRPr lang="en-US" altLang="ja-JP" sz="1900" dirty="0">
              <a:solidFill>
                <a:schemeClr val="tx1"/>
              </a:solidFill>
              <a:latin typeface="メイリオ" panose="020B0604030504040204" pitchFamily="50" charset="-128"/>
              <a:ea typeface="メイリオ" panose="020B0604030504040204" pitchFamily="50" charset="-128"/>
            </a:endParaRPr>
          </a:p>
          <a:p>
            <a:pPr>
              <a:lnSpc>
                <a:spcPts val="2800"/>
              </a:lnSpc>
            </a:pPr>
            <a:r>
              <a:rPr lang="ja-JP" altLang="en-US" sz="1900" dirty="0">
                <a:solidFill>
                  <a:schemeClr val="tx1"/>
                </a:solidFill>
                <a:latin typeface="メイリオ" panose="020B0604030504040204" pitchFamily="50" charset="-128"/>
                <a:ea typeface="メイリオ" panose="020B0604030504040204" pitchFamily="50" charset="-128"/>
              </a:rPr>
              <a:t>・健康状態の報告</a:t>
            </a:r>
            <a:endParaRPr lang="en-US" altLang="ja-JP" sz="1900" dirty="0">
              <a:solidFill>
                <a:schemeClr val="tx1"/>
              </a:solidFill>
              <a:latin typeface="メイリオ" panose="020B0604030504040204" pitchFamily="50" charset="-128"/>
              <a:ea typeface="メイリオ" panose="020B0604030504040204" pitchFamily="50" charset="-128"/>
            </a:endParaRPr>
          </a:p>
          <a:p>
            <a:pPr>
              <a:lnSpc>
                <a:spcPts val="2800"/>
              </a:lnSpc>
            </a:pPr>
            <a:r>
              <a:rPr lang="ja-JP" altLang="en-US" sz="1900" dirty="0">
                <a:solidFill>
                  <a:schemeClr val="tx1"/>
                </a:solidFill>
                <a:latin typeface="メイリオ" panose="020B0604030504040204" pitchFamily="50" charset="-128"/>
                <a:ea typeface="メイリオ" panose="020B0604030504040204" pitchFamily="50" charset="-128"/>
              </a:rPr>
              <a:t>・医療的ケアに必要な医療器具等の準備（学校が用意するものを除く）</a:t>
            </a:r>
            <a:endParaRPr lang="en-US" altLang="ja-JP" sz="1900" dirty="0">
              <a:solidFill>
                <a:schemeClr val="tx1"/>
              </a:solidFill>
              <a:latin typeface="メイリオ" panose="020B0604030504040204" pitchFamily="50" charset="-128"/>
              <a:ea typeface="メイリオ" panose="020B0604030504040204" pitchFamily="50" charset="-128"/>
            </a:endParaRPr>
          </a:p>
          <a:p>
            <a:pPr>
              <a:lnSpc>
                <a:spcPts val="2800"/>
              </a:lnSpc>
            </a:pPr>
            <a:r>
              <a:rPr lang="ja-JP" altLang="en-US" sz="1900" dirty="0">
                <a:solidFill>
                  <a:schemeClr val="tx1"/>
                </a:solidFill>
                <a:latin typeface="メイリオ" panose="020B0604030504040204" pitchFamily="50" charset="-128"/>
                <a:ea typeface="メイリオ" panose="020B0604030504040204" pitchFamily="50" charset="-128"/>
              </a:rPr>
              <a:t>・緊急時の対応</a:t>
            </a:r>
            <a:endParaRPr lang="en-US" altLang="ja-JP" sz="1900" dirty="0">
              <a:solidFill>
                <a:schemeClr val="tx1"/>
              </a:solidFill>
              <a:latin typeface="メイリオ" panose="020B0604030504040204" pitchFamily="50" charset="-128"/>
              <a:ea typeface="メイリオ" panose="020B0604030504040204" pitchFamily="50" charset="-128"/>
            </a:endParaRPr>
          </a:p>
          <a:p>
            <a:pPr>
              <a:lnSpc>
                <a:spcPts val="2800"/>
              </a:lnSpc>
            </a:pPr>
            <a:r>
              <a:rPr lang="ja-JP" altLang="en-US" sz="1900" dirty="0">
                <a:solidFill>
                  <a:schemeClr val="tx1"/>
                </a:solidFill>
                <a:latin typeface="メイリオ" panose="020B0604030504040204" pitchFamily="50" charset="-128"/>
                <a:ea typeface="メイリオ" panose="020B0604030504040204" pitchFamily="50" charset="-128"/>
              </a:rPr>
              <a:t>・学校と主治医との連携体制の構築への協力</a:t>
            </a:r>
            <a:endParaRPr lang="en-US" altLang="ja-JP" sz="1900" dirty="0">
              <a:solidFill>
                <a:schemeClr val="tx1"/>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7A9A766-03CA-4027-AA83-91E4CB08F9B1}"/>
              </a:ext>
            </a:extLst>
          </p:cNvPr>
          <p:cNvSpPr txBox="1"/>
          <p:nvPr/>
        </p:nvSpPr>
        <p:spPr>
          <a:xfrm>
            <a:off x="681040" y="5907189"/>
            <a:ext cx="7791450"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（巻末資料参照：学校における医療的ケアの今後の対応について、</a:t>
            </a: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文部科学省、</a:t>
            </a: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平成</a:t>
            </a:r>
            <a:r>
              <a:rPr lang="en-US" altLang="ja-JP" sz="1100" dirty="0">
                <a:latin typeface="メイリオ" panose="020B0604030504040204" pitchFamily="50" charset="-128"/>
                <a:ea typeface="メイリオ" panose="020B0604030504040204" pitchFamily="50" charset="-128"/>
              </a:rPr>
              <a:t>31 </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3 </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20 </a:t>
            </a:r>
            <a:r>
              <a:rPr lang="ja-JP" altLang="en-US" sz="1100" dirty="0">
                <a:latin typeface="メイリオ" panose="020B0604030504040204" pitchFamily="50" charset="-128"/>
                <a:ea typeface="メイリオ" panose="020B0604030504040204" pitchFamily="50" charset="-128"/>
              </a:rPr>
              <a:t>日）</a:t>
            </a:r>
          </a:p>
        </p:txBody>
      </p:sp>
      <p:sp>
        <p:nvSpPr>
          <p:cNvPr id="6" name="テキスト ボックス 5">
            <a:extLst>
              <a:ext uri="{FF2B5EF4-FFF2-40B4-BE49-F238E27FC236}">
                <a16:creationId xmlns:a16="http://schemas.microsoft.com/office/drawing/2014/main" id="{92E6D559-8715-4016-84DF-B50EE1AE8CE8}"/>
              </a:ext>
            </a:extLst>
          </p:cNvPr>
          <p:cNvSpPr txBox="1"/>
          <p:nvPr/>
        </p:nvSpPr>
        <p:spPr>
          <a:xfrm>
            <a:off x="871045" y="1533600"/>
            <a:ext cx="3518912" cy="338554"/>
          </a:xfrm>
          <a:prstGeom prst="rect">
            <a:avLst/>
          </a:prstGeom>
          <a:noFill/>
        </p:spPr>
        <p:txBody>
          <a:bodyPr wrap="squar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18</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学校における保護者の役割</a:t>
            </a:r>
            <a:endParaRPr lang="zh-TW" altLang="en-US" sz="16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62</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27710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7F4336F-E4E2-439D-AB9A-D81794A746F8}"/>
              </a:ext>
            </a:extLst>
          </p:cNvPr>
          <p:cNvSpPr>
            <a:spLocks noGrp="1"/>
          </p:cNvSpPr>
          <p:nvPr>
            <p:ph type="title"/>
          </p:nvPr>
        </p:nvSpPr>
        <p:spPr>
          <a:xfrm>
            <a:off x="720000" y="649339"/>
            <a:ext cx="8384705" cy="581890"/>
          </a:xfrm>
        </p:spPr>
        <p:txBody>
          <a:bodyPr>
            <a:normAutofit/>
          </a:bodyPr>
          <a:lstStyle/>
          <a:p>
            <a:r>
              <a:rPr lang="ja-JP" altLang="en-US" sz="2799" dirty="0"/>
              <a:t>３－３　家族との協働</a:t>
            </a:r>
          </a:p>
        </p:txBody>
      </p:sp>
      <p:sp>
        <p:nvSpPr>
          <p:cNvPr id="5" name="テキスト ボックス 4">
            <a:extLst>
              <a:ext uri="{FF2B5EF4-FFF2-40B4-BE49-F238E27FC236}">
                <a16:creationId xmlns:a16="http://schemas.microsoft.com/office/drawing/2014/main" id="{F9B58A53-D844-465A-B4BA-73666868786D}"/>
              </a:ext>
            </a:extLst>
          </p:cNvPr>
          <p:cNvSpPr txBox="1"/>
          <p:nvPr/>
        </p:nvSpPr>
        <p:spPr>
          <a:xfrm>
            <a:off x="840258" y="2029178"/>
            <a:ext cx="8118387" cy="2462313"/>
          </a:xfrm>
          <a:prstGeom prst="rect">
            <a:avLst/>
          </a:prstGeom>
          <a:noFill/>
          <a:ln>
            <a:solidFill>
              <a:schemeClr val="tx1"/>
            </a:solidFill>
          </a:ln>
        </p:spPr>
        <p:txBody>
          <a:bodyPr wrap="square" tIns="108000" bIns="108000" rtlCol="0" anchor="ctr">
            <a:spAutoFit/>
          </a:bodyPr>
          <a:lstStyle/>
          <a:p>
            <a:pPr>
              <a:lnSpc>
                <a:spcPts val="2500"/>
              </a:lnSpc>
            </a:pPr>
            <a:r>
              <a:rPr lang="ja-JP" altLang="en-US" dirty="0">
                <a:latin typeface="BIZ UDゴシック" panose="020B0400000000000000" pitchFamily="49" charset="-128"/>
                <a:ea typeface="BIZ UDゴシック" panose="020B0400000000000000" pitchFamily="49" charset="-128"/>
              </a:rPr>
              <a:t>　</a:t>
            </a:r>
            <a:r>
              <a:rPr lang="ja-JP" altLang="en-US" dirty="0">
                <a:latin typeface="メイリオ" panose="020B0604030504040204" pitchFamily="50" charset="-128"/>
                <a:ea typeface="メイリオ" panose="020B0604030504040204" pitchFamily="50" charset="-128"/>
              </a:rPr>
              <a:t>○医療的ケアに関する窓口となる教職員を定める</a:t>
            </a:r>
            <a:endParaRPr lang="en-US" altLang="ja-JP" dirty="0">
              <a:latin typeface="メイリオ" panose="020B0604030504040204" pitchFamily="50" charset="-128"/>
              <a:ea typeface="メイリオ" panose="020B0604030504040204" pitchFamily="50" charset="-128"/>
            </a:endParaRPr>
          </a:p>
          <a:p>
            <a:pPr>
              <a:lnSpc>
                <a:spcPts val="2500"/>
              </a:lnSpc>
            </a:pPr>
            <a:r>
              <a:rPr lang="ja-JP" altLang="en-US" dirty="0">
                <a:latin typeface="メイリオ" panose="020B0604030504040204" pitchFamily="50" charset="-128"/>
                <a:ea typeface="メイリオ" panose="020B0604030504040204" pitchFamily="50" charset="-128"/>
              </a:rPr>
              <a:t>　○家族に学校の仕組みを説明する際には、全体像や役割分担を</a:t>
            </a:r>
            <a:endParaRPr lang="en-US" altLang="ja-JP" dirty="0">
              <a:latin typeface="メイリオ" panose="020B0604030504040204" pitchFamily="50" charset="-128"/>
              <a:ea typeface="メイリオ" panose="020B0604030504040204" pitchFamily="50" charset="-128"/>
            </a:endParaRPr>
          </a:p>
          <a:p>
            <a:pPr>
              <a:lnSpc>
                <a:spcPts val="2500"/>
              </a:lnSpc>
            </a:pPr>
            <a:r>
              <a:rPr lang="ja-JP" altLang="en-US" dirty="0">
                <a:latin typeface="メイリオ" panose="020B0604030504040204" pitchFamily="50" charset="-128"/>
                <a:ea typeface="メイリオ" panose="020B0604030504040204" pitchFamily="50" charset="-128"/>
              </a:rPr>
              <a:t>　　明記してわかりやすく説明する</a:t>
            </a:r>
            <a:endParaRPr lang="en-US" altLang="ja-JP" dirty="0">
              <a:latin typeface="メイリオ" panose="020B0604030504040204" pitchFamily="50" charset="-128"/>
              <a:ea typeface="メイリオ" panose="020B0604030504040204" pitchFamily="50" charset="-128"/>
            </a:endParaRPr>
          </a:p>
          <a:p>
            <a:pPr>
              <a:lnSpc>
                <a:spcPts val="2500"/>
              </a:lnSpc>
            </a:pPr>
            <a:r>
              <a:rPr lang="ja-JP" altLang="en-US" dirty="0">
                <a:latin typeface="メイリオ" panose="020B0604030504040204" pitchFamily="50" charset="-128"/>
                <a:ea typeface="メイリオ" panose="020B0604030504040204" pitchFamily="50" charset="-128"/>
              </a:rPr>
              <a:t>　○医療的ケア児の健康状態、医療的ケアの内容や頻度、想定される</a:t>
            </a:r>
            <a:endParaRPr lang="en-US" altLang="ja-JP" dirty="0">
              <a:latin typeface="メイリオ" panose="020B0604030504040204" pitchFamily="50" charset="-128"/>
              <a:ea typeface="メイリオ" panose="020B0604030504040204" pitchFamily="50" charset="-128"/>
            </a:endParaRPr>
          </a:p>
          <a:p>
            <a:pPr>
              <a:lnSpc>
                <a:spcPts val="2500"/>
              </a:lnSpc>
            </a:pPr>
            <a:r>
              <a:rPr lang="ja-JP" altLang="en-US" dirty="0">
                <a:latin typeface="メイリオ" panose="020B0604030504040204" pitchFamily="50" charset="-128"/>
                <a:ea typeface="メイリオ" panose="020B0604030504040204" pitchFamily="50" charset="-128"/>
              </a:rPr>
              <a:t>　　緊急時の対応などについて、あらかじめ家族から説明を受ける</a:t>
            </a:r>
            <a:endParaRPr lang="en-US" altLang="ja-JP" dirty="0">
              <a:latin typeface="メイリオ" panose="020B0604030504040204" pitchFamily="50" charset="-128"/>
              <a:ea typeface="メイリオ" panose="020B0604030504040204" pitchFamily="50" charset="-128"/>
            </a:endParaRPr>
          </a:p>
          <a:p>
            <a:pPr>
              <a:lnSpc>
                <a:spcPts val="2500"/>
              </a:lnSpc>
            </a:pPr>
            <a:r>
              <a:rPr lang="ja-JP" altLang="en-US" dirty="0">
                <a:latin typeface="メイリオ" panose="020B0604030504040204" pitchFamily="50" charset="-128"/>
                <a:ea typeface="メイリオ" panose="020B0604030504040204" pitchFamily="50" charset="-128"/>
              </a:rPr>
              <a:t>　○学校で実施可能な医療的ケアの範囲について、家族と学校の双方で</a:t>
            </a:r>
            <a:endParaRPr lang="en-US" altLang="ja-JP" dirty="0">
              <a:latin typeface="メイリオ" panose="020B0604030504040204" pitchFamily="50" charset="-128"/>
              <a:ea typeface="メイリオ" panose="020B0604030504040204" pitchFamily="50" charset="-128"/>
            </a:endParaRPr>
          </a:p>
          <a:p>
            <a:pPr>
              <a:lnSpc>
                <a:spcPts val="2500"/>
              </a:lnSpc>
            </a:pPr>
            <a:r>
              <a:rPr lang="ja-JP" altLang="en-US" dirty="0">
                <a:latin typeface="メイリオ" panose="020B0604030504040204" pitchFamily="50" charset="-128"/>
                <a:ea typeface="メイリオ" panose="020B0604030504040204" pitchFamily="50" charset="-128"/>
              </a:rPr>
              <a:t>　　共通理解を図る</a:t>
            </a:r>
            <a:endParaRPr lang="en-US" altLang="ja-JP"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2ABE7D8-BEFF-478A-9D1F-2087D39857E3}"/>
              </a:ext>
            </a:extLst>
          </p:cNvPr>
          <p:cNvSpPr txBox="1"/>
          <p:nvPr/>
        </p:nvSpPr>
        <p:spPr>
          <a:xfrm>
            <a:off x="840258" y="4997869"/>
            <a:ext cx="8118389" cy="1012755"/>
          </a:xfrm>
          <a:prstGeom prst="rect">
            <a:avLst/>
          </a:prstGeom>
          <a:noFill/>
          <a:ln>
            <a:solidFill>
              <a:schemeClr val="tx1"/>
            </a:solidFill>
          </a:ln>
        </p:spPr>
        <p:txBody>
          <a:bodyPr wrap="square" tIns="72000" bIns="108000" rtlCol="0" anchor="ctr">
            <a:spAutoFit/>
          </a:bodyPr>
          <a:lstStyle/>
          <a:p>
            <a:r>
              <a:rPr lang="ja-JP" altLang="en-US" dirty="0"/>
              <a:t>　</a:t>
            </a:r>
            <a:endParaRPr lang="en-US" altLang="ja-JP" dirty="0"/>
          </a:p>
          <a:p>
            <a:r>
              <a:rPr lang="ja-JP" altLang="en-US" dirty="0">
                <a:latin typeface="BIZ UDゴシック" panose="020B0400000000000000" pitchFamily="49" charset="-128"/>
                <a:ea typeface="BIZ UDゴシック" panose="020B0400000000000000" pitchFamily="49" charset="-128"/>
              </a:rPr>
              <a:t>　</a:t>
            </a:r>
            <a:r>
              <a:rPr lang="ja-JP" altLang="en-US" dirty="0">
                <a:latin typeface="メイリオ" panose="020B0604030504040204" pitchFamily="50" charset="-128"/>
                <a:ea typeface="メイリオ" panose="020B0604030504040204" pitchFamily="50" charset="-128"/>
              </a:rPr>
              <a:t>○子どもや家族の成長発達をアセスメントし、教職員と協働して</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家族のケアを行う</a:t>
            </a:r>
          </a:p>
        </p:txBody>
      </p:sp>
      <p:sp>
        <p:nvSpPr>
          <p:cNvPr id="7" name="テキスト ボックス 6">
            <a:extLst>
              <a:ext uri="{FF2B5EF4-FFF2-40B4-BE49-F238E27FC236}">
                <a16:creationId xmlns:a16="http://schemas.microsoft.com/office/drawing/2014/main" id="{ACCB4AA4-721E-4503-A73E-116198BB0218}"/>
              </a:ext>
            </a:extLst>
          </p:cNvPr>
          <p:cNvSpPr txBox="1"/>
          <p:nvPr/>
        </p:nvSpPr>
        <p:spPr>
          <a:xfrm>
            <a:off x="945781" y="4823018"/>
            <a:ext cx="1800493" cy="349702"/>
          </a:xfrm>
          <a:prstGeom prst="rect">
            <a:avLst/>
          </a:prstGeom>
          <a:solidFill>
            <a:schemeClr val="accent2"/>
          </a:solidFill>
        </p:spPr>
        <p:txBody>
          <a:bodyPr wrap="none" tIns="72000" bIns="0" rtlCol="0" anchor="ctr">
            <a:spAutoFit/>
          </a:bodyPr>
          <a:lstStyle/>
          <a:p>
            <a:r>
              <a:rPr lang="ja-JP" altLang="en-US" dirty="0">
                <a:solidFill>
                  <a:schemeClr val="bg1"/>
                </a:solidFill>
                <a:latin typeface="メイリオ" panose="020B0604030504040204" pitchFamily="50" charset="-128"/>
                <a:ea typeface="メイリオ" panose="020B0604030504040204" pitchFamily="50" charset="-128"/>
              </a:rPr>
              <a:t>看護師等の役割</a:t>
            </a:r>
          </a:p>
        </p:txBody>
      </p:sp>
      <p:sp>
        <p:nvSpPr>
          <p:cNvPr id="8" name="テキスト ボックス 7">
            <a:extLst>
              <a:ext uri="{FF2B5EF4-FFF2-40B4-BE49-F238E27FC236}">
                <a16:creationId xmlns:a16="http://schemas.microsoft.com/office/drawing/2014/main" id="{8CF7DEAA-DB3C-4550-B6A9-7F8AC7BDED1B}"/>
              </a:ext>
            </a:extLst>
          </p:cNvPr>
          <p:cNvSpPr txBox="1"/>
          <p:nvPr/>
        </p:nvSpPr>
        <p:spPr>
          <a:xfrm>
            <a:off x="840258" y="1554949"/>
            <a:ext cx="3336170" cy="338554"/>
          </a:xfrm>
          <a:prstGeom prst="rect">
            <a:avLst/>
          </a:prstGeom>
          <a:noFill/>
        </p:spPr>
        <p:txBody>
          <a:bodyPr wrap="none" lIns="0" bIns="4680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a:t>
            </a:r>
            <a:r>
              <a:rPr lang="en-US" altLang="ja-JP" sz="1600" b="1" dirty="0">
                <a:solidFill>
                  <a:srgbClr val="4DB3FF"/>
                </a:solidFill>
                <a:latin typeface="メイリオ" panose="020B0604030504040204" pitchFamily="50" charset="-128"/>
                <a:ea typeface="メイリオ" panose="020B0604030504040204" pitchFamily="50" charset="-128"/>
              </a:rPr>
              <a:t>19</a:t>
            </a:r>
            <a:r>
              <a:rPr lang="ja-JP" altLang="en-US" sz="1600" b="1" dirty="0">
                <a:solidFill>
                  <a:srgbClr val="4DB3FF"/>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家族との協働のポイント</a:t>
            </a:r>
            <a:endParaRPr lang="zh-TW" altLang="en-US" sz="1600" b="1"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63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617183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1E987CA-DA27-417A-8E43-A338515BCE4C}"/>
              </a:ext>
            </a:extLst>
          </p:cNvPr>
          <p:cNvSpPr>
            <a:spLocks noGrp="1"/>
          </p:cNvSpPr>
          <p:nvPr>
            <p:ph type="body" sz="quarter" idx="10"/>
          </p:nvPr>
        </p:nvSpPr>
        <p:spPr/>
        <p:txBody>
          <a:bodyPr/>
          <a:lstStyle/>
          <a:p>
            <a:r>
              <a:rPr kumimoji="1" lang="ja-JP" altLang="en-US" dirty="0">
                <a:solidFill>
                  <a:schemeClr val="accent6">
                    <a:lumMod val="75000"/>
                  </a:schemeClr>
                </a:solidFill>
                <a:latin typeface="メイリオ" panose="020B0604030504040204" pitchFamily="50" charset="-128"/>
                <a:ea typeface="メイリオ" panose="020B0604030504040204" pitchFamily="50" charset="-128"/>
              </a:rPr>
              <a:t>コラム</a:t>
            </a:r>
          </a:p>
        </p:txBody>
      </p:sp>
      <p:sp>
        <p:nvSpPr>
          <p:cNvPr id="2" name="タイトル 1">
            <a:extLst>
              <a:ext uri="{FF2B5EF4-FFF2-40B4-BE49-F238E27FC236}">
                <a16:creationId xmlns:a16="http://schemas.microsoft.com/office/drawing/2014/main" id="{7BB20671-B0B7-4031-AFEF-BED861D68732}"/>
              </a:ext>
            </a:extLst>
          </p:cNvPr>
          <p:cNvSpPr>
            <a:spLocks noGrp="1"/>
          </p:cNvSpPr>
          <p:nvPr>
            <p:ph type="title"/>
          </p:nvPr>
        </p:nvSpPr>
        <p:spPr>
          <a:xfrm>
            <a:off x="720000" y="677884"/>
            <a:ext cx="8543925" cy="581890"/>
          </a:xfrm>
        </p:spPr>
        <p:txBody>
          <a:bodyPr>
            <a:normAutofit/>
          </a:bodyPr>
          <a:lstStyle/>
          <a:p>
            <a:r>
              <a:rPr lang="ja-JP" altLang="en-US" sz="2799" dirty="0"/>
              <a:t>信頼の「チーム学校」①</a:t>
            </a:r>
          </a:p>
        </p:txBody>
      </p:sp>
      <p:sp>
        <p:nvSpPr>
          <p:cNvPr id="4" name="テキスト ボックス 3">
            <a:extLst>
              <a:ext uri="{FF2B5EF4-FFF2-40B4-BE49-F238E27FC236}">
                <a16:creationId xmlns:a16="http://schemas.microsoft.com/office/drawing/2014/main" id="{E98D0578-32D8-408D-B87D-2D008C8FE7B7}"/>
              </a:ext>
            </a:extLst>
          </p:cNvPr>
          <p:cNvSpPr txBox="1"/>
          <p:nvPr/>
        </p:nvSpPr>
        <p:spPr>
          <a:xfrm>
            <a:off x="668341" y="1691132"/>
            <a:ext cx="8605837" cy="2816432"/>
          </a:xfrm>
          <a:prstGeom prst="rect">
            <a:avLst/>
          </a:prstGeom>
          <a:noFill/>
        </p:spPr>
        <p:txBody>
          <a:bodyPr wrap="square" lIns="0" tIns="0" rIns="0" bIns="0" numCol="2" spcCol="540000" rtlCol="0">
            <a:noAutofit/>
          </a:bodyPr>
          <a:lstStyle/>
          <a:p>
            <a:pPr algn="just">
              <a:lnSpc>
                <a:spcPct val="125000"/>
              </a:lnSpc>
            </a:pPr>
            <a:r>
              <a:rPr lang="ja-JP" altLang="en-US" dirty="0">
                <a:latin typeface="メイリオ" panose="020B0604030504040204" pitchFamily="50" charset="-128"/>
                <a:ea typeface="メイリオ" panose="020B0604030504040204" pitchFamily="50" charset="-128"/>
              </a:rPr>
              <a:t>　</a:t>
            </a:r>
            <a:r>
              <a:rPr lang="ja-JP" altLang="en-US" sz="1700" dirty="0">
                <a:latin typeface="メイリオ" panose="020B0604030504040204" pitchFamily="50" charset="-128"/>
                <a:ea typeface="メイリオ" panose="020B0604030504040204" pitchFamily="50" charset="-128"/>
              </a:rPr>
              <a:t>私は小学部</a:t>
            </a:r>
            <a:r>
              <a:rPr lang="en-US" altLang="ja-JP" sz="1700" dirty="0">
                <a:latin typeface="メイリオ" panose="020B0604030504040204" pitchFamily="50" charset="-128"/>
                <a:ea typeface="メイリオ" panose="020B0604030504040204" pitchFamily="50" charset="-128"/>
              </a:rPr>
              <a:t>4</a:t>
            </a:r>
            <a:r>
              <a:rPr lang="ja-JP" altLang="en-US" sz="1700" dirty="0">
                <a:latin typeface="メイリオ" panose="020B0604030504040204" pitchFamily="50" charset="-128"/>
                <a:ea typeface="メイリオ" panose="020B0604030504040204" pitchFamily="50" charset="-128"/>
              </a:rPr>
              <a:t>年生の児童を担任していました。私の担任をしていた児童は、刻み食の給食を口から食べていましたが、刻み食を飲み込むと同時に、毎回むせて咳き込んでいましたので、一年間かけて、保護者にもお話をして、経管栄養による注入と吸引の</a:t>
            </a:r>
            <a:r>
              <a:rPr lang="en-US" altLang="ja-JP" sz="1700" dirty="0">
                <a:latin typeface="メイリオ" panose="020B0604030504040204" pitchFamily="50" charset="-128"/>
                <a:ea typeface="メイリオ" panose="020B0604030504040204" pitchFamily="50" charset="-128"/>
              </a:rPr>
              <a:t>2</a:t>
            </a:r>
            <a:r>
              <a:rPr lang="ja-JP" altLang="en-US" sz="1700" dirty="0">
                <a:latin typeface="メイリオ" panose="020B0604030504040204" pitchFamily="50" charset="-128"/>
                <a:ea typeface="メイリオ" panose="020B0604030504040204" pitchFamily="50" charset="-128"/>
              </a:rPr>
              <a:t>つの医療的ケアを申請していただきました。当時は、指導医と病院の看護師から、研修を毎回受けて、担当する児童・生徒の、吸引や注入を必死に学びました。時には、隣接していた病院に泊まり、夜勤の病院実習にも参加しました。最初、担任をした児童の口腔内の吸引の実施は、手が震えたことを今でも思い出します。 </a:t>
            </a:r>
          </a:p>
        </p:txBody>
      </p:sp>
      <p:pic>
        <p:nvPicPr>
          <p:cNvPr id="7" name="図 6" descr="挿絵, テーブル, 時計, スポーツゲーム が含まれている画像&#10;&#10;自動的に生成された説明">
            <a:extLst>
              <a:ext uri="{FF2B5EF4-FFF2-40B4-BE49-F238E27FC236}">
                <a16:creationId xmlns:a16="http://schemas.microsoft.com/office/drawing/2014/main" id="{386CD7FB-A8D9-40BC-AD07-1826E808873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50843" y="4507564"/>
            <a:ext cx="4004321" cy="1892952"/>
          </a:xfrm>
          <a:prstGeom prst="rect">
            <a:avLst/>
          </a:prstGeom>
        </p:spPr>
      </p:pic>
      <p:sp>
        <p:nvSpPr>
          <p:cNvPr id="8" name="正方形/長方形 7"/>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64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049707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1E987CA-DA27-417A-8E43-A338515BCE4C}"/>
              </a:ext>
            </a:extLst>
          </p:cNvPr>
          <p:cNvSpPr>
            <a:spLocks noGrp="1"/>
          </p:cNvSpPr>
          <p:nvPr>
            <p:ph type="body" sz="quarter" idx="10"/>
          </p:nvPr>
        </p:nvSpPr>
        <p:spPr/>
        <p:txBody>
          <a:bodyPr/>
          <a:lstStyle/>
          <a:p>
            <a:r>
              <a:rPr kumimoji="1" lang="ja-JP" altLang="en-US" dirty="0">
                <a:solidFill>
                  <a:schemeClr val="accent6">
                    <a:lumMod val="75000"/>
                  </a:schemeClr>
                </a:solidFill>
                <a:latin typeface="メイリオ" panose="020B0604030504040204" pitchFamily="50" charset="-128"/>
                <a:ea typeface="メイリオ" panose="020B0604030504040204" pitchFamily="50" charset="-128"/>
              </a:rPr>
              <a:t>コラム</a:t>
            </a:r>
          </a:p>
        </p:txBody>
      </p:sp>
      <p:sp>
        <p:nvSpPr>
          <p:cNvPr id="2" name="タイトル 1">
            <a:extLst>
              <a:ext uri="{FF2B5EF4-FFF2-40B4-BE49-F238E27FC236}">
                <a16:creationId xmlns:a16="http://schemas.microsoft.com/office/drawing/2014/main" id="{7BB20671-B0B7-4031-AFEF-BED861D68732}"/>
              </a:ext>
            </a:extLst>
          </p:cNvPr>
          <p:cNvSpPr>
            <a:spLocks noGrp="1"/>
          </p:cNvSpPr>
          <p:nvPr>
            <p:ph type="title"/>
          </p:nvPr>
        </p:nvSpPr>
        <p:spPr>
          <a:xfrm>
            <a:off x="720000" y="666009"/>
            <a:ext cx="8543925" cy="581890"/>
          </a:xfrm>
        </p:spPr>
        <p:txBody>
          <a:bodyPr>
            <a:normAutofit/>
          </a:bodyPr>
          <a:lstStyle/>
          <a:p>
            <a:r>
              <a:rPr lang="ja-JP" altLang="en-US" sz="2799" dirty="0"/>
              <a:t>信頼の「チーム学校」②</a:t>
            </a:r>
          </a:p>
        </p:txBody>
      </p:sp>
      <p:sp>
        <p:nvSpPr>
          <p:cNvPr id="6" name="テキスト ボックス 5">
            <a:extLst>
              <a:ext uri="{FF2B5EF4-FFF2-40B4-BE49-F238E27FC236}">
                <a16:creationId xmlns:a16="http://schemas.microsoft.com/office/drawing/2014/main" id="{E98D0578-32D8-408D-B87D-2D008C8FE7B7}"/>
              </a:ext>
            </a:extLst>
          </p:cNvPr>
          <p:cNvSpPr txBox="1"/>
          <p:nvPr/>
        </p:nvSpPr>
        <p:spPr>
          <a:xfrm>
            <a:off x="681040" y="1455888"/>
            <a:ext cx="8605837" cy="5181599"/>
          </a:xfrm>
          <a:prstGeom prst="rect">
            <a:avLst/>
          </a:prstGeom>
          <a:noFill/>
        </p:spPr>
        <p:txBody>
          <a:bodyPr wrap="square" lIns="0" tIns="0" rIns="0" bIns="0" numCol="2" spcCol="504000" rtlCol="0">
            <a:noAutofit/>
          </a:bodyPr>
          <a:lstStyle/>
          <a:p>
            <a:pPr algn="r">
              <a:lnSpc>
                <a:spcPct val="125000"/>
              </a:lnSpc>
            </a:pPr>
            <a:r>
              <a:rPr lang="ja-JP" altLang="en-US" dirty="0">
                <a:latin typeface="メイリオ" panose="020B0604030504040204" pitchFamily="50" charset="-128"/>
                <a:ea typeface="メイリオ" panose="020B0604030504040204" pitchFamily="50" charset="-128"/>
              </a:rPr>
              <a:t>　</a:t>
            </a:r>
            <a:r>
              <a:rPr lang="ja-JP" altLang="en-US" sz="1700" dirty="0">
                <a:latin typeface="メイリオ" panose="020B0604030504040204" pitchFamily="50" charset="-128"/>
                <a:ea typeface="メイリオ" panose="020B0604030504040204" pitchFamily="50" charset="-128"/>
              </a:rPr>
              <a:t>全てが終了した後、私は安堵感と嫌悪感で思い切って、職員室にいた先輩の先生方に「怖いんです。」と、正直に話をしました。その時、先輩の先生から意外な言葉がありました。「先生、僕もこわいよ。吸引するときは、今でも緊張するよ。」と、言っていました。私は「そうか、このベテランの先生も手が震えることがあったんだ。」と、少しホッとしたことも覚えています。その後、「でも、先生。吸引をした後、〇〇くんが、リラックスしてにっこりと笑顔で僕の顔を見るんだ。その笑顔を見ると</a:t>
            </a:r>
            <a:r>
              <a:rPr lang="en-US" altLang="ja-JP" sz="1700" dirty="0">
                <a:latin typeface="メイリオ" panose="020B0604030504040204" pitchFamily="50" charset="-128"/>
                <a:ea typeface="メイリオ" panose="020B0604030504040204" pitchFamily="50" charset="-128"/>
              </a:rPr>
              <a:t>『</a:t>
            </a:r>
            <a:r>
              <a:rPr lang="ja-JP" altLang="en-US" sz="1700" dirty="0">
                <a:latin typeface="メイリオ" panose="020B0604030504040204" pitchFamily="50" charset="-128"/>
                <a:ea typeface="メイリオ" panose="020B0604030504040204" pitchFamily="50" charset="-128"/>
              </a:rPr>
              <a:t>先生、ありがとう！</a:t>
            </a:r>
            <a:r>
              <a:rPr lang="en-US" altLang="ja-JP" sz="1700" dirty="0">
                <a:latin typeface="メイリオ" panose="020B0604030504040204" pitchFamily="50" charset="-128"/>
                <a:ea typeface="メイリオ" panose="020B0604030504040204" pitchFamily="50" charset="-128"/>
              </a:rPr>
              <a:t>』</a:t>
            </a:r>
            <a:r>
              <a:rPr lang="ja-JP" altLang="en-US" sz="1700" dirty="0">
                <a:latin typeface="メイリオ" panose="020B0604030504040204" pitchFamily="50" charset="-128"/>
                <a:ea typeface="メイリオ" panose="020B0604030504040204" pitchFamily="50" charset="-128"/>
              </a:rPr>
              <a:t>って言っているように思えるんだ。だから、先生、ゆっくりで良いから子供たちと一緒に頑張って行こうね。」と、私を励ましてくれました。</a:t>
            </a:r>
          </a:p>
        </p:txBody>
      </p:sp>
      <p:pic>
        <p:nvPicPr>
          <p:cNvPr id="8" name="図 7">
            <a:extLst>
              <a:ext uri="{FF2B5EF4-FFF2-40B4-BE49-F238E27FC236}">
                <a16:creationId xmlns:a16="http://schemas.microsoft.com/office/drawing/2014/main" id="{71026F71-2393-4CBE-8602-47D64ED649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17367" y="2761964"/>
            <a:ext cx="3860317" cy="3688747"/>
          </a:xfrm>
          <a:prstGeom prst="rect">
            <a:avLst/>
          </a:prstGeom>
        </p:spPr>
      </p:pic>
      <p:sp>
        <p:nvSpPr>
          <p:cNvPr id="9" name="正方形/長方形 8"/>
          <p:cNvSpPr/>
          <p:nvPr/>
        </p:nvSpPr>
        <p:spPr>
          <a:xfrm>
            <a:off x="5620872" y="2341469"/>
            <a:ext cx="3586337" cy="334313"/>
          </a:xfrm>
          <a:prstGeom prst="rect">
            <a:avLst/>
          </a:prstGeom>
          <a:solidFill>
            <a:schemeClr val="bg1"/>
          </a:solidFill>
          <a:ln>
            <a:solidFill>
              <a:srgbClr val="002060"/>
            </a:solidFill>
          </a:ln>
        </p:spPr>
        <p:txBody>
          <a:bodyPr wrap="square" lIns="180000" tIns="72000" anchor="ctr">
            <a:spAutoFit/>
          </a:bodyPr>
          <a:lstStyle/>
          <a:p>
            <a:pPr algn="ctr"/>
            <a:r>
              <a:rPr lang="ja-JP" altLang="en-US" sz="1400" b="1" dirty="0">
                <a:solidFill>
                  <a:srgbClr val="002060"/>
                </a:solidFill>
                <a:latin typeface="メイリオ" panose="020B0604030504040204" pitchFamily="50" charset="-128"/>
                <a:ea typeface="メイリオ" panose="020B0604030504040204" pitchFamily="50" charset="-128"/>
              </a:rPr>
              <a:t>チームアプローチによる指導体制（例）</a:t>
            </a:r>
            <a:endParaRPr lang="ja-JP" altLang="en-US" sz="1400" b="1" dirty="0">
              <a:solidFill>
                <a:schemeClr val="bg1"/>
              </a:solidFill>
            </a:endParaRPr>
          </a:p>
        </p:txBody>
      </p:sp>
      <p:sp>
        <p:nvSpPr>
          <p:cNvPr id="5" name="円/楕円 4"/>
          <p:cNvSpPr/>
          <p:nvPr/>
        </p:nvSpPr>
        <p:spPr>
          <a:xfrm>
            <a:off x="5230907" y="6225989"/>
            <a:ext cx="389965" cy="1613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65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9575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1E987CA-DA27-417A-8E43-A338515BCE4C}"/>
              </a:ext>
            </a:extLst>
          </p:cNvPr>
          <p:cNvSpPr>
            <a:spLocks noGrp="1"/>
          </p:cNvSpPr>
          <p:nvPr>
            <p:ph type="body" sz="quarter" idx="10"/>
          </p:nvPr>
        </p:nvSpPr>
        <p:spPr/>
        <p:txBody>
          <a:bodyPr/>
          <a:lstStyle/>
          <a:p>
            <a:r>
              <a:rPr kumimoji="1" lang="ja-JP" altLang="en-US" dirty="0">
                <a:solidFill>
                  <a:schemeClr val="accent6">
                    <a:lumMod val="75000"/>
                  </a:schemeClr>
                </a:solidFill>
                <a:latin typeface="メイリオ" panose="020B0604030504040204" pitchFamily="50" charset="-128"/>
                <a:ea typeface="メイリオ" panose="020B0604030504040204" pitchFamily="50" charset="-128"/>
              </a:rPr>
              <a:t>コラム</a:t>
            </a:r>
          </a:p>
        </p:txBody>
      </p:sp>
      <p:sp>
        <p:nvSpPr>
          <p:cNvPr id="2" name="タイトル 1">
            <a:extLst>
              <a:ext uri="{FF2B5EF4-FFF2-40B4-BE49-F238E27FC236}">
                <a16:creationId xmlns:a16="http://schemas.microsoft.com/office/drawing/2014/main" id="{7BB20671-B0B7-4031-AFEF-BED861D68732}"/>
              </a:ext>
            </a:extLst>
          </p:cNvPr>
          <p:cNvSpPr>
            <a:spLocks noGrp="1"/>
          </p:cNvSpPr>
          <p:nvPr>
            <p:ph type="title"/>
          </p:nvPr>
        </p:nvSpPr>
        <p:spPr>
          <a:xfrm>
            <a:off x="720000" y="666009"/>
            <a:ext cx="8543925" cy="581890"/>
          </a:xfrm>
        </p:spPr>
        <p:txBody>
          <a:bodyPr>
            <a:normAutofit/>
          </a:bodyPr>
          <a:lstStyle/>
          <a:p>
            <a:r>
              <a:rPr lang="ja-JP" altLang="en-US" sz="2799" dirty="0"/>
              <a:t>信頼の「チーム学校」③</a:t>
            </a:r>
          </a:p>
        </p:txBody>
      </p:sp>
      <p:sp>
        <p:nvSpPr>
          <p:cNvPr id="6" name="テキスト ボックス 5">
            <a:extLst>
              <a:ext uri="{FF2B5EF4-FFF2-40B4-BE49-F238E27FC236}">
                <a16:creationId xmlns:a16="http://schemas.microsoft.com/office/drawing/2014/main" id="{E98D0578-32D8-408D-B87D-2D008C8FE7B7}"/>
              </a:ext>
            </a:extLst>
          </p:cNvPr>
          <p:cNvSpPr txBox="1"/>
          <p:nvPr/>
        </p:nvSpPr>
        <p:spPr>
          <a:xfrm>
            <a:off x="668341" y="1496291"/>
            <a:ext cx="8605837" cy="5095965"/>
          </a:xfrm>
          <a:prstGeom prst="rect">
            <a:avLst/>
          </a:prstGeom>
          <a:noFill/>
        </p:spPr>
        <p:txBody>
          <a:bodyPr wrap="square" lIns="0" tIns="0" rIns="0" bIns="0" numCol="2" spcCol="504000" rtlCol="0">
            <a:noAutofit/>
          </a:bodyPr>
          <a:lstStyle/>
          <a:p>
            <a:pPr algn="just">
              <a:lnSpc>
                <a:spcPct val="125000"/>
              </a:lnSpc>
            </a:pPr>
            <a:r>
              <a:rPr lang="ja-JP" altLang="en-US" dirty="0">
                <a:latin typeface="メイリオ" panose="020B0604030504040204" pitchFamily="50" charset="-128"/>
                <a:ea typeface="メイリオ" panose="020B0604030504040204" pitchFamily="50" charset="-128"/>
              </a:rPr>
              <a:t>　</a:t>
            </a:r>
            <a:r>
              <a:rPr lang="ja-JP" altLang="en-US" sz="1700" dirty="0">
                <a:latin typeface="メイリオ" panose="020B0604030504040204" pitchFamily="50" charset="-128"/>
                <a:ea typeface="メイリオ" panose="020B0604030504040204" pitchFamily="50" charset="-128"/>
              </a:rPr>
              <a:t>私たちは医師でも看護師でもありません。大学の教員養成課程では、医療的ケアについて、学ぶチャンスはありませんでした。現在、訪問学級で学校に通えない子供たちも含めて、全ての子供たちは、「学校に通学して、友達や先生と学びたい。」と、思っています。その願いを叶えるために、より安全と安心を基盤に学校と医療とが連携して、現在の第三号研修が実施されています。本日、研修を受講されている方々の中で、これから実際に医療的ケアを実施する時、もしかしたら手が震えて、「こわい！」「難しい！」と思うかもしれません。そのような時は素直に、周りの先生方（教員）や学校の看護師、あるいは指導医のドクターを信頼して、自分の思いを話してほしいと思います。皆さんの周りは素晴らしい方々です。そして、あなたも「チーム学校」の大切な一員です。素晴らしいチームを作っていただきたいと強く願います。周りの方々の信頼があることにより、児童・生徒の安全を確保し、</a:t>
            </a:r>
            <a:endParaRPr lang="en-US" altLang="ja-JP" sz="1700" dirty="0">
              <a:latin typeface="メイリオ" panose="020B0604030504040204" pitchFamily="50" charset="-128"/>
              <a:ea typeface="メイリオ" panose="020B0604030504040204" pitchFamily="50" charset="-128"/>
            </a:endParaRPr>
          </a:p>
          <a:p>
            <a:pPr algn="just">
              <a:lnSpc>
                <a:spcPct val="125000"/>
              </a:lnSpc>
            </a:pPr>
            <a:r>
              <a:rPr lang="ja-JP" altLang="en-US" sz="1700" dirty="0">
                <a:latin typeface="メイリオ" panose="020B0604030504040204" pitchFamily="50" charset="-128"/>
                <a:ea typeface="メイリオ" panose="020B0604030504040204" pitchFamily="50" charset="-128"/>
              </a:rPr>
              <a:t>より良い教育</a:t>
            </a:r>
            <a:endParaRPr lang="en-US" altLang="ja-JP" sz="1700" dirty="0">
              <a:latin typeface="メイリオ" panose="020B0604030504040204" pitchFamily="50" charset="-128"/>
              <a:ea typeface="メイリオ" panose="020B0604030504040204" pitchFamily="50" charset="-128"/>
            </a:endParaRPr>
          </a:p>
          <a:p>
            <a:pPr algn="just">
              <a:lnSpc>
                <a:spcPct val="125000"/>
              </a:lnSpc>
            </a:pPr>
            <a:r>
              <a:rPr lang="ja-JP" altLang="en-US" sz="1700" dirty="0">
                <a:latin typeface="メイリオ" panose="020B0604030504040204" pitchFamily="50" charset="-128"/>
                <a:ea typeface="メイリオ" panose="020B0604030504040204" pitchFamily="50" charset="-128"/>
              </a:rPr>
              <a:t>が提供できる</a:t>
            </a:r>
            <a:endParaRPr lang="en-US" altLang="ja-JP" sz="1700" dirty="0">
              <a:latin typeface="メイリオ" panose="020B0604030504040204" pitchFamily="50" charset="-128"/>
              <a:ea typeface="メイリオ" panose="020B0604030504040204" pitchFamily="50" charset="-128"/>
            </a:endParaRPr>
          </a:p>
          <a:p>
            <a:pPr algn="just">
              <a:lnSpc>
                <a:spcPct val="125000"/>
              </a:lnSpc>
            </a:pPr>
            <a:r>
              <a:rPr lang="ja-JP" altLang="en-US" sz="1700" dirty="0">
                <a:latin typeface="メイリオ" panose="020B0604030504040204" pitchFamily="50" charset="-128"/>
                <a:ea typeface="メイリオ" panose="020B0604030504040204" pitchFamily="50" charset="-128"/>
              </a:rPr>
              <a:t>と信じます。</a:t>
            </a:r>
            <a:endParaRPr lang="en-US" altLang="ja-JP" sz="1700" dirty="0">
              <a:latin typeface="メイリオ" panose="020B0604030504040204" pitchFamily="50" charset="-128"/>
              <a:ea typeface="メイリオ" panose="020B0604030504040204" pitchFamily="50" charset="-128"/>
            </a:endParaRPr>
          </a:p>
          <a:p>
            <a:pPr algn="just">
              <a:lnSpc>
                <a:spcPct val="125000"/>
              </a:lnSpc>
            </a:pPr>
            <a:r>
              <a:rPr lang="ja-JP" altLang="en-US" sz="1700" dirty="0">
                <a:latin typeface="メイリオ" panose="020B0604030504040204" pitchFamily="50" charset="-128"/>
                <a:ea typeface="メイリオ" panose="020B0604030504040204" pitchFamily="50" charset="-128"/>
              </a:rPr>
              <a:t>皆さん、頑張</a:t>
            </a:r>
            <a:endParaRPr lang="en-US" altLang="ja-JP" sz="1700" dirty="0">
              <a:latin typeface="メイリオ" panose="020B0604030504040204" pitchFamily="50" charset="-128"/>
              <a:ea typeface="メイリオ" panose="020B0604030504040204" pitchFamily="50" charset="-128"/>
            </a:endParaRPr>
          </a:p>
          <a:p>
            <a:pPr algn="just">
              <a:lnSpc>
                <a:spcPct val="125000"/>
              </a:lnSpc>
            </a:pPr>
            <a:r>
              <a:rPr lang="ja-JP" altLang="en-US" sz="1700" dirty="0">
                <a:latin typeface="メイリオ" panose="020B0604030504040204" pitchFamily="50" charset="-128"/>
                <a:ea typeface="メイリオ" panose="020B0604030504040204" pitchFamily="50" charset="-128"/>
              </a:rPr>
              <a:t>ってください。</a:t>
            </a:r>
          </a:p>
        </p:txBody>
      </p:sp>
      <p:pic>
        <p:nvPicPr>
          <p:cNvPr id="8" name="図 7">
            <a:extLst>
              <a:ext uri="{FF2B5EF4-FFF2-40B4-BE49-F238E27FC236}">
                <a16:creationId xmlns:a16="http://schemas.microsoft.com/office/drawing/2014/main" id="{AB155608-FC9B-4C21-8AE8-705A1544D8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1214" y="4334319"/>
            <a:ext cx="2771408" cy="2190306"/>
          </a:xfrm>
          <a:prstGeom prst="rect">
            <a:avLst/>
          </a:prstGeom>
        </p:spPr>
      </p:pic>
      <p:sp>
        <p:nvSpPr>
          <p:cNvPr id="9" name="正方形/長方形 8"/>
          <p:cNvSpPr/>
          <p:nvPr/>
        </p:nvSpPr>
        <p:spPr>
          <a:xfrm>
            <a:off x="9237663" y="6479961"/>
            <a:ext cx="34496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66</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1602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A368DD9-C2F8-47F7-8548-C0F734909C36}"/>
              </a:ext>
            </a:extLst>
          </p:cNvPr>
          <p:cNvSpPr>
            <a:spLocks noGrp="1"/>
          </p:cNvSpPr>
          <p:nvPr>
            <p:ph type="title"/>
          </p:nvPr>
        </p:nvSpPr>
        <p:spPr>
          <a:xfrm>
            <a:off x="720000" y="666000"/>
            <a:ext cx="8543925" cy="581890"/>
          </a:xfrm>
        </p:spPr>
        <p:txBody>
          <a:bodyPr>
            <a:normAutofit/>
          </a:bodyPr>
          <a:lstStyle/>
          <a:p>
            <a:r>
              <a:rPr lang="ja-JP" altLang="en-US" sz="2799" dirty="0"/>
              <a:t>１－５　成長・発達の視点から人をとらえる</a:t>
            </a:r>
          </a:p>
        </p:txBody>
      </p:sp>
      <p:sp>
        <p:nvSpPr>
          <p:cNvPr id="5" name="テキスト ボックス 4">
            <a:extLst>
              <a:ext uri="{FF2B5EF4-FFF2-40B4-BE49-F238E27FC236}">
                <a16:creationId xmlns:a16="http://schemas.microsoft.com/office/drawing/2014/main" id="{DEE457A5-7AEE-4F4F-9FA6-20DF3E18383E}"/>
              </a:ext>
            </a:extLst>
          </p:cNvPr>
          <p:cNvSpPr txBox="1"/>
          <p:nvPr/>
        </p:nvSpPr>
        <p:spPr>
          <a:xfrm>
            <a:off x="681040" y="1849634"/>
            <a:ext cx="8543925" cy="3964501"/>
          </a:xfrm>
          <a:prstGeom prst="rect">
            <a:avLst/>
          </a:prstGeom>
          <a:noFill/>
          <a:ln>
            <a:solidFill>
              <a:schemeClr val="tx1"/>
            </a:solidFill>
          </a:ln>
        </p:spPr>
        <p:txBody>
          <a:bodyPr wrap="square" lIns="180000" tIns="180000" rIns="180000" bIns="180000" rtlCol="0" anchor="ctr">
            <a:spAutoFit/>
          </a:bodyPr>
          <a:lstStyle/>
          <a:p>
            <a:r>
              <a:rPr lang="ja-JP" altLang="en-US" dirty="0">
                <a:latin typeface="メイリオ" panose="020B0604030504040204" pitchFamily="50" charset="-128"/>
                <a:ea typeface="メイリオ" panose="020B0604030504040204" pitchFamily="50" charset="-128"/>
              </a:rPr>
              <a:t>　子どもを看護する上で、成長・発達の視点から人をとらえることが重要である。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子どもは著しい成長・発達を遂げることから、各時期の基本的な成長・発達の特徴を理解することによって、ケアにあたる子どもの基本的ニーズを理解する助けになる。</a:t>
            </a:r>
          </a:p>
          <a:p>
            <a:r>
              <a:rPr lang="ja-JP" altLang="en-US" dirty="0">
                <a:latin typeface="メイリオ" panose="020B0604030504040204" pitchFamily="50" charset="-128"/>
                <a:ea typeface="メイリオ" panose="020B0604030504040204" pitchFamily="50" charset="-128"/>
              </a:rPr>
              <a:t>　また、医療的ケア児のように健康問題や生活上の制限がある子どもにおいては、成長・発達の遅れや偏りが生じやすいことから、個別のニーズに気づいたり、今後予測される課題を見出したりすることができる。</a:t>
            </a:r>
          </a:p>
          <a:p>
            <a:r>
              <a:rPr lang="ja-JP" altLang="en-US" dirty="0">
                <a:latin typeface="メイリオ" panose="020B0604030504040204" pitchFamily="50" charset="-128"/>
                <a:ea typeface="メイリオ" panose="020B0604030504040204" pitchFamily="50" charset="-128"/>
              </a:rPr>
              <a:t>　また、成長・発達の知識をもつことによって、現在の子どもの状態により適した方法で医療的ケアを行い、子どもの成長・発達を促す関りができるようになるだろう。さらに、わずかな表情の変化にも気づき、教職員や親とともに子どもの成長を喜び合う機会が得られよう。</a:t>
            </a:r>
          </a:p>
          <a:p>
            <a:r>
              <a:rPr lang="ja-JP" altLang="en-US" dirty="0">
                <a:latin typeface="メイリオ" panose="020B0604030504040204" pitchFamily="50" charset="-128"/>
                <a:ea typeface="メイリオ" panose="020B0604030504040204" pitchFamily="50" charset="-128"/>
              </a:rPr>
              <a:t>　このように、成長・発達の視点が医療的ケアを行う基盤となる。</a:t>
            </a:r>
          </a:p>
        </p:txBody>
      </p:sp>
      <p:sp>
        <p:nvSpPr>
          <p:cNvPr id="6" name="正方形/長方形 5"/>
          <p:cNvSpPr/>
          <p:nvPr/>
        </p:nvSpPr>
        <p:spPr>
          <a:xfrm>
            <a:off x="9237663" y="6479961"/>
            <a:ext cx="2648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24730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タイトル 2">
            <a:extLst>
              <a:ext uri="{FF2B5EF4-FFF2-40B4-BE49-F238E27FC236}">
                <a16:creationId xmlns:a16="http://schemas.microsoft.com/office/drawing/2014/main" id="{0888F464-C2D3-4EF3-B71B-66A828B86F4D}"/>
              </a:ext>
            </a:extLst>
          </p:cNvPr>
          <p:cNvSpPr>
            <a:spLocks noGrp="1"/>
          </p:cNvSpPr>
          <p:nvPr>
            <p:ph type="title"/>
          </p:nvPr>
        </p:nvSpPr>
        <p:spPr>
          <a:xfrm>
            <a:off x="720000" y="666000"/>
            <a:ext cx="8543925" cy="581025"/>
          </a:xfrm>
        </p:spPr>
        <p:txBody>
          <a:bodyPr>
            <a:normAutofit/>
          </a:bodyPr>
          <a:lstStyle/>
          <a:p>
            <a:r>
              <a:rPr lang="ja-JP" altLang="en-US" sz="2800" dirty="0"/>
              <a:t>１</a:t>
            </a:r>
            <a:r>
              <a:rPr lang="ja-JP" altLang="en-US" sz="2799" dirty="0"/>
              <a:t>－</a:t>
            </a:r>
            <a:r>
              <a:rPr lang="ja-JP" altLang="en-US" sz="2800" dirty="0"/>
              <a:t>６　成長・発達の一般的原則①</a:t>
            </a:r>
          </a:p>
        </p:txBody>
      </p:sp>
      <p:pic>
        <p:nvPicPr>
          <p:cNvPr id="4" name="図 3">
            <a:extLst>
              <a:ext uri="{FF2B5EF4-FFF2-40B4-BE49-F238E27FC236}">
                <a16:creationId xmlns:a16="http://schemas.microsoft.com/office/drawing/2014/main" id="{A002F376-5A88-4341-8808-C091631157A7}"/>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a:stretch/>
        </p:blipFill>
        <p:spPr>
          <a:xfrm>
            <a:off x="6306673" y="1243483"/>
            <a:ext cx="2626311" cy="2492148"/>
          </a:xfrm>
          <a:prstGeom prst="rect">
            <a:avLst/>
          </a:prstGeom>
        </p:spPr>
      </p:pic>
      <p:sp>
        <p:nvSpPr>
          <p:cNvPr id="6" name="Rectangle 4">
            <a:extLst>
              <a:ext uri="{FF2B5EF4-FFF2-40B4-BE49-F238E27FC236}">
                <a16:creationId xmlns:a16="http://schemas.microsoft.com/office/drawing/2014/main" id="{2B1CC8DE-5E46-4B10-96F6-C2EB59CA958D}"/>
              </a:ext>
            </a:extLst>
          </p:cNvPr>
          <p:cNvSpPr>
            <a:spLocks noChangeArrowheads="1"/>
          </p:cNvSpPr>
          <p:nvPr/>
        </p:nvSpPr>
        <p:spPr bwMode="auto">
          <a:xfrm>
            <a:off x="817508" y="1849717"/>
            <a:ext cx="5058538" cy="1953515"/>
          </a:xfrm>
          <a:prstGeom prst="roundRect">
            <a:avLst>
              <a:gd name="adj" fmla="val 12411"/>
            </a:avLst>
          </a:prstGeom>
          <a:ln/>
        </p:spPr>
        <p:style>
          <a:lnRef idx="2">
            <a:schemeClr val="dk1"/>
          </a:lnRef>
          <a:fillRef idx="1">
            <a:schemeClr val="lt1"/>
          </a:fillRef>
          <a:effectRef idx="0">
            <a:schemeClr val="dk1"/>
          </a:effectRef>
          <a:fontRef idx="minor">
            <a:schemeClr val="dk1"/>
          </a:fontRef>
        </p:style>
        <p:txBody>
          <a:bodyPr tIns="180000" anchor="ctr"/>
          <a:lstStyle>
            <a:lvl1pPr marL="342900" indent="-342900" eaLnBrk="0" hangingPunct="0">
              <a:spcBef>
                <a:spcPct val="20000"/>
              </a:spcBef>
              <a:buBlip>
                <a:blip r:embed="rId4"/>
              </a:buBlip>
              <a:defRPr kumimoji="1" sz="3200">
                <a:solidFill>
                  <a:schemeClr val="bg2"/>
                </a:solidFill>
                <a:latin typeface="ＭＳ Ｐゴシック" pitchFamily="50" charset="-128"/>
                <a:ea typeface="ＭＳ Ｐゴシック" pitchFamily="50" charset="-128"/>
              </a:defRPr>
            </a:lvl1pPr>
            <a:lvl2pPr marL="742950" indent="-285750" eaLnBrk="0" hangingPunct="0">
              <a:spcBef>
                <a:spcPct val="20000"/>
              </a:spcBef>
              <a:buBlip>
                <a:blip r:embed="rId4"/>
              </a:buBlip>
              <a:defRPr kumimoji="1" sz="2800">
                <a:solidFill>
                  <a:schemeClr val="bg2"/>
                </a:solidFill>
                <a:latin typeface="ＭＳ Ｐゴシック" pitchFamily="50" charset="-128"/>
                <a:ea typeface="ＭＳ Ｐゴシック" pitchFamily="50" charset="-128"/>
              </a:defRPr>
            </a:lvl2pPr>
            <a:lvl3pPr marL="1143000" indent="-228600" eaLnBrk="0" hangingPunct="0">
              <a:spcBef>
                <a:spcPct val="20000"/>
              </a:spcBef>
              <a:buBlip>
                <a:blip r:embed="rId4"/>
              </a:buBlip>
              <a:defRPr kumimoji="1" sz="2400">
                <a:solidFill>
                  <a:schemeClr val="bg2"/>
                </a:solidFill>
                <a:latin typeface="ＭＳ Ｐゴシック" pitchFamily="50" charset="-128"/>
                <a:ea typeface="ＭＳ Ｐゴシック" pitchFamily="50" charset="-128"/>
              </a:defRPr>
            </a:lvl3pPr>
            <a:lvl4pPr marL="1600200" indent="-228600" eaLnBrk="0" hangingPunct="0">
              <a:spcBef>
                <a:spcPct val="20000"/>
              </a:spcBef>
              <a:buBlip>
                <a:blip r:embed="rId4"/>
              </a:buBlip>
              <a:defRPr kumimoji="1" sz="2000">
                <a:solidFill>
                  <a:schemeClr val="bg2"/>
                </a:solidFill>
                <a:latin typeface="ＭＳ Ｐゴシック" pitchFamily="50" charset="-128"/>
                <a:ea typeface="ＭＳ Ｐゴシック" pitchFamily="50" charset="-128"/>
              </a:defRPr>
            </a:lvl4pPr>
            <a:lvl5pPr marL="2057400" indent="-228600" eaLnBrk="0" hangingPunct="0">
              <a:spcBef>
                <a:spcPct val="20000"/>
              </a:spcBef>
              <a:buBlip>
                <a:blip r:embed="rId4"/>
              </a:buBlip>
              <a:defRPr kumimoji="1" sz="2000">
                <a:solidFill>
                  <a:schemeClr val="bg2"/>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Blip>
                <a:blip r:embed="rId4"/>
              </a:buBlip>
              <a:defRPr kumimoji="1" sz="2000">
                <a:solidFill>
                  <a:schemeClr val="bg2"/>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Blip>
                <a:blip r:embed="rId4"/>
              </a:buBlip>
              <a:defRPr kumimoji="1" sz="2000">
                <a:solidFill>
                  <a:schemeClr val="bg2"/>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Blip>
                <a:blip r:embed="rId4"/>
              </a:buBlip>
              <a:defRPr kumimoji="1" sz="2000">
                <a:solidFill>
                  <a:schemeClr val="bg2"/>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Blip>
                <a:blip r:embed="rId4"/>
              </a:buBlip>
              <a:defRPr kumimoji="1" sz="2000">
                <a:solidFill>
                  <a:schemeClr val="bg2"/>
                </a:solidFill>
                <a:latin typeface="ＭＳ Ｐゴシック" pitchFamily="50" charset="-128"/>
                <a:ea typeface="ＭＳ Ｐゴシック" pitchFamily="50" charset="-128"/>
              </a:defRPr>
            </a:lvl9pPr>
          </a:lstStyle>
          <a:p>
            <a:r>
              <a:rPr lang="ja-JP" altLang="en-US" sz="2200" dirty="0">
                <a:solidFill>
                  <a:schemeClr val="tx1"/>
                </a:solidFill>
                <a:latin typeface="メイリオ" panose="020B0604030504040204" pitchFamily="50" charset="-128"/>
                <a:ea typeface="メイリオ" panose="020B0604030504040204" pitchFamily="50" charset="-128"/>
              </a:rPr>
              <a:t>方向性・順序性</a:t>
            </a:r>
            <a:endParaRPr lang="en-US" altLang="ja-JP" sz="22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2200" dirty="0">
                <a:solidFill>
                  <a:schemeClr val="tx1"/>
                </a:solidFill>
                <a:latin typeface="メイリオ" panose="020B0604030504040204" pitchFamily="50" charset="-128"/>
                <a:ea typeface="メイリオ" panose="020B0604030504040204" pitchFamily="50" charset="-128"/>
              </a:rPr>
              <a:t>　 秩序正しく一定の順序で進む</a:t>
            </a:r>
            <a:endParaRPr lang="en-US" altLang="ja-JP" sz="22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2200" dirty="0">
                <a:solidFill>
                  <a:schemeClr val="tx1"/>
                </a:solidFill>
                <a:latin typeface="メイリオ" panose="020B0604030504040204" pitchFamily="50" charset="-128"/>
                <a:ea typeface="メイリオ" panose="020B0604030504040204" pitchFamily="50" charset="-128"/>
              </a:rPr>
              <a:t>　 </a:t>
            </a:r>
            <a:r>
              <a:rPr lang="ja-JP" altLang="en-US" sz="2200" dirty="0">
                <a:solidFill>
                  <a:srgbClr val="FF3399"/>
                </a:solidFill>
                <a:latin typeface="メイリオ" panose="020B0604030504040204" pitchFamily="50" charset="-128"/>
                <a:ea typeface="メイリオ" panose="020B0604030504040204" pitchFamily="50" charset="-128"/>
              </a:rPr>
              <a:t>頭 → 下部</a:t>
            </a:r>
          </a:p>
          <a:p>
            <a:pPr>
              <a:buFontTx/>
              <a:buNone/>
            </a:pPr>
            <a:r>
              <a:rPr lang="ja-JP" altLang="en-US" sz="2200" dirty="0">
                <a:solidFill>
                  <a:schemeClr val="tx1"/>
                </a:solidFill>
                <a:latin typeface="メイリオ" panose="020B0604030504040204" pitchFamily="50" charset="-128"/>
                <a:ea typeface="メイリオ" panose="020B0604030504040204" pitchFamily="50" charset="-128"/>
              </a:rPr>
              <a:t>　 </a:t>
            </a:r>
            <a:r>
              <a:rPr lang="ja-JP" altLang="en-US" sz="2200" dirty="0">
                <a:solidFill>
                  <a:srgbClr val="FF3399"/>
                </a:solidFill>
                <a:latin typeface="メイリオ" panose="020B0604030504040204" pitchFamily="50" charset="-128"/>
                <a:ea typeface="メイリオ" panose="020B0604030504040204" pitchFamily="50" charset="-128"/>
              </a:rPr>
              <a:t>中心 → 末梢</a:t>
            </a:r>
            <a:endParaRPr lang="ja-JP" altLang="en-US" sz="2200" dirty="0">
              <a:solidFill>
                <a:schemeClr val="tx1"/>
              </a:solidFill>
              <a:latin typeface="メイリオ" panose="020B0604030504040204" pitchFamily="50" charset="-128"/>
              <a:ea typeface="メイリオ" panose="020B0604030504040204" pitchFamily="50" charset="-128"/>
            </a:endParaRPr>
          </a:p>
        </p:txBody>
      </p:sp>
      <p:sp>
        <p:nvSpPr>
          <p:cNvPr id="8" name="Rectangle 4">
            <a:extLst>
              <a:ext uri="{FF2B5EF4-FFF2-40B4-BE49-F238E27FC236}">
                <a16:creationId xmlns:a16="http://schemas.microsoft.com/office/drawing/2014/main" id="{A5F23B00-7C4D-4F46-9746-8E18941342F9}"/>
              </a:ext>
            </a:extLst>
          </p:cNvPr>
          <p:cNvSpPr>
            <a:spLocks noChangeArrowheads="1"/>
          </p:cNvSpPr>
          <p:nvPr/>
        </p:nvSpPr>
        <p:spPr bwMode="auto">
          <a:xfrm>
            <a:off x="817506" y="3962531"/>
            <a:ext cx="8286152" cy="2447163"/>
          </a:xfrm>
          <a:prstGeom prst="roundRect">
            <a:avLst>
              <a:gd name="adj" fmla="val 10749"/>
            </a:avLst>
          </a:prstGeom>
          <a:ln/>
        </p:spPr>
        <p:style>
          <a:lnRef idx="2">
            <a:schemeClr val="dk1"/>
          </a:lnRef>
          <a:fillRef idx="1">
            <a:schemeClr val="lt1"/>
          </a:fillRef>
          <a:effectRef idx="0">
            <a:schemeClr val="dk1"/>
          </a:effectRef>
          <a:fontRef idx="minor">
            <a:schemeClr val="dk1"/>
          </a:fontRef>
        </p:style>
        <p:txBody>
          <a:bodyPr tIns="144000" anchor="ctr"/>
          <a:lstStyle>
            <a:lvl1pPr marL="342900" indent="-342900" eaLnBrk="0" hangingPunct="0">
              <a:spcBef>
                <a:spcPct val="20000"/>
              </a:spcBef>
              <a:buBlip>
                <a:blip r:embed="rId4"/>
              </a:buBlip>
              <a:defRPr kumimoji="1" sz="3200">
                <a:solidFill>
                  <a:schemeClr val="bg2"/>
                </a:solidFill>
                <a:latin typeface="ＭＳ Ｐゴシック" pitchFamily="50" charset="-128"/>
                <a:ea typeface="ＭＳ Ｐゴシック" pitchFamily="50" charset="-128"/>
              </a:defRPr>
            </a:lvl1pPr>
            <a:lvl2pPr marL="742950" indent="-285750" eaLnBrk="0" hangingPunct="0">
              <a:spcBef>
                <a:spcPct val="20000"/>
              </a:spcBef>
              <a:buBlip>
                <a:blip r:embed="rId4"/>
              </a:buBlip>
              <a:defRPr kumimoji="1" sz="2800">
                <a:solidFill>
                  <a:schemeClr val="bg2"/>
                </a:solidFill>
                <a:latin typeface="ＭＳ Ｐゴシック" pitchFamily="50" charset="-128"/>
                <a:ea typeface="ＭＳ Ｐゴシック" pitchFamily="50" charset="-128"/>
              </a:defRPr>
            </a:lvl2pPr>
            <a:lvl3pPr marL="1143000" indent="-228600" eaLnBrk="0" hangingPunct="0">
              <a:spcBef>
                <a:spcPct val="20000"/>
              </a:spcBef>
              <a:buBlip>
                <a:blip r:embed="rId4"/>
              </a:buBlip>
              <a:defRPr kumimoji="1" sz="2400">
                <a:solidFill>
                  <a:schemeClr val="bg2"/>
                </a:solidFill>
                <a:latin typeface="ＭＳ Ｐゴシック" pitchFamily="50" charset="-128"/>
                <a:ea typeface="ＭＳ Ｐゴシック" pitchFamily="50" charset="-128"/>
              </a:defRPr>
            </a:lvl3pPr>
            <a:lvl4pPr marL="1600200" indent="-228600" eaLnBrk="0" hangingPunct="0">
              <a:spcBef>
                <a:spcPct val="20000"/>
              </a:spcBef>
              <a:buBlip>
                <a:blip r:embed="rId4"/>
              </a:buBlip>
              <a:defRPr kumimoji="1" sz="2000">
                <a:solidFill>
                  <a:schemeClr val="bg2"/>
                </a:solidFill>
                <a:latin typeface="ＭＳ Ｐゴシック" pitchFamily="50" charset="-128"/>
                <a:ea typeface="ＭＳ Ｐゴシック" pitchFamily="50" charset="-128"/>
              </a:defRPr>
            </a:lvl4pPr>
            <a:lvl5pPr marL="2057400" indent="-228600" eaLnBrk="0" hangingPunct="0">
              <a:spcBef>
                <a:spcPct val="20000"/>
              </a:spcBef>
              <a:buBlip>
                <a:blip r:embed="rId4"/>
              </a:buBlip>
              <a:defRPr kumimoji="1" sz="2000">
                <a:solidFill>
                  <a:schemeClr val="bg2"/>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Blip>
                <a:blip r:embed="rId4"/>
              </a:buBlip>
              <a:defRPr kumimoji="1" sz="2000">
                <a:solidFill>
                  <a:schemeClr val="bg2"/>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Blip>
                <a:blip r:embed="rId4"/>
              </a:buBlip>
              <a:defRPr kumimoji="1" sz="2000">
                <a:solidFill>
                  <a:schemeClr val="bg2"/>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Blip>
                <a:blip r:embed="rId4"/>
              </a:buBlip>
              <a:defRPr kumimoji="1" sz="2000">
                <a:solidFill>
                  <a:schemeClr val="bg2"/>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Blip>
                <a:blip r:embed="rId4"/>
              </a:buBlip>
              <a:defRPr kumimoji="1" sz="2000">
                <a:solidFill>
                  <a:schemeClr val="bg2"/>
                </a:solidFill>
                <a:latin typeface="ＭＳ Ｐゴシック" pitchFamily="50" charset="-128"/>
                <a:ea typeface="ＭＳ Ｐゴシック" pitchFamily="50" charset="-128"/>
              </a:defRPr>
            </a:lvl9pPr>
          </a:lstStyle>
          <a:p>
            <a:r>
              <a:rPr lang="ja-JP" altLang="en-US" sz="2200" dirty="0">
                <a:solidFill>
                  <a:schemeClr val="tx1"/>
                </a:solidFill>
                <a:latin typeface="メイリオ" panose="020B0604030504040204" pitchFamily="50" charset="-128"/>
                <a:ea typeface="メイリオ" panose="020B0604030504040204" pitchFamily="50" charset="-128"/>
              </a:rPr>
              <a:t>成熟と学習</a:t>
            </a:r>
            <a:endParaRPr lang="en-US" altLang="ja-JP" sz="22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2200" dirty="0">
                <a:solidFill>
                  <a:schemeClr val="tx1"/>
                </a:solidFill>
                <a:latin typeface="メイリオ" panose="020B0604030504040204" pitchFamily="50" charset="-128"/>
                <a:ea typeface="メイリオ" panose="020B0604030504040204" pitchFamily="50" charset="-128"/>
              </a:rPr>
              <a:t>　 発達は成熟と学習の結果</a:t>
            </a:r>
            <a:endParaRPr lang="en-US" altLang="ja-JP" sz="22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2200" dirty="0">
                <a:solidFill>
                  <a:schemeClr val="tx1"/>
                </a:solidFill>
                <a:latin typeface="メイリオ" panose="020B0604030504040204" pitchFamily="50" charset="-128"/>
                <a:ea typeface="メイリオ" panose="020B0604030504040204" pitchFamily="50" charset="-128"/>
              </a:rPr>
              <a:t>　 </a:t>
            </a:r>
            <a:r>
              <a:rPr lang="ja-JP" altLang="en-US" sz="2200" dirty="0">
                <a:solidFill>
                  <a:srgbClr val="FF3399"/>
                </a:solidFill>
                <a:latin typeface="メイリオ" panose="020B0604030504040204" pitchFamily="50" charset="-128"/>
                <a:ea typeface="メイリオ" panose="020B0604030504040204" pitchFamily="50" charset="-128"/>
              </a:rPr>
              <a:t>成熟：</a:t>
            </a:r>
            <a:r>
              <a:rPr lang="ja-JP" altLang="en-US" sz="2200" dirty="0">
                <a:solidFill>
                  <a:schemeClr val="tx1"/>
                </a:solidFill>
                <a:latin typeface="メイリオ" panose="020B0604030504040204" pitchFamily="50" charset="-128"/>
                <a:ea typeface="メイリオ" panose="020B0604030504040204" pitchFamily="50" charset="-128"/>
              </a:rPr>
              <a:t>外的因子とは無関係な遺伝的性質</a:t>
            </a:r>
            <a:endParaRPr lang="ja-JP" altLang="en-US" sz="2200" dirty="0">
              <a:solidFill>
                <a:srgbClr val="FF3399"/>
              </a:solidFill>
              <a:latin typeface="メイリオ" panose="020B0604030504040204" pitchFamily="50" charset="-128"/>
              <a:ea typeface="メイリオ" panose="020B0604030504040204" pitchFamily="50" charset="-128"/>
            </a:endParaRPr>
          </a:p>
          <a:p>
            <a:pPr>
              <a:buFontTx/>
              <a:buNone/>
            </a:pPr>
            <a:r>
              <a:rPr lang="ja-JP" altLang="en-US" sz="2200" dirty="0">
                <a:solidFill>
                  <a:schemeClr val="tx1"/>
                </a:solidFill>
                <a:latin typeface="メイリオ" panose="020B0604030504040204" pitchFamily="50" charset="-128"/>
                <a:ea typeface="メイリオ" panose="020B0604030504040204" pitchFamily="50" charset="-128"/>
              </a:rPr>
              <a:t>　 </a:t>
            </a:r>
            <a:r>
              <a:rPr lang="ja-JP" altLang="en-US" sz="2200" dirty="0">
                <a:solidFill>
                  <a:srgbClr val="FF3399"/>
                </a:solidFill>
                <a:latin typeface="メイリオ" panose="020B0604030504040204" pitchFamily="50" charset="-128"/>
                <a:ea typeface="メイリオ" panose="020B0604030504040204" pitchFamily="50" charset="-128"/>
              </a:rPr>
              <a:t>学習：</a:t>
            </a:r>
            <a:r>
              <a:rPr lang="ja-JP" altLang="en-US" sz="2200" dirty="0">
                <a:solidFill>
                  <a:schemeClr val="tx1"/>
                </a:solidFill>
                <a:latin typeface="メイリオ" panose="020B0604030504040204" pitchFamily="50" charset="-128"/>
                <a:ea typeface="メイリオ" panose="020B0604030504040204" pitchFamily="50" charset="-128"/>
              </a:rPr>
              <a:t>経験によってもたらされる行動・行為</a:t>
            </a:r>
            <a:endParaRPr lang="en-US" altLang="ja-JP" sz="2200" dirty="0">
              <a:solidFill>
                <a:schemeClr val="tx1"/>
              </a:solidFill>
              <a:latin typeface="メイリオ" panose="020B0604030504040204" pitchFamily="50" charset="-128"/>
              <a:ea typeface="メイリオ" panose="020B0604030504040204" pitchFamily="50" charset="-128"/>
            </a:endParaRPr>
          </a:p>
          <a:p>
            <a:pPr>
              <a:buFontTx/>
              <a:buNone/>
            </a:pPr>
            <a:r>
              <a:rPr lang="ja-JP" altLang="en-US" sz="2200" dirty="0">
                <a:solidFill>
                  <a:schemeClr val="tx1"/>
                </a:solidFill>
                <a:latin typeface="メイリオ" panose="020B0604030504040204" pitchFamily="50" charset="-128"/>
                <a:ea typeface="メイリオ" panose="020B0604030504040204" pitchFamily="50" charset="-128"/>
              </a:rPr>
              <a:t>　 成熟は学習の条件</a:t>
            </a:r>
            <a:endParaRPr lang="en-US" altLang="ja-JP" sz="2200" dirty="0">
              <a:solidFill>
                <a:schemeClr val="tx1"/>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E52B444-9E19-43A0-94DD-606297AF8C26}"/>
              </a:ext>
            </a:extLst>
          </p:cNvPr>
          <p:cNvSpPr txBox="1"/>
          <p:nvPr/>
        </p:nvSpPr>
        <p:spPr>
          <a:xfrm>
            <a:off x="3723903" y="5785727"/>
            <a:ext cx="4698722" cy="430887"/>
          </a:xfrm>
          <a:prstGeom prst="rect">
            <a:avLst/>
          </a:prstGeom>
          <a:solidFill>
            <a:srgbClr val="CCFFCC"/>
          </a:solidFill>
        </p:spPr>
        <p:txBody>
          <a:bodyPr wrap="none" rtlCol="0" anchor="t">
            <a:spAutoFit/>
          </a:bodyPr>
          <a:lstStyle/>
          <a:p>
            <a:r>
              <a:rPr lang="ja-JP" altLang="en-US" sz="2200" dirty="0">
                <a:latin typeface="メイリオ" panose="020B0604030504040204" pitchFamily="50" charset="-128"/>
                <a:ea typeface="メイリオ" panose="020B0604030504040204" pitchFamily="50" charset="-128"/>
              </a:rPr>
              <a:t>成熟段階に適した学習体験を支える</a:t>
            </a:r>
          </a:p>
        </p:txBody>
      </p:sp>
      <p:sp>
        <p:nvSpPr>
          <p:cNvPr id="3" name="テキスト ボックス 2">
            <a:extLst>
              <a:ext uri="{FF2B5EF4-FFF2-40B4-BE49-F238E27FC236}">
                <a16:creationId xmlns:a16="http://schemas.microsoft.com/office/drawing/2014/main" id="{5BF536C6-28DC-4B50-9D3D-4D6DD36D7733}"/>
              </a:ext>
            </a:extLst>
          </p:cNvPr>
          <p:cNvSpPr txBox="1"/>
          <p:nvPr/>
        </p:nvSpPr>
        <p:spPr>
          <a:xfrm>
            <a:off x="817508" y="1440000"/>
            <a:ext cx="3467616"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図表４　</a:t>
            </a:r>
            <a:r>
              <a:rPr lang="ja-JP" altLang="en-US" sz="1600" b="1" dirty="0">
                <a:latin typeface="メイリオ" panose="020B0604030504040204" pitchFamily="50" charset="-128"/>
                <a:ea typeface="メイリオ" panose="020B0604030504040204" pitchFamily="50" charset="-128"/>
              </a:rPr>
              <a:t>成長・発達の一般的原則①</a:t>
            </a:r>
          </a:p>
        </p:txBody>
      </p:sp>
      <p:sp>
        <p:nvSpPr>
          <p:cNvPr id="9" name="正方形/長方形 8"/>
          <p:cNvSpPr/>
          <p:nvPr/>
        </p:nvSpPr>
        <p:spPr>
          <a:xfrm>
            <a:off x="9314725" y="6576093"/>
            <a:ext cx="2648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8</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9933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81040" y="2301039"/>
            <a:ext cx="4488598" cy="2891670"/>
          </a:xfrm>
          <a:prstGeom prst="roundRect">
            <a:avLst/>
          </a:prstGeom>
          <a:ln/>
        </p:spPr>
        <p:style>
          <a:lnRef idx="2">
            <a:schemeClr val="dk1"/>
          </a:lnRef>
          <a:fillRef idx="1">
            <a:schemeClr val="lt1"/>
          </a:fillRef>
          <a:effectRef idx="0">
            <a:schemeClr val="dk1"/>
          </a:effectRef>
          <a:fontRef idx="minor">
            <a:schemeClr val="dk1"/>
          </a:fontRef>
        </p:style>
        <p:txBody>
          <a:bodyPr anchor="ctr"/>
          <a:lstStyle>
            <a:lvl1pPr marL="342900" indent="-342900" eaLnBrk="0" hangingPunct="0">
              <a:spcBef>
                <a:spcPct val="20000"/>
              </a:spcBef>
              <a:buBlip>
                <a:blip r:embed="rId3"/>
              </a:buBlip>
              <a:defRPr kumimoji="1" sz="3200">
                <a:solidFill>
                  <a:schemeClr val="bg2"/>
                </a:solidFill>
                <a:latin typeface="ＭＳ Ｐゴシック" pitchFamily="50" charset="-128"/>
                <a:ea typeface="ＭＳ Ｐゴシック" pitchFamily="50" charset="-128"/>
              </a:defRPr>
            </a:lvl1pPr>
            <a:lvl2pPr marL="742950" indent="-285750" eaLnBrk="0" hangingPunct="0">
              <a:spcBef>
                <a:spcPct val="20000"/>
              </a:spcBef>
              <a:buBlip>
                <a:blip r:embed="rId3"/>
              </a:buBlip>
              <a:defRPr kumimoji="1" sz="2800">
                <a:solidFill>
                  <a:schemeClr val="bg2"/>
                </a:solidFill>
                <a:latin typeface="ＭＳ Ｐゴシック" pitchFamily="50" charset="-128"/>
                <a:ea typeface="ＭＳ Ｐゴシック" pitchFamily="50" charset="-128"/>
              </a:defRPr>
            </a:lvl2pPr>
            <a:lvl3pPr marL="1143000" indent="-228600" eaLnBrk="0" hangingPunct="0">
              <a:spcBef>
                <a:spcPct val="20000"/>
              </a:spcBef>
              <a:buBlip>
                <a:blip r:embed="rId3"/>
              </a:buBlip>
              <a:defRPr kumimoji="1" sz="2400">
                <a:solidFill>
                  <a:schemeClr val="bg2"/>
                </a:solidFill>
                <a:latin typeface="ＭＳ Ｐゴシック" pitchFamily="50" charset="-128"/>
                <a:ea typeface="ＭＳ Ｐゴシック" pitchFamily="50" charset="-128"/>
              </a:defRPr>
            </a:lvl3pPr>
            <a:lvl4pPr marL="1600200" indent="-228600" eaLnBrk="0" hangingPunct="0">
              <a:spcBef>
                <a:spcPct val="20000"/>
              </a:spcBef>
              <a:buBlip>
                <a:blip r:embed="rId3"/>
              </a:buBlip>
              <a:defRPr kumimoji="1" sz="2000">
                <a:solidFill>
                  <a:schemeClr val="bg2"/>
                </a:solidFill>
                <a:latin typeface="ＭＳ Ｐゴシック" pitchFamily="50" charset="-128"/>
                <a:ea typeface="ＭＳ Ｐゴシック" pitchFamily="50" charset="-128"/>
              </a:defRPr>
            </a:lvl4pPr>
            <a:lvl5pPr marL="2057400" indent="-228600" eaLnBrk="0" hangingPunct="0">
              <a:spcBef>
                <a:spcPct val="20000"/>
              </a:spcBef>
              <a:buBlip>
                <a:blip r:embed="rId3"/>
              </a:buBlip>
              <a:defRPr kumimoji="1" sz="2000">
                <a:solidFill>
                  <a:schemeClr val="bg2"/>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Blip>
                <a:blip r:embed="rId3"/>
              </a:buBlip>
              <a:defRPr kumimoji="1" sz="2000">
                <a:solidFill>
                  <a:schemeClr val="bg2"/>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Blip>
                <a:blip r:embed="rId3"/>
              </a:buBlip>
              <a:defRPr kumimoji="1" sz="2000">
                <a:solidFill>
                  <a:schemeClr val="bg2"/>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Blip>
                <a:blip r:embed="rId3"/>
              </a:buBlip>
              <a:defRPr kumimoji="1" sz="2000">
                <a:solidFill>
                  <a:schemeClr val="bg2"/>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Blip>
                <a:blip r:embed="rId3"/>
              </a:buBlip>
              <a:defRPr kumimoji="1" sz="2000">
                <a:solidFill>
                  <a:schemeClr val="bg2"/>
                </a:solidFill>
                <a:latin typeface="ＭＳ Ｐゴシック" pitchFamily="50" charset="-128"/>
                <a:ea typeface="ＭＳ Ｐゴシック" pitchFamily="50" charset="-128"/>
              </a:defRPr>
            </a:lvl9pPr>
          </a:lstStyle>
          <a:p>
            <a:r>
              <a:rPr lang="ja-JP" altLang="en-US" sz="1500" dirty="0">
                <a:solidFill>
                  <a:schemeClr val="tx1"/>
                </a:solidFill>
                <a:latin typeface="メイリオ" panose="020B0604030504040204" pitchFamily="50" charset="-128"/>
                <a:ea typeface="メイリオ" panose="020B0604030504040204" pitchFamily="50" charset="-128"/>
              </a:rPr>
              <a:t>発達の時期</a:t>
            </a:r>
            <a:endParaRPr lang="en-US" altLang="ja-JP" sz="15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1500" dirty="0">
                <a:solidFill>
                  <a:schemeClr val="tx1"/>
                </a:solidFill>
                <a:latin typeface="メイリオ" panose="020B0604030504040204" pitchFamily="50" charset="-128"/>
                <a:ea typeface="メイリオ" panose="020B0604030504040204" pitchFamily="50" charset="-128"/>
              </a:rPr>
              <a:t>　　各器官によって</a:t>
            </a:r>
            <a:r>
              <a:rPr lang="ja-JP" altLang="en-US" sz="1500" dirty="0">
                <a:solidFill>
                  <a:srgbClr val="FF3399"/>
                </a:solidFill>
                <a:latin typeface="メイリオ" panose="020B0604030504040204" pitchFamily="50" charset="-128"/>
                <a:ea typeface="メイリオ" panose="020B0604030504040204" pitchFamily="50" charset="-128"/>
              </a:rPr>
              <a:t>発育速度に違い</a:t>
            </a:r>
            <a:r>
              <a:rPr lang="ja-JP" altLang="en-US" sz="1500" dirty="0">
                <a:solidFill>
                  <a:schemeClr val="tx1"/>
                </a:solidFill>
                <a:latin typeface="メイリオ" panose="020B0604030504040204" pitchFamily="50" charset="-128"/>
                <a:ea typeface="メイリオ" panose="020B0604030504040204" pitchFamily="50" charset="-128"/>
              </a:rPr>
              <a:t>がある</a:t>
            </a:r>
          </a:p>
          <a:p>
            <a:r>
              <a:rPr lang="ja-JP" altLang="en-US" sz="1500" dirty="0">
                <a:solidFill>
                  <a:schemeClr val="tx1"/>
                </a:solidFill>
                <a:latin typeface="メイリオ" panose="020B0604030504040204" pitchFamily="50" charset="-128"/>
                <a:ea typeface="メイリオ" panose="020B0604030504040204" pitchFamily="50" charset="-128"/>
              </a:rPr>
              <a:t>発達には、それぞれに</a:t>
            </a:r>
            <a:r>
              <a:rPr lang="ja-JP" altLang="en-US" sz="1500" dirty="0">
                <a:solidFill>
                  <a:srgbClr val="FF3399"/>
                </a:solidFill>
                <a:latin typeface="メイリオ" panose="020B0604030504040204" pitchFamily="50" charset="-128"/>
                <a:ea typeface="メイリオ" panose="020B0604030504040204" pitchFamily="50" charset="-128"/>
              </a:rPr>
              <a:t>重要な時期</a:t>
            </a:r>
            <a:r>
              <a:rPr lang="ja-JP" altLang="en-US" sz="1500" dirty="0">
                <a:solidFill>
                  <a:schemeClr val="tx1"/>
                </a:solidFill>
                <a:latin typeface="メイリオ" panose="020B0604030504040204" pitchFamily="50" charset="-128"/>
                <a:ea typeface="メイリオ" panose="020B0604030504040204" pitchFamily="50" charset="-128"/>
              </a:rPr>
              <a:t>がある</a:t>
            </a:r>
          </a:p>
          <a:p>
            <a:pPr>
              <a:buFontTx/>
              <a:buNone/>
            </a:pPr>
            <a:r>
              <a:rPr lang="ja-JP" altLang="en-US" sz="1500" dirty="0">
                <a:solidFill>
                  <a:schemeClr val="tx1"/>
                </a:solidFill>
                <a:latin typeface="メイリオ" panose="020B0604030504040204" pitchFamily="50" charset="-128"/>
                <a:ea typeface="メイリオ" panose="020B0604030504040204" pitchFamily="50" charset="-128"/>
              </a:rPr>
              <a:t>　　臨界期：ある種の学習は限られた期間内に</a:t>
            </a:r>
            <a:endParaRPr lang="en-US" altLang="ja-JP" sz="1500" dirty="0">
              <a:solidFill>
                <a:schemeClr val="tx1"/>
              </a:solidFill>
              <a:latin typeface="メイリオ" panose="020B0604030504040204" pitchFamily="50" charset="-128"/>
              <a:ea typeface="メイリオ" panose="020B0604030504040204" pitchFamily="50" charset="-128"/>
            </a:endParaRPr>
          </a:p>
          <a:p>
            <a:pPr>
              <a:buFontTx/>
              <a:buNone/>
            </a:pPr>
            <a:r>
              <a:rPr lang="ja-JP" altLang="en-US" sz="1500" dirty="0">
                <a:solidFill>
                  <a:schemeClr val="tx1"/>
                </a:solidFill>
                <a:latin typeface="メイリオ" panose="020B0604030504040204" pitchFamily="50" charset="-128"/>
                <a:ea typeface="メイリオ" panose="020B0604030504040204" pitchFamily="50" charset="-128"/>
              </a:rPr>
              <a:t>　　　　　　のみ起きる</a:t>
            </a:r>
            <a:endParaRPr lang="en-US" altLang="ja-JP" sz="1500" dirty="0">
              <a:solidFill>
                <a:schemeClr val="tx1"/>
              </a:solidFill>
              <a:latin typeface="メイリオ" panose="020B0604030504040204" pitchFamily="50" charset="-128"/>
              <a:ea typeface="メイリオ" panose="020B0604030504040204" pitchFamily="50" charset="-128"/>
            </a:endParaRPr>
          </a:p>
          <a:p>
            <a:pPr>
              <a:buFontTx/>
              <a:buNone/>
            </a:pPr>
            <a:r>
              <a:rPr lang="ja-JP" altLang="en-US" sz="1500" dirty="0">
                <a:solidFill>
                  <a:schemeClr val="tx1"/>
                </a:solidFill>
                <a:latin typeface="メイリオ" panose="020B0604030504040204" pitchFamily="50" charset="-128"/>
                <a:ea typeface="メイリオ" panose="020B0604030504040204" pitchFamily="50" charset="-128"/>
              </a:rPr>
              <a:t>　　　　　　諸機能が成熟する過程における</a:t>
            </a:r>
            <a:endParaRPr lang="en-US" altLang="ja-JP" sz="1500" dirty="0">
              <a:solidFill>
                <a:schemeClr val="tx1"/>
              </a:solidFill>
              <a:latin typeface="メイリオ" panose="020B0604030504040204" pitchFamily="50" charset="-128"/>
              <a:ea typeface="メイリオ" panose="020B0604030504040204" pitchFamily="50" charset="-128"/>
            </a:endParaRPr>
          </a:p>
          <a:p>
            <a:pPr>
              <a:buFontTx/>
              <a:buNone/>
            </a:pPr>
            <a:r>
              <a:rPr lang="ja-JP" altLang="en-US" sz="1500" dirty="0">
                <a:solidFill>
                  <a:schemeClr val="tx1"/>
                </a:solidFill>
                <a:latin typeface="メイリオ" panose="020B0604030504040204" pitchFamily="50" charset="-128"/>
                <a:ea typeface="メイリオ" panose="020B0604030504040204" pitchFamily="50" charset="-128"/>
              </a:rPr>
              <a:t>　　　　　　決定的に重要な時期</a:t>
            </a:r>
          </a:p>
          <a:p>
            <a:pPr>
              <a:buFontTx/>
              <a:buNone/>
            </a:pPr>
            <a:r>
              <a:rPr lang="ja-JP" altLang="en-US" sz="1500" dirty="0">
                <a:solidFill>
                  <a:schemeClr val="tx1"/>
                </a:solidFill>
                <a:latin typeface="メイリオ" panose="020B0604030504040204" pitchFamily="50" charset="-128"/>
                <a:ea typeface="メイリオ" panose="020B0604030504040204" pitchFamily="50" charset="-128"/>
              </a:rPr>
              <a:t>　　敏感期：刺激に対する</a:t>
            </a:r>
            <a:r>
              <a:rPr lang="ja-JP" altLang="en-US" sz="1500" dirty="0">
                <a:solidFill>
                  <a:srgbClr val="FF3399"/>
                </a:solidFill>
                <a:latin typeface="メイリオ" panose="020B0604030504040204" pitchFamily="50" charset="-128"/>
                <a:ea typeface="メイリオ" panose="020B0604030504040204" pitchFamily="50" charset="-128"/>
              </a:rPr>
              <a:t>感受性</a:t>
            </a:r>
            <a:r>
              <a:rPr lang="ja-JP" altLang="en-US" sz="1500" dirty="0">
                <a:solidFill>
                  <a:schemeClr val="tx1"/>
                </a:solidFill>
                <a:latin typeface="メイリオ" panose="020B0604030504040204" pitchFamily="50" charset="-128"/>
                <a:ea typeface="メイリオ" panose="020B0604030504040204" pitchFamily="50" charset="-128"/>
              </a:rPr>
              <a:t>が高まる時期　</a:t>
            </a:r>
          </a:p>
        </p:txBody>
      </p:sp>
      <p:sp>
        <p:nvSpPr>
          <p:cNvPr id="2" name="テキスト ボックス 1">
            <a:extLst>
              <a:ext uri="{FF2B5EF4-FFF2-40B4-BE49-F238E27FC236}">
                <a16:creationId xmlns:a16="http://schemas.microsoft.com/office/drawing/2014/main" id="{7EF149AF-A4A4-472D-8BF2-4F953854E7CE}"/>
              </a:ext>
            </a:extLst>
          </p:cNvPr>
          <p:cNvSpPr txBox="1"/>
          <p:nvPr/>
        </p:nvSpPr>
        <p:spPr>
          <a:xfrm>
            <a:off x="704790" y="1668377"/>
            <a:ext cx="3467616" cy="338554"/>
          </a:xfrm>
          <a:prstGeom prst="rect">
            <a:avLst/>
          </a:prstGeom>
          <a:noFill/>
        </p:spPr>
        <p:txBody>
          <a:bodyPr wrap="none" lIns="0"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図表５</a:t>
            </a:r>
            <a:r>
              <a:rPr lang="ja-JP" altLang="en-US" sz="1600" b="1" dirty="0">
                <a:latin typeface="メイリオ" panose="020B0604030504040204" pitchFamily="50" charset="-128"/>
                <a:ea typeface="メイリオ" panose="020B0604030504040204" pitchFamily="50" charset="-128"/>
              </a:rPr>
              <a:t>　成長・発達の一般的原則②</a:t>
            </a:r>
          </a:p>
        </p:txBody>
      </p:sp>
      <p:sp>
        <p:nvSpPr>
          <p:cNvPr id="7" name="タイトル 2">
            <a:extLst>
              <a:ext uri="{FF2B5EF4-FFF2-40B4-BE49-F238E27FC236}">
                <a16:creationId xmlns:a16="http://schemas.microsoft.com/office/drawing/2014/main" id="{63B92D0E-6E4B-4540-8E26-57A25A0B5D34}"/>
              </a:ext>
            </a:extLst>
          </p:cNvPr>
          <p:cNvSpPr>
            <a:spLocks noGrp="1"/>
          </p:cNvSpPr>
          <p:nvPr>
            <p:ph type="title"/>
          </p:nvPr>
        </p:nvSpPr>
        <p:spPr>
          <a:xfrm>
            <a:off x="720000" y="666000"/>
            <a:ext cx="8543925" cy="581025"/>
          </a:xfrm>
        </p:spPr>
        <p:txBody>
          <a:bodyPr>
            <a:normAutofit/>
          </a:bodyPr>
          <a:lstStyle/>
          <a:p>
            <a:r>
              <a:rPr lang="ja-JP" altLang="en-US" sz="2800" dirty="0"/>
              <a:t>１</a:t>
            </a:r>
            <a:r>
              <a:rPr lang="ja-JP" altLang="en-US" sz="2799" dirty="0"/>
              <a:t>－</a:t>
            </a:r>
            <a:r>
              <a:rPr lang="ja-JP" altLang="en-US" sz="2800" dirty="0"/>
              <a:t>６　成長・発達の一般的原則②</a:t>
            </a:r>
          </a:p>
        </p:txBody>
      </p:sp>
      <p:sp>
        <p:nvSpPr>
          <p:cNvPr id="8" name="正方形/長方形 7"/>
          <p:cNvSpPr/>
          <p:nvPr/>
        </p:nvSpPr>
        <p:spPr>
          <a:xfrm>
            <a:off x="9237663" y="6479961"/>
            <a:ext cx="2648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9</a:t>
            </a:r>
            <a:endParaRPr lang="ja-JP" altLang="en-US" sz="10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2EF1BF15-55EA-4B5C-B9EA-8467E3F5EBD7}"/>
              </a:ext>
            </a:extLst>
          </p:cNvPr>
          <p:cNvPicPr>
            <a:picLocks noChangeAspect="1"/>
          </p:cNvPicPr>
          <p:nvPr/>
        </p:nvPicPr>
        <p:blipFill>
          <a:blip r:embed="rId4"/>
          <a:stretch>
            <a:fillRect/>
          </a:stretch>
        </p:blipFill>
        <p:spPr>
          <a:xfrm>
            <a:off x="5499677" y="2301039"/>
            <a:ext cx="3861711" cy="3480635"/>
          </a:xfrm>
          <a:prstGeom prst="rect">
            <a:avLst/>
          </a:prstGeom>
          <a:ln>
            <a:solidFill>
              <a:schemeClr val="tx1"/>
            </a:solidFill>
          </a:ln>
        </p:spPr>
      </p:pic>
      <p:sp>
        <p:nvSpPr>
          <p:cNvPr id="6" name="テキスト ボックス 5">
            <a:extLst>
              <a:ext uri="{FF2B5EF4-FFF2-40B4-BE49-F238E27FC236}">
                <a16:creationId xmlns:a16="http://schemas.microsoft.com/office/drawing/2014/main" id="{6CE61C4A-8A76-43E7-8E52-45D8B7A43925}"/>
              </a:ext>
            </a:extLst>
          </p:cNvPr>
          <p:cNvSpPr txBox="1"/>
          <p:nvPr/>
        </p:nvSpPr>
        <p:spPr>
          <a:xfrm>
            <a:off x="5387020" y="1668377"/>
            <a:ext cx="3857146" cy="338554"/>
          </a:xfrm>
          <a:prstGeom prst="rect">
            <a:avLst/>
          </a:prstGeom>
          <a:noFill/>
        </p:spPr>
        <p:txBody>
          <a:bodyPr wrap="none" rtlCol="0">
            <a:spAutoFit/>
          </a:bodyPr>
          <a:lstStyle/>
          <a:p>
            <a:r>
              <a:rPr lang="ja-JP" altLang="en-US" sz="1600" b="1" dirty="0">
                <a:solidFill>
                  <a:srgbClr val="4DB3FF"/>
                </a:solidFill>
                <a:latin typeface="メイリオ" panose="020B0604030504040204" pitchFamily="50" charset="-128"/>
                <a:ea typeface="メイリオ" panose="020B0604030504040204" pitchFamily="50" charset="-128"/>
              </a:rPr>
              <a:t>図表６ </a:t>
            </a:r>
            <a:r>
              <a:rPr lang="en-US" altLang="ja-JP" sz="1600" b="1" dirty="0">
                <a:latin typeface="メイリオ" panose="020B0604030504040204" pitchFamily="50" charset="-128"/>
                <a:ea typeface="メイリオ" panose="020B0604030504040204" pitchFamily="50" charset="-128"/>
              </a:rPr>
              <a:t>Scammon </a:t>
            </a:r>
            <a:r>
              <a:rPr lang="ja-JP" altLang="en-US" sz="1600" b="1" dirty="0">
                <a:latin typeface="メイリオ" panose="020B0604030504040204" pitchFamily="50" charset="-128"/>
                <a:ea typeface="メイリオ" panose="020B0604030504040204" pitchFamily="50" charset="-128"/>
              </a:rPr>
              <a:t>スキャモンの発育型</a:t>
            </a:r>
          </a:p>
        </p:txBody>
      </p:sp>
    </p:spTree>
    <p:extLst>
      <p:ext uri="{BB962C8B-B14F-4D97-AF65-F5344CB8AC3E}">
        <p14:creationId xmlns:p14="http://schemas.microsoft.com/office/powerpoint/2010/main" val="3734274721"/>
      </p:ext>
    </p:extLst>
  </p:cSld>
  <p:clrMapOvr>
    <a:masterClrMapping/>
  </p:clrMapOvr>
</p:sld>
</file>

<file path=ppt/theme/theme1.xml><?xml version="1.0" encoding="utf-8"?>
<a:theme xmlns:a="http://schemas.openxmlformats.org/drawingml/2006/main" name="1_Office テーマ">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9892</TotalTime>
  <Words>19665</Words>
  <Application>Microsoft Office PowerPoint</Application>
  <PresentationFormat>A4 210 x 297 mm</PresentationFormat>
  <Paragraphs>978</Paragraphs>
  <Slides>66</Slides>
  <Notes>66</Notes>
  <HiddenSlides>0</HiddenSlides>
  <MMClips>0</MMClips>
  <ScaleCrop>false</ScaleCrop>
  <HeadingPairs>
    <vt:vector size="8" baseType="variant">
      <vt:variant>
        <vt:lpstr>使用されているフォント</vt:lpstr>
      </vt:variant>
      <vt:variant>
        <vt:i4>13</vt:i4>
      </vt:variant>
      <vt:variant>
        <vt:lpstr>テーマ</vt:lpstr>
      </vt:variant>
      <vt:variant>
        <vt:i4>3</vt:i4>
      </vt:variant>
      <vt:variant>
        <vt:lpstr>埋め込まれた OLE サーバー</vt:lpstr>
      </vt:variant>
      <vt:variant>
        <vt:i4>1</vt:i4>
      </vt:variant>
      <vt:variant>
        <vt:lpstr>スライド タイトル</vt:lpstr>
      </vt:variant>
      <vt:variant>
        <vt:i4>66</vt:i4>
      </vt:variant>
    </vt:vector>
  </HeadingPairs>
  <TitlesOfParts>
    <vt:vector size="83" baseType="lpstr">
      <vt:lpstr>BIZ UDゴシック</vt:lpstr>
      <vt:lpstr>DFUDMaruGothic-W2-WING-RKSJ-H</vt:lpstr>
      <vt:lpstr>Hiragino Sans W3</vt:lpstr>
      <vt:lpstr>Hiragino Sans W4</vt:lpstr>
      <vt:lpstr>Hiragino Sans W6</vt:lpstr>
      <vt:lpstr>Meiryo UI</vt:lpstr>
      <vt:lpstr>メイリオ</vt:lpstr>
      <vt:lpstr>游ゴシック</vt:lpstr>
      <vt:lpstr>游ゴシック Light</vt:lpstr>
      <vt:lpstr>游明朝</vt:lpstr>
      <vt:lpstr>Arial</vt:lpstr>
      <vt:lpstr>Calibri</vt:lpstr>
      <vt:lpstr>Calibri Light</vt:lpstr>
      <vt:lpstr>1_Office テーマ</vt:lpstr>
      <vt:lpstr>Office テーマ</vt:lpstr>
      <vt:lpstr>デザインの設定</vt:lpstr>
      <vt:lpstr>Document</vt:lpstr>
      <vt:lpstr>PowerPoint プレゼンテーション</vt:lpstr>
      <vt:lpstr>第Ⅰ章　学校における看護の役割 　目指すところ</vt:lpstr>
      <vt:lpstr>１－１　子どもの理解</vt:lpstr>
      <vt:lpstr>１－２　子どもの発達過程</vt:lpstr>
      <vt:lpstr>１－３　子どもの将来を見据えた視点</vt:lpstr>
      <vt:lpstr>１－４　子どもの成長と発達</vt:lpstr>
      <vt:lpstr>１－５　成長・発達の視点から人をとらえる</vt:lpstr>
      <vt:lpstr>１－６　成長・発達の一般的原則①</vt:lpstr>
      <vt:lpstr>１－６　成長・発達の一般的原則②</vt:lpstr>
      <vt:lpstr>１－６　成長・発達の一般的原則③</vt:lpstr>
      <vt:lpstr>１－７　E.H. エリクソンの自我発達理論</vt:lpstr>
      <vt:lpstr>１－８　成長・発達の視点からの子どもの特徴</vt:lpstr>
      <vt:lpstr>２－１　出生数及び合計特殊出生率の年次推移①</vt:lpstr>
      <vt:lpstr>２－１　出生数及び合計特殊出生率の年次推移②</vt:lpstr>
      <vt:lpstr>２－２　医療・看護における子どもの権利</vt:lpstr>
      <vt:lpstr>２－３　障害児・者施策の取組</vt:lpstr>
      <vt:lpstr>２－４　医療的ケア児のとらえ方</vt:lpstr>
      <vt:lpstr>２－５　医療的ケア児の推移</vt:lpstr>
      <vt:lpstr>２－６　地域における医療的ケアを必要とする 　　　　子どもの支援体制</vt:lpstr>
      <vt:lpstr>３－１　学校の設置及び管理</vt:lpstr>
      <vt:lpstr>３－２　教育委員会の職務権限</vt:lpstr>
      <vt:lpstr>３－３　校長の責任と権限</vt:lpstr>
      <vt:lpstr>３－４　校長と校務運営</vt:lpstr>
      <vt:lpstr>３－５　学校における働き方改革</vt:lpstr>
      <vt:lpstr>３－６　医療的ケアに関する教育委員会による支援と 　　　　総括的な管理</vt:lpstr>
      <vt:lpstr>３－７　就学先決定の仕組み</vt:lpstr>
      <vt:lpstr>４－１　学校における医療的ケア児の推移①</vt:lpstr>
      <vt:lpstr>４－１　学校における医療的ケア児の推移②</vt:lpstr>
      <vt:lpstr>４－１　学校における医療的ケア児の推移③</vt:lpstr>
      <vt:lpstr>４－１　学校における医療的ケア児の推移④</vt:lpstr>
      <vt:lpstr>４－２　医療的ケア児の教育</vt:lpstr>
      <vt:lpstr>４－３　学校において医療的ケアに対応する 　　　　看護師等の役割</vt:lpstr>
      <vt:lpstr>４－４　医師や訪問看護ステーションなどとの関係</vt:lpstr>
      <vt:lpstr>コラム　医療的ケアから生活支援につながる</vt:lpstr>
      <vt:lpstr>４－５　認定特定行為業務従事者である 　　　　教職員との関係</vt:lpstr>
      <vt:lpstr>４－６　校外における医療的ケアの対応</vt:lpstr>
      <vt:lpstr>４－７　災害時の対応</vt:lpstr>
      <vt:lpstr>5.　医療的ケア等の実施に関する経緯①</vt:lpstr>
      <vt:lpstr>5.　医療的ケア等の実施に関する経緯②</vt:lpstr>
      <vt:lpstr>5.　医療的ケア等の実施に関する経緯③</vt:lpstr>
      <vt:lpstr>5.　医療的ケア等の実施に関する経緯④</vt:lpstr>
      <vt:lpstr>5.　医療的ケア等の実施に関する経緯⑤</vt:lpstr>
      <vt:lpstr>第Ⅱ章　多職種連携と家族との協働</vt:lpstr>
      <vt:lpstr>１－１　医療的ケア児を支える地域の 　　　　組織・体制の現状</vt:lpstr>
      <vt:lpstr>１－２　医療的ケア児にかわる機関・職種</vt:lpstr>
      <vt:lpstr>１－３　医療的ケア児のライフステージごとの 　　　　社会資源</vt:lpstr>
      <vt:lpstr>１－４　関係機関との連携調整をする職種</vt:lpstr>
      <vt:lpstr>２－１　医療的ケア児を支える組織・体制</vt:lpstr>
      <vt:lpstr>２－２　医療機関との連携　- 主治医-</vt:lpstr>
      <vt:lpstr>２－３　医療機関との連携　- かかりつけ医-</vt:lpstr>
      <vt:lpstr>2－4　医療機関との連携　 　　　 - 訪問看護、訪問リハビリテーション-</vt:lpstr>
      <vt:lpstr>２－５　福祉との連携- 障害福祉サービス-</vt:lpstr>
      <vt:lpstr>２－６　福祉との連携- 相談支援系-</vt:lpstr>
      <vt:lpstr>２－７　福祉との連携- 訪問系-</vt:lpstr>
      <vt:lpstr>２－８　福祉との連携- 日中活動系（短期入所）-</vt:lpstr>
      <vt:lpstr>２－９　福祉との連携 　　　　- 日中活動系（放課後等デイサービス）-</vt:lpstr>
      <vt:lpstr>２－10　福祉との連携　- 通所系（児童発達支援）-</vt:lpstr>
      <vt:lpstr>２－11　福祉との連携　- 入所系 -</vt:lpstr>
      <vt:lpstr>２－12　自治体の保健部局等との連携</vt:lpstr>
      <vt:lpstr>２－12　保育機関との連携</vt:lpstr>
      <vt:lpstr>３－１　医療的ケア児の家族の特徴</vt:lpstr>
      <vt:lpstr>３－２　家族との連携　- 保護者の役割 -</vt:lpstr>
      <vt:lpstr>３－３　家族との協働</vt:lpstr>
      <vt:lpstr>信頼の「チーム学校」①</vt:lpstr>
      <vt:lpstr>信頼の「チーム学校」②</vt:lpstr>
      <vt:lpstr>信頼の「チーム学校」③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０.医療的ケア児の理解</dc:title>
  <dc:creator>Office365</dc:creator>
  <cp:lastModifiedBy>小板橋 世津子</cp:lastModifiedBy>
  <cp:revision>1866</cp:revision>
  <cp:lastPrinted>2021-06-18T02:03:31Z</cp:lastPrinted>
  <dcterms:created xsi:type="dcterms:W3CDTF">2020-01-24T07:03:21Z</dcterms:created>
  <dcterms:modified xsi:type="dcterms:W3CDTF">2025-10-22T00:59:11Z</dcterms:modified>
</cp:coreProperties>
</file>