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ink/ink1.xml" ContentType="application/inkml+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 id="2147483797" r:id="rId2"/>
    <p:sldMasterId id="2147483815" r:id="rId3"/>
  </p:sldMasterIdLst>
  <p:notesMasterIdLst>
    <p:notesMasterId r:id="rId252"/>
  </p:notesMasterIdLst>
  <p:handoutMasterIdLst>
    <p:handoutMasterId r:id="rId253"/>
  </p:handoutMasterIdLst>
  <p:sldIdLst>
    <p:sldId id="950" r:id="rId4"/>
    <p:sldId id="814" r:id="rId5"/>
    <p:sldId id="481" r:id="rId6"/>
    <p:sldId id="482" r:id="rId7"/>
    <p:sldId id="583" r:id="rId8"/>
    <p:sldId id="533" r:id="rId9"/>
    <p:sldId id="536" r:id="rId10"/>
    <p:sldId id="537" r:id="rId11"/>
    <p:sldId id="538" r:id="rId12"/>
    <p:sldId id="587" r:id="rId13"/>
    <p:sldId id="489" r:id="rId14"/>
    <p:sldId id="588" r:id="rId15"/>
    <p:sldId id="491" r:id="rId16"/>
    <p:sldId id="539" r:id="rId17"/>
    <p:sldId id="540" r:id="rId18"/>
    <p:sldId id="815" r:id="rId19"/>
    <p:sldId id="816" r:id="rId20"/>
    <p:sldId id="543" r:id="rId21"/>
    <p:sldId id="594" r:id="rId22"/>
    <p:sldId id="499" r:id="rId23"/>
    <p:sldId id="547" r:id="rId24"/>
    <p:sldId id="548" r:id="rId25"/>
    <p:sldId id="595" r:id="rId26"/>
    <p:sldId id="818" r:id="rId27"/>
    <p:sldId id="819" r:id="rId28"/>
    <p:sldId id="552" r:id="rId29"/>
    <p:sldId id="951" r:id="rId30"/>
    <p:sldId id="952" r:id="rId31"/>
    <p:sldId id="553" r:id="rId32"/>
    <p:sldId id="820" r:id="rId33"/>
    <p:sldId id="821" r:id="rId34"/>
    <p:sldId id="822" r:id="rId35"/>
    <p:sldId id="557" r:id="rId36"/>
    <p:sldId id="512" r:id="rId37"/>
    <p:sldId id="612" r:id="rId38"/>
    <p:sldId id="602" r:id="rId39"/>
    <p:sldId id="609" r:id="rId40"/>
    <p:sldId id="613" r:id="rId41"/>
    <p:sldId id="608" r:id="rId42"/>
    <p:sldId id="953" r:id="rId43"/>
    <p:sldId id="954" r:id="rId44"/>
    <p:sldId id="611" r:id="rId45"/>
    <p:sldId id="955" r:id="rId46"/>
    <p:sldId id="956" r:id="rId47"/>
    <p:sldId id="833" r:id="rId48"/>
    <p:sldId id="957" r:id="rId49"/>
    <p:sldId id="958" r:id="rId50"/>
    <p:sldId id="959" r:id="rId51"/>
    <p:sldId id="632" r:id="rId52"/>
    <p:sldId id="633" r:id="rId53"/>
    <p:sldId id="634" r:id="rId54"/>
    <p:sldId id="621" r:id="rId55"/>
    <p:sldId id="960" r:id="rId56"/>
    <p:sldId id="961" r:id="rId57"/>
    <p:sldId id="832" r:id="rId58"/>
    <p:sldId id="962" r:id="rId59"/>
    <p:sldId id="535" r:id="rId60"/>
    <p:sldId id="963" r:id="rId61"/>
    <p:sldId id="964" r:id="rId62"/>
    <p:sldId id="965" r:id="rId63"/>
    <p:sldId id="966" r:id="rId64"/>
    <p:sldId id="967" r:id="rId65"/>
    <p:sldId id="968" r:id="rId66"/>
    <p:sldId id="969" r:id="rId67"/>
    <p:sldId id="541" r:id="rId68"/>
    <p:sldId id="542" r:id="rId69"/>
    <p:sldId id="970" r:id="rId70"/>
    <p:sldId id="544" r:id="rId71"/>
    <p:sldId id="545" r:id="rId72"/>
    <p:sldId id="546" r:id="rId73"/>
    <p:sldId id="635" r:id="rId74"/>
    <p:sldId id="971" r:id="rId75"/>
    <p:sldId id="892" r:id="rId76"/>
    <p:sldId id="972" r:id="rId77"/>
    <p:sldId id="620" r:id="rId78"/>
    <p:sldId id="973" r:id="rId79"/>
    <p:sldId id="622" r:id="rId80"/>
    <p:sldId id="974" r:id="rId81"/>
    <p:sldId id="975" r:id="rId82"/>
    <p:sldId id="976" r:id="rId83"/>
    <p:sldId id="977" r:id="rId84"/>
    <p:sldId id="653" r:id="rId85"/>
    <p:sldId id="978" r:id="rId86"/>
    <p:sldId id="979" r:id="rId87"/>
    <p:sldId id="980" r:id="rId88"/>
    <p:sldId id="981" r:id="rId89"/>
    <p:sldId id="982" r:id="rId90"/>
    <p:sldId id="983" r:id="rId91"/>
    <p:sldId id="984" r:id="rId92"/>
    <p:sldId id="985" r:id="rId93"/>
    <p:sldId id="845" r:id="rId94"/>
    <p:sldId id="986" r:id="rId95"/>
    <p:sldId id="987" r:id="rId96"/>
    <p:sldId id="988" r:id="rId97"/>
    <p:sldId id="696" r:id="rId98"/>
    <p:sldId id="989" r:id="rId99"/>
    <p:sldId id="990" r:id="rId100"/>
    <p:sldId id="991" r:id="rId101"/>
    <p:sldId id="992" r:id="rId102"/>
    <p:sldId id="993" r:id="rId103"/>
    <p:sldId id="994" r:id="rId104"/>
    <p:sldId id="995" r:id="rId105"/>
    <p:sldId id="996" r:id="rId106"/>
    <p:sldId id="719" r:id="rId107"/>
    <p:sldId id="720" r:id="rId108"/>
    <p:sldId id="997" r:id="rId109"/>
    <p:sldId id="998" r:id="rId110"/>
    <p:sldId id="707" r:id="rId111"/>
    <p:sldId id="709" r:id="rId112"/>
    <p:sldId id="999" r:id="rId113"/>
    <p:sldId id="1000" r:id="rId114"/>
    <p:sldId id="877" r:id="rId115"/>
    <p:sldId id="706" r:id="rId116"/>
    <p:sldId id="1001" r:id="rId117"/>
    <p:sldId id="891" r:id="rId118"/>
    <p:sldId id="863" r:id="rId119"/>
    <p:sldId id="864" r:id="rId120"/>
    <p:sldId id="1005" r:id="rId121"/>
    <p:sldId id="566" r:id="rId122"/>
    <p:sldId id="1002" r:id="rId123"/>
    <p:sldId id="1003" r:id="rId124"/>
    <p:sldId id="569" r:id="rId125"/>
    <p:sldId id="1004" r:id="rId126"/>
    <p:sldId id="1006" r:id="rId127"/>
    <p:sldId id="829" r:id="rId128"/>
    <p:sldId id="1007" r:id="rId129"/>
    <p:sldId id="572" r:id="rId130"/>
    <p:sldId id="1008" r:id="rId131"/>
    <p:sldId id="1009" r:id="rId132"/>
    <p:sldId id="1010" r:id="rId133"/>
    <p:sldId id="1011" r:id="rId134"/>
    <p:sldId id="1012" r:id="rId135"/>
    <p:sldId id="831" r:id="rId136"/>
    <p:sldId id="576" r:id="rId137"/>
    <p:sldId id="1013" r:id="rId138"/>
    <p:sldId id="1014" r:id="rId139"/>
    <p:sldId id="869" r:id="rId140"/>
    <p:sldId id="1015" r:id="rId141"/>
    <p:sldId id="802" r:id="rId142"/>
    <p:sldId id="1016" r:id="rId143"/>
    <p:sldId id="659" r:id="rId144"/>
    <p:sldId id="660" r:id="rId145"/>
    <p:sldId id="1017" r:id="rId146"/>
    <p:sldId id="866" r:id="rId147"/>
    <p:sldId id="1018" r:id="rId148"/>
    <p:sldId id="1019" r:id="rId149"/>
    <p:sldId id="1020" r:id="rId150"/>
    <p:sldId id="1021" r:id="rId151"/>
    <p:sldId id="559" r:id="rId152"/>
    <p:sldId id="1022" r:id="rId153"/>
    <p:sldId id="1023" r:id="rId154"/>
    <p:sldId id="561" r:id="rId155"/>
    <p:sldId id="1024" r:id="rId156"/>
    <p:sldId id="1025" r:id="rId157"/>
    <p:sldId id="1026" r:id="rId158"/>
    <p:sldId id="1027" r:id="rId159"/>
    <p:sldId id="1028" r:id="rId160"/>
    <p:sldId id="584" r:id="rId161"/>
    <p:sldId id="1029" r:id="rId162"/>
    <p:sldId id="586" r:id="rId163"/>
    <p:sldId id="1030" r:id="rId164"/>
    <p:sldId id="1031" r:id="rId165"/>
    <p:sldId id="1032" r:id="rId166"/>
    <p:sldId id="1033" r:id="rId167"/>
    <p:sldId id="591" r:id="rId168"/>
    <p:sldId id="592" r:id="rId169"/>
    <p:sldId id="593" r:id="rId170"/>
    <p:sldId id="1034" r:id="rId171"/>
    <p:sldId id="868" r:id="rId172"/>
    <p:sldId id="599" r:id="rId173"/>
    <p:sldId id="726" r:id="rId174"/>
    <p:sldId id="1035" r:id="rId175"/>
    <p:sldId id="731" r:id="rId176"/>
    <p:sldId id="1036" r:id="rId177"/>
    <p:sldId id="1037" r:id="rId178"/>
    <p:sldId id="1038" r:id="rId179"/>
    <p:sldId id="1039" r:id="rId180"/>
    <p:sldId id="1040" r:id="rId181"/>
    <p:sldId id="878" r:id="rId182"/>
    <p:sldId id="1041" r:id="rId183"/>
    <p:sldId id="736" r:id="rId184"/>
    <p:sldId id="1042" r:id="rId185"/>
    <p:sldId id="879" r:id="rId186"/>
    <p:sldId id="880" r:id="rId187"/>
    <p:sldId id="754" r:id="rId188"/>
    <p:sldId id="881" r:id="rId189"/>
    <p:sldId id="882" r:id="rId190"/>
    <p:sldId id="883" r:id="rId191"/>
    <p:sldId id="743" r:id="rId192"/>
    <p:sldId id="744" r:id="rId193"/>
    <p:sldId id="745" r:id="rId194"/>
    <p:sldId id="746" r:id="rId195"/>
    <p:sldId id="805" r:id="rId196"/>
    <p:sldId id="748" r:id="rId197"/>
    <p:sldId id="806" r:id="rId198"/>
    <p:sldId id="750" r:id="rId199"/>
    <p:sldId id="751" r:id="rId200"/>
    <p:sldId id="884" r:id="rId201"/>
    <p:sldId id="1043" r:id="rId202"/>
    <p:sldId id="1044" r:id="rId203"/>
    <p:sldId id="1045" r:id="rId204"/>
    <p:sldId id="885" r:id="rId205"/>
    <p:sldId id="886" r:id="rId206"/>
    <p:sldId id="758" r:id="rId207"/>
    <p:sldId id="1046" r:id="rId208"/>
    <p:sldId id="1047" r:id="rId209"/>
    <p:sldId id="761" r:id="rId210"/>
    <p:sldId id="1048" r:id="rId211"/>
    <p:sldId id="763" r:id="rId212"/>
    <p:sldId id="764" r:id="rId213"/>
    <p:sldId id="765" r:id="rId214"/>
    <p:sldId id="766" r:id="rId215"/>
    <p:sldId id="767" r:id="rId216"/>
    <p:sldId id="768" r:id="rId217"/>
    <p:sldId id="769" r:id="rId218"/>
    <p:sldId id="889" r:id="rId219"/>
    <p:sldId id="807" r:id="rId220"/>
    <p:sldId id="772" r:id="rId221"/>
    <p:sldId id="773" r:id="rId222"/>
    <p:sldId id="1049" r:id="rId223"/>
    <p:sldId id="775" r:id="rId224"/>
    <p:sldId id="888" r:id="rId225"/>
    <p:sldId id="777" r:id="rId226"/>
    <p:sldId id="1050" r:id="rId227"/>
    <p:sldId id="808" r:id="rId228"/>
    <p:sldId id="780" r:id="rId229"/>
    <p:sldId id="1051" r:id="rId230"/>
    <p:sldId id="1052" r:id="rId231"/>
    <p:sldId id="1053" r:id="rId232"/>
    <p:sldId id="1054" r:id="rId233"/>
    <p:sldId id="1055" r:id="rId234"/>
    <p:sldId id="1056" r:id="rId235"/>
    <p:sldId id="1057" r:id="rId236"/>
    <p:sldId id="890" r:id="rId237"/>
    <p:sldId id="1058" r:id="rId238"/>
    <p:sldId id="1059" r:id="rId239"/>
    <p:sldId id="1060" r:id="rId240"/>
    <p:sldId id="1061" r:id="rId241"/>
    <p:sldId id="1062" r:id="rId242"/>
    <p:sldId id="1063" r:id="rId243"/>
    <p:sldId id="1064" r:id="rId244"/>
    <p:sldId id="1065" r:id="rId245"/>
    <p:sldId id="1066" r:id="rId246"/>
    <p:sldId id="721" r:id="rId247"/>
    <p:sldId id="722" r:id="rId248"/>
    <p:sldId id="776" r:id="rId249"/>
    <p:sldId id="1067" r:id="rId250"/>
    <p:sldId id="1068" r:id="rId251"/>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942E89F-B621-4CCC-A041-502493EF39D8}">
          <p14:sldIdLst>
            <p14:sldId id="950"/>
            <p14:sldId id="814"/>
            <p14:sldId id="481"/>
            <p14:sldId id="482"/>
            <p14:sldId id="583"/>
            <p14:sldId id="533"/>
            <p14:sldId id="536"/>
            <p14:sldId id="537"/>
            <p14:sldId id="538"/>
            <p14:sldId id="587"/>
            <p14:sldId id="489"/>
            <p14:sldId id="588"/>
            <p14:sldId id="491"/>
            <p14:sldId id="539"/>
            <p14:sldId id="540"/>
            <p14:sldId id="815"/>
            <p14:sldId id="816"/>
            <p14:sldId id="543"/>
            <p14:sldId id="594"/>
            <p14:sldId id="499"/>
            <p14:sldId id="547"/>
            <p14:sldId id="548"/>
            <p14:sldId id="595"/>
            <p14:sldId id="818"/>
            <p14:sldId id="819"/>
            <p14:sldId id="552"/>
            <p14:sldId id="951"/>
            <p14:sldId id="952"/>
            <p14:sldId id="553"/>
            <p14:sldId id="820"/>
            <p14:sldId id="821"/>
            <p14:sldId id="822"/>
            <p14:sldId id="557"/>
            <p14:sldId id="512"/>
            <p14:sldId id="612"/>
            <p14:sldId id="602"/>
            <p14:sldId id="609"/>
            <p14:sldId id="613"/>
            <p14:sldId id="608"/>
            <p14:sldId id="953"/>
            <p14:sldId id="954"/>
            <p14:sldId id="611"/>
            <p14:sldId id="955"/>
            <p14:sldId id="956"/>
            <p14:sldId id="833"/>
            <p14:sldId id="957"/>
            <p14:sldId id="958"/>
            <p14:sldId id="959"/>
            <p14:sldId id="632"/>
            <p14:sldId id="633"/>
            <p14:sldId id="634"/>
            <p14:sldId id="621"/>
            <p14:sldId id="960"/>
            <p14:sldId id="961"/>
            <p14:sldId id="832"/>
            <p14:sldId id="962"/>
            <p14:sldId id="535"/>
            <p14:sldId id="963"/>
            <p14:sldId id="964"/>
            <p14:sldId id="965"/>
            <p14:sldId id="966"/>
            <p14:sldId id="967"/>
            <p14:sldId id="968"/>
            <p14:sldId id="969"/>
            <p14:sldId id="541"/>
            <p14:sldId id="542"/>
            <p14:sldId id="970"/>
            <p14:sldId id="544"/>
            <p14:sldId id="545"/>
            <p14:sldId id="546"/>
            <p14:sldId id="635"/>
            <p14:sldId id="971"/>
            <p14:sldId id="892"/>
            <p14:sldId id="972"/>
            <p14:sldId id="620"/>
            <p14:sldId id="973"/>
            <p14:sldId id="622"/>
            <p14:sldId id="974"/>
            <p14:sldId id="975"/>
            <p14:sldId id="976"/>
            <p14:sldId id="977"/>
            <p14:sldId id="653"/>
            <p14:sldId id="978"/>
            <p14:sldId id="979"/>
            <p14:sldId id="980"/>
            <p14:sldId id="981"/>
            <p14:sldId id="982"/>
            <p14:sldId id="983"/>
            <p14:sldId id="984"/>
            <p14:sldId id="985"/>
            <p14:sldId id="845"/>
            <p14:sldId id="986"/>
            <p14:sldId id="987"/>
            <p14:sldId id="988"/>
            <p14:sldId id="696"/>
            <p14:sldId id="989"/>
            <p14:sldId id="990"/>
            <p14:sldId id="991"/>
            <p14:sldId id="992"/>
            <p14:sldId id="993"/>
            <p14:sldId id="994"/>
            <p14:sldId id="995"/>
            <p14:sldId id="996"/>
            <p14:sldId id="719"/>
            <p14:sldId id="720"/>
            <p14:sldId id="997"/>
            <p14:sldId id="998"/>
            <p14:sldId id="707"/>
            <p14:sldId id="709"/>
            <p14:sldId id="999"/>
            <p14:sldId id="1000"/>
            <p14:sldId id="877"/>
            <p14:sldId id="706"/>
            <p14:sldId id="1001"/>
            <p14:sldId id="891"/>
            <p14:sldId id="863"/>
            <p14:sldId id="864"/>
            <p14:sldId id="1005"/>
            <p14:sldId id="566"/>
            <p14:sldId id="1002"/>
            <p14:sldId id="1003"/>
            <p14:sldId id="569"/>
            <p14:sldId id="1004"/>
            <p14:sldId id="1006"/>
            <p14:sldId id="829"/>
            <p14:sldId id="1007"/>
            <p14:sldId id="572"/>
            <p14:sldId id="1008"/>
            <p14:sldId id="1009"/>
            <p14:sldId id="1010"/>
            <p14:sldId id="1011"/>
            <p14:sldId id="1012"/>
            <p14:sldId id="831"/>
            <p14:sldId id="576"/>
            <p14:sldId id="1013"/>
            <p14:sldId id="1014"/>
            <p14:sldId id="869"/>
            <p14:sldId id="1015"/>
            <p14:sldId id="802"/>
            <p14:sldId id="1016"/>
            <p14:sldId id="659"/>
            <p14:sldId id="660"/>
            <p14:sldId id="1017"/>
            <p14:sldId id="866"/>
            <p14:sldId id="1018"/>
            <p14:sldId id="1019"/>
            <p14:sldId id="1020"/>
            <p14:sldId id="1021"/>
            <p14:sldId id="559"/>
            <p14:sldId id="1022"/>
            <p14:sldId id="1023"/>
            <p14:sldId id="561"/>
            <p14:sldId id="1024"/>
            <p14:sldId id="1025"/>
            <p14:sldId id="1026"/>
            <p14:sldId id="1027"/>
            <p14:sldId id="1028"/>
            <p14:sldId id="584"/>
            <p14:sldId id="1029"/>
            <p14:sldId id="586"/>
            <p14:sldId id="1030"/>
            <p14:sldId id="1031"/>
            <p14:sldId id="1032"/>
            <p14:sldId id="1033"/>
            <p14:sldId id="591"/>
            <p14:sldId id="592"/>
            <p14:sldId id="593"/>
            <p14:sldId id="1034"/>
            <p14:sldId id="868"/>
            <p14:sldId id="599"/>
            <p14:sldId id="726"/>
            <p14:sldId id="1035"/>
            <p14:sldId id="731"/>
            <p14:sldId id="1036"/>
            <p14:sldId id="1037"/>
            <p14:sldId id="1038"/>
            <p14:sldId id="1039"/>
            <p14:sldId id="1040"/>
            <p14:sldId id="878"/>
            <p14:sldId id="1041"/>
            <p14:sldId id="736"/>
            <p14:sldId id="1042"/>
            <p14:sldId id="879"/>
            <p14:sldId id="880"/>
            <p14:sldId id="754"/>
            <p14:sldId id="881"/>
            <p14:sldId id="882"/>
            <p14:sldId id="883"/>
            <p14:sldId id="743"/>
            <p14:sldId id="744"/>
            <p14:sldId id="745"/>
            <p14:sldId id="746"/>
            <p14:sldId id="805"/>
            <p14:sldId id="748"/>
            <p14:sldId id="806"/>
            <p14:sldId id="750"/>
            <p14:sldId id="751"/>
            <p14:sldId id="884"/>
            <p14:sldId id="1043"/>
            <p14:sldId id="1044"/>
            <p14:sldId id="1045"/>
            <p14:sldId id="885"/>
            <p14:sldId id="886"/>
            <p14:sldId id="758"/>
            <p14:sldId id="1046"/>
            <p14:sldId id="1047"/>
            <p14:sldId id="761"/>
            <p14:sldId id="1048"/>
            <p14:sldId id="763"/>
            <p14:sldId id="764"/>
            <p14:sldId id="765"/>
            <p14:sldId id="766"/>
            <p14:sldId id="767"/>
            <p14:sldId id="768"/>
            <p14:sldId id="769"/>
            <p14:sldId id="889"/>
            <p14:sldId id="807"/>
            <p14:sldId id="772"/>
            <p14:sldId id="773"/>
            <p14:sldId id="1049"/>
            <p14:sldId id="775"/>
            <p14:sldId id="888"/>
            <p14:sldId id="777"/>
            <p14:sldId id="1050"/>
            <p14:sldId id="808"/>
            <p14:sldId id="780"/>
            <p14:sldId id="1051"/>
            <p14:sldId id="1052"/>
            <p14:sldId id="1053"/>
            <p14:sldId id="1054"/>
            <p14:sldId id="1055"/>
            <p14:sldId id="1056"/>
            <p14:sldId id="1057"/>
            <p14:sldId id="890"/>
            <p14:sldId id="1058"/>
            <p14:sldId id="1059"/>
            <p14:sldId id="1060"/>
            <p14:sldId id="1061"/>
            <p14:sldId id="1062"/>
            <p14:sldId id="1063"/>
            <p14:sldId id="1064"/>
            <p14:sldId id="1065"/>
            <p14:sldId id="1066"/>
            <p14:sldId id="721"/>
            <p14:sldId id="722"/>
            <p14:sldId id="776"/>
            <p14:sldId id="1067"/>
            <p14:sldId id="1068"/>
          </p14:sldIdLst>
        </p14:section>
      </p14:sectionLst>
    </p:ext>
    <p:ext uri="{EFAFB233-063F-42B5-8137-9DF3F51BA10A}">
      <p15:sldGuideLst xmlns:p15="http://schemas.microsoft.com/office/powerpoint/2012/main">
        <p15:guide id="1" orient="horz" pos="2137" userDrawn="1">
          <p15:clr>
            <a:srgbClr val="A4A3A4"/>
          </p15:clr>
        </p15:guide>
        <p15:guide id="2" pos="3120" userDrawn="1">
          <p15:clr>
            <a:srgbClr val="A4A3A4"/>
          </p15:clr>
        </p15:guide>
        <p15:guide id="3" pos="420" userDrawn="1">
          <p15:clr>
            <a:srgbClr val="A4A3A4"/>
          </p15:clr>
        </p15:guide>
        <p15:guide id="4" pos="5864" userDrawn="1">
          <p15:clr>
            <a:srgbClr val="A4A3A4"/>
          </p15:clr>
        </p15:guide>
        <p15:guide id="5" orient="horz" pos="935" userDrawn="1">
          <p15:clr>
            <a:srgbClr val="A4A3A4"/>
          </p15:clr>
        </p15:guide>
        <p15:guide id="6" orient="horz" pos="4110" userDrawn="1">
          <p15:clr>
            <a:srgbClr val="A4A3A4"/>
          </p15:clr>
        </p15:guide>
        <p15:guide id="7" orient="horz" pos="572"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沢登 淑子" initials="沢登" lastIdx="1" clrIdx="0">
    <p:extLst>
      <p:ext uri="{19B8F6BF-5375-455C-9EA6-DF929625EA0E}">
        <p15:presenceInfo xmlns:p15="http://schemas.microsoft.com/office/powerpoint/2012/main" userId="沢登 淑子"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E43"/>
    <a:srgbClr val="F9BDD4"/>
    <a:srgbClr val="FFFFFF"/>
    <a:srgbClr val="77B6E5"/>
    <a:srgbClr val="4DB3FF"/>
    <a:srgbClr val="9A0E00"/>
    <a:srgbClr val="F9BD7D"/>
    <a:srgbClr val="A9D18E"/>
    <a:srgbClr val="C7E4F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78" autoAdjust="0"/>
    <p:restoredTop sz="41264" autoAdjust="0"/>
  </p:normalViewPr>
  <p:slideViewPr>
    <p:cSldViewPr snapToGrid="0" snapToObjects="1" showGuides="1">
      <p:cViewPr varScale="1">
        <p:scale>
          <a:sx n="45" d="100"/>
          <a:sy n="45" d="100"/>
        </p:scale>
        <p:origin x="3042" y="54"/>
      </p:cViewPr>
      <p:guideLst>
        <p:guide orient="horz" pos="2137"/>
        <p:guide pos="3120"/>
        <p:guide pos="420"/>
        <p:guide pos="5864"/>
        <p:guide orient="horz" pos="935"/>
        <p:guide orient="horz" pos="4110"/>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53616"/>
    </p:cViewPr>
  </p:sorterViewPr>
  <p:notesViewPr>
    <p:cSldViewPr snapToGrid="0" snapToObjects="1" showGuides="1">
      <p:cViewPr>
        <p:scale>
          <a:sx n="90" d="100"/>
          <a:sy n="90" d="100"/>
        </p:scale>
        <p:origin x="2130" y="-121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tableStyles" Target="tableStyle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54" Type="http://schemas.openxmlformats.org/officeDocument/2006/relationships/commentAuthors" Target="commentAuthor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presProps" Target="pres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theme" Target="theme/theme1.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handoutMaster" Target="handoutMasters/handout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36BE5814-44EE-496C-A9F3-919ECF35F184}">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2FF9E08D-0539-45EE-A9A8-16B49398465D}" type="parTrans" cxnId="{FF615935-748F-48B2-A314-209A6B9390A0}">
      <dgm:prSet/>
      <dgm:spPr/>
      <dgm:t>
        <a:bodyPr/>
        <a:lstStyle/>
        <a:p>
          <a:endParaRPr kumimoji="1" lang="ja-JP" altLang="en-US" b="0"/>
        </a:p>
      </dgm:t>
    </dgm:pt>
    <dgm:pt modelId="{D6FD6169-8958-421C-A4DB-C92134F355F3}" type="sibTrans" cxnId="{FF615935-748F-48B2-A314-209A6B9390A0}">
      <dgm:prSet/>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C69C6C21-CCDD-4596-A10A-05D1131FA6BD}" type="pres">
      <dgm:prSet presAssocID="{F59DE267-731A-4443-BBC4-435EC6AD9695}" presName="node" presStyleLbl="node1" presStyleIdx="6" presStyleCnt="8">
        <dgm:presLayoutVars>
          <dgm:bulletEnabled val="1"/>
        </dgm:presLayoutVars>
      </dgm:prSet>
      <dgm:spPr/>
    </dgm:pt>
    <dgm:pt modelId="{5D1F25FD-00E5-4681-8BC8-EFF16FF416D9}" type="pres">
      <dgm:prSet presAssocID="{AF8EEFA7-F95A-4F36-87A0-52290315027B}" presName="sibTrans" presStyleLbl="sibTrans2D1" presStyleIdx="6" presStyleCnt="7"/>
      <dgm:spPr/>
    </dgm:pt>
    <dgm:pt modelId="{7A28D8C0-AFCE-49F4-BD25-BD9868C237C6}" type="pres">
      <dgm:prSet presAssocID="{AF8EEFA7-F95A-4F36-87A0-52290315027B}" presName="connectorText" presStyleLbl="sibTrans2D1" presStyleIdx="6" presStyleCnt="7"/>
      <dgm:spPr/>
    </dgm:pt>
    <dgm:pt modelId="{C94C95CC-45D8-4C99-B774-34A0C5AD7AD1}" type="pres">
      <dgm:prSet presAssocID="{36BE5814-44EE-496C-A9F3-919ECF35F184}" presName="node" presStyleLbl="node1" presStyleIdx="7" presStyleCnt="8">
        <dgm:presLayoutVars>
          <dgm:bulletEnabled val="1"/>
        </dgm:presLayoutVars>
      </dgm:prSet>
      <dgm:spPr/>
    </dgm:pt>
  </dgm:ptLst>
  <dgm:cxnLst>
    <dgm:cxn modelId="{F559E410-11B7-444A-8B89-352D1DDB9F7A}" type="presOf" srcId="{6916A0C7-8E88-48F9-B2F6-9B90334907E8}" destId="{7E145908-552A-4FE7-A9D4-15C090CAB8C4}" srcOrd="1"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B109CE15-B436-4B14-9A8B-F4ED607BA5D2}" type="presOf" srcId="{F59DE267-731A-4443-BBC4-435EC6AD9695}" destId="{C69C6C21-CCDD-4596-A10A-05D1131FA6BD}" srcOrd="0" destOrd="0" presId="urn:microsoft.com/office/officeart/2005/8/layout/process2"/>
    <dgm:cxn modelId="{9314C71A-C7CE-4EBC-ADDB-3A3D1472F8C0}" type="presOf" srcId="{CFB3348A-3B53-4BA2-B887-93D26A61C1A2}" destId="{4BD8DEE5-3292-4997-A949-B830976C3BC0}" srcOrd="1" destOrd="0" presId="urn:microsoft.com/office/officeart/2005/8/layout/process2"/>
    <dgm:cxn modelId="{CD50162F-5D37-4926-A841-7AF23441053F}" srcId="{6958A0F8-53C6-43A6-9571-238AD869B557}" destId="{F59DE267-731A-4443-BBC4-435EC6AD9695}" srcOrd="6" destOrd="0" parTransId="{45886848-4BDA-45EB-86B3-931488FD2F7D}" sibTransId="{AF8EEFA7-F95A-4F36-87A0-52290315027B}"/>
    <dgm:cxn modelId="{43C7F831-ACA2-4C17-BC54-A51592A936A9}" type="presOf" srcId="{DA8EDD8B-6267-43FB-8EA6-702F46B82467}" destId="{C409B899-FEA1-4D33-9F89-2690B9ABC938}" srcOrd="1" destOrd="0" presId="urn:microsoft.com/office/officeart/2005/8/layout/process2"/>
    <dgm:cxn modelId="{FF615935-748F-48B2-A314-209A6B9390A0}" srcId="{6958A0F8-53C6-43A6-9571-238AD869B557}" destId="{36BE5814-44EE-496C-A9F3-919ECF35F184}" srcOrd="7" destOrd="0" parTransId="{2FF9E08D-0539-45EE-A9A8-16B49398465D}" sibTransId="{D6FD6169-8958-421C-A4DB-C92134F355F3}"/>
    <dgm:cxn modelId="{BEBE1C36-1F6F-407D-B895-331F88D768A9}" type="presOf" srcId="{AF8EEFA7-F95A-4F36-87A0-52290315027B}" destId="{5D1F25FD-00E5-4681-8BC8-EFF16FF416D9}" srcOrd="0" destOrd="0" presId="urn:microsoft.com/office/officeart/2005/8/layout/process2"/>
    <dgm:cxn modelId="{9E4E5C38-5C64-4DCE-AF0C-AF5475F41175}" type="presOf" srcId="{FE316412-76BF-41FC-8564-674F18468BD5}" destId="{FFB76F10-7428-4882-BCB9-7C198B84F6B3}" srcOrd="1" destOrd="0" presId="urn:microsoft.com/office/officeart/2005/8/layout/process2"/>
    <dgm:cxn modelId="{159EF165-B501-424E-B87D-0BA1D1916077}" type="presOf" srcId="{0C90CE7C-17D9-4A1D-868D-CFDD7A4E65F2}" destId="{8F9D67CE-3ECB-49C5-88A5-CDEC320A2B42}"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95ECAC6A-EDE7-4FC3-99E8-E4124EC3B9FA}" type="presOf" srcId="{CFB3348A-3B53-4BA2-B887-93D26A61C1A2}" destId="{57AA844D-DF92-463A-8BA6-96DD503C11FE}"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C3B5D14B-0203-42E9-93CD-430D7696232D}" type="presOf" srcId="{0C90CE7C-17D9-4A1D-868D-CFDD7A4E65F2}" destId="{E8C6B775-D920-47E0-8889-D8268C3C3BFC}" srcOrd="1" destOrd="0" presId="urn:microsoft.com/office/officeart/2005/8/layout/process2"/>
    <dgm:cxn modelId="{563EAD72-7EAE-497D-8836-43884E6BD233}" srcId="{6958A0F8-53C6-43A6-9571-238AD869B557}" destId="{379E3A33-F206-4E3E-8385-38E5BE8F9F9A}" srcOrd="5" destOrd="0" parTransId="{15A22FB3-4AA4-4D66-BCDB-9F8458AE6672}" sibTransId="{FE316412-76BF-41FC-8564-674F18468BD5}"/>
    <dgm:cxn modelId="{D46AF558-6643-459C-A382-A1AB722AEA61}" type="presOf" srcId="{36BE5814-44EE-496C-A9F3-919ECF35F184}" destId="{C94C95CC-45D8-4C99-B774-34A0C5AD7AD1}" srcOrd="0" destOrd="0" presId="urn:microsoft.com/office/officeart/2005/8/layout/process2"/>
    <dgm:cxn modelId="{E9C8B17A-E925-4A71-9402-2CB3114D301B}" type="presOf" srcId="{FE316412-76BF-41FC-8564-674F18468BD5}" destId="{1EB041F3-A738-4262-B48F-923009894281}" srcOrd="0" destOrd="0" presId="urn:microsoft.com/office/officeart/2005/8/layout/process2"/>
    <dgm:cxn modelId="{C4FBEA89-7862-41C5-803B-E03A91632ADF}" type="presOf" srcId="{CF8B9C51-E9B4-4295-A88A-953F42920C2C}" destId="{79CA906F-38E5-4522-830A-DE6BB60194BB}" srcOrd="0" destOrd="0" presId="urn:microsoft.com/office/officeart/2005/8/layout/process2"/>
    <dgm:cxn modelId="{67CAC796-8A03-43CD-9B92-FBE8B09BCB7F}" type="presOf" srcId="{AF8EEFA7-F95A-4F36-87A0-52290315027B}" destId="{7A28D8C0-AFCE-49F4-BD25-BD9868C237C6}" srcOrd="1" destOrd="0" presId="urn:microsoft.com/office/officeart/2005/8/layout/process2"/>
    <dgm:cxn modelId="{095D6F99-8258-46BB-8B5F-66151F306B97}" type="presOf" srcId="{69B9C19C-E0C2-4966-BF0F-56F7A027F228}" destId="{EC3F6C2C-074D-4884-A436-B895AA548F2A}" srcOrd="1" destOrd="0" presId="urn:microsoft.com/office/officeart/2005/8/layout/process2"/>
    <dgm:cxn modelId="{B99DA89A-ECFA-49CD-A226-CBCA5099AE96}" type="presOf" srcId="{6916A0C7-8E88-48F9-B2F6-9B90334907E8}" destId="{114A1F97-E5CA-4DFA-B89D-A8A8F15AF7B5}" srcOrd="0" destOrd="0" presId="urn:microsoft.com/office/officeart/2005/8/layout/process2"/>
    <dgm:cxn modelId="{26D256AD-FC8C-4D8A-B266-FAE102BBA94E}" type="presOf" srcId="{074BEB3B-6FDB-49F9-BCD0-CF0950FE2FD3}" destId="{AC18A32E-8B31-4FE8-BD10-2FBC7C3623DA}" srcOrd="0" destOrd="0" presId="urn:microsoft.com/office/officeart/2005/8/layout/process2"/>
    <dgm:cxn modelId="{A2967FB2-4D1D-435A-9CE1-F41C1C1264C3}" type="presOf" srcId="{6958A0F8-53C6-43A6-9571-238AD869B557}" destId="{6E7344AF-2DDF-49EB-9B22-8AC5002DEF00}" srcOrd="0" destOrd="0" presId="urn:microsoft.com/office/officeart/2005/8/layout/process2"/>
    <dgm:cxn modelId="{29B90FC0-FA78-495A-A6A1-2B5B91ABBDBC}" type="presOf" srcId="{DA8EDD8B-6267-43FB-8EA6-702F46B82467}" destId="{83E205FE-237B-4E7A-AB72-D8FD24476323}"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4E9CD0E1-6030-4343-AAB3-6647BCBF1974}" type="presOf" srcId="{67FBD2CF-050E-4AF4-B3F7-D6D9292ECE25}" destId="{5466483E-0A6F-4A7E-998D-9640763993AA}" srcOrd="0" destOrd="0" presId="urn:microsoft.com/office/officeart/2005/8/layout/process2"/>
    <dgm:cxn modelId="{A7EF3FEC-556F-496D-882A-30B5ACDFDDA6}" type="presOf" srcId="{69B9C19C-E0C2-4966-BF0F-56F7A027F228}" destId="{942EFB95-4C38-448C-8EA6-4AB282E4AD74}" srcOrd="0" destOrd="0" presId="urn:microsoft.com/office/officeart/2005/8/layout/process2"/>
    <dgm:cxn modelId="{B2184FEC-CC53-48FC-922D-29452110E5C6}" type="presOf" srcId="{379E3A33-F206-4E3E-8385-38E5BE8F9F9A}" destId="{3796B208-1E16-4E81-B3C3-DF3CE0EB4CEF}"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E3FFEBFB-705C-49C7-8D2B-EBE7E0E8A186}" type="presOf" srcId="{3CA99A62-9024-404B-952A-6F19DF471C70}" destId="{76923F88-6914-4ADE-8F1E-E6D5BCA3095F}" srcOrd="0" destOrd="0" presId="urn:microsoft.com/office/officeart/2005/8/layout/process2"/>
    <dgm:cxn modelId="{642336FC-5D9D-4329-98B1-B75836561CC7}" type="presOf" srcId="{F06F0E22-648B-40A2-B09E-49082E4ADD5E}" destId="{BEED4C98-2D4D-4773-B592-1B948E73C942}" srcOrd="0" destOrd="0" presId="urn:microsoft.com/office/officeart/2005/8/layout/process2"/>
    <dgm:cxn modelId="{CD487F8F-C075-4630-A28B-33AC85E89CB0}" type="presParOf" srcId="{6E7344AF-2DDF-49EB-9B22-8AC5002DEF00}" destId="{76923F88-6914-4ADE-8F1E-E6D5BCA3095F}" srcOrd="0" destOrd="0" presId="urn:microsoft.com/office/officeart/2005/8/layout/process2"/>
    <dgm:cxn modelId="{467D33E0-547E-444C-8E7A-9B1A23AD9058}" type="presParOf" srcId="{6E7344AF-2DDF-49EB-9B22-8AC5002DEF00}" destId="{942EFB95-4C38-448C-8EA6-4AB282E4AD74}" srcOrd="1" destOrd="0" presId="urn:microsoft.com/office/officeart/2005/8/layout/process2"/>
    <dgm:cxn modelId="{D1BFF9AC-298F-482A-922F-3C76DC5A7F09}" type="presParOf" srcId="{942EFB95-4C38-448C-8EA6-4AB282E4AD74}" destId="{EC3F6C2C-074D-4884-A436-B895AA548F2A}" srcOrd="0" destOrd="0" presId="urn:microsoft.com/office/officeart/2005/8/layout/process2"/>
    <dgm:cxn modelId="{B77400D9-06DC-4C07-A2B8-F57AF0923FD9}" type="presParOf" srcId="{6E7344AF-2DDF-49EB-9B22-8AC5002DEF00}" destId="{AC18A32E-8B31-4FE8-BD10-2FBC7C3623DA}" srcOrd="2" destOrd="0" presId="urn:microsoft.com/office/officeart/2005/8/layout/process2"/>
    <dgm:cxn modelId="{AA4F9CF8-13E9-4771-BD01-1D1C0E207E1C}" type="presParOf" srcId="{6E7344AF-2DDF-49EB-9B22-8AC5002DEF00}" destId="{114A1F97-E5CA-4DFA-B89D-A8A8F15AF7B5}" srcOrd="3" destOrd="0" presId="urn:microsoft.com/office/officeart/2005/8/layout/process2"/>
    <dgm:cxn modelId="{6C52FE94-5A29-49AB-87A9-838BC26CA28C}" type="presParOf" srcId="{114A1F97-E5CA-4DFA-B89D-A8A8F15AF7B5}" destId="{7E145908-552A-4FE7-A9D4-15C090CAB8C4}" srcOrd="0" destOrd="0" presId="urn:microsoft.com/office/officeart/2005/8/layout/process2"/>
    <dgm:cxn modelId="{3609B36C-0ED5-4724-B2D1-2AA69A378FD4}" type="presParOf" srcId="{6E7344AF-2DDF-49EB-9B22-8AC5002DEF00}" destId="{5466483E-0A6F-4A7E-998D-9640763993AA}" srcOrd="4" destOrd="0" presId="urn:microsoft.com/office/officeart/2005/8/layout/process2"/>
    <dgm:cxn modelId="{F1F01E67-FC19-46A6-981B-21566D5BE1C4}" type="presParOf" srcId="{6E7344AF-2DDF-49EB-9B22-8AC5002DEF00}" destId="{83E205FE-237B-4E7A-AB72-D8FD24476323}" srcOrd="5" destOrd="0" presId="urn:microsoft.com/office/officeart/2005/8/layout/process2"/>
    <dgm:cxn modelId="{A61B1C03-AF70-4478-876D-6918C27A9D42}" type="presParOf" srcId="{83E205FE-237B-4E7A-AB72-D8FD24476323}" destId="{C409B899-FEA1-4D33-9F89-2690B9ABC938}" srcOrd="0" destOrd="0" presId="urn:microsoft.com/office/officeart/2005/8/layout/process2"/>
    <dgm:cxn modelId="{46723449-D9C2-4113-8BE3-97687D226478}" type="presParOf" srcId="{6E7344AF-2DDF-49EB-9B22-8AC5002DEF00}" destId="{BEED4C98-2D4D-4773-B592-1B948E73C942}" srcOrd="6" destOrd="0" presId="urn:microsoft.com/office/officeart/2005/8/layout/process2"/>
    <dgm:cxn modelId="{87A43251-89E3-4206-A8F3-3E7F6D0FAE34}" type="presParOf" srcId="{6E7344AF-2DDF-49EB-9B22-8AC5002DEF00}" destId="{57AA844D-DF92-463A-8BA6-96DD503C11FE}" srcOrd="7" destOrd="0" presId="urn:microsoft.com/office/officeart/2005/8/layout/process2"/>
    <dgm:cxn modelId="{2B0CCA9A-8AA8-47DC-82F2-5A4A31821FF1}" type="presParOf" srcId="{57AA844D-DF92-463A-8BA6-96DD503C11FE}" destId="{4BD8DEE5-3292-4997-A949-B830976C3BC0}" srcOrd="0" destOrd="0" presId="urn:microsoft.com/office/officeart/2005/8/layout/process2"/>
    <dgm:cxn modelId="{5BB13E14-48C2-482A-B4ED-32357D646045}" type="presParOf" srcId="{6E7344AF-2DDF-49EB-9B22-8AC5002DEF00}" destId="{79CA906F-38E5-4522-830A-DE6BB60194BB}" srcOrd="8" destOrd="0" presId="urn:microsoft.com/office/officeart/2005/8/layout/process2"/>
    <dgm:cxn modelId="{18C407FD-D876-4C10-BE9A-8E77DA6DFBE5}" type="presParOf" srcId="{6E7344AF-2DDF-49EB-9B22-8AC5002DEF00}" destId="{8F9D67CE-3ECB-49C5-88A5-CDEC320A2B42}" srcOrd="9" destOrd="0" presId="urn:microsoft.com/office/officeart/2005/8/layout/process2"/>
    <dgm:cxn modelId="{1388E977-F3B0-4E7B-AF22-34298B53416F}" type="presParOf" srcId="{8F9D67CE-3ECB-49C5-88A5-CDEC320A2B42}" destId="{E8C6B775-D920-47E0-8889-D8268C3C3BFC}" srcOrd="0" destOrd="0" presId="urn:microsoft.com/office/officeart/2005/8/layout/process2"/>
    <dgm:cxn modelId="{ABF3A23E-5600-4723-8A4E-9627162E4837}" type="presParOf" srcId="{6E7344AF-2DDF-49EB-9B22-8AC5002DEF00}" destId="{3796B208-1E16-4E81-B3C3-DF3CE0EB4CEF}" srcOrd="10" destOrd="0" presId="urn:microsoft.com/office/officeart/2005/8/layout/process2"/>
    <dgm:cxn modelId="{BAC24F3E-82CD-480F-93FA-E3B9EAC8B64A}" type="presParOf" srcId="{6E7344AF-2DDF-49EB-9B22-8AC5002DEF00}" destId="{1EB041F3-A738-4262-B48F-923009894281}" srcOrd="11" destOrd="0" presId="urn:microsoft.com/office/officeart/2005/8/layout/process2"/>
    <dgm:cxn modelId="{5E9D78AE-C45C-4ADD-823F-C9B13F18A341}" type="presParOf" srcId="{1EB041F3-A738-4262-B48F-923009894281}" destId="{FFB76F10-7428-4882-BCB9-7C198B84F6B3}" srcOrd="0" destOrd="0" presId="urn:microsoft.com/office/officeart/2005/8/layout/process2"/>
    <dgm:cxn modelId="{DE3DE88B-3003-4042-AA51-566F3627CF3A}" type="presParOf" srcId="{6E7344AF-2DDF-49EB-9B22-8AC5002DEF00}" destId="{C69C6C21-CCDD-4596-A10A-05D1131FA6BD}" srcOrd="12" destOrd="0" presId="urn:microsoft.com/office/officeart/2005/8/layout/process2"/>
    <dgm:cxn modelId="{FCB5E213-D2D8-49DE-BE1D-C5AA4735849A}" type="presParOf" srcId="{6E7344AF-2DDF-49EB-9B22-8AC5002DEF00}" destId="{5D1F25FD-00E5-4681-8BC8-EFF16FF416D9}" srcOrd="13" destOrd="0" presId="urn:microsoft.com/office/officeart/2005/8/layout/process2"/>
    <dgm:cxn modelId="{352F0576-A554-48D3-80BE-26733BEE3A83}" type="presParOf" srcId="{5D1F25FD-00E5-4681-8BC8-EFF16FF416D9}" destId="{7A28D8C0-AFCE-49F4-BD25-BD9868C237C6}" srcOrd="0" destOrd="0" presId="urn:microsoft.com/office/officeart/2005/8/layout/process2"/>
    <dgm:cxn modelId="{B860D9AA-A79B-4DDF-B0D1-055C706CBDA0}" type="presParOf" srcId="{6E7344AF-2DDF-49EB-9B22-8AC5002DEF00}" destId="{C94C95CC-45D8-4C99-B774-34A0C5AD7AD1}"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7">
        <dgm:presLayoutVars>
          <dgm:bulletEnabled val="1"/>
        </dgm:presLayoutVars>
      </dgm:prSet>
      <dgm:spPr/>
    </dgm:pt>
    <dgm:pt modelId="{942EFB95-4C38-448C-8EA6-4AB282E4AD74}" type="pres">
      <dgm:prSet presAssocID="{69B9C19C-E0C2-4966-BF0F-56F7A027F228}" presName="sibTrans" presStyleLbl="sibTrans2D1" presStyleIdx="0" presStyleCnt="6"/>
      <dgm:spPr/>
    </dgm:pt>
    <dgm:pt modelId="{EC3F6C2C-074D-4884-A436-B895AA548F2A}" type="pres">
      <dgm:prSet presAssocID="{69B9C19C-E0C2-4966-BF0F-56F7A027F228}" presName="connectorText" presStyleLbl="sibTrans2D1" presStyleIdx="0" presStyleCnt="6"/>
      <dgm:spPr/>
    </dgm:pt>
    <dgm:pt modelId="{AC18A32E-8B31-4FE8-BD10-2FBC7C3623DA}" type="pres">
      <dgm:prSet presAssocID="{074BEB3B-6FDB-49F9-BCD0-CF0950FE2FD3}" presName="node" presStyleLbl="node1" presStyleIdx="1" presStyleCnt="7">
        <dgm:presLayoutVars>
          <dgm:bulletEnabled val="1"/>
        </dgm:presLayoutVars>
      </dgm:prSet>
      <dgm:spPr/>
    </dgm:pt>
    <dgm:pt modelId="{114A1F97-E5CA-4DFA-B89D-A8A8F15AF7B5}" type="pres">
      <dgm:prSet presAssocID="{6916A0C7-8E88-48F9-B2F6-9B90334907E8}" presName="sibTrans" presStyleLbl="sibTrans2D1" presStyleIdx="1" presStyleCnt="6"/>
      <dgm:spPr/>
    </dgm:pt>
    <dgm:pt modelId="{7E145908-552A-4FE7-A9D4-15C090CAB8C4}" type="pres">
      <dgm:prSet presAssocID="{6916A0C7-8E88-48F9-B2F6-9B90334907E8}" presName="connectorText" presStyleLbl="sibTrans2D1" presStyleIdx="1" presStyleCnt="6"/>
      <dgm:spPr/>
    </dgm:pt>
    <dgm:pt modelId="{5466483E-0A6F-4A7E-998D-9640763993AA}" type="pres">
      <dgm:prSet presAssocID="{67FBD2CF-050E-4AF4-B3F7-D6D9292ECE25}" presName="node" presStyleLbl="node1" presStyleIdx="2" presStyleCnt="7">
        <dgm:presLayoutVars>
          <dgm:bulletEnabled val="1"/>
        </dgm:presLayoutVars>
      </dgm:prSet>
      <dgm:spPr/>
    </dgm:pt>
    <dgm:pt modelId="{83E205FE-237B-4E7A-AB72-D8FD24476323}" type="pres">
      <dgm:prSet presAssocID="{DA8EDD8B-6267-43FB-8EA6-702F46B82467}" presName="sibTrans" presStyleLbl="sibTrans2D1" presStyleIdx="2" presStyleCnt="6"/>
      <dgm:spPr/>
    </dgm:pt>
    <dgm:pt modelId="{C409B899-FEA1-4D33-9F89-2690B9ABC938}" type="pres">
      <dgm:prSet presAssocID="{DA8EDD8B-6267-43FB-8EA6-702F46B82467}" presName="connectorText" presStyleLbl="sibTrans2D1" presStyleIdx="2" presStyleCnt="6"/>
      <dgm:spPr/>
    </dgm:pt>
    <dgm:pt modelId="{BEED4C98-2D4D-4773-B592-1B948E73C942}" type="pres">
      <dgm:prSet presAssocID="{F06F0E22-648B-40A2-B09E-49082E4ADD5E}" presName="node" presStyleLbl="node1" presStyleIdx="3" presStyleCnt="7">
        <dgm:presLayoutVars>
          <dgm:bulletEnabled val="1"/>
        </dgm:presLayoutVars>
      </dgm:prSet>
      <dgm:spPr/>
    </dgm:pt>
    <dgm:pt modelId="{57AA844D-DF92-463A-8BA6-96DD503C11FE}" type="pres">
      <dgm:prSet presAssocID="{CFB3348A-3B53-4BA2-B887-93D26A61C1A2}" presName="sibTrans" presStyleLbl="sibTrans2D1" presStyleIdx="3" presStyleCnt="6"/>
      <dgm:spPr/>
    </dgm:pt>
    <dgm:pt modelId="{4BD8DEE5-3292-4997-A949-B830976C3BC0}" type="pres">
      <dgm:prSet presAssocID="{CFB3348A-3B53-4BA2-B887-93D26A61C1A2}" presName="connectorText" presStyleLbl="sibTrans2D1" presStyleIdx="3" presStyleCnt="6"/>
      <dgm:spPr/>
    </dgm:pt>
    <dgm:pt modelId="{79CA906F-38E5-4522-830A-DE6BB60194BB}" type="pres">
      <dgm:prSet presAssocID="{CF8B9C51-E9B4-4295-A88A-953F42920C2C}" presName="node" presStyleLbl="node1" presStyleIdx="4" presStyleCnt="7">
        <dgm:presLayoutVars>
          <dgm:bulletEnabled val="1"/>
        </dgm:presLayoutVars>
      </dgm:prSet>
      <dgm:spPr/>
    </dgm:pt>
    <dgm:pt modelId="{8F9D67CE-3ECB-49C5-88A5-CDEC320A2B42}" type="pres">
      <dgm:prSet presAssocID="{0C90CE7C-17D9-4A1D-868D-CFDD7A4E65F2}" presName="sibTrans" presStyleLbl="sibTrans2D1" presStyleIdx="4" presStyleCnt="6"/>
      <dgm:spPr/>
    </dgm:pt>
    <dgm:pt modelId="{E8C6B775-D920-47E0-8889-D8268C3C3BFC}" type="pres">
      <dgm:prSet presAssocID="{0C90CE7C-17D9-4A1D-868D-CFDD7A4E65F2}" presName="connectorText" presStyleLbl="sibTrans2D1" presStyleIdx="4" presStyleCnt="6"/>
      <dgm:spPr/>
    </dgm:pt>
    <dgm:pt modelId="{3796B208-1E16-4E81-B3C3-DF3CE0EB4CEF}" type="pres">
      <dgm:prSet presAssocID="{379E3A33-F206-4E3E-8385-38E5BE8F9F9A}" presName="node" presStyleLbl="node1" presStyleIdx="5" presStyleCnt="7">
        <dgm:presLayoutVars>
          <dgm:bulletEnabled val="1"/>
        </dgm:presLayoutVars>
      </dgm:prSet>
      <dgm:spPr/>
    </dgm:pt>
    <dgm:pt modelId="{1EB041F3-A738-4262-B48F-923009894281}" type="pres">
      <dgm:prSet presAssocID="{FE316412-76BF-41FC-8564-674F18468BD5}" presName="sibTrans" presStyleLbl="sibTrans2D1" presStyleIdx="5" presStyleCnt="6"/>
      <dgm:spPr/>
    </dgm:pt>
    <dgm:pt modelId="{FFB76F10-7428-4882-BCB9-7C198B84F6B3}" type="pres">
      <dgm:prSet presAssocID="{FE316412-76BF-41FC-8564-674F18468BD5}" presName="connectorText" presStyleLbl="sibTrans2D1" presStyleIdx="5" presStyleCnt="6"/>
      <dgm:spPr/>
    </dgm:pt>
    <dgm:pt modelId="{C69C6C21-CCDD-4596-A10A-05D1131FA6BD}" type="pres">
      <dgm:prSet presAssocID="{F59DE267-731A-4443-BBC4-435EC6AD9695}" presName="node" presStyleLbl="node1" presStyleIdx="6" presStyleCnt="7">
        <dgm:presLayoutVars>
          <dgm:bulletEnabled val="1"/>
        </dgm:presLayoutVars>
      </dgm:prSet>
      <dgm:spPr/>
    </dgm:pt>
  </dgm:ptLst>
  <dgm:cxnLst>
    <dgm:cxn modelId="{02E95D0C-9D7D-4794-80ED-FBFE095507C4}" type="presOf" srcId="{CFB3348A-3B53-4BA2-B887-93D26A61C1A2}" destId="{4BD8DEE5-3292-4997-A949-B830976C3BC0}" srcOrd="1" destOrd="0" presId="urn:microsoft.com/office/officeart/2005/8/layout/process2"/>
    <dgm:cxn modelId="{4004D40D-FAA8-4E7E-9353-425FD16E1235}" type="presOf" srcId="{CF8B9C51-E9B4-4295-A88A-953F42920C2C}" destId="{79CA906F-38E5-4522-830A-DE6BB60194BB}" srcOrd="0"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0C81651A-A44B-4E6A-9C73-F1A4807D8BFD}" type="presOf" srcId="{CFB3348A-3B53-4BA2-B887-93D26A61C1A2}" destId="{57AA844D-DF92-463A-8BA6-96DD503C11FE}" srcOrd="0" destOrd="0" presId="urn:microsoft.com/office/officeart/2005/8/layout/process2"/>
    <dgm:cxn modelId="{CD50162F-5D37-4926-A841-7AF23441053F}" srcId="{6958A0F8-53C6-43A6-9571-238AD869B557}" destId="{F59DE267-731A-4443-BBC4-435EC6AD9695}" srcOrd="6" destOrd="0" parTransId="{45886848-4BDA-45EB-86B3-931488FD2F7D}" sibTransId="{AF8EEFA7-F95A-4F36-87A0-52290315027B}"/>
    <dgm:cxn modelId="{6D35DA61-096D-4284-BFAF-44BC6399D233}" type="presOf" srcId="{FE316412-76BF-41FC-8564-674F18468BD5}" destId="{FFB76F10-7428-4882-BCB9-7C198B84F6B3}" srcOrd="1" destOrd="0" presId="urn:microsoft.com/office/officeart/2005/8/layout/process2"/>
    <dgm:cxn modelId="{015A2644-9B27-403C-A64B-D1ADE5744F8D}" type="presOf" srcId="{FE316412-76BF-41FC-8564-674F18468BD5}" destId="{1EB041F3-A738-4262-B48F-923009894281}"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1ECF2949-7BD2-4CDE-925C-7F5CCEE941A3}" type="presOf" srcId="{DA8EDD8B-6267-43FB-8EA6-702F46B82467}" destId="{C409B899-FEA1-4D33-9F89-2690B9ABC938}" srcOrd="1"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563EAD72-7EAE-497D-8836-43884E6BD233}" srcId="{6958A0F8-53C6-43A6-9571-238AD869B557}" destId="{379E3A33-F206-4E3E-8385-38E5BE8F9F9A}" srcOrd="5" destOrd="0" parTransId="{15A22FB3-4AA4-4D66-BCDB-9F8458AE6672}" sibTransId="{FE316412-76BF-41FC-8564-674F18468BD5}"/>
    <dgm:cxn modelId="{1D0E597C-68E2-415B-861C-18FF4FD3A33A}" type="presOf" srcId="{0C90CE7C-17D9-4A1D-868D-CFDD7A4E65F2}" destId="{8F9D67CE-3ECB-49C5-88A5-CDEC320A2B42}" srcOrd="0" destOrd="0" presId="urn:microsoft.com/office/officeart/2005/8/layout/process2"/>
    <dgm:cxn modelId="{E5468598-7E44-4ED2-A3A7-76D75F47832A}" type="presOf" srcId="{F59DE267-731A-4443-BBC4-435EC6AD9695}" destId="{C69C6C21-CCDD-4596-A10A-05D1131FA6BD}" srcOrd="0" destOrd="0" presId="urn:microsoft.com/office/officeart/2005/8/layout/process2"/>
    <dgm:cxn modelId="{A8E42AA9-D3DF-4D40-8D62-A8C9AFBF3517}" type="presOf" srcId="{6916A0C7-8E88-48F9-B2F6-9B90334907E8}" destId="{7E145908-552A-4FE7-A9D4-15C090CAB8C4}" srcOrd="1" destOrd="0" presId="urn:microsoft.com/office/officeart/2005/8/layout/process2"/>
    <dgm:cxn modelId="{6551A9AF-E925-4C7C-AABC-88BED22FF7FA}" type="presOf" srcId="{69B9C19C-E0C2-4966-BF0F-56F7A027F228}" destId="{EC3F6C2C-074D-4884-A436-B895AA548F2A}" srcOrd="1" destOrd="0" presId="urn:microsoft.com/office/officeart/2005/8/layout/process2"/>
    <dgm:cxn modelId="{A57910B6-1341-4520-974F-7B7D8BCF174A}" type="presOf" srcId="{074BEB3B-6FDB-49F9-BCD0-CF0950FE2FD3}" destId="{AC18A32E-8B31-4FE8-BD10-2FBC7C3623DA}" srcOrd="0" destOrd="0" presId="urn:microsoft.com/office/officeart/2005/8/layout/process2"/>
    <dgm:cxn modelId="{812F52C7-0B87-4DBC-A6A8-DA23ABDE3877}" type="presOf" srcId="{6916A0C7-8E88-48F9-B2F6-9B90334907E8}" destId="{114A1F97-E5CA-4DFA-B89D-A8A8F15AF7B5}" srcOrd="0" destOrd="0" presId="urn:microsoft.com/office/officeart/2005/8/layout/process2"/>
    <dgm:cxn modelId="{B5E13BD2-107E-4EA8-8BA3-D313880E92F7}" type="presOf" srcId="{69B9C19C-E0C2-4966-BF0F-56F7A027F228}" destId="{942EFB95-4C38-448C-8EA6-4AB282E4AD74}" srcOrd="0" destOrd="0" presId="urn:microsoft.com/office/officeart/2005/8/layout/process2"/>
    <dgm:cxn modelId="{955BF2D5-3353-42BD-94FA-366FA68C6F43}" type="presOf" srcId="{0C90CE7C-17D9-4A1D-868D-CFDD7A4E65F2}" destId="{E8C6B775-D920-47E0-8889-D8268C3C3BFC}" srcOrd="1" destOrd="0" presId="urn:microsoft.com/office/officeart/2005/8/layout/process2"/>
    <dgm:cxn modelId="{A20EE4D8-0E82-4234-87EA-E599E2BF5864}" type="presOf" srcId="{3CA99A62-9024-404B-952A-6F19DF471C70}" destId="{76923F88-6914-4ADE-8F1E-E6D5BCA3095F}"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B6A978E4-010E-4821-B6BE-CD306DB6D2AB}" type="presOf" srcId="{DA8EDD8B-6267-43FB-8EA6-702F46B82467}" destId="{83E205FE-237B-4E7A-AB72-D8FD24476323}" srcOrd="0" destOrd="0" presId="urn:microsoft.com/office/officeart/2005/8/layout/process2"/>
    <dgm:cxn modelId="{34E5CCE6-B744-474C-B6BD-C4DD33A0F8F6}" type="presOf" srcId="{6958A0F8-53C6-43A6-9571-238AD869B557}" destId="{6E7344AF-2DDF-49EB-9B22-8AC5002DEF00}"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45EFA3EE-4E85-4385-81F7-939C6135FBF1}" type="presOf" srcId="{67FBD2CF-050E-4AF4-B3F7-D6D9292ECE25}" destId="{5466483E-0A6F-4A7E-998D-9640763993AA}" srcOrd="0" destOrd="0" presId="urn:microsoft.com/office/officeart/2005/8/layout/process2"/>
    <dgm:cxn modelId="{F12762FB-1B4D-4550-A604-94AD0171A0A2}" type="presOf" srcId="{F06F0E22-648B-40A2-B09E-49082E4ADD5E}" destId="{BEED4C98-2D4D-4773-B592-1B948E73C942}" srcOrd="0" destOrd="0" presId="urn:microsoft.com/office/officeart/2005/8/layout/process2"/>
    <dgm:cxn modelId="{874B68FB-F7C9-4662-95A1-438A8E25C675}" type="presOf" srcId="{379E3A33-F206-4E3E-8385-38E5BE8F9F9A}" destId="{3796B208-1E16-4E81-B3C3-DF3CE0EB4CEF}" srcOrd="0" destOrd="0" presId="urn:microsoft.com/office/officeart/2005/8/layout/process2"/>
    <dgm:cxn modelId="{4744F7C8-C215-4312-9606-D70EB2DE1F30}" type="presParOf" srcId="{6E7344AF-2DDF-49EB-9B22-8AC5002DEF00}" destId="{76923F88-6914-4ADE-8F1E-E6D5BCA3095F}" srcOrd="0" destOrd="0" presId="urn:microsoft.com/office/officeart/2005/8/layout/process2"/>
    <dgm:cxn modelId="{9E56E8CE-959B-414D-9660-6D9C69C4455B}" type="presParOf" srcId="{6E7344AF-2DDF-49EB-9B22-8AC5002DEF00}" destId="{942EFB95-4C38-448C-8EA6-4AB282E4AD74}" srcOrd="1" destOrd="0" presId="urn:microsoft.com/office/officeart/2005/8/layout/process2"/>
    <dgm:cxn modelId="{8EB7E9BA-701B-404F-85EE-6AC919C4CDB4}" type="presParOf" srcId="{942EFB95-4C38-448C-8EA6-4AB282E4AD74}" destId="{EC3F6C2C-074D-4884-A436-B895AA548F2A}" srcOrd="0" destOrd="0" presId="urn:microsoft.com/office/officeart/2005/8/layout/process2"/>
    <dgm:cxn modelId="{7E1FC2F9-9CB4-4DAD-A089-D00734BCB29A}" type="presParOf" srcId="{6E7344AF-2DDF-49EB-9B22-8AC5002DEF00}" destId="{AC18A32E-8B31-4FE8-BD10-2FBC7C3623DA}" srcOrd="2" destOrd="0" presId="urn:microsoft.com/office/officeart/2005/8/layout/process2"/>
    <dgm:cxn modelId="{1D87A4BF-7559-4E88-8708-EA9C568C8858}" type="presParOf" srcId="{6E7344AF-2DDF-49EB-9B22-8AC5002DEF00}" destId="{114A1F97-E5CA-4DFA-B89D-A8A8F15AF7B5}" srcOrd="3" destOrd="0" presId="urn:microsoft.com/office/officeart/2005/8/layout/process2"/>
    <dgm:cxn modelId="{56E8837D-6032-40D4-9F33-9F7AFDE0CA29}" type="presParOf" srcId="{114A1F97-E5CA-4DFA-B89D-A8A8F15AF7B5}" destId="{7E145908-552A-4FE7-A9D4-15C090CAB8C4}" srcOrd="0" destOrd="0" presId="urn:microsoft.com/office/officeart/2005/8/layout/process2"/>
    <dgm:cxn modelId="{B4249A82-4ABD-4E82-A9EB-3AC105B553A6}" type="presParOf" srcId="{6E7344AF-2DDF-49EB-9B22-8AC5002DEF00}" destId="{5466483E-0A6F-4A7E-998D-9640763993AA}" srcOrd="4" destOrd="0" presId="urn:microsoft.com/office/officeart/2005/8/layout/process2"/>
    <dgm:cxn modelId="{E5BD08D4-4025-4635-BB64-7A2AF4CE9C17}" type="presParOf" srcId="{6E7344AF-2DDF-49EB-9B22-8AC5002DEF00}" destId="{83E205FE-237B-4E7A-AB72-D8FD24476323}" srcOrd="5" destOrd="0" presId="urn:microsoft.com/office/officeart/2005/8/layout/process2"/>
    <dgm:cxn modelId="{D27081B1-45AA-4439-95E3-7E9A746A67FD}" type="presParOf" srcId="{83E205FE-237B-4E7A-AB72-D8FD24476323}" destId="{C409B899-FEA1-4D33-9F89-2690B9ABC938}" srcOrd="0" destOrd="0" presId="urn:microsoft.com/office/officeart/2005/8/layout/process2"/>
    <dgm:cxn modelId="{C2D18DB6-2CE4-44DF-833E-BB744401D316}" type="presParOf" srcId="{6E7344AF-2DDF-49EB-9B22-8AC5002DEF00}" destId="{BEED4C98-2D4D-4773-B592-1B948E73C942}" srcOrd="6" destOrd="0" presId="urn:microsoft.com/office/officeart/2005/8/layout/process2"/>
    <dgm:cxn modelId="{388A8C30-2C4A-45C9-9E02-3114D2AF2F1F}" type="presParOf" srcId="{6E7344AF-2DDF-49EB-9B22-8AC5002DEF00}" destId="{57AA844D-DF92-463A-8BA6-96DD503C11FE}" srcOrd="7" destOrd="0" presId="urn:microsoft.com/office/officeart/2005/8/layout/process2"/>
    <dgm:cxn modelId="{A72BC290-79E0-47CF-8AB8-AE0B0DD068E6}" type="presParOf" srcId="{57AA844D-DF92-463A-8BA6-96DD503C11FE}" destId="{4BD8DEE5-3292-4997-A949-B830976C3BC0}" srcOrd="0" destOrd="0" presId="urn:microsoft.com/office/officeart/2005/8/layout/process2"/>
    <dgm:cxn modelId="{4C849F22-FA51-458D-99F5-62F228AA8CE0}" type="presParOf" srcId="{6E7344AF-2DDF-49EB-9B22-8AC5002DEF00}" destId="{79CA906F-38E5-4522-830A-DE6BB60194BB}" srcOrd="8" destOrd="0" presId="urn:microsoft.com/office/officeart/2005/8/layout/process2"/>
    <dgm:cxn modelId="{9FB20FE5-EEDB-41B7-A62A-6DEDFDDC3814}" type="presParOf" srcId="{6E7344AF-2DDF-49EB-9B22-8AC5002DEF00}" destId="{8F9D67CE-3ECB-49C5-88A5-CDEC320A2B42}" srcOrd="9" destOrd="0" presId="urn:microsoft.com/office/officeart/2005/8/layout/process2"/>
    <dgm:cxn modelId="{CF44D7E5-A55B-4FAE-B35D-C9C6B644A764}" type="presParOf" srcId="{8F9D67CE-3ECB-49C5-88A5-CDEC320A2B42}" destId="{E8C6B775-D920-47E0-8889-D8268C3C3BFC}" srcOrd="0" destOrd="0" presId="urn:microsoft.com/office/officeart/2005/8/layout/process2"/>
    <dgm:cxn modelId="{53811CD3-A2A3-453E-A6E3-C72AA155D74D}" type="presParOf" srcId="{6E7344AF-2DDF-49EB-9B22-8AC5002DEF00}" destId="{3796B208-1E16-4E81-B3C3-DF3CE0EB4CEF}" srcOrd="10" destOrd="0" presId="urn:microsoft.com/office/officeart/2005/8/layout/process2"/>
    <dgm:cxn modelId="{87471C9A-513E-4158-B51E-E6D695A3DCB7}" type="presParOf" srcId="{6E7344AF-2DDF-49EB-9B22-8AC5002DEF00}" destId="{1EB041F3-A738-4262-B48F-923009894281}" srcOrd="11" destOrd="0" presId="urn:microsoft.com/office/officeart/2005/8/layout/process2"/>
    <dgm:cxn modelId="{CA60DC22-DB65-4D8B-A500-CF39AB23D033}" type="presParOf" srcId="{1EB041F3-A738-4262-B48F-923009894281}" destId="{FFB76F10-7428-4882-BCB9-7C198B84F6B3}" srcOrd="0" destOrd="0" presId="urn:microsoft.com/office/officeart/2005/8/layout/process2"/>
    <dgm:cxn modelId="{07124430-3AD1-4F48-9744-8D23581C36A6}" type="presParOf" srcId="{6E7344AF-2DDF-49EB-9B22-8AC5002DEF00}" destId="{C69C6C21-CCDD-4596-A10A-05D1131FA6BD}" srcOrd="1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-1</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AD4B776A-40A9-45A9-B403-C5F9904FC9BE}">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-2</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E7331B78-B306-4851-B22D-E2F7238EF2A3}" type="parTrans" cxnId="{F1448D19-C58D-463A-AF39-9FDB6AEF45AF}">
      <dgm:prSet/>
      <dgm:spPr/>
      <dgm:t>
        <a:bodyPr/>
        <a:lstStyle/>
        <a:p>
          <a:endParaRPr kumimoji="1" lang="ja-JP" altLang="en-US"/>
        </a:p>
      </dgm:t>
    </dgm:pt>
    <dgm:pt modelId="{0D74ECC7-C1A7-4369-92A4-B641D54E9CF1}" type="sibTrans" cxnId="{F1448D19-C58D-463A-AF39-9FDB6AEF45AF}">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43C64B5E-E610-43C9-A14D-93D31EDC78B7}" type="pres">
      <dgm:prSet presAssocID="{AD4B776A-40A9-45A9-B403-C5F9904FC9BE}" presName="node" presStyleLbl="node1" presStyleIdx="6" presStyleCnt="8">
        <dgm:presLayoutVars>
          <dgm:bulletEnabled val="1"/>
        </dgm:presLayoutVars>
      </dgm:prSet>
      <dgm:spPr/>
    </dgm:pt>
    <dgm:pt modelId="{3DB43F70-0E73-4746-92CE-AAD6BF719244}" type="pres">
      <dgm:prSet presAssocID="{0D74ECC7-C1A7-4369-92A4-B641D54E9CF1}" presName="sibTrans" presStyleLbl="sibTrans2D1" presStyleIdx="6" presStyleCnt="7"/>
      <dgm:spPr/>
    </dgm:pt>
    <dgm:pt modelId="{B5A270C3-81B8-4182-AADA-048C16CE6E5A}" type="pres">
      <dgm:prSet presAssocID="{0D74ECC7-C1A7-4369-92A4-B641D54E9CF1}" presName="connectorText" presStyleLbl="sibTrans2D1" presStyleIdx="6" presStyleCnt="7"/>
      <dgm:spPr/>
    </dgm:pt>
    <dgm:pt modelId="{C69C6C21-CCDD-4596-A10A-05D1131FA6BD}" type="pres">
      <dgm:prSet presAssocID="{F59DE267-731A-4443-BBC4-435EC6AD9695}" presName="node" presStyleLbl="node1" presStyleIdx="7" presStyleCnt="8">
        <dgm:presLayoutVars>
          <dgm:bulletEnabled val="1"/>
        </dgm:presLayoutVars>
      </dgm:prSet>
      <dgm:spPr/>
    </dgm:pt>
  </dgm:ptLst>
  <dgm:cxnLst>
    <dgm:cxn modelId="{3F9B9D04-A50B-4392-9050-BDB25DB2C8F5}" type="presOf" srcId="{379E3A33-F206-4E3E-8385-38E5BE8F9F9A}" destId="{3796B208-1E16-4E81-B3C3-DF3CE0EB4CEF}" srcOrd="0" destOrd="0" presId="urn:microsoft.com/office/officeart/2005/8/layout/process2"/>
    <dgm:cxn modelId="{14094412-7D9E-4F59-8785-FA1D9540FCC5}" type="presOf" srcId="{0D74ECC7-C1A7-4369-92A4-B641D54E9CF1}" destId="{B5A270C3-81B8-4182-AADA-048C16CE6E5A}" srcOrd="1" destOrd="0" presId="urn:microsoft.com/office/officeart/2005/8/layout/process2"/>
    <dgm:cxn modelId="{C8A21A13-2CB5-4BC9-A33D-D78C51A077F7}" type="presOf" srcId="{6916A0C7-8E88-48F9-B2F6-9B90334907E8}" destId="{7E145908-552A-4FE7-A9D4-15C090CAB8C4}" srcOrd="1"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F1448D19-C58D-463A-AF39-9FDB6AEF45AF}" srcId="{6958A0F8-53C6-43A6-9571-238AD869B557}" destId="{AD4B776A-40A9-45A9-B403-C5F9904FC9BE}" srcOrd="6" destOrd="0" parTransId="{E7331B78-B306-4851-B22D-E2F7238EF2A3}" sibTransId="{0D74ECC7-C1A7-4369-92A4-B641D54E9CF1}"/>
    <dgm:cxn modelId="{DE539620-EF66-4D58-B16C-4AB76783FC44}" type="presOf" srcId="{0C90CE7C-17D9-4A1D-868D-CFDD7A4E65F2}" destId="{E8C6B775-D920-47E0-8889-D8268C3C3BFC}" srcOrd="1" destOrd="0" presId="urn:microsoft.com/office/officeart/2005/8/layout/process2"/>
    <dgm:cxn modelId="{F0E23526-4551-4E97-9B9B-FDD34D96105C}" type="presOf" srcId="{69B9C19C-E0C2-4966-BF0F-56F7A027F228}" destId="{EC3F6C2C-074D-4884-A436-B895AA548F2A}" srcOrd="1"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CF1F4B5C-50B4-4267-8A38-C1306A5B9C92}" type="presOf" srcId="{6958A0F8-53C6-43A6-9571-238AD869B557}" destId="{6E7344AF-2DDF-49EB-9B22-8AC5002DEF00}" srcOrd="0" destOrd="0" presId="urn:microsoft.com/office/officeart/2005/8/layout/process2"/>
    <dgm:cxn modelId="{3B058646-5DCB-4FCC-B362-EEC66BD1142F}" type="presOf" srcId="{67FBD2CF-050E-4AF4-B3F7-D6D9292ECE25}" destId="{5466483E-0A6F-4A7E-998D-9640763993AA}"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E44E4068-D139-4D87-A1BC-6AE0BD60A7E4}" type="presOf" srcId="{FE316412-76BF-41FC-8564-674F18468BD5}" destId="{FFB76F10-7428-4882-BCB9-7C198B84F6B3}" srcOrd="1" destOrd="0" presId="urn:microsoft.com/office/officeart/2005/8/layout/process2"/>
    <dgm:cxn modelId="{A691556A-102D-4840-BED4-BF30FE8C4537}" type="presOf" srcId="{6916A0C7-8E88-48F9-B2F6-9B90334907E8}" destId="{114A1F97-E5CA-4DFA-B89D-A8A8F15AF7B5}"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563EAD72-7EAE-497D-8836-43884E6BD233}" srcId="{6958A0F8-53C6-43A6-9571-238AD869B557}" destId="{379E3A33-F206-4E3E-8385-38E5BE8F9F9A}" srcOrd="5" destOrd="0" parTransId="{15A22FB3-4AA4-4D66-BCDB-9F8458AE6672}" sibTransId="{FE316412-76BF-41FC-8564-674F18468BD5}"/>
    <dgm:cxn modelId="{AFA26F78-F579-4EAD-879F-2DBC40F81536}" type="presOf" srcId="{CF8B9C51-E9B4-4295-A88A-953F42920C2C}" destId="{79CA906F-38E5-4522-830A-DE6BB60194BB}" srcOrd="0" destOrd="0" presId="urn:microsoft.com/office/officeart/2005/8/layout/process2"/>
    <dgm:cxn modelId="{5A860B5A-85B1-43A0-A00F-2CAC8718F735}" type="presOf" srcId="{0D74ECC7-C1A7-4369-92A4-B641D54E9CF1}" destId="{3DB43F70-0E73-4746-92CE-AAD6BF719244}" srcOrd="0" destOrd="0" presId="urn:microsoft.com/office/officeart/2005/8/layout/process2"/>
    <dgm:cxn modelId="{2BB36C7C-8D30-41D5-BD82-90CE0B4ED093}" type="presOf" srcId="{69B9C19C-E0C2-4966-BF0F-56F7A027F228}" destId="{942EFB95-4C38-448C-8EA6-4AB282E4AD74}" srcOrd="0" destOrd="0" presId="urn:microsoft.com/office/officeart/2005/8/layout/process2"/>
    <dgm:cxn modelId="{D159AF8A-8400-421C-8A56-BB6ECA36D931}" type="presOf" srcId="{DA8EDD8B-6267-43FB-8EA6-702F46B82467}" destId="{83E205FE-237B-4E7A-AB72-D8FD24476323}" srcOrd="0" destOrd="0" presId="urn:microsoft.com/office/officeart/2005/8/layout/process2"/>
    <dgm:cxn modelId="{32C36B9C-EDE0-4FB3-A154-2F368BEE6F42}" type="presOf" srcId="{3CA99A62-9024-404B-952A-6F19DF471C70}" destId="{76923F88-6914-4ADE-8F1E-E6D5BCA3095F}" srcOrd="0" destOrd="0" presId="urn:microsoft.com/office/officeart/2005/8/layout/process2"/>
    <dgm:cxn modelId="{C0C7D69D-8AA8-46D1-954B-06F9229B1A00}" type="presOf" srcId="{F59DE267-731A-4443-BBC4-435EC6AD9695}" destId="{C69C6C21-CCDD-4596-A10A-05D1131FA6BD}" srcOrd="0" destOrd="0" presId="urn:microsoft.com/office/officeart/2005/8/layout/process2"/>
    <dgm:cxn modelId="{5668F2A0-D04D-4C5B-A29F-9133794C776E}" type="presOf" srcId="{0C90CE7C-17D9-4A1D-868D-CFDD7A4E65F2}" destId="{8F9D67CE-3ECB-49C5-88A5-CDEC320A2B42}" srcOrd="0" destOrd="0" presId="urn:microsoft.com/office/officeart/2005/8/layout/process2"/>
    <dgm:cxn modelId="{0EB6BAB5-8C39-42B3-994D-2CCDC26E6824}" type="presOf" srcId="{CFB3348A-3B53-4BA2-B887-93D26A61C1A2}" destId="{4BD8DEE5-3292-4997-A949-B830976C3BC0}" srcOrd="1" destOrd="0" presId="urn:microsoft.com/office/officeart/2005/8/layout/process2"/>
    <dgm:cxn modelId="{E89BE3CF-E700-4D17-AF59-E4717142ED42}" type="presOf" srcId="{F06F0E22-648B-40A2-B09E-49082E4ADD5E}" destId="{BEED4C98-2D4D-4773-B592-1B948E73C942}" srcOrd="0" destOrd="0" presId="urn:microsoft.com/office/officeart/2005/8/layout/process2"/>
    <dgm:cxn modelId="{A6973BD8-8A07-44F3-9DE2-5EE9EBE85A91}" type="presOf" srcId="{DA8EDD8B-6267-43FB-8EA6-702F46B82467}" destId="{C409B899-FEA1-4D33-9F89-2690B9ABC938}" srcOrd="1" destOrd="0" presId="urn:microsoft.com/office/officeart/2005/8/layout/process2"/>
    <dgm:cxn modelId="{019A91DB-E586-44E0-A250-14233390F6BB}" type="presOf" srcId="{FE316412-76BF-41FC-8564-674F18468BD5}" destId="{1EB041F3-A738-4262-B48F-923009894281}"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B655DDDD-F0FF-40A0-9CFC-5CBCB9CD5BAF}" type="presOf" srcId="{074BEB3B-6FDB-49F9-BCD0-CF0950FE2FD3}" destId="{AC18A32E-8B31-4FE8-BD10-2FBC7C3623DA}" srcOrd="0" destOrd="0" presId="urn:microsoft.com/office/officeart/2005/8/layout/process2"/>
    <dgm:cxn modelId="{30A269EA-3E8F-4125-9F61-B9EBC436B415}" type="presOf" srcId="{AD4B776A-40A9-45A9-B403-C5F9904FC9BE}" destId="{43C64B5E-E610-43C9-A14D-93D31EDC78B7}"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E887D2F1-B084-46E3-B88C-FBD711B60BA8}" type="presOf" srcId="{CFB3348A-3B53-4BA2-B887-93D26A61C1A2}" destId="{57AA844D-DF92-463A-8BA6-96DD503C11FE}" srcOrd="0" destOrd="0" presId="urn:microsoft.com/office/officeart/2005/8/layout/process2"/>
    <dgm:cxn modelId="{3461DA2F-CB0F-42E9-86BF-21DB64DC42C2}" type="presParOf" srcId="{6E7344AF-2DDF-49EB-9B22-8AC5002DEF00}" destId="{76923F88-6914-4ADE-8F1E-E6D5BCA3095F}" srcOrd="0" destOrd="0" presId="urn:microsoft.com/office/officeart/2005/8/layout/process2"/>
    <dgm:cxn modelId="{BEC1C841-022D-4E5B-AD88-60BADC1FF744}" type="presParOf" srcId="{6E7344AF-2DDF-49EB-9B22-8AC5002DEF00}" destId="{942EFB95-4C38-448C-8EA6-4AB282E4AD74}" srcOrd="1" destOrd="0" presId="urn:microsoft.com/office/officeart/2005/8/layout/process2"/>
    <dgm:cxn modelId="{A3AA1AEB-81BA-49A9-8E93-A70B4AB7D83B}" type="presParOf" srcId="{942EFB95-4C38-448C-8EA6-4AB282E4AD74}" destId="{EC3F6C2C-074D-4884-A436-B895AA548F2A}" srcOrd="0" destOrd="0" presId="urn:microsoft.com/office/officeart/2005/8/layout/process2"/>
    <dgm:cxn modelId="{51F98129-A4EA-432D-8CBA-F98C76BD4206}" type="presParOf" srcId="{6E7344AF-2DDF-49EB-9B22-8AC5002DEF00}" destId="{AC18A32E-8B31-4FE8-BD10-2FBC7C3623DA}" srcOrd="2" destOrd="0" presId="urn:microsoft.com/office/officeart/2005/8/layout/process2"/>
    <dgm:cxn modelId="{DB2ABC3B-F8B8-4AB3-A9D5-5EB84192713C}" type="presParOf" srcId="{6E7344AF-2DDF-49EB-9B22-8AC5002DEF00}" destId="{114A1F97-E5CA-4DFA-B89D-A8A8F15AF7B5}" srcOrd="3" destOrd="0" presId="urn:microsoft.com/office/officeart/2005/8/layout/process2"/>
    <dgm:cxn modelId="{EFB8038F-09C3-4851-B135-744C618B4474}" type="presParOf" srcId="{114A1F97-E5CA-4DFA-B89D-A8A8F15AF7B5}" destId="{7E145908-552A-4FE7-A9D4-15C090CAB8C4}" srcOrd="0" destOrd="0" presId="urn:microsoft.com/office/officeart/2005/8/layout/process2"/>
    <dgm:cxn modelId="{3B33F835-F201-49BB-AE3E-583DE664D2E9}" type="presParOf" srcId="{6E7344AF-2DDF-49EB-9B22-8AC5002DEF00}" destId="{5466483E-0A6F-4A7E-998D-9640763993AA}" srcOrd="4" destOrd="0" presId="urn:microsoft.com/office/officeart/2005/8/layout/process2"/>
    <dgm:cxn modelId="{37D51021-BD6E-41A0-BF80-A6976B537B19}" type="presParOf" srcId="{6E7344AF-2DDF-49EB-9B22-8AC5002DEF00}" destId="{83E205FE-237B-4E7A-AB72-D8FD24476323}" srcOrd="5" destOrd="0" presId="urn:microsoft.com/office/officeart/2005/8/layout/process2"/>
    <dgm:cxn modelId="{0B8E9045-1A40-4541-BBBF-54AD98FBFC4C}" type="presParOf" srcId="{83E205FE-237B-4E7A-AB72-D8FD24476323}" destId="{C409B899-FEA1-4D33-9F89-2690B9ABC938}" srcOrd="0" destOrd="0" presId="urn:microsoft.com/office/officeart/2005/8/layout/process2"/>
    <dgm:cxn modelId="{7F731E65-66CB-422B-91C8-F2AD6DE44E5A}" type="presParOf" srcId="{6E7344AF-2DDF-49EB-9B22-8AC5002DEF00}" destId="{BEED4C98-2D4D-4773-B592-1B948E73C942}" srcOrd="6" destOrd="0" presId="urn:microsoft.com/office/officeart/2005/8/layout/process2"/>
    <dgm:cxn modelId="{E7CED434-A852-485A-905F-98A8645F83FD}" type="presParOf" srcId="{6E7344AF-2DDF-49EB-9B22-8AC5002DEF00}" destId="{57AA844D-DF92-463A-8BA6-96DD503C11FE}" srcOrd="7" destOrd="0" presId="urn:microsoft.com/office/officeart/2005/8/layout/process2"/>
    <dgm:cxn modelId="{BA405E85-A64A-4B88-AF66-1420555EF96E}" type="presParOf" srcId="{57AA844D-DF92-463A-8BA6-96DD503C11FE}" destId="{4BD8DEE5-3292-4997-A949-B830976C3BC0}" srcOrd="0" destOrd="0" presId="urn:microsoft.com/office/officeart/2005/8/layout/process2"/>
    <dgm:cxn modelId="{04C15A5B-5E14-4C1E-AC6A-3D04718E6814}" type="presParOf" srcId="{6E7344AF-2DDF-49EB-9B22-8AC5002DEF00}" destId="{79CA906F-38E5-4522-830A-DE6BB60194BB}" srcOrd="8" destOrd="0" presId="urn:microsoft.com/office/officeart/2005/8/layout/process2"/>
    <dgm:cxn modelId="{C1EF7AD9-653E-46F6-A759-D4FAE2760F7E}" type="presParOf" srcId="{6E7344AF-2DDF-49EB-9B22-8AC5002DEF00}" destId="{8F9D67CE-3ECB-49C5-88A5-CDEC320A2B42}" srcOrd="9" destOrd="0" presId="urn:microsoft.com/office/officeart/2005/8/layout/process2"/>
    <dgm:cxn modelId="{05B2F468-1169-4B25-B2A0-60F1433FE572}" type="presParOf" srcId="{8F9D67CE-3ECB-49C5-88A5-CDEC320A2B42}" destId="{E8C6B775-D920-47E0-8889-D8268C3C3BFC}" srcOrd="0" destOrd="0" presId="urn:microsoft.com/office/officeart/2005/8/layout/process2"/>
    <dgm:cxn modelId="{84C07B0B-0C5B-4785-BDD0-6EFB9F8D2655}" type="presParOf" srcId="{6E7344AF-2DDF-49EB-9B22-8AC5002DEF00}" destId="{3796B208-1E16-4E81-B3C3-DF3CE0EB4CEF}" srcOrd="10" destOrd="0" presId="urn:microsoft.com/office/officeart/2005/8/layout/process2"/>
    <dgm:cxn modelId="{095E55D0-5ED0-498F-A808-13DA1172119E}" type="presParOf" srcId="{6E7344AF-2DDF-49EB-9B22-8AC5002DEF00}" destId="{1EB041F3-A738-4262-B48F-923009894281}" srcOrd="11" destOrd="0" presId="urn:microsoft.com/office/officeart/2005/8/layout/process2"/>
    <dgm:cxn modelId="{3766E8A9-1F09-426A-A2CA-67814D0758E8}" type="presParOf" srcId="{1EB041F3-A738-4262-B48F-923009894281}" destId="{FFB76F10-7428-4882-BCB9-7C198B84F6B3}" srcOrd="0" destOrd="0" presId="urn:microsoft.com/office/officeart/2005/8/layout/process2"/>
    <dgm:cxn modelId="{EE8E3B65-F320-41EC-BDE0-8E4DB5AB2EA9}" type="presParOf" srcId="{6E7344AF-2DDF-49EB-9B22-8AC5002DEF00}" destId="{43C64B5E-E610-43C9-A14D-93D31EDC78B7}" srcOrd="12" destOrd="0" presId="urn:microsoft.com/office/officeart/2005/8/layout/process2"/>
    <dgm:cxn modelId="{DCCA660C-D0D3-44FF-8A20-B4FA31290717}" type="presParOf" srcId="{6E7344AF-2DDF-49EB-9B22-8AC5002DEF00}" destId="{3DB43F70-0E73-4746-92CE-AAD6BF719244}" srcOrd="13" destOrd="0" presId="urn:microsoft.com/office/officeart/2005/8/layout/process2"/>
    <dgm:cxn modelId="{1D39072F-F906-4F38-AD30-E0696EE4EC01}" type="presParOf" srcId="{3DB43F70-0E73-4746-92CE-AAD6BF719244}" destId="{B5A270C3-81B8-4182-AADA-048C16CE6E5A}" srcOrd="0" destOrd="0" presId="urn:microsoft.com/office/officeart/2005/8/layout/process2"/>
    <dgm:cxn modelId="{93EF5AED-EB79-4215-AC9A-410E55319381}"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987A62E4-F20F-460D-82A4-1FFC52C55BD7}">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842872AB-4E4C-459A-86C1-52255B4DC1D2}" type="parTrans" cxnId="{6C5FF515-1CB8-4911-928F-53DEB4E23F22}">
      <dgm:prSet/>
      <dgm:spPr/>
      <dgm:t>
        <a:bodyPr/>
        <a:lstStyle/>
        <a:p>
          <a:endParaRPr kumimoji="1" lang="ja-JP" altLang="en-US"/>
        </a:p>
      </dgm:t>
    </dgm:pt>
    <dgm:pt modelId="{E79A44DF-A83C-40BB-A387-69808B16F6F4}" type="sibTrans" cxnId="{6C5FF515-1CB8-4911-928F-53DEB4E23F22}">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1C5B2F99-8A40-4543-95CB-AFB36946C9EC}" type="pres">
      <dgm:prSet presAssocID="{987A62E4-F20F-460D-82A4-1FFC52C55BD7}" presName="node" presStyleLbl="node1" presStyleIdx="0" presStyleCnt="8" custScaleX="122322">
        <dgm:presLayoutVars>
          <dgm:bulletEnabled val="1"/>
        </dgm:presLayoutVars>
      </dgm:prSet>
      <dgm:spPr/>
    </dgm:pt>
    <dgm:pt modelId="{962505BF-82B6-4188-85E2-7CCDDE232CB7}" type="pres">
      <dgm:prSet presAssocID="{E79A44DF-A83C-40BB-A387-69808B16F6F4}" presName="sibTrans" presStyleLbl="sibTrans2D1" presStyleIdx="0" presStyleCnt="7"/>
      <dgm:spPr/>
    </dgm:pt>
    <dgm:pt modelId="{546E47A9-AFED-4F0C-B53B-C200C03824AF}" type="pres">
      <dgm:prSet presAssocID="{E79A44DF-A83C-40BB-A387-69808B16F6F4}" presName="connectorText" presStyleLbl="sibTrans2D1" presStyleIdx="0" presStyleCnt="7"/>
      <dgm:spPr/>
    </dgm:pt>
    <dgm:pt modelId="{76923F88-6914-4ADE-8F1E-E6D5BCA3095F}" type="pres">
      <dgm:prSet presAssocID="{3CA99A62-9024-404B-952A-6F19DF471C70}" presName="node" presStyleLbl="node1" presStyleIdx="1" presStyleCnt="8" custScaleX="122322">
        <dgm:presLayoutVars>
          <dgm:bulletEnabled val="1"/>
        </dgm:presLayoutVars>
      </dgm:prSet>
      <dgm:spPr/>
    </dgm:pt>
    <dgm:pt modelId="{942EFB95-4C38-448C-8EA6-4AB282E4AD74}" type="pres">
      <dgm:prSet presAssocID="{69B9C19C-E0C2-4966-BF0F-56F7A027F228}" presName="sibTrans" presStyleLbl="sibTrans2D1" presStyleIdx="1" presStyleCnt="7"/>
      <dgm:spPr/>
    </dgm:pt>
    <dgm:pt modelId="{EC3F6C2C-074D-4884-A436-B895AA548F2A}" type="pres">
      <dgm:prSet presAssocID="{69B9C19C-E0C2-4966-BF0F-56F7A027F228}" presName="connectorText" presStyleLbl="sibTrans2D1" presStyleIdx="1" presStyleCnt="7"/>
      <dgm:spPr/>
    </dgm:pt>
    <dgm:pt modelId="{AC18A32E-8B31-4FE8-BD10-2FBC7C3623DA}" type="pres">
      <dgm:prSet presAssocID="{074BEB3B-6FDB-49F9-BCD0-CF0950FE2FD3}" presName="node" presStyleLbl="node1" presStyleIdx="2" presStyleCnt="8" custScaleX="122322">
        <dgm:presLayoutVars>
          <dgm:bulletEnabled val="1"/>
        </dgm:presLayoutVars>
      </dgm:prSet>
      <dgm:spPr/>
    </dgm:pt>
    <dgm:pt modelId="{114A1F97-E5CA-4DFA-B89D-A8A8F15AF7B5}" type="pres">
      <dgm:prSet presAssocID="{6916A0C7-8E88-48F9-B2F6-9B90334907E8}" presName="sibTrans" presStyleLbl="sibTrans2D1" presStyleIdx="2" presStyleCnt="7"/>
      <dgm:spPr/>
    </dgm:pt>
    <dgm:pt modelId="{7E145908-552A-4FE7-A9D4-15C090CAB8C4}" type="pres">
      <dgm:prSet presAssocID="{6916A0C7-8E88-48F9-B2F6-9B90334907E8}" presName="connectorText" presStyleLbl="sibTrans2D1" presStyleIdx="2" presStyleCnt="7"/>
      <dgm:spPr/>
    </dgm:pt>
    <dgm:pt modelId="{5466483E-0A6F-4A7E-998D-9640763993AA}" type="pres">
      <dgm:prSet presAssocID="{67FBD2CF-050E-4AF4-B3F7-D6D9292ECE25}" presName="node" presStyleLbl="node1" presStyleIdx="3" presStyleCnt="8" custScaleX="122322">
        <dgm:presLayoutVars>
          <dgm:bulletEnabled val="1"/>
        </dgm:presLayoutVars>
      </dgm:prSet>
      <dgm:spPr/>
    </dgm:pt>
    <dgm:pt modelId="{83E205FE-237B-4E7A-AB72-D8FD24476323}" type="pres">
      <dgm:prSet presAssocID="{DA8EDD8B-6267-43FB-8EA6-702F46B82467}" presName="sibTrans" presStyleLbl="sibTrans2D1" presStyleIdx="3" presStyleCnt="7"/>
      <dgm:spPr/>
    </dgm:pt>
    <dgm:pt modelId="{C409B899-FEA1-4D33-9F89-2690B9ABC938}" type="pres">
      <dgm:prSet presAssocID="{DA8EDD8B-6267-43FB-8EA6-702F46B82467}" presName="connectorText" presStyleLbl="sibTrans2D1" presStyleIdx="3" presStyleCnt="7"/>
      <dgm:spPr/>
    </dgm:pt>
    <dgm:pt modelId="{BEED4C98-2D4D-4773-B592-1B948E73C942}" type="pres">
      <dgm:prSet presAssocID="{F06F0E22-648B-40A2-B09E-49082E4ADD5E}" presName="node" presStyleLbl="node1" presStyleIdx="4" presStyleCnt="8" custScaleX="122322">
        <dgm:presLayoutVars>
          <dgm:bulletEnabled val="1"/>
        </dgm:presLayoutVars>
      </dgm:prSet>
      <dgm:spPr/>
    </dgm:pt>
    <dgm:pt modelId="{57AA844D-DF92-463A-8BA6-96DD503C11FE}" type="pres">
      <dgm:prSet presAssocID="{CFB3348A-3B53-4BA2-B887-93D26A61C1A2}" presName="sibTrans" presStyleLbl="sibTrans2D1" presStyleIdx="4" presStyleCnt="7"/>
      <dgm:spPr/>
    </dgm:pt>
    <dgm:pt modelId="{4BD8DEE5-3292-4997-A949-B830976C3BC0}" type="pres">
      <dgm:prSet presAssocID="{CFB3348A-3B53-4BA2-B887-93D26A61C1A2}" presName="connectorText" presStyleLbl="sibTrans2D1" presStyleIdx="4" presStyleCnt="7"/>
      <dgm:spPr/>
    </dgm:pt>
    <dgm:pt modelId="{79CA906F-38E5-4522-830A-DE6BB60194BB}" type="pres">
      <dgm:prSet presAssocID="{CF8B9C51-E9B4-4295-A88A-953F42920C2C}" presName="node" presStyleLbl="node1" presStyleIdx="5" presStyleCnt="8" custScaleX="122322">
        <dgm:presLayoutVars>
          <dgm:bulletEnabled val="1"/>
        </dgm:presLayoutVars>
      </dgm:prSet>
      <dgm:spPr/>
    </dgm:pt>
    <dgm:pt modelId="{8F9D67CE-3ECB-49C5-88A5-CDEC320A2B42}" type="pres">
      <dgm:prSet presAssocID="{0C90CE7C-17D9-4A1D-868D-CFDD7A4E65F2}" presName="sibTrans" presStyleLbl="sibTrans2D1" presStyleIdx="5" presStyleCnt="7"/>
      <dgm:spPr/>
    </dgm:pt>
    <dgm:pt modelId="{E8C6B775-D920-47E0-8889-D8268C3C3BFC}" type="pres">
      <dgm:prSet presAssocID="{0C90CE7C-17D9-4A1D-868D-CFDD7A4E65F2}" presName="connectorText" presStyleLbl="sibTrans2D1" presStyleIdx="5" presStyleCnt="7"/>
      <dgm:spPr/>
    </dgm:pt>
    <dgm:pt modelId="{3796B208-1E16-4E81-B3C3-DF3CE0EB4CEF}" type="pres">
      <dgm:prSet presAssocID="{379E3A33-F206-4E3E-8385-38E5BE8F9F9A}" presName="node" presStyleLbl="node1" presStyleIdx="6" presStyleCnt="8" custScaleX="122322">
        <dgm:presLayoutVars>
          <dgm:bulletEnabled val="1"/>
        </dgm:presLayoutVars>
      </dgm:prSet>
      <dgm:spPr/>
    </dgm:pt>
    <dgm:pt modelId="{1EB041F3-A738-4262-B48F-923009894281}" type="pres">
      <dgm:prSet presAssocID="{FE316412-76BF-41FC-8564-674F18468BD5}" presName="sibTrans" presStyleLbl="sibTrans2D1" presStyleIdx="6" presStyleCnt="7"/>
      <dgm:spPr/>
    </dgm:pt>
    <dgm:pt modelId="{FFB76F10-7428-4882-BCB9-7C198B84F6B3}" type="pres">
      <dgm:prSet presAssocID="{FE316412-76BF-41FC-8564-674F18468BD5}" presName="connectorText" presStyleLbl="sibTrans2D1" presStyleIdx="6" presStyleCnt="7"/>
      <dgm:spPr/>
    </dgm:pt>
    <dgm:pt modelId="{C69C6C21-CCDD-4596-A10A-05D1131FA6BD}" type="pres">
      <dgm:prSet presAssocID="{F59DE267-731A-4443-BBC4-435EC6AD9695}" presName="node" presStyleLbl="node1" presStyleIdx="7" presStyleCnt="8" custScaleX="122322">
        <dgm:presLayoutVars>
          <dgm:bulletEnabled val="1"/>
        </dgm:presLayoutVars>
      </dgm:prSet>
      <dgm:spPr/>
    </dgm:pt>
  </dgm:ptLst>
  <dgm:cxnLst>
    <dgm:cxn modelId="{755CB101-FF13-491A-8284-BA6B4AF7CBAC}" type="presOf" srcId="{3CA99A62-9024-404B-952A-6F19DF471C70}" destId="{76923F88-6914-4ADE-8F1E-E6D5BCA3095F}" srcOrd="0" destOrd="0" presId="urn:microsoft.com/office/officeart/2005/8/layout/process2"/>
    <dgm:cxn modelId="{E7390904-BB9E-4EBC-9C90-A81CE367AE6C}" type="presOf" srcId="{69B9C19C-E0C2-4966-BF0F-56F7A027F228}" destId="{942EFB95-4C38-448C-8EA6-4AB282E4AD74}" srcOrd="0" destOrd="0" presId="urn:microsoft.com/office/officeart/2005/8/layout/process2"/>
    <dgm:cxn modelId="{C75DAA13-F686-4964-B1D1-1328F7D7A133}" srcId="{6958A0F8-53C6-43A6-9571-238AD869B557}" destId="{074BEB3B-6FDB-49F9-BCD0-CF0950FE2FD3}" srcOrd="2" destOrd="0" parTransId="{9B4B067E-367E-41B0-A92D-2F10480D3D86}" sibTransId="{6916A0C7-8E88-48F9-B2F6-9B90334907E8}"/>
    <dgm:cxn modelId="{6C5FF515-1CB8-4911-928F-53DEB4E23F22}" srcId="{6958A0F8-53C6-43A6-9571-238AD869B557}" destId="{987A62E4-F20F-460D-82A4-1FFC52C55BD7}" srcOrd="0" destOrd="0" parTransId="{842872AB-4E4C-459A-86C1-52255B4DC1D2}" sibTransId="{E79A44DF-A83C-40BB-A387-69808B16F6F4}"/>
    <dgm:cxn modelId="{0AAD661D-2FE2-4A4B-B809-3651E9135F75}" type="presOf" srcId="{DA8EDD8B-6267-43FB-8EA6-702F46B82467}" destId="{C409B899-FEA1-4D33-9F89-2690B9ABC938}" srcOrd="1" destOrd="0" presId="urn:microsoft.com/office/officeart/2005/8/layout/process2"/>
    <dgm:cxn modelId="{4B169F20-D812-4CAC-8BBA-2733FA255457}" type="presOf" srcId="{0C90CE7C-17D9-4A1D-868D-CFDD7A4E65F2}" destId="{E8C6B775-D920-47E0-8889-D8268C3C3BFC}" srcOrd="1" destOrd="0" presId="urn:microsoft.com/office/officeart/2005/8/layout/process2"/>
    <dgm:cxn modelId="{FA6E0221-C54C-4EE0-91C6-952810809588}" type="presOf" srcId="{E79A44DF-A83C-40BB-A387-69808B16F6F4}" destId="{546E47A9-AFED-4F0C-B53B-C200C03824AF}" srcOrd="1" destOrd="0" presId="urn:microsoft.com/office/officeart/2005/8/layout/process2"/>
    <dgm:cxn modelId="{5BB76125-DE35-4667-8CB4-00F7FE2B1BBE}" type="presOf" srcId="{F59DE267-731A-4443-BBC4-435EC6AD9695}" destId="{C69C6C21-CCDD-4596-A10A-05D1131FA6BD}" srcOrd="0" destOrd="0" presId="urn:microsoft.com/office/officeart/2005/8/layout/process2"/>
    <dgm:cxn modelId="{FEB9D02D-CCD2-4435-90A7-B599EBDE2004}" type="presOf" srcId="{CFB3348A-3B53-4BA2-B887-93D26A61C1A2}" destId="{57AA844D-DF92-463A-8BA6-96DD503C11FE}" srcOrd="0"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837F5B3D-0FC3-464F-BC3E-F790EA7F5988}" type="presOf" srcId="{987A62E4-F20F-460D-82A4-1FFC52C55BD7}" destId="{1C5B2F99-8A40-4543-95CB-AFB36946C9EC}" srcOrd="0" destOrd="0" presId="urn:microsoft.com/office/officeart/2005/8/layout/process2"/>
    <dgm:cxn modelId="{900EC55B-11AF-4022-BD4E-0BAC0950D80E}" type="presOf" srcId="{0C90CE7C-17D9-4A1D-868D-CFDD7A4E65F2}" destId="{8F9D67CE-3ECB-49C5-88A5-CDEC320A2B42}" srcOrd="0" destOrd="0" presId="urn:microsoft.com/office/officeart/2005/8/layout/process2"/>
    <dgm:cxn modelId="{DC925160-7A52-4F9A-997F-35DC42D1DF01}" type="presOf" srcId="{6916A0C7-8E88-48F9-B2F6-9B90334907E8}" destId="{7E145908-552A-4FE7-A9D4-15C090CAB8C4}" srcOrd="1" destOrd="0" presId="urn:microsoft.com/office/officeart/2005/8/layout/process2"/>
    <dgm:cxn modelId="{AA1CAD42-EBEB-4F70-97DE-B5A85E07E436}" type="presOf" srcId="{DA8EDD8B-6267-43FB-8EA6-702F46B82467}" destId="{83E205FE-237B-4E7A-AB72-D8FD24476323}" srcOrd="0" destOrd="0" presId="urn:microsoft.com/office/officeart/2005/8/layout/process2"/>
    <dgm:cxn modelId="{95C80244-68F2-462F-A0D4-E2D522C8F41E}" type="presOf" srcId="{67FBD2CF-050E-4AF4-B3F7-D6D9292ECE25}" destId="{5466483E-0A6F-4A7E-998D-9640763993AA}" srcOrd="0" destOrd="0" presId="urn:microsoft.com/office/officeart/2005/8/layout/process2"/>
    <dgm:cxn modelId="{77979A66-D386-4C63-876C-5D5504ACF3C8}" type="presOf" srcId="{6916A0C7-8E88-48F9-B2F6-9B90334907E8}" destId="{114A1F97-E5CA-4DFA-B89D-A8A8F15AF7B5}" srcOrd="0" destOrd="0" presId="urn:microsoft.com/office/officeart/2005/8/layout/process2"/>
    <dgm:cxn modelId="{70B3E747-792F-414D-BF66-A71FB70580C3}" srcId="{6958A0F8-53C6-43A6-9571-238AD869B557}" destId="{CF8B9C51-E9B4-4295-A88A-953F42920C2C}" srcOrd="5" destOrd="0" parTransId="{533ACB4C-B5AA-449F-986F-3ED3F92273D3}" sibTransId="{0C90CE7C-17D9-4A1D-868D-CFDD7A4E65F2}"/>
    <dgm:cxn modelId="{1CF3D26A-81D5-4987-9B16-9FDE9E6B7EE7}" srcId="{6958A0F8-53C6-43A6-9571-238AD869B557}" destId="{F06F0E22-648B-40A2-B09E-49082E4ADD5E}" srcOrd="4" destOrd="0" parTransId="{E4F4FEBC-5DEF-4388-8574-BCFC4E698231}" sibTransId="{CFB3348A-3B53-4BA2-B887-93D26A61C1A2}"/>
    <dgm:cxn modelId="{AB7F3E6F-7FAF-4C14-B70B-1388360FE3AE}" type="presOf" srcId="{CFB3348A-3B53-4BA2-B887-93D26A61C1A2}" destId="{4BD8DEE5-3292-4997-A949-B830976C3BC0}" srcOrd="1" destOrd="0" presId="urn:microsoft.com/office/officeart/2005/8/layout/process2"/>
    <dgm:cxn modelId="{91E05270-F494-4AFE-8AEE-AD4384946835}" type="presOf" srcId="{F06F0E22-648B-40A2-B09E-49082E4ADD5E}" destId="{BEED4C98-2D4D-4773-B592-1B948E73C942}" srcOrd="0" destOrd="0" presId="urn:microsoft.com/office/officeart/2005/8/layout/process2"/>
    <dgm:cxn modelId="{C7DC7670-36FB-475E-8FBB-C2A6E3A8CB5F}" type="presOf" srcId="{074BEB3B-6FDB-49F9-BCD0-CF0950FE2FD3}" destId="{AC18A32E-8B31-4FE8-BD10-2FBC7C3623DA}" srcOrd="0" destOrd="0" presId="urn:microsoft.com/office/officeart/2005/8/layout/process2"/>
    <dgm:cxn modelId="{563EAD72-7EAE-497D-8836-43884E6BD233}" srcId="{6958A0F8-53C6-43A6-9571-238AD869B557}" destId="{379E3A33-F206-4E3E-8385-38E5BE8F9F9A}" srcOrd="6" destOrd="0" parTransId="{15A22FB3-4AA4-4D66-BCDB-9F8458AE6672}" sibTransId="{FE316412-76BF-41FC-8564-674F18468BD5}"/>
    <dgm:cxn modelId="{FEA7D358-CBBD-41B4-A73D-894396FD1C2C}" type="presOf" srcId="{379E3A33-F206-4E3E-8385-38E5BE8F9F9A}" destId="{3796B208-1E16-4E81-B3C3-DF3CE0EB4CEF}" srcOrd="0" destOrd="0" presId="urn:microsoft.com/office/officeart/2005/8/layout/process2"/>
    <dgm:cxn modelId="{073F93A9-25A0-4A1B-8136-414EDC56E598}" type="presOf" srcId="{CF8B9C51-E9B4-4295-A88A-953F42920C2C}" destId="{79CA906F-38E5-4522-830A-DE6BB60194BB}" srcOrd="0" destOrd="0" presId="urn:microsoft.com/office/officeart/2005/8/layout/process2"/>
    <dgm:cxn modelId="{DBA0BBB3-2567-4ED6-A25E-3AC580A4CCA8}" type="presOf" srcId="{FE316412-76BF-41FC-8564-674F18468BD5}" destId="{1EB041F3-A738-4262-B48F-923009894281}" srcOrd="0" destOrd="0" presId="urn:microsoft.com/office/officeart/2005/8/layout/process2"/>
    <dgm:cxn modelId="{A7A114D7-1154-46E3-9245-A6F594DAB7C4}" type="presOf" srcId="{69B9C19C-E0C2-4966-BF0F-56F7A027F228}" destId="{EC3F6C2C-074D-4884-A436-B895AA548F2A}" srcOrd="1" destOrd="0" presId="urn:microsoft.com/office/officeart/2005/8/layout/process2"/>
    <dgm:cxn modelId="{8106F5DB-828D-479C-A8DE-F75AC28C7617}" srcId="{6958A0F8-53C6-43A6-9571-238AD869B557}" destId="{67FBD2CF-050E-4AF4-B3F7-D6D9292ECE25}" srcOrd="3" destOrd="0" parTransId="{67F95317-AA14-4F1F-8B34-58A3555FEE11}" sibTransId="{DA8EDD8B-6267-43FB-8EA6-702F46B82467}"/>
    <dgm:cxn modelId="{912C68EE-277A-49F6-888B-D10A0966DF27}" srcId="{6958A0F8-53C6-43A6-9571-238AD869B557}" destId="{3CA99A62-9024-404B-952A-6F19DF471C70}" srcOrd="1" destOrd="0" parTransId="{2E89D8C3-DA25-49C3-AF7D-6EF589B747CD}" sibTransId="{69B9C19C-E0C2-4966-BF0F-56F7A027F228}"/>
    <dgm:cxn modelId="{A62BABF6-C165-4AE4-919C-ACC84B015C6E}" type="presOf" srcId="{6958A0F8-53C6-43A6-9571-238AD869B557}" destId="{6E7344AF-2DDF-49EB-9B22-8AC5002DEF00}" srcOrd="0" destOrd="0" presId="urn:microsoft.com/office/officeart/2005/8/layout/process2"/>
    <dgm:cxn modelId="{7831C5FA-779C-4696-8B3C-BD022CC1B015}" type="presOf" srcId="{FE316412-76BF-41FC-8564-674F18468BD5}" destId="{FFB76F10-7428-4882-BCB9-7C198B84F6B3}" srcOrd="1" destOrd="0" presId="urn:microsoft.com/office/officeart/2005/8/layout/process2"/>
    <dgm:cxn modelId="{7B48F9FA-0958-4C3F-A839-A293539B822B}" type="presOf" srcId="{E79A44DF-A83C-40BB-A387-69808B16F6F4}" destId="{962505BF-82B6-4188-85E2-7CCDDE232CB7}" srcOrd="0" destOrd="0" presId="urn:microsoft.com/office/officeart/2005/8/layout/process2"/>
    <dgm:cxn modelId="{11EE4621-0A3C-44E8-8AB3-1E92E8EA6264}" type="presParOf" srcId="{6E7344AF-2DDF-49EB-9B22-8AC5002DEF00}" destId="{1C5B2F99-8A40-4543-95CB-AFB36946C9EC}" srcOrd="0" destOrd="0" presId="urn:microsoft.com/office/officeart/2005/8/layout/process2"/>
    <dgm:cxn modelId="{AFE7B1CE-DD3B-4814-AC38-A4C33C7F77DF}" type="presParOf" srcId="{6E7344AF-2DDF-49EB-9B22-8AC5002DEF00}" destId="{962505BF-82B6-4188-85E2-7CCDDE232CB7}" srcOrd="1" destOrd="0" presId="urn:microsoft.com/office/officeart/2005/8/layout/process2"/>
    <dgm:cxn modelId="{36EE279C-9BAF-455B-B172-ACAD160EF829}" type="presParOf" srcId="{962505BF-82B6-4188-85E2-7CCDDE232CB7}" destId="{546E47A9-AFED-4F0C-B53B-C200C03824AF}" srcOrd="0" destOrd="0" presId="urn:microsoft.com/office/officeart/2005/8/layout/process2"/>
    <dgm:cxn modelId="{5C129A39-7BB7-466D-8503-4986E55606FF}" type="presParOf" srcId="{6E7344AF-2DDF-49EB-9B22-8AC5002DEF00}" destId="{76923F88-6914-4ADE-8F1E-E6D5BCA3095F}" srcOrd="2" destOrd="0" presId="urn:microsoft.com/office/officeart/2005/8/layout/process2"/>
    <dgm:cxn modelId="{3C3A56A2-0C04-4CFE-A77C-CB7890B53C75}" type="presParOf" srcId="{6E7344AF-2DDF-49EB-9B22-8AC5002DEF00}" destId="{942EFB95-4C38-448C-8EA6-4AB282E4AD74}" srcOrd="3" destOrd="0" presId="urn:microsoft.com/office/officeart/2005/8/layout/process2"/>
    <dgm:cxn modelId="{8109EBCF-9D3D-491A-B232-7FCCCE20B4BF}" type="presParOf" srcId="{942EFB95-4C38-448C-8EA6-4AB282E4AD74}" destId="{EC3F6C2C-074D-4884-A436-B895AA548F2A}" srcOrd="0" destOrd="0" presId="urn:microsoft.com/office/officeart/2005/8/layout/process2"/>
    <dgm:cxn modelId="{8991A13D-79C1-4913-A7F8-7D9DE01A8E4F}" type="presParOf" srcId="{6E7344AF-2DDF-49EB-9B22-8AC5002DEF00}" destId="{AC18A32E-8B31-4FE8-BD10-2FBC7C3623DA}" srcOrd="4" destOrd="0" presId="urn:microsoft.com/office/officeart/2005/8/layout/process2"/>
    <dgm:cxn modelId="{C3A8874F-96F2-408F-BD16-5787F67FAE24}" type="presParOf" srcId="{6E7344AF-2DDF-49EB-9B22-8AC5002DEF00}" destId="{114A1F97-E5CA-4DFA-B89D-A8A8F15AF7B5}" srcOrd="5" destOrd="0" presId="urn:microsoft.com/office/officeart/2005/8/layout/process2"/>
    <dgm:cxn modelId="{A708E521-A7A6-4334-85A7-C3C82DDB8591}" type="presParOf" srcId="{114A1F97-E5CA-4DFA-B89D-A8A8F15AF7B5}" destId="{7E145908-552A-4FE7-A9D4-15C090CAB8C4}" srcOrd="0" destOrd="0" presId="urn:microsoft.com/office/officeart/2005/8/layout/process2"/>
    <dgm:cxn modelId="{937EE4A4-74F8-4BB9-ADF8-C38D7F55F98C}" type="presParOf" srcId="{6E7344AF-2DDF-49EB-9B22-8AC5002DEF00}" destId="{5466483E-0A6F-4A7E-998D-9640763993AA}" srcOrd="6" destOrd="0" presId="urn:microsoft.com/office/officeart/2005/8/layout/process2"/>
    <dgm:cxn modelId="{DE0C6B46-62CF-4B68-BC2C-F2EA5A0662B2}" type="presParOf" srcId="{6E7344AF-2DDF-49EB-9B22-8AC5002DEF00}" destId="{83E205FE-237B-4E7A-AB72-D8FD24476323}" srcOrd="7" destOrd="0" presId="urn:microsoft.com/office/officeart/2005/8/layout/process2"/>
    <dgm:cxn modelId="{43CF4219-6CF2-420E-8F5B-9A6F1746C921}" type="presParOf" srcId="{83E205FE-237B-4E7A-AB72-D8FD24476323}" destId="{C409B899-FEA1-4D33-9F89-2690B9ABC938}" srcOrd="0" destOrd="0" presId="urn:microsoft.com/office/officeart/2005/8/layout/process2"/>
    <dgm:cxn modelId="{8519450E-046B-4C6A-BC4D-93DE180B0803}" type="presParOf" srcId="{6E7344AF-2DDF-49EB-9B22-8AC5002DEF00}" destId="{BEED4C98-2D4D-4773-B592-1B948E73C942}" srcOrd="8" destOrd="0" presId="urn:microsoft.com/office/officeart/2005/8/layout/process2"/>
    <dgm:cxn modelId="{FCA6BC98-7117-4F15-81E7-60DC9C90DF1A}" type="presParOf" srcId="{6E7344AF-2DDF-49EB-9B22-8AC5002DEF00}" destId="{57AA844D-DF92-463A-8BA6-96DD503C11FE}" srcOrd="9" destOrd="0" presId="urn:microsoft.com/office/officeart/2005/8/layout/process2"/>
    <dgm:cxn modelId="{5BD1D0E9-DD2B-4DA9-86A6-4BBD2025A8FD}" type="presParOf" srcId="{57AA844D-DF92-463A-8BA6-96DD503C11FE}" destId="{4BD8DEE5-3292-4997-A949-B830976C3BC0}" srcOrd="0" destOrd="0" presId="urn:microsoft.com/office/officeart/2005/8/layout/process2"/>
    <dgm:cxn modelId="{ED3E637E-3745-4C2E-8B52-263BAD9929EF}" type="presParOf" srcId="{6E7344AF-2DDF-49EB-9B22-8AC5002DEF00}" destId="{79CA906F-38E5-4522-830A-DE6BB60194BB}" srcOrd="10" destOrd="0" presId="urn:microsoft.com/office/officeart/2005/8/layout/process2"/>
    <dgm:cxn modelId="{A6087112-F686-4B5F-AFB0-2E5875E0B18F}" type="presParOf" srcId="{6E7344AF-2DDF-49EB-9B22-8AC5002DEF00}" destId="{8F9D67CE-3ECB-49C5-88A5-CDEC320A2B42}" srcOrd="11" destOrd="0" presId="urn:microsoft.com/office/officeart/2005/8/layout/process2"/>
    <dgm:cxn modelId="{FBA2CC3A-30EC-4FAB-9940-33C62CC6258A}" type="presParOf" srcId="{8F9D67CE-3ECB-49C5-88A5-CDEC320A2B42}" destId="{E8C6B775-D920-47E0-8889-D8268C3C3BFC}" srcOrd="0" destOrd="0" presId="urn:microsoft.com/office/officeart/2005/8/layout/process2"/>
    <dgm:cxn modelId="{6D80AD10-C321-4CF1-A153-21BCD09F029A}" type="presParOf" srcId="{6E7344AF-2DDF-49EB-9B22-8AC5002DEF00}" destId="{3796B208-1E16-4E81-B3C3-DF3CE0EB4CEF}" srcOrd="12" destOrd="0" presId="urn:microsoft.com/office/officeart/2005/8/layout/process2"/>
    <dgm:cxn modelId="{84BEF0AA-B9C0-4E1F-A375-B2E1244745A5}" type="presParOf" srcId="{6E7344AF-2DDF-49EB-9B22-8AC5002DEF00}" destId="{1EB041F3-A738-4262-B48F-923009894281}" srcOrd="13" destOrd="0" presId="urn:microsoft.com/office/officeart/2005/8/layout/process2"/>
    <dgm:cxn modelId="{67C8DEA7-91A0-4814-9AF0-3A107F383C03}" type="presParOf" srcId="{1EB041F3-A738-4262-B48F-923009894281}" destId="{FFB76F10-7428-4882-BCB9-7C198B84F6B3}" srcOrd="0" destOrd="0" presId="urn:microsoft.com/office/officeart/2005/8/layout/process2"/>
    <dgm:cxn modelId="{A5AAB14B-C9EA-4297-BE42-F082AD447280}"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FFBA5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準備①</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FFBA5D"/>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FFD297"/>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準備②</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FFD297"/>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00B050"/>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手順①</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00B050"/>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23DB4F"/>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手順②</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23DB4F"/>
        </a:solidFill>
      </dgm:spPr>
      <dgm:t>
        <a:bodyPr/>
        <a:lstStyle/>
        <a:p>
          <a:endParaRPr kumimoji="1" lang="ja-JP" altLang="en-US" b="0"/>
        </a:p>
      </dgm:t>
    </dgm:pt>
    <dgm:pt modelId="{379E3A33-F206-4E3E-8385-38E5BE8F9F9A}">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-1</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72E88E"/>
        </a:solidFill>
      </dgm:spPr>
      <dgm:t>
        <a:bodyPr/>
        <a:lstStyle/>
        <a:p>
          <a:endParaRPr kumimoji="1" lang="ja-JP" altLang="en-US" b="0"/>
        </a:p>
      </dgm:t>
    </dgm:pt>
    <dgm:pt modelId="{F59DE267-731A-4443-BBC4-435EC6AD9695}">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手順④</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A6F0B8"/>
        </a:solidFill>
      </dgm:spPr>
      <dgm:t>
        <a:bodyPr/>
        <a:lstStyle/>
        <a:p>
          <a:endParaRPr kumimoji="1" lang="ja-JP" altLang="en-US" b="0"/>
        </a:p>
      </dgm:t>
    </dgm:pt>
    <dgm:pt modelId="{67FBD2CF-050E-4AF4-B3F7-D6D9292ECE25}">
      <dgm:prSet phldrT="[テキスト]" custT="1"/>
      <dgm:spPr>
        <a:solidFill>
          <a:srgbClr val="FFEACD"/>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準備③</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FFEACD"/>
        </a:solidFill>
      </dgm:spPr>
      <dgm:t>
        <a:bodyPr/>
        <a:lstStyle/>
        <a:p>
          <a:endParaRPr kumimoji="1" lang="ja-JP" altLang="en-US" b="0"/>
        </a:p>
      </dgm:t>
    </dgm:pt>
    <dgm:pt modelId="{AD4B776A-40A9-45A9-B403-C5F9904FC9BE}">
      <dgm:prSet phldrT="[テキスト]" custT="1"/>
      <dgm:spPr>
        <a:solidFill>
          <a:srgbClr val="72E88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手順③</a:t>
          </a:r>
          <a:r>
            <a:rPr kumimoji="1" lang="en-US" altLang="ja-JP" sz="1600" b="0" dirty="0">
              <a:solidFill>
                <a:schemeClr val="tx1"/>
              </a:solidFill>
              <a:latin typeface="メイリオ" panose="020B0604030504040204" pitchFamily="50" charset="-128"/>
              <a:ea typeface="メイリオ" panose="020B0604030504040204" pitchFamily="50" charset="-128"/>
            </a:rPr>
            <a:t>-2</a:t>
          </a:r>
          <a:endParaRPr kumimoji="1" lang="ja-JP" altLang="en-US" sz="1600" b="0" dirty="0">
            <a:solidFill>
              <a:schemeClr val="tx1"/>
            </a:solidFill>
            <a:latin typeface="メイリオ" panose="020B0604030504040204" pitchFamily="50" charset="-128"/>
            <a:ea typeface="メイリオ" panose="020B0604030504040204" pitchFamily="50" charset="-128"/>
          </a:endParaRPr>
        </a:p>
      </dgm:t>
    </dgm:pt>
    <dgm:pt modelId="{E7331B78-B306-4851-B22D-E2F7238EF2A3}" type="parTrans" cxnId="{F1448D19-C58D-463A-AF39-9FDB6AEF45AF}">
      <dgm:prSet/>
      <dgm:spPr/>
      <dgm:t>
        <a:bodyPr/>
        <a:lstStyle/>
        <a:p>
          <a:endParaRPr kumimoji="1" lang="ja-JP" altLang="en-US"/>
        </a:p>
      </dgm:t>
    </dgm:pt>
    <dgm:pt modelId="{0D74ECC7-C1A7-4369-92A4-B641D54E9CF1}" type="sibTrans" cxnId="{F1448D19-C58D-463A-AF39-9FDB6AEF45AF}">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76923F88-6914-4ADE-8F1E-E6D5BCA3095F}" type="pres">
      <dgm:prSet presAssocID="{3CA99A62-9024-404B-952A-6F19DF471C70}" presName="node" presStyleLbl="node1" presStyleIdx="0" presStyleCnt="8">
        <dgm:presLayoutVars>
          <dgm:bulletEnabled val="1"/>
        </dgm:presLayoutVars>
      </dgm:prSet>
      <dgm:spPr/>
    </dgm:pt>
    <dgm:pt modelId="{942EFB95-4C38-448C-8EA6-4AB282E4AD74}" type="pres">
      <dgm:prSet presAssocID="{69B9C19C-E0C2-4966-BF0F-56F7A027F228}" presName="sibTrans" presStyleLbl="sibTrans2D1" presStyleIdx="0" presStyleCnt="7"/>
      <dgm:spPr/>
    </dgm:pt>
    <dgm:pt modelId="{EC3F6C2C-074D-4884-A436-B895AA548F2A}" type="pres">
      <dgm:prSet presAssocID="{69B9C19C-E0C2-4966-BF0F-56F7A027F228}" presName="connectorText" presStyleLbl="sibTrans2D1" presStyleIdx="0" presStyleCnt="7"/>
      <dgm:spPr/>
    </dgm:pt>
    <dgm:pt modelId="{AC18A32E-8B31-4FE8-BD10-2FBC7C3623DA}" type="pres">
      <dgm:prSet presAssocID="{074BEB3B-6FDB-49F9-BCD0-CF0950FE2FD3}" presName="node" presStyleLbl="node1" presStyleIdx="1" presStyleCnt="8">
        <dgm:presLayoutVars>
          <dgm:bulletEnabled val="1"/>
        </dgm:presLayoutVars>
      </dgm:prSet>
      <dgm:spPr/>
    </dgm:pt>
    <dgm:pt modelId="{114A1F97-E5CA-4DFA-B89D-A8A8F15AF7B5}" type="pres">
      <dgm:prSet presAssocID="{6916A0C7-8E88-48F9-B2F6-9B90334907E8}" presName="sibTrans" presStyleLbl="sibTrans2D1" presStyleIdx="1" presStyleCnt="7"/>
      <dgm:spPr/>
    </dgm:pt>
    <dgm:pt modelId="{7E145908-552A-4FE7-A9D4-15C090CAB8C4}" type="pres">
      <dgm:prSet presAssocID="{6916A0C7-8E88-48F9-B2F6-9B90334907E8}" presName="connectorText" presStyleLbl="sibTrans2D1" presStyleIdx="1" presStyleCnt="7"/>
      <dgm:spPr/>
    </dgm:pt>
    <dgm:pt modelId="{5466483E-0A6F-4A7E-998D-9640763993AA}" type="pres">
      <dgm:prSet presAssocID="{67FBD2CF-050E-4AF4-B3F7-D6D9292ECE25}" presName="node" presStyleLbl="node1" presStyleIdx="2" presStyleCnt="8">
        <dgm:presLayoutVars>
          <dgm:bulletEnabled val="1"/>
        </dgm:presLayoutVars>
      </dgm:prSet>
      <dgm:spPr/>
    </dgm:pt>
    <dgm:pt modelId="{83E205FE-237B-4E7A-AB72-D8FD24476323}" type="pres">
      <dgm:prSet presAssocID="{DA8EDD8B-6267-43FB-8EA6-702F46B82467}" presName="sibTrans" presStyleLbl="sibTrans2D1" presStyleIdx="2" presStyleCnt="7"/>
      <dgm:spPr/>
    </dgm:pt>
    <dgm:pt modelId="{C409B899-FEA1-4D33-9F89-2690B9ABC938}" type="pres">
      <dgm:prSet presAssocID="{DA8EDD8B-6267-43FB-8EA6-702F46B82467}" presName="connectorText" presStyleLbl="sibTrans2D1" presStyleIdx="2" presStyleCnt="7"/>
      <dgm:spPr/>
    </dgm:pt>
    <dgm:pt modelId="{BEED4C98-2D4D-4773-B592-1B948E73C942}" type="pres">
      <dgm:prSet presAssocID="{F06F0E22-648B-40A2-B09E-49082E4ADD5E}" presName="node" presStyleLbl="node1" presStyleIdx="3" presStyleCnt="8">
        <dgm:presLayoutVars>
          <dgm:bulletEnabled val="1"/>
        </dgm:presLayoutVars>
      </dgm:prSet>
      <dgm:spPr/>
    </dgm:pt>
    <dgm:pt modelId="{57AA844D-DF92-463A-8BA6-96DD503C11FE}" type="pres">
      <dgm:prSet presAssocID="{CFB3348A-3B53-4BA2-B887-93D26A61C1A2}" presName="sibTrans" presStyleLbl="sibTrans2D1" presStyleIdx="3" presStyleCnt="7"/>
      <dgm:spPr/>
    </dgm:pt>
    <dgm:pt modelId="{4BD8DEE5-3292-4997-A949-B830976C3BC0}" type="pres">
      <dgm:prSet presAssocID="{CFB3348A-3B53-4BA2-B887-93D26A61C1A2}" presName="connectorText" presStyleLbl="sibTrans2D1" presStyleIdx="3" presStyleCnt="7"/>
      <dgm:spPr/>
    </dgm:pt>
    <dgm:pt modelId="{79CA906F-38E5-4522-830A-DE6BB60194BB}" type="pres">
      <dgm:prSet presAssocID="{CF8B9C51-E9B4-4295-A88A-953F42920C2C}" presName="node" presStyleLbl="node1" presStyleIdx="4" presStyleCnt="8">
        <dgm:presLayoutVars>
          <dgm:bulletEnabled val="1"/>
        </dgm:presLayoutVars>
      </dgm:prSet>
      <dgm:spPr/>
    </dgm:pt>
    <dgm:pt modelId="{8F9D67CE-3ECB-49C5-88A5-CDEC320A2B42}" type="pres">
      <dgm:prSet presAssocID="{0C90CE7C-17D9-4A1D-868D-CFDD7A4E65F2}" presName="sibTrans" presStyleLbl="sibTrans2D1" presStyleIdx="4" presStyleCnt="7"/>
      <dgm:spPr/>
    </dgm:pt>
    <dgm:pt modelId="{E8C6B775-D920-47E0-8889-D8268C3C3BFC}" type="pres">
      <dgm:prSet presAssocID="{0C90CE7C-17D9-4A1D-868D-CFDD7A4E65F2}" presName="connectorText" presStyleLbl="sibTrans2D1" presStyleIdx="4" presStyleCnt="7"/>
      <dgm:spPr/>
    </dgm:pt>
    <dgm:pt modelId="{3796B208-1E16-4E81-B3C3-DF3CE0EB4CEF}" type="pres">
      <dgm:prSet presAssocID="{379E3A33-F206-4E3E-8385-38E5BE8F9F9A}" presName="node" presStyleLbl="node1" presStyleIdx="5" presStyleCnt="8">
        <dgm:presLayoutVars>
          <dgm:bulletEnabled val="1"/>
        </dgm:presLayoutVars>
      </dgm:prSet>
      <dgm:spPr/>
    </dgm:pt>
    <dgm:pt modelId="{1EB041F3-A738-4262-B48F-923009894281}" type="pres">
      <dgm:prSet presAssocID="{FE316412-76BF-41FC-8564-674F18468BD5}" presName="sibTrans" presStyleLbl="sibTrans2D1" presStyleIdx="5" presStyleCnt="7"/>
      <dgm:spPr/>
    </dgm:pt>
    <dgm:pt modelId="{FFB76F10-7428-4882-BCB9-7C198B84F6B3}" type="pres">
      <dgm:prSet presAssocID="{FE316412-76BF-41FC-8564-674F18468BD5}" presName="connectorText" presStyleLbl="sibTrans2D1" presStyleIdx="5" presStyleCnt="7"/>
      <dgm:spPr/>
    </dgm:pt>
    <dgm:pt modelId="{43C64B5E-E610-43C9-A14D-93D31EDC78B7}" type="pres">
      <dgm:prSet presAssocID="{AD4B776A-40A9-45A9-B403-C5F9904FC9BE}" presName="node" presStyleLbl="node1" presStyleIdx="6" presStyleCnt="8">
        <dgm:presLayoutVars>
          <dgm:bulletEnabled val="1"/>
        </dgm:presLayoutVars>
      </dgm:prSet>
      <dgm:spPr/>
    </dgm:pt>
    <dgm:pt modelId="{3DB43F70-0E73-4746-92CE-AAD6BF719244}" type="pres">
      <dgm:prSet presAssocID="{0D74ECC7-C1A7-4369-92A4-B641D54E9CF1}" presName="sibTrans" presStyleLbl="sibTrans2D1" presStyleIdx="6" presStyleCnt="7"/>
      <dgm:spPr/>
    </dgm:pt>
    <dgm:pt modelId="{B5A270C3-81B8-4182-AADA-048C16CE6E5A}" type="pres">
      <dgm:prSet presAssocID="{0D74ECC7-C1A7-4369-92A4-B641D54E9CF1}" presName="connectorText" presStyleLbl="sibTrans2D1" presStyleIdx="6" presStyleCnt="7"/>
      <dgm:spPr/>
    </dgm:pt>
    <dgm:pt modelId="{C69C6C21-CCDD-4596-A10A-05D1131FA6BD}" type="pres">
      <dgm:prSet presAssocID="{F59DE267-731A-4443-BBC4-435EC6AD9695}" presName="node" presStyleLbl="node1" presStyleIdx="7" presStyleCnt="8">
        <dgm:presLayoutVars>
          <dgm:bulletEnabled val="1"/>
        </dgm:presLayoutVars>
      </dgm:prSet>
      <dgm:spPr/>
    </dgm:pt>
  </dgm:ptLst>
  <dgm:cxnLst>
    <dgm:cxn modelId="{3BCE7E03-91B8-4715-96B3-6CCD1CC7B6BD}" type="presOf" srcId="{F06F0E22-648B-40A2-B09E-49082E4ADD5E}" destId="{BEED4C98-2D4D-4773-B592-1B948E73C942}" srcOrd="0" destOrd="0" presId="urn:microsoft.com/office/officeart/2005/8/layout/process2"/>
    <dgm:cxn modelId="{73C33004-CD92-4FC1-93C8-F96312A1B66D}" type="presOf" srcId="{0D74ECC7-C1A7-4369-92A4-B641D54E9CF1}" destId="{B5A270C3-81B8-4182-AADA-048C16CE6E5A}" srcOrd="1" destOrd="0" presId="urn:microsoft.com/office/officeart/2005/8/layout/process2"/>
    <dgm:cxn modelId="{252A3311-D424-481C-818D-90AFE3E00D82}" type="presOf" srcId="{CF8B9C51-E9B4-4295-A88A-953F42920C2C}" destId="{79CA906F-38E5-4522-830A-DE6BB60194BB}" srcOrd="0" destOrd="0" presId="urn:microsoft.com/office/officeart/2005/8/layout/process2"/>
    <dgm:cxn modelId="{C75DAA13-F686-4964-B1D1-1328F7D7A133}" srcId="{6958A0F8-53C6-43A6-9571-238AD869B557}" destId="{074BEB3B-6FDB-49F9-BCD0-CF0950FE2FD3}" srcOrd="1" destOrd="0" parTransId="{9B4B067E-367E-41B0-A92D-2F10480D3D86}" sibTransId="{6916A0C7-8E88-48F9-B2F6-9B90334907E8}"/>
    <dgm:cxn modelId="{F1448D19-C58D-463A-AF39-9FDB6AEF45AF}" srcId="{6958A0F8-53C6-43A6-9571-238AD869B557}" destId="{AD4B776A-40A9-45A9-B403-C5F9904FC9BE}" srcOrd="6" destOrd="0" parTransId="{E7331B78-B306-4851-B22D-E2F7238EF2A3}" sibTransId="{0D74ECC7-C1A7-4369-92A4-B641D54E9CF1}"/>
    <dgm:cxn modelId="{E892D820-DB6D-4E10-BAB8-5E05422A4870}" type="presOf" srcId="{67FBD2CF-050E-4AF4-B3F7-D6D9292ECE25}" destId="{5466483E-0A6F-4A7E-998D-9640763993AA}" srcOrd="0"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CECA0B3A-EF97-41E4-8D43-5277BBEF6210}" type="presOf" srcId="{DA8EDD8B-6267-43FB-8EA6-702F46B82467}" destId="{83E205FE-237B-4E7A-AB72-D8FD24476323}" srcOrd="0" destOrd="0" presId="urn:microsoft.com/office/officeart/2005/8/layout/process2"/>
    <dgm:cxn modelId="{E2ADF55B-A0A2-461F-8E3F-309A5DEB3785}" type="presOf" srcId="{6958A0F8-53C6-43A6-9571-238AD869B557}" destId="{6E7344AF-2DDF-49EB-9B22-8AC5002DEF00}" srcOrd="0" destOrd="0" presId="urn:microsoft.com/office/officeart/2005/8/layout/process2"/>
    <dgm:cxn modelId="{70B3E747-792F-414D-BF66-A71FB70580C3}" srcId="{6958A0F8-53C6-43A6-9571-238AD869B557}" destId="{CF8B9C51-E9B4-4295-A88A-953F42920C2C}" srcOrd="4" destOrd="0" parTransId="{533ACB4C-B5AA-449F-986F-3ED3F92273D3}" sibTransId="{0C90CE7C-17D9-4A1D-868D-CFDD7A4E65F2}"/>
    <dgm:cxn modelId="{303D2769-C872-4E81-A6C7-0BE99F52D067}" type="presOf" srcId="{0D74ECC7-C1A7-4369-92A4-B641D54E9CF1}" destId="{3DB43F70-0E73-4746-92CE-AAD6BF719244}" srcOrd="0" destOrd="0" presId="urn:microsoft.com/office/officeart/2005/8/layout/process2"/>
    <dgm:cxn modelId="{1CF3D26A-81D5-4987-9B16-9FDE9E6B7EE7}" srcId="{6958A0F8-53C6-43A6-9571-238AD869B557}" destId="{F06F0E22-648B-40A2-B09E-49082E4ADD5E}" srcOrd="3" destOrd="0" parTransId="{E4F4FEBC-5DEF-4388-8574-BCFC4E698231}" sibTransId="{CFB3348A-3B53-4BA2-B887-93D26A61C1A2}"/>
    <dgm:cxn modelId="{300B3A4C-DF87-493E-8D17-B71836B8A536}" type="presOf" srcId="{FE316412-76BF-41FC-8564-674F18468BD5}" destId="{FFB76F10-7428-4882-BCB9-7C198B84F6B3}" srcOrd="1" destOrd="0" presId="urn:microsoft.com/office/officeart/2005/8/layout/process2"/>
    <dgm:cxn modelId="{563EAD72-7EAE-497D-8836-43884E6BD233}" srcId="{6958A0F8-53C6-43A6-9571-238AD869B557}" destId="{379E3A33-F206-4E3E-8385-38E5BE8F9F9A}" srcOrd="5" destOrd="0" parTransId="{15A22FB3-4AA4-4D66-BCDB-9F8458AE6672}" sibTransId="{FE316412-76BF-41FC-8564-674F18468BD5}"/>
    <dgm:cxn modelId="{AA77E457-E816-4A86-9E6F-9A74E6AC63DE}" type="presOf" srcId="{3CA99A62-9024-404B-952A-6F19DF471C70}" destId="{76923F88-6914-4ADE-8F1E-E6D5BCA3095F}" srcOrd="0" destOrd="0" presId="urn:microsoft.com/office/officeart/2005/8/layout/process2"/>
    <dgm:cxn modelId="{ED441E85-A176-45C4-BEFD-5F7E861D9390}" type="presOf" srcId="{CFB3348A-3B53-4BA2-B887-93D26A61C1A2}" destId="{57AA844D-DF92-463A-8BA6-96DD503C11FE}" srcOrd="0" destOrd="0" presId="urn:microsoft.com/office/officeart/2005/8/layout/process2"/>
    <dgm:cxn modelId="{085E5B85-93C7-41A0-87AB-996A7AB7BEDA}" type="presOf" srcId="{FE316412-76BF-41FC-8564-674F18468BD5}" destId="{1EB041F3-A738-4262-B48F-923009894281}" srcOrd="0" destOrd="0" presId="urn:microsoft.com/office/officeart/2005/8/layout/process2"/>
    <dgm:cxn modelId="{92F39288-4ABB-4773-BE09-493EC92DC4FA}" type="presOf" srcId="{F59DE267-731A-4443-BBC4-435EC6AD9695}" destId="{C69C6C21-CCDD-4596-A10A-05D1131FA6BD}" srcOrd="0" destOrd="0" presId="urn:microsoft.com/office/officeart/2005/8/layout/process2"/>
    <dgm:cxn modelId="{E3A8B29A-F8CA-43DE-A0F2-C3D3C7E4C2BC}" type="presOf" srcId="{6916A0C7-8E88-48F9-B2F6-9B90334907E8}" destId="{7E145908-552A-4FE7-A9D4-15C090CAB8C4}" srcOrd="1" destOrd="0" presId="urn:microsoft.com/office/officeart/2005/8/layout/process2"/>
    <dgm:cxn modelId="{10F2A6AF-6E66-4320-8EFA-A645C353190F}" type="presOf" srcId="{379E3A33-F206-4E3E-8385-38E5BE8F9F9A}" destId="{3796B208-1E16-4E81-B3C3-DF3CE0EB4CEF}" srcOrd="0" destOrd="0" presId="urn:microsoft.com/office/officeart/2005/8/layout/process2"/>
    <dgm:cxn modelId="{3D538BB7-481E-4064-A294-925C82DE42EC}" type="presOf" srcId="{69B9C19C-E0C2-4966-BF0F-56F7A027F228}" destId="{942EFB95-4C38-448C-8EA6-4AB282E4AD74}" srcOrd="0" destOrd="0" presId="urn:microsoft.com/office/officeart/2005/8/layout/process2"/>
    <dgm:cxn modelId="{851AECBF-C120-40BA-B97C-BC8046271817}" type="presOf" srcId="{AD4B776A-40A9-45A9-B403-C5F9904FC9BE}" destId="{43C64B5E-E610-43C9-A14D-93D31EDC78B7}" srcOrd="0" destOrd="0" presId="urn:microsoft.com/office/officeart/2005/8/layout/process2"/>
    <dgm:cxn modelId="{C95F56C5-3E75-485B-A01C-03C03D75EE96}" type="presOf" srcId="{0C90CE7C-17D9-4A1D-868D-CFDD7A4E65F2}" destId="{E8C6B775-D920-47E0-8889-D8268C3C3BFC}" srcOrd="1" destOrd="0" presId="urn:microsoft.com/office/officeart/2005/8/layout/process2"/>
    <dgm:cxn modelId="{B29B59CE-9958-42AD-B7B8-70E0941ECB90}" type="presOf" srcId="{DA8EDD8B-6267-43FB-8EA6-702F46B82467}" destId="{C409B899-FEA1-4D33-9F89-2690B9ABC938}" srcOrd="1" destOrd="0" presId="urn:microsoft.com/office/officeart/2005/8/layout/process2"/>
    <dgm:cxn modelId="{57192DCF-F490-4C1C-A590-FC6B47046E81}" type="presOf" srcId="{074BEB3B-6FDB-49F9-BCD0-CF0950FE2FD3}" destId="{AC18A32E-8B31-4FE8-BD10-2FBC7C3623DA}" srcOrd="0" destOrd="0" presId="urn:microsoft.com/office/officeart/2005/8/layout/process2"/>
    <dgm:cxn modelId="{52B232D8-2DDC-4AC6-92D2-D8BF0CDC87AC}" type="presOf" srcId="{69B9C19C-E0C2-4966-BF0F-56F7A027F228}" destId="{EC3F6C2C-074D-4884-A436-B895AA548F2A}" srcOrd="1" destOrd="0" presId="urn:microsoft.com/office/officeart/2005/8/layout/process2"/>
    <dgm:cxn modelId="{FBF319DB-C399-4C26-A4C6-2F45722A916C}" type="presOf" srcId="{0C90CE7C-17D9-4A1D-868D-CFDD7A4E65F2}" destId="{8F9D67CE-3ECB-49C5-88A5-CDEC320A2B42}" srcOrd="0" destOrd="0" presId="urn:microsoft.com/office/officeart/2005/8/layout/process2"/>
    <dgm:cxn modelId="{8106F5DB-828D-479C-A8DE-F75AC28C7617}" srcId="{6958A0F8-53C6-43A6-9571-238AD869B557}" destId="{67FBD2CF-050E-4AF4-B3F7-D6D9292ECE25}" srcOrd="2" destOrd="0" parTransId="{67F95317-AA14-4F1F-8B34-58A3555FEE11}" sibTransId="{DA8EDD8B-6267-43FB-8EA6-702F46B82467}"/>
    <dgm:cxn modelId="{003C15EA-FCE5-44A1-891E-ED9ADFCBD057}" type="presOf" srcId="{6916A0C7-8E88-48F9-B2F6-9B90334907E8}" destId="{114A1F97-E5CA-4DFA-B89D-A8A8F15AF7B5}" srcOrd="0" destOrd="0" presId="urn:microsoft.com/office/officeart/2005/8/layout/process2"/>
    <dgm:cxn modelId="{912C68EE-277A-49F6-888B-D10A0966DF27}" srcId="{6958A0F8-53C6-43A6-9571-238AD869B557}" destId="{3CA99A62-9024-404B-952A-6F19DF471C70}" srcOrd="0" destOrd="0" parTransId="{2E89D8C3-DA25-49C3-AF7D-6EF589B747CD}" sibTransId="{69B9C19C-E0C2-4966-BF0F-56F7A027F228}"/>
    <dgm:cxn modelId="{9D72AAF2-2473-49EA-8C42-6BD3EDF017A3}" type="presOf" srcId="{CFB3348A-3B53-4BA2-B887-93D26A61C1A2}" destId="{4BD8DEE5-3292-4997-A949-B830976C3BC0}" srcOrd="1" destOrd="0" presId="urn:microsoft.com/office/officeart/2005/8/layout/process2"/>
    <dgm:cxn modelId="{B0DA333D-C6C2-4BD8-8111-D43816BC2026}" type="presParOf" srcId="{6E7344AF-2DDF-49EB-9B22-8AC5002DEF00}" destId="{76923F88-6914-4ADE-8F1E-E6D5BCA3095F}" srcOrd="0" destOrd="0" presId="urn:microsoft.com/office/officeart/2005/8/layout/process2"/>
    <dgm:cxn modelId="{B6EDE283-B39A-44D2-9E5E-3D7D1D4C95BF}" type="presParOf" srcId="{6E7344AF-2DDF-49EB-9B22-8AC5002DEF00}" destId="{942EFB95-4C38-448C-8EA6-4AB282E4AD74}" srcOrd="1" destOrd="0" presId="urn:microsoft.com/office/officeart/2005/8/layout/process2"/>
    <dgm:cxn modelId="{C5A5D488-BD51-41C5-AE64-6AE5CDB9EF60}" type="presParOf" srcId="{942EFB95-4C38-448C-8EA6-4AB282E4AD74}" destId="{EC3F6C2C-074D-4884-A436-B895AA548F2A}" srcOrd="0" destOrd="0" presId="urn:microsoft.com/office/officeart/2005/8/layout/process2"/>
    <dgm:cxn modelId="{68BA96DC-5DAB-4D6B-B083-2FF471986323}" type="presParOf" srcId="{6E7344AF-2DDF-49EB-9B22-8AC5002DEF00}" destId="{AC18A32E-8B31-4FE8-BD10-2FBC7C3623DA}" srcOrd="2" destOrd="0" presId="urn:microsoft.com/office/officeart/2005/8/layout/process2"/>
    <dgm:cxn modelId="{4601451D-4A71-48EB-8746-11075A0BFD0D}" type="presParOf" srcId="{6E7344AF-2DDF-49EB-9B22-8AC5002DEF00}" destId="{114A1F97-E5CA-4DFA-B89D-A8A8F15AF7B5}" srcOrd="3" destOrd="0" presId="urn:microsoft.com/office/officeart/2005/8/layout/process2"/>
    <dgm:cxn modelId="{96BC17B8-A16D-446D-8EDD-CE18CE18A306}" type="presParOf" srcId="{114A1F97-E5CA-4DFA-B89D-A8A8F15AF7B5}" destId="{7E145908-552A-4FE7-A9D4-15C090CAB8C4}" srcOrd="0" destOrd="0" presId="urn:microsoft.com/office/officeart/2005/8/layout/process2"/>
    <dgm:cxn modelId="{6247247C-2448-4A19-8F36-73307BE93B13}" type="presParOf" srcId="{6E7344AF-2DDF-49EB-9B22-8AC5002DEF00}" destId="{5466483E-0A6F-4A7E-998D-9640763993AA}" srcOrd="4" destOrd="0" presId="urn:microsoft.com/office/officeart/2005/8/layout/process2"/>
    <dgm:cxn modelId="{98B55907-85A8-4E41-89BE-085226A99D49}" type="presParOf" srcId="{6E7344AF-2DDF-49EB-9B22-8AC5002DEF00}" destId="{83E205FE-237B-4E7A-AB72-D8FD24476323}" srcOrd="5" destOrd="0" presId="urn:microsoft.com/office/officeart/2005/8/layout/process2"/>
    <dgm:cxn modelId="{5EE6422F-14E6-4257-9183-F02B1D89792B}" type="presParOf" srcId="{83E205FE-237B-4E7A-AB72-D8FD24476323}" destId="{C409B899-FEA1-4D33-9F89-2690B9ABC938}" srcOrd="0" destOrd="0" presId="urn:microsoft.com/office/officeart/2005/8/layout/process2"/>
    <dgm:cxn modelId="{C0D9DCCD-952F-401A-BBD2-B5A0B157842D}" type="presParOf" srcId="{6E7344AF-2DDF-49EB-9B22-8AC5002DEF00}" destId="{BEED4C98-2D4D-4773-B592-1B948E73C942}" srcOrd="6" destOrd="0" presId="urn:microsoft.com/office/officeart/2005/8/layout/process2"/>
    <dgm:cxn modelId="{4F0F61AA-CEAB-4385-B9BD-1D94002777FF}" type="presParOf" srcId="{6E7344AF-2DDF-49EB-9B22-8AC5002DEF00}" destId="{57AA844D-DF92-463A-8BA6-96DD503C11FE}" srcOrd="7" destOrd="0" presId="urn:microsoft.com/office/officeart/2005/8/layout/process2"/>
    <dgm:cxn modelId="{6035B987-2232-4F38-877B-408579936E27}" type="presParOf" srcId="{57AA844D-DF92-463A-8BA6-96DD503C11FE}" destId="{4BD8DEE5-3292-4997-A949-B830976C3BC0}" srcOrd="0" destOrd="0" presId="urn:microsoft.com/office/officeart/2005/8/layout/process2"/>
    <dgm:cxn modelId="{4BD5768A-C2FA-432F-A97D-A42767CE9669}" type="presParOf" srcId="{6E7344AF-2DDF-49EB-9B22-8AC5002DEF00}" destId="{79CA906F-38E5-4522-830A-DE6BB60194BB}" srcOrd="8" destOrd="0" presId="urn:microsoft.com/office/officeart/2005/8/layout/process2"/>
    <dgm:cxn modelId="{B41B0EC4-0A39-4D3E-83F6-74E14F669E30}" type="presParOf" srcId="{6E7344AF-2DDF-49EB-9B22-8AC5002DEF00}" destId="{8F9D67CE-3ECB-49C5-88A5-CDEC320A2B42}" srcOrd="9" destOrd="0" presId="urn:microsoft.com/office/officeart/2005/8/layout/process2"/>
    <dgm:cxn modelId="{E6CBCAB6-3906-4964-8E48-E4A9DEA75F6D}" type="presParOf" srcId="{8F9D67CE-3ECB-49C5-88A5-CDEC320A2B42}" destId="{E8C6B775-D920-47E0-8889-D8268C3C3BFC}" srcOrd="0" destOrd="0" presId="urn:microsoft.com/office/officeart/2005/8/layout/process2"/>
    <dgm:cxn modelId="{B4999459-01C3-4F4A-8CDE-AC9AC853FA9D}" type="presParOf" srcId="{6E7344AF-2DDF-49EB-9B22-8AC5002DEF00}" destId="{3796B208-1E16-4E81-B3C3-DF3CE0EB4CEF}" srcOrd="10" destOrd="0" presId="urn:microsoft.com/office/officeart/2005/8/layout/process2"/>
    <dgm:cxn modelId="{7E719EF3-8415-45AA-863F-56F0108FB4B7}" type="presParOf" srcId="{6E7344AF-2DDF-49EB-9B22-8AC5002DEF00}" destId="{1EB041F3-A738-4262-B48F-923009894281}" srcOrd="11" destOrd="0" presId="urn:microsoft.com/office/officeart/2005/8/layout/process2"/>
    <dgm:cxn modelId="{A5D84EF5-77A8-430F-AFF8-D5961D0B8E9A}" type="presParOf" srcId="{1EB041F3-A738-4262-B48F-923009894281}" destId="{FFB76F10-7428-4882-BCB9-7C198B84F6B3}" srcOrd="0" destOrd="0" presId="urn:microsoft.com/office/officeart/2005/8/layout/process2"/>
    <dgm:cxn modelId="{C21DB263-9BD3-4B00-BE6C-BC696FA0D2C8}" type="presParOf" srcId="{6E7344AF-2DDF-49EB-9B22-8AC5002DEF00}" destId="{43C64B5E-E610-43C9-A14D-93D31EDC78B7}" srcOrd="12" destOrd="0" presId="urn:microsoft.com/office/officeart/2005/8/layout/process2"/>
    <dgm:cxn modelId="{10107D56-CF4B-4461-AA5E-7EC786C5C392}" type="presParOf" srcId="{6E7344AF-2DDF-49EB-9B22-8AC5002DEF00}" destId="{3DB43F70-0E73-4746-92CE-AAD6BF719244}" srcOrd="13" destOrd="0" presId="urn:microsoft.com/office/officeart/2005/8/layout/process2"/>
    <dgm:cxn modelId="{03545213-3524-4FF8-9035-E05E959825B7}" type="presParOf" srcId="{3DB43F70-0E73-4746-92CE-AAD6BF719244}" destId="{B5A270C3-81B8-4182-AADA-048C16CE6E5A}" srcOrd="0" destOrd="0" presId="urn:microsoft.com/office/officeart/2005/8/layout/process2"/>
    <dgm:cxn modelId="{17C9BB03-E006-4BC8-925F-310D0F276F18}"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958A0F8-53C6-43A6-9571-238AD869B557}" type="doc">
      <dgm:prSet loTypeId="urn:microsoft.com/office/officeart/2005/8/layout/process2" loCatId="process" qsTypeId="urn:microsoft.com/office/officeart/2005/8/quickstyle/simple1" qsCatId="simple" csTypeId="urn:microsoft.com/office/officeart/2005/8/colors/accent1_2" csCatId="accent1" phldr="1"/>
      <dgm:spPr/>
    </dgm:pt>
    <dgm:pt modelId="{3CA99A62-9024-404B-952A-6F19DF471C70}">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手順⑥</a:t>
          </a:r>
        </a:p>
      </dgm:t>
    </dgm:pt>
    <dgm:pt modelId="{2E89D8C3-DA25-49C3-AF7D-6EF589B747CD}" type="parTrans" cxnId="{912C68EE-277A-49F6-888B-D10A0966DF2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B9C19C-E0C2-4966-BF0F-56F7A027F228}" type="sibTrans" cxnId="{912C68EE-277A-49F6-888B-D10A0966DF27}">
      <dgm:prSet custT="1"/>
      <dgm:spPr>
        <a:solidFill>
          <a:srgbClr val="A6F0B8"/>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074BEB3B-6FDB-49F9-BCD0-CF0950FE2FD3}">
      <dgm:prSet phldrT="[テキスト]" custT="1"/>
      <dgm:spPr>
        <a:solidFill>
          <a:srgbClr val="A8EEDA"/>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手順⑦</a:t>
          </a:r>
        </a:p>
      </dgm:t>
    </dgm:pt>
    <dgm:pt modelId="{9B4B067E-367E-41B0-A92D-2F10480D3D86}" type="parTrans" cxnId="{C75DAA13-F686-4964-B1D1-1328F7D7A133}">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6916A0C7-8E88-48F9-B2F6-9B90334907E8}" type="sibTrans" cxnId="{C75DAA13-F686-4964-B1D1-1328F7D7A133}">
      <dgm:prSet custT="1"/>
      <dgm:spPr>
        <a:solidFill>
          <a:srgbClr val="A8EEDA"/>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F06F0E22-648B-40A2-B09E-49082E4ADD5E}">
      <dgm:prSet phldrT="[テキスト]" custT="1"/>
      <dgm:spPr>
        <a:solidFill>
          <a:srgbClr val="92CFEE"/>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手順⑨</a:t>
          </a:r>
        </a:p>
      </dgm:t>
    </dgm:pt>
    <dgm:pt modelId="{E4F4FEBC-5DEF-4388-8574-BCFC4E698231}" type="parTrans" cxnId="{1CF3D26A-81D5-4987-9B16-9FDE9E6B7EE7}">
      <dgm:prSet/>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B3348A-3B53-4BA2-B887-93D26A61C1A2}" type="sibTrans" cxnId="{1CF3D26A-81D5-4987-9B16-9FDE9E6B7EE7}">
      <dgm:prSet/>
      <dgm:spPr>
        <a:solidFill>
          <a:srgbClr val="92CFEE"/>
        </a:solidFill>
      </dgm:spPr>
      <dgm:t>
        <a:bodyPr/>
        <a:lstStyle/>
        <a:p>
          <a:endParaRPr kumimoji="1" lang="ja-JP" altLang="en-US" sz="2000" b="0">
            <a:latin typeface="メイリオ" panose="020B0604030504040204" pitchFamily="50" charset="-128"/>
            <a:ea typeface="メイリオ" panose="020B0604030504040204" pitchFamily="50" charset="-128"/>
          </a:endParaRPr>
        </a:p>
      </dgm:t>
    </dgm:pt>
    <dgm:pt modelId="{CF8B9C51-E9B4-4295-A88A-953F42920C2C}">
      <dgm:prSet phldrT="[テキスト]" custT="1"/>
      <dgm:spPr>
        <a:solidFill>
          <a:srgbClr val="71C1E9"/>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手順⑩</a:t>
          </a:r>
        </a:p>
      </dgm:t>
    </dgm:pt>
    <dgm:pt modelId="{533ACB4C-B5AA-449F-986F-3ED3F92273D3}" type="parTrans" cxnId="{70B3E747-792F-414D-BF66-A71FB70580C3}">
      <dgm:prSet/>
      <dgm:spPr/>
      <dgm:t>
        <a:bodyPr/>
        <a:lstStyle/>
        <a:p>
          <a:endParaRPr kumimoji="1" lang="ja-JP" altLang="en-US" b="0"/>
        </a:p>
      </dgm:t>
    </dgm:pt>
    <dgm:pt modelId="{0C90CE7C-17D9-4A1D-868D-CFDD7A4E65F2}" type="sibTrans" cxnId="{70B3E747-792F-414D-BF66-A71FB70580C3}">
      <dgm:prSet/>
      <dgm:spPr>
        <a:solidFill>
          <a:srgbClr val="71C1E9"/>
        </a:solidFill>
      </dgm:spPr>
      <dgm:t>
        <a:bodyPr/>
        <a:lstStyle/>
        <a:p>
          <a:endParaRPr kumimoji="1" lang="ja-JP" altLang="en-US" b="0"/>
        </a:p>
      </dgm:t>
    </dgm:pt>
    <dgm:pt modelId="{379E3A33-F206-4E3E-8385-38E5BE8F9F9A}">
      <dgm:prSet phldrT="[テキスト]" custT="1"/>
      <dgm:spPr>
        <a:solidFill>
          <a:srgbClr val="55B5E5"/>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手順⑪</a:t>
          </a:r>
        </a:p>
      </dgm:t>
    </dgm:pt>
    <dgm:pt modelId="{15A22FB3-4AA4-4D66-BCDB-9F8458AE6672}" type="parTrans" cxnId="{563EAD72-7EAE-497D-8836-43884E6BD233}">
      <dgm:prSet/>
      <dgm:spPr/>
      <dgm:t>
        <a:bodyPr/>
        <a:lstStyle/>
        <a:p>
          <a:endParaRPr kumimoji="1" lang="ja-JP" altLang="en-US" b="0"/>
        </a:p>
      </dgm:t>
    </dgm:pt>
    <dgm:pt modelId="{FE316412-76BF-41FC-8564-674F18468BD5}" type="sibTrans" cxnId="{563EAD72-7EAE-497D-8836-43884E6BD233}">
      <dgm:prSet/>
      <dgm:spPr>
        <a:solidFill>
          <a:srgbClr val="55B5E5"/>
        </a:solidFill>
      </dgm:spPr>
      <dgm:t>
        <a:bodyPr/>
        <a:lstStyle/>
        <a:p>
          <a:endParaRPr kumimoji="1" lang="ja-JP" altLang="en-US" b="0"/>
        </a:p>
      </dgm:t>
    </dgm:pt>
    <dgm:pt modelId="{F59DE267-731A-4443-BBC4-435EC6AD9695}">
      <dgm:prSet phldrT="[テキスト]" custT="1"/>
      <dgm:spPr>
        <a:solidFill>
          <a:srgbClr val="42ADE2"/>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手順⑫</a:t>
          </a:r>
        </a:p>
      </dgm:t>
    </dgm:pt>
    <dgm:pt modelId="{45886848-4BDA-45EB-86B3-931488FD2F7D}" type="parTrans" cxnId="{CD50162F-5D37-4926-A841-7AF23441053F}">
      <dgm:prSet/>
      <dgm:spPr/>
      <dgm:t>
        <a:bodyPr/>
        <a:lstStyle/>
        <a:p>
          <a:endParaRPr kumimoji="1" lang="ja-JP" altLang="en-US" b="0"/>
        </a:p>
      </dgm:t>
    </dgm:pt>
    <dgm:pt modelId="{AF8EEFA7-F95A-4F36-87A0-52290315027B}" type="sibTrans" cxnId="{CD50162F-5D37-4926-A841-7AF23441053F}">
      <dgm:prSet/>
      <dgm:spPr>
        <a:solidFill>
          <a:srgbClr val="42ADE2"/>
        </a:solidFill>
      </dgm:spPr>
      <dgm:t>
        <a:bodyPr/>
        <a:lstStyle/>
        <a:p>
          <a:endParaRPr kumimoji="1" lang="ja-JP" altLang="en-US" b="0"/>
        </a:p>
      </dgm:t>
    </dgm:pt>
    <dgm:pt modelId="{67FBD2CF-050E-4AF4-B3F7-D6D9292ECE25}">
      <dgm:prSet phldrT="[テキスト]" custT="1"/>
      <dgm:spPr>
        <a:solidFill>
          <a:srgbClr val="94E8EC"/>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手順⑧</a:t>
          </a:r>
        </a:p>
      </dgm:t>
    </dgm:pt>
    <dgm:pt modelId="{67F95317-AA14-4F1F-8B34-58A3555FEE11}" type="parTrans" cxnId="{8106F5DB-828D-479C-A8DE-F75AC28C7617}">
      <dgm:prSet/>
      <dgm:spPr/>
      <dgm:t>
        <a:bodyPr/>
        <a:lstStyle/>
        <a:p>
          <a:endParaRPr kumimoji="1" lang="ja-JP" altLang="en-US" b="0"/>
        </a:p>
      </dgm:t>
    </dgm:pt>
    <dgm:pt modelId="{DA8EDD8B-6267-43FB-8EA6-702F46B82467}" type="sibTrans" cxnId="{8106F5DB-828D-479C-A8DE-F75AC28C7617}">
      <dgm:prSet/>
      <dgm:spPr>
        <a:solidFill>
          <a:srgbClr val="94E8EC"/>
        </a:solidFill>
      </dgm:spPr>
      <dgm:t>
        <a:bodyPr/>
        <a:lstStyle/>
        <a:p>
          <a:endParaRPr kumimoji="1" lang="ja-JP" altLang="en-US" b="0"/>
        </a:p>
      </dgm:t>
    </dgm:pt>
    <dgm:pt modelId="{987A62E4-F20F-460D-82A4-1FFC52C55BD7}">
      <dgm:prSet phldrT="[テキスト]" custT="1"/>
      <dgm:spPr>
        <a:solidFill>
          <a:srgbClr val="A6F0B8"/>
        </a:solidFill>
      </dgm:spPr>
      <dgm:t>
        <a:bodyPr bIns="0"/>
        <a:lstStyle/>
        <a:p>
          <a:r>
            <a:rPr kumimoji="1" lang="ja-JP" altLang="en-US" sz="1600" b="0" dirty="0">
              <a:solidFill>
                <a:schemeClr val="tx1"/>
              </a:solidFill>
              <a:latin typeface="メイリオ" panose="020B0604030504040204" pitchFamily="50" charset="-128"/>
              <a:ea typeface="メイリオ" panose="020B0604030504040204" pitchFamily="50" charset="-128"/>
            </a:rPr>
            <a:t>手順⑤</a:t>
          </a:r>
        </a:p>
      </dgm:t>
    </dgm:pt>
    <dgm:pt modelId="{842872AB-4E4C-459A-86C1-52255B4DC1D2}" type="parTrans" cxnId="{6C5FF515-1CB8-4911-928F-53DEB4E23F22}">
      <dgm:prSet/>
      <dgm:spPr/>
      <dgm:t>
        <a:bodyPr/>
        <a:lstStyle/>
        <a:p>
          <a:endParaRPr kumimoji="1" lang="ja-JP" altLang="en-US"/>
        </a:p>
      </dgm:t>
    </dgm:pt>
    <dgm:pt modelId="{E79A44DF-A83C-40BB-A387-69808B16F6F4}" type="sibTrans" cxnId="{6C5FF515-1CB8-4911-928F-53DEB4E23F22}">
      <dgm:prSet/>
      <dgm:spPr/>
      <dgm:t>
        <a:bodyPr/>
        <a:lstStyle/>
        <a:p>
          <a:endParaRPr kumimoji="1" lang="ja-JP" altLang="en-US"/>
        </a:p>
      </dgm:t>
    </dgm:pt>
    <dgm:pt modelId="{6E7344AF-2DDF-49EB-9B22-8AC5002DEF00}" type="pres">
      <dgm:prSet presAssocID="{6958A0F8-53C6-43A6-9571-238AD869B557}" presName="linearFlow" presStyleCnt="0">
        <dgm:presLayoutVars>
          <dgm:resizeHandles val="exact"/>
        </dgm:presLayoutVars>
      </dgm:prSet>
      <dgm:spPr/>
    </dgm:pt>
    <dgm:pt modelId="{1C5B2F99-8A40-4543-95CB-AFB36946C9EC}" type="pres">
      <dgm:prSet presAssocID="{987A62E4-F20F-460D-82A4-1FFC52C55BD7}" presName="node" presStyleLbl="node1" presStyleIdx="0" presStyleCnt="8" custScaleX="122322">
        <dgm:presLayoutVars>
          <dgm:bulletEnabled val="1"/>
        </dgm:presLayoutVars>
      </dgm:prSet>
      <dgm:spPr/>
    </dgm:pt>
    <dgm:pt modelId="{962505BF-82B6-4188-85E2-7CCDDE232CB7}" type="pres">
      <dgm:prSet presAssocID="{E79A44DF-A83C-40BB-A387-69808B16F6F4}" presName="sibTrans" presStyleLbl="sibTrans2D1" presStyleIdx="0" presStyleCnt="7"/>
      <dgm:spPr/>
    </dgm:pt>
    <dgm:pt modelId="{546E47A9-AFED-4F0C-B53B-C200C03824AF}" type="pres">
      <dgm:prSet presAssocID="{E79A44DF-A83C-40BB-A387-69808B16F6F4}" presName="connectorText" presStyleLbl="sibTrans2D1" presStyleIdx="0" presStyleCnt="7"/>
      <dgm:spPr/>
    </dgm:pt>
    <dgm:pt modelId="{76923F88-6914-4ADE-8F1E-E6D5BCA3095F}" type="pres">
      <dgm:prSet presAssocID="{3CA99A62-9024-404B-952A-6F19DF471C70}" presName="node" presStyleLbl="node1" presStyleIdx="1" presStyleCnt="8" custScaleX="122322">
        <dgm:presLayoutVars>
          <dgm:bulletEnabled val="1"/>
        </dgm:presLayoutVars>
      </dgm:prSet>
      <dgm:spPr/>
    </dgm:pt>
    <dgm:pt modelId="{942EFB95-4C38-448C-8EA6-4AB282E4AD74}" type="pres">
      <dgm:prSet presAssocID="{69B9C19C-E0C2-4966-BF0F-56F7A027F228}" presName="sibTrans" presStyleLbl="sibTrans2D1" presStyleIdx="1" presStyleCnt="7"/>
      <dgm:spPr/>
    </dgm:pt>
    <dgm:pt modelId="{EC3F6C2C-074D-4884-A436-B895AA548F2A}" type="pres">
      <dgm:prSet presAssocID="{69B9C19C-E0C2-4966-BF0F-56F7A027F228}" presName="connectorText" presStyleLbl="sibTrans2D1" presStyleIdx="1" presStyleCnt="7"/>
      <dgm:spPr/>
    </dgm:pt>
    <dgm:pt modelId="{AC18A32E-8B31-4FE8-BD10-2FBC7C3623DA}" type="pres">
      <dgm:prSet presAssocID="{074BEB3B-6FDB-49F9-BCD0-CF0950FE2FD3}" presName="node" presStyleLbl="node1" presStyleIdx="2" presStyleCnt="8" custScaleX="122322">
        <dgm:presLayoutVars>
          <dgm:bulletEnabled val="1"/>
        </dgm:presLayoutVars>
      </dgm:prSet>
      <dgm:spPr/>
    </dgm:pt>
    <dgm:pt modelId="{114A1F97-E5CA-4DFA-B89D-A8A8F15AF7B5}" type="pres">
      <dgm:prSet presAssocID="{6916A0C7-8E88-48F9-B2F6-9B90334907E8}" presName="sibTrans" presStyleLbl="sibTrans2D1" presStyleIdx="2" presStyleCnt="7"/>
      <dgm:spPr/>
    </dgm:pt>
    <dgm:pt modelId="{7E145908-552A-4FE7-A9D4-15C090CAB8C4}" type="pres">
      <dgm:prSet presAssocID="{6916A0C7-8E88-48F9-B2F6-9B90334907E8}" presName="connectorText" presStyleLbl="sibTrans2D1" presStyleIdx="2" presStyleCnt="7"/>
      <dgm:spPr/>
    </dgm:pt>
    <dgm:pt modelId="{5466483E-0A6F-4A7E-998D-9640763993AA}" type="pres">
      <dgm:prSet presAssocID="{67FBD2CF-050E-4AF4-B3F7-D6D9292ECE25}" presName="node" presStyleLbl="node1" presStyleIdx="3" presStyleCnt="8" custScaleX="122322">
        <dgm:presLayoutVars>
          <dgm:bulletEnabled val="1"/>
        </dgm:presLayoutVars>
      </dgm:prSet>
      <dgm:spPr/>
    </dgm:pt>
    <dgm:pt modelId="{83E205FE-237B-4E7A-AB72-D8FD24476323}" type="pres">
      <dgm:prSet presAssocID="{DA8EDD8B-6267-43FB-8EA6-702F46B82467}" presName="sibTrans" presStyleLbl="sibTrans2D1" presStyleIdx="3" presStyleCnt="7"/>
      <dgm:spPr/>
    </dgm:pt>
    <dgm:pt modelId="{C409B899-FEA1-4D33-9F89-2690B9ABC938}" type="pres">
      <dgm:prSet presAssocID="{DA8EDD8B-6267-43FB-8EA6-702F46B82467}" presName="connectorText" presStyleLbl="sibTrans2D1" presStyleIdx="3" presStyleCnt="7"/>
      <dgm:spPr/>
    </dgm:pt>
    <dgm:pt modelId="{BEED4C98-2D4D-4773-B592-1B948E73C942}" type="pres">
      <dgm:prSet presAssocID="{F06F0E22-648B-40A2-B09E-49082E4ADD5E}" presName="node" presStyleLbl="node1" presStyleIdx="4" presStyleCnt="8" custScaleX="122322">
        <dgm:presLayoutVars>
          <dgm:bulletEnabled val="1"/>
        </dgm:presLayoutVars>
      </dgm:prSet>
      <dgm:spPr/>
    </dgm:pt>
    <dgm:pt modelId="{57AA844D-DF92-463A-8BA6-96DD503C11FE}" type="pres">
      <dgm:prSet presAssocID="{CFB3348A-3B53-4BA2-B887-93D26A61C1A2}" presName="sibTrans" presStyleLbl="sibTrans2D1" presStyleIdx="4" presStyleCnt="7"/>
      <dgm:spPr/>
    </dgm:pt>
    <dgm:pt modelId="{4BD8DEE5-3292-4997-A949-B830976C3BC0}" type="pres">
      <dgm:prSet presAssocID="{CFB3348A-3B53-4BA2-B887-93D26A61C1A2}" presName="connectorText" presStyleLbl="sibTrans2D1" presStyleIdx="4" presStyleCnt="7"/>
      <dgm:spPr/>
    </dgm:pt>
    <dgm:pt modelId="{79CA906F-38E5-4522-830A-DE6BB60194BB}" type="pres">
      <dgm:prSet presAssocID="{CF8B9C51-E9B4-4295-A88A-953F42920C2C}" presName="node" presStyleLbl="node1" presStyleIdx="5" presStyleCnt="8" custScaleX="122322">
        <dgm:presLayoutVars>
          <dgm:bulletEnabled val="1"/>
        </dgm:presLayoutVars>
      </dgm:prSet>
      <dgm:spPr/>
    </dgm:pt>
    <dgm:pt modelId="{8F9D67CE-3ECB-49C5-88A5-CDEC320A2B42}" type="pres">
      <dgm:prSet presAssocID="{0C90CE7C-17D9-4A1D-868D-CFDD7A4E65F2}" presName="sibTrans" presStyleLbl="sibTrans2D1" presStyleIdx="5" presStyleCnt="7"/>
      <dgm:spPr/>
    </dgm:pt>
    <dgm:pt modelId="{E8C6B775-D920-47E0-8889-D8268C3C3BFC}" type="pres">
      <dgm:prSet presAssocID="{0C90CE7C-17D9-4A1D-868D-CFDD7A4E65F2}" presName="connectorText" presStyleLbl="sibTrans2D1" presStyleIdx="5" presStyleCnt="7"/>
      <dgm:spPr/>
    </dgm:pt>
    <dgm:pt modelId="{3796B208-1E16-4E81-B3C3-DF3CE0EB4CEF}" type="pres">
      <dgm:prSet presAssocID="{379E3A33-F206-4E3E-8385-38E5BE8F9F9A}" presName="node" presStyleLbl="node1" presStyleIdx="6" presStyleCnt="8" custScaleX="122322">
        <dgm:presLayoutVars>
          <dgm:bulletEnabled val="1"/>
        </dgm:presLayoutVars>
      </dgm:prSet>
      <dgm:spPr/>
    </dgm:pt>
    <dgm:pt modelId="{1EB041F3-A738-4262-B48F-923009894281}" type="pres">
      <dgm:prSet presAssocID="{FE316412-76BF-41FC-8564-674F18468BD5}" presName="sibTrans" presStyleLbl="sibTrans2D1" presStyleIdx="6" presStyleCnt="7"/>
      <dgm:spPr/>
    </dgm:pt>
    <dgm:pt modelId="{FFB76F10-7428-4882-BCB9-7C198B84F6B3}" type="pres">
      <dgm:prSet presAssocID="{FE316412-76BF-41FC-8564-674F18468BD5}" presName="connectorText" presStyleLbl="sibTrans2D1" presStyleIdx="6" presStyleCnt="7"/>
      <dgm:spPr/>
    </dgm:pt>
    <dgm:pt modelId="{C69C6C21-CCDD-4596-A10A-05D1131FA6BD}" type="pres">
      <dgm:prSet presAssocID="{F59DE267-731A-4443-BBC4-435EC6AD9695}" presName="node" presStyleLbl="node1" presStyleIdx="7" presStyleCnt="8" custScaleX="122322">
        <dgm:presLayoutVars>
          <dgm:bulletEnabled val="1"/>
        </dgm:presLayoutVars>
      </dgm:prSet>
      <dgm:spPr/>
    </dgm:pt>
  </dgm:ptLst>
  <dgm:cxnLst>
    <dgm:cxn modelId="{CF76E70B-C9FF-4470-90D0-967BCEBE7F26}" type="presOf" srcId="{CFB3348A-3B53-4BA2-B887-93D26A61C1A2}" destId="{57AA844D-DF92-463A-8BA6-96DD503C11FE}" srcOrd="0" destOrd="0" presId="urn:microsoft.com/office/officeart/2005/8/layout/process2"/>
    <dgm:cxn modelId="{C75DAA13-F686-4964-B1D1-1328F7D7A133}" srcId="{6958A0F8-53C6-43A6-9571-238AD869B557}" destId="{074BEB3B-6FDB-49F9-BCD0-CF0950FE2FD3}" srcOrd="2" destOrd="0" parTransId="{9B4B067E-367E-41B0-A92D-2F10480D3D86}" sibTransId="{6916A0C7-8E88-48F9-B2F6-9B90334907E8}"/>
    <dgm:cxn modelId="{67CD4D15-2335-467C-9F23-0FB92D6467EE}" type="presOf" srcId="{FE316412-76BF-41FC-8564-674F18468BD5}" destId="{1EB041F3-A738-4262-B48F-923009894281}" srcOrd="0" destOrd="0" presId="urn:microsoft.com/office/officeart/2005/8/layout/process2"/>
    <dgm:cxn modelId="{6C5FF515-1CB8-4911-928F-53DEB4E23F22}" srcId="{6958A0F8-53C6-43A6-9571-238AD869B557}" destId="{987A62E4-F20F-460D-82A4-1FFC52C55BD7}" srcOrd="0" destOrd="0" parTransId="{842872AB-4E4C-459A-86C1-52255B4DC1D2}" sibTransId="{E79A44DF-A83C-40BB-A387-69808B16F6F4}"/>
    <dgm:cxn modelId="{9F15B21D-FB96-45FF-8FCD-223F4A702AF4}" type="presOf" srcId="{CF8B9C51-E9B4-4295-A88A-953F42920C2C}" destId="{79CA906F-38E5-4522-830A-DE6BB60194BB}" srcOrd="0" destOrd="0" presId="urn:microsoft.com/office/officeart/2005/8/layout/process2"/>
    <dgm:cxn modelId="{1A03331E-4A4D-439A-8B2C-B4656FC12EB6}" type="presOf" srcId="{6958A0F8-53C6-43A6-9571-238AD869B557}" destId="{6E7344AF-2DDF-49EB-9B22-8AC5002DEF00}" srcOrd="0" destOrd="0" presId="urn:microsoft.com/office/officeart/2005/8/layout/process2"/>
    <dgm:cxn modelId="{B096B51E-BA80-47D8-9927-BFE2CD38BEB8}" type="presOf" srcId="{E79A44DF-A83C-40BB-A387-69808B16F6F4}" destId="{962505BF-82B6-4188-85E2-7CCDDE232CB7}" srcOrd="0" destOrd="0" presId="urn:microsoft.com/office/officeart/2005/8/layout/process2"/>
    <dgm:cxn modelId="{CAF89120-8498-4111-A3AE-6485E0FD0B34}" type="presOf" srcId="{E79A44DF-A83C-40BB-A387-69808B16F6F4}" destId="{546E47A9-AFED-4F0C-B53B-C200C03824AF}" srcOrd="1" destOrd="0" presId="urn:microsoft.com/office/officeart/2005/8/layout/process2"/>
    <dgm:cxn modelId="{CD50162F-5D37-4926-A841-7AF23441053F}" srcId="{6958A0F8-53C6-43A6-9571-238AD869B557}" destId="{F59DE267-731A-4443-BBC4-435EC6AD9695}" srcOrd="7" destOrd="0" parTransId="{45886848-4BDA-45EB-86B3-931488FD2F7D}" sibTransId="{AF8EEFA7-F95A-4F36-87A0-52290315027B}"/>
    <dgm:cxn modelId="{91287738-4CAD-4C57-8FC9-A9D47BEF88C1}" type="presOf" srcId="{F59DE267-731A-4443-BBC4-435EC6AD9695}" destId="{C69C6C21-CCDD-4596-A10A-05D1131FA6BD}" srcOrd="0" destOrd="0" presId="urn:microsoft.com/office/officeart/2005/8/layout/process2"/>
    <dgm:cxn modelId="{CB6C5744-DC15-4411-A192-33BCD67E7322}" type="presOf" srcId="{69B9C19C-E0C2-4966-BF0F-56F7A027F228}" destId="{942EFB95-4C38-448C-8EA6-4AB282E4AD74}" srcOrd="0" destOrd="0" presId="urn:microsoft.com/office/officeart/2005/8/layout/process2"/>
    <dgm:cxn modelId="{70B3E747-792F-414D-BF66-A71FB70580C3}" srcId="{6958A0F8-53C6-43A6-9571-238AD869B557}" destId="{CF8B9C51-E9B4-4295-A88A-953F42920C2C}" srcOrd="5" destOrd="0" parTransId="{533ACB4C-B5AA-449F-986F-3ED3F92273D3}" sibTransId="{0C90CE7C-17D9-4A1D-868D-CFDD7A4E65F2}"/>
    <dgm:cxn modelId="{1CF3D26A-81D5-4987-9B16-9FDE9E6B7EE7}" srcId="{6958A0F8-53C6-43A6-9571-238AD869B557}" destId="{F06F0E22-648B-40A2-B09E-49082E4ADD5E}" srcOrd="4" destOrd="0" parTransId="{E4F4FEBC-5DEF-4388-8574-BCFC4E698231}" sibTransId="{CFB3348A-3B53-4BA2-B887-93D26A61C1A2}"/>
    <dgm:cxn modelId="{F6D31A6E-C8C6-4DC9-BEBD-391E96FDEB3A}" type="presOf" srcId="{DA8EDD8B-6267-43FB-8EA6-702F46B82467}" destId="{C409B899-FEA1-4D33-9F89-2690B9ABC938}" srcOrd="1" destOrd="0" presId="urn:microsoft.com/office/officeart/2005/8/layout/process2"/>
    <dgm:cxn modelId="{563EAD72-7EAE-497D-8836-43884E6BD233}" srcId="{6958A0F8-53C6-43A6-9571-238AD869B557}" destId="{379E3A33-F206-4E3E-8385-38E5BE8F9F9A}" srcOrd="6" destOrd="0" parTransId="{15A22FB3-4AA4-4D66-BCDB-9F8458AE6672}" sibTransId="{FE316412-76BF-41FC-8564-674F18468BD5}"/>
    <dgm:cxn modelId="{04DEE27E-ABFF-407E-AB75-E58964F2CAEE}" type="presOf" srcId="{0C90CE7C-17D9-4A1D-868D-CFDD7A4E65F2}" destId="{8F9D67CE-3ECB-49C5-88A5-CDEC320A2B42}" srcOrd="0" destOrd="0" presId="urn:microsoft.com/office/officeart/2005/8/layout/process2"/>
    <dgm:cxn modelId="{FCF72F7F-9997-418A-A2EA-14DA5FF528D9}" type="presOf" srcId="{0C90CE7C-17D9-4A1D-868D-CFDD7A4E65F2}" destId="{E8C6B775-D920-47E0-8889-D8268C3C3BFC}" srcOrd="1" destOrd="0" presId="urn:microsoft.com/office/officeart/2005/8/layout/process2"/>
    <dgm:cxn modelId="{2B9D4384-4727-4B23-A4BD-DD8ED72CA936}" type="presOf" srcId="{67FBD2CF-050E-4AF4-B3F7-D6D9292ECE25}" destId="{5466483E-0A6F-4A7E-998D-9640763993AA}" srcOrd="0" destOrd="0" presId="urn:microsoft.com/office/officeart/2005/8/layout/process2"/>
    <dgm:cxn modelId="{920C4490-538D-485C-BB91-74299AB96648}" type="presOf" srcId="{FE316412-76BF-41FC-8564-674F18468BD5}" destId="{FFB76F10-7428-4882-BCB9-7C198B84F6B3}" srcOrd="1" destOrd="0" presId="urn:microsoft.com/office/officeart/2005/8/layout/process2"/>
    <dgm:cxn modelId="{6CCEC393-DF4C-4D04-8009-7738AD152813}" type="presOf" srcId="{69B9C19C-E0C2-4966-BF0F-56F7A027F228}" destId="{EC3F6C2C-074D-4884-A436-B895AA548F2A}" srcOrd="1" destOrd="0" presId="urn:microsoft.com/office/officeart/2005/8/layout/process2"/>
    <dgm:cxn modelId="{E9ADBB9D-0A4B-4783-AF7A-2099449DD1BB}" type="presOf" srcId="{F06F0E22-648B-40A2-B09E-49082E4ADD5E}" destId="{BEED4C98-2D4D-4773-B592-1B948E73C942}" srcOrd="0" destOrd="0" presId="urn:microsoft.com/office/officeart/2005/8/layout/process2"/>
    <dgm:cxn modelId="{1FE2C7AA-51AC-46C7-BE9B-AA9A85403018}" type="presOf" srcId="{074BEB3B-6FDB-49F9-BCD0-CF0950FE2FD3}" destId="{AC18A32E-8B31-4FE8-BD10-2FBC7C3623DA}" srcOrd="0" destOrd="0" presId="urn:microsoft.com/office/officeart/2005/8/layout/process2"/>
    <dgm:cxn modelId="{769F6FAD-59E1-4FB2-BA95-E2088B370338}" type="presOf" srcId="{379E3A33-F206-4E3E-8385-38E5BE8F9F9A}" destId="{3796B208-1E16-4E81-B3C3-DF3CE0EB4CEF}" srcOrd="0" destOrd="0" presId="urn:microsoft.com/office/officeart/2005/8/layout/process2"/>
    <dgm:cxn modelId="{E2F368B2-84C1-45C7-BBE3-F121AF5181EA}" type="presOf" srcId="{CFB3348A-3B53-4BA2-B887-93D26A61C1A2}" destId="{4BD8DEE5-3292-4997-A949-B830976C3BC0}" srcOrd="1" destOrd="0" presId="urn:microsoft.com/office/officeart/2005/8/layout/process2"/>
    <dgm:cxn modelId="{CBD2C7C3-E742-423B-A35C-101C0498A8A8}" type="presOf" srcId="{DA8EDD8B-6267-43FB-8EA6-702F46B82467}" destId="{83E205FE-237B-4E7A-AB72-D8FD24476323}" srcOrd="0" destOrd="0" presId="urn:microsoft.com/office/officeart/2005/8/layout/process2"/>
    <dgm:cxn modelId="{8106F5DB-828D-479C-A8DE-F75AC28C7617}" srcId="{6958A0F8-53C6-43A6-9571-238AD869B557}" destId="{67FBD2CF-050E-4AF4-B3F7-D6D9292ECE25}" srcOrd="3" destOrd="0" parTransId="{67F95317-AA14-4F1F-8B34-58A3555FEE11}" sibTransId="{DA8EDD8B-6267-43FB-8EA6-702F46B82467}"/>
    <dgm:cxn modelId="{9DAA24E4-F378-4B15-A70A-102854CFFA09}" type="presOf" srcId="{6916A0C7-8E88-48F9-B2F6-9B90334907E8}" destId="{7E145908-552A-4FE7-A9D4-15C090CAB8C4}" srcOrd="1" destOrd="0" presId="urn:microsoft.com/office/officeart/2005/8/layout/process2"/>
    <dgm:cxn modelId="{E2B828E6-6CA5-481A-8039-E26E25697E04}" type="presOf" srcId="{3CA99A62-9024-404B-952A-6F19DF471C70}" destId="{76923F88-6914-4ADE-8F1E-E6D5BCA3095F}" srcOrd="0" destOrd="0" presId="urn:microsoft.com/office/officeart/2005/8/layout/process2"/>
    <dgm:cxn modelId="{912C68EE-277A-49F6-888B-D10A0966DF27}" srcId="{6958A0F8-53C6-43A6-9571-238AD869B557}" destId="{3CA99A62-9024-404B-952A-6F19DF471C70}" srcOrd="1" destOrd="0" parTransId="{2E89D8C3-DA25-49C3-AF7D-6EF589B747CD}" sibTransId="{69B9C19C-E0C2-4966-BF0F-56F7A027F228}"/>
    <dgm:cxn modelId="{00FBA8F3-DFA3-4A8E-8023-D7023F221A21}" type="presOf" srcId="{987A62E4-F20F-460D-82A4-1FFC52C55BD7}" destId="{1C5B2F99-8A40-4543-95CB-AFB36946C9EC}" srcOrd="0" destOrd="0" presId="urn:microsoft.com/office/officeart/2005/8/layout/process2"/>
    <dgm:cxn modelId="{6397E7F3-0D90-4C38-91A3-D7068A2D0836}" type="presOf" srcId="{6916A0C7-8E88-48F9-B2F6-9B90334907E8}" destId="{114A1F97-E5CA-4DFA-B89D-A8A8F15AF7B5}" srcOrd="0" destOrd="0" presId="urn:microsoft.com/office/officeart/2005/8/layout/process2"/>
    <dgm:cxn modelId="{33805F9A-EC12-4F9B-90EC-D2BA2B29DCF2}" type="presParOf" srcId="{6E7344AF-2DDF-49EB-9B22-8AC5002DEF00}" destId="{1C5B2F99-8A40-4543-95CB-AFB36946C9EC}" srcOrd="0" destOrd="0" presId="urn:microsoft.com/office/officeart/2005/8/layout/process2"/>
    <dgm:cxn modelId="{C6EDEFBB-725A-44DA-B56E-C172DC7E89B4}" type="presParOf" srcId="{6E7344AF-2DDF-49EB-9B22-8AC5002DEF00}" destId="{962505BF-82B6-4188-85E2-7CCDDE232CB7}" srcOrd="1" destOrd="0" presId="urn:microsoft.com/office/officeart/2005/8/layout/process2"/>
    <dgm:cxn modelId="{CC433E94-C82B-4F4A-9D68-8A1B98A40C67}" type="presParOf" srcId="{962505BF-82B6-4188-85E2-7CCDDE232CB7}" destId="{546E47A9-AFED-4F0C-B53B-C200C03824AF}" srcOrd="0" destOrd="0" presId="urn:microsoft.com/office/officeart/2005/8/layout/process2"/>
    <dgm:cxn modelId="{E6E88041-91C7-4AE0-81BF-44D7DD3D9F34}" type="presParOf" srcId="{6E7344AF-2DDF-49EB-9B22-8AC5002DEF00}" destId="{76923F88-6914-4ADE-8F1E-E6D5BCA3095F}" srcOrd="2" destOrd="0" presId="urn:microsoft.com/office/officeart/2005/8/layout/process2"/>
    <dgm:cxn modelId="{3F892F0A-A89A-44E5-96D6-90973964A8D6}" type="presParOf" srcId="{6E7344AF-2DDF-49EB-9B22-8AC5002DEF00}" destId="{942EFB95-4C38-448C-8EA6-4AB282E4AD74}" srcOrd="3" destOrd="0" presId="urn:microsoft.com/office/officeart/2005/8/layout/process2"/>
    <dgm:cxn modelId="{C69E3009-72D2-4B70-A43D-BE3C9D793F0F}" type="presParOf" srcId="{942EFB95-4C38-448C-8EA6-4AB282E4AD74}" destId="{EC3F6C2C-074D-4884-A436-B895AA548F2A}" srcOrd="0" destOrd="0" presId="urn:microsoft.com/office/officeart/2005/8/layout/process2"/>
    <dgm:cxn modelId="{4B9D71C9-922E-481C-8DA3-B94ACFEA523D}" type="presParOf" srcId="{6E7344AF-2DDF-49EB-9B22-8AC5002DEF00}" destId="{AC18A32E-8B31-4FE8-BD10-2FBC7C3623DA}" srcOrd="4" destOrd="0" presId="urn:microsoft.com/office/officeart/2005/8/layout/process2"/>
    <dgm:cxn modelId="{49899A66-8847-45D2-BA7E-171F3E947336}" type="presParOf" srcId="{6E7344AF-2DDF-49EB-9B22-8AC5002DEF00}" destId="{114A1F97-E5CA-4DFA-B89D-A8A8F15AF7B5}" srcOrd="5" destOrd="0" presId="urn:microsoft.com/office/officeart/2005/8/layout/process2"/>
    <dgm:cxn modelId="{6642862A-380C-40D1-86D3-0F5BC186684F}" type="presParOf" srcId="{114A1F97-E5CA-4DFA-B89D-A8A8F15AF7B5}" destId="{7E145908-552A-4FE7-A9D4-15C090CAB8C4}" srcOrd="0" destOrd="0" presId="urn:microsoft.com/office/officeart/2005/8/layout/process2"/>
    <dgm:cxn modelId="{A6C86ED3-7475-4914-B75E-446DD7EE3DE3}" type="presParOf" srcId="{6E7344AF-2DDF-49EB-9B22-8AC5002DEF00}" destId="{5466483E-0A6F-4A7E-998D-9640763993AA}" srcOrd="6" destOrd="0" presId="urn:microsoft.com/office/officeart/2005/8/layout/process2"/>
    <dgm:cxn modelId="{D065254D-3B4D-4AE7-B41C-D1C5B597B61E}" type="presParOf" srcId="{6E7344AF-2DDF-49EB-9B22-8AC5002DEF00}" destId="{83E205FE-237B-4E7A-AB72-D8FD24476323}" srcOrd="7" destOrd="0" presId="urn:microsoft.com/office/officeart/2005/8/layout/process2"/>
    <dgm:cxn modelId="{8F60BF82-3610-4BBF-AD83-55E92AE18CD2}" type="presParOf" srcId="{83E205FE-237B-4E7A-AB72-D8FD24476323}" destId="{C409B899-FEA1-4D33-9F89-2690B9ABC938}" srcOrd="0" destOrd="0" presId="urn:microsoft.com/office/officeart/2005/8/layout/process2"/>
    <dgm:cxn modelId="{188300E6-8915-41F8-AD9C-FB039B783D36}" type="presParOf" srcId="{6E7344AF-2DDF-49EB-9B22-8AC5002DEF00}" destId="{BEED4C98-2D4D-4773-B592-1B948E73C942}" srcOrd="8" destOrd="0" presId="urn:microsoft.com/office/officeart/2005/8/layout/process2"/>
    <dgm:cxn modelId="{A9EAD26B-8816-40FA-9067-AB708A7B15EB}" type="presParOf" srcId="{6E7344AF-2DDF-49EB-9B22-8AC5002DEF00}" destId="{57AA844D-DF92-463A-8BA6-96DD503C11FE}" srcOrd="9" destOrd="0" presId="urn:microsoft.com/office/officeart/2005/8/layout/process2"/>
    <dgm:cxn modelId="{82C7D8D5-40F2-4E82-96F1-785AA9D7E0C9}" type="presParOf" srcId="{57AA844D-DF92-463A-8BA6-96DD503C11FE}" destId="{4BD8DEE5-3292-4997-A949-B830976C3BC0}" srcOrd="0" destOrd="0" presId="urn:microsoft.com/office/officeart/2005/8/layout/process2"/>
    <dgm:cxn modelId="{F083C1A4-616B-4985-B07D-B2C4B2BEA6CA}" type="presParOf" srcId="{6E7344AF-2DDF-49EB-9B22-8AC5002DEF00}" destId="{79CA906F-38E5-4522-830A-DE6BB60194BB}" srcOrd="10" destOrd="0" presId="urn:microsoft.com/office/officeart/2005/8/layout/process2"/>
    <dgm:cxn modelId="{3E9BF3FD-CBF4-4F39-95C9-02DBDD7A2550}" type="presParOf" srcId="{6E7344AF-2DDF-49EB-9B22-8AC5002DEF00}" destId="{8F9D67CE-3ECB-49C5-88A5-CDEC320A2B42}" srcOrd="11" destOrd="0" presId="urn:microsoft.com/office/officeart/2005/8/layout/process2"/>
    <dgm:cxn modelId="{12F82FAD-B02E-42CF-BD89-13BBCDCB870F}" type="presParOf" srcId="{8F9D67CE-3ECB-49C5-88A5-CDEC320A2B42}" destId="{E8C6B775-D920-47E0-8889-D8268C3C3BFC}" srcOrd="0" destOrd="0" presId="urn:microsoft.com/office/officeart/2005/8/layout/process2"/>
    <dgm:cxn modelId="{9C39B43D-F37E-4029-A0D8-CF1AAF694A9B}" type="presParOf" srcId="{6E7344AF-2DDF-49EB-9B22-8AC5002DEF00}" destId="{3796B208-1E16-4E81-B3C3-DF3CE0EB4CEF}" srcOrd="12" destOrd="0" presId="urn:microsoft.com/office/officeart/2005/8/layout/process2"/>
    <dgm:cxn modelId="{A881EED6-AEC0-458B-BDCC-B864FC626C87}" type="presParOf" srcId="{6E7344AF-2DDF-49EB-9B22-8AC5002DEF00}" destId="{1EB041F3-A738-4262-B48F-923009894281}" srcOrd="13" destOrd="0" presId="urn:microsoft.com/office/officeart/2005/8/layout/process2"/>
    <dgm:cxn modelId="{0DFB28D0-3D6F-4CD8-914B-C9A660A15531}" type="presParOf" srcId="{1EB041F3-A738-4262-B48F-923009894281}" destId="{FFB76F10-7428-4882-BCB9-7C198B84F6B3}" srcOrd="0" destOrd="0" presId="urn:microsoft.com/office/officeart/2005/8/layout/process2"/>
    <dgm:cxn modelId="{728E0ADC-D69C-4340-9BA1-004F1E62816C}" type="presParOf" srcId="{6E7344AF-2DDF-49EB-9B22-8AC5002DEF00}" destId="{C69C6C21-CCDD-4596-A10A-05D1131FA6BD}" srcOrd="1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357001" y="3283"/>
          <a:ext cx="754531"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368407" y="14689"/>
        <a:ext cx="731719" cy="366623"/>
      </dsp:txXfrm>
    </dsp:sp>
    <dsp:sp modelId="{942EFB95-4C38-448C-8EA6-4AB282E4AD74}">
      <dsp:nvSpPr>
        <dsp:cNvPr id="0" name=""/>
        <dsp:cNvSpPr/>
      </dsp:nvSpPr>
      <dsp:spPr>
        <a:xfrm rot="5400000">
          <a:off x="661247" y="402455"/>
          <a:ext cx="146038" cy="175246"/>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8" cy="102227"/>
      </dsp:txXfrm>
    </dsp:sp>
    <dsp:sp modelId="{AC18A32E-8B31-4FE8-BD10-2FBC7C3623DA}">
      <dsp:nvSpPr>
        <dsp:cNvPr id="0" name=""/>
        <dsp:cNvSpPr/>
      </dsp:nvSpPr>
      <dsp:spPr>
        <a:xfrm>
          <a:off x="357001" y="587437"/>
          <a:ext cx="754531"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368407" y="598843"/>
        <a:ext cx="731719" cy="366623"/>
      </dsp:txXfrm>
    </dsp:sp>
    <dsp:sp modelId="{114A1F97-E5CA-4DFA-B89D-A8A8F15AF7B5}">
      <dsp:nvSpPr>
        <dsp:cNvPr id="0" name=""/>
        <dsp:cNvSpPr/>
      </dsp:nvSpPr>
      <dsp:spPr>
        <a:xfrm rot="5400000">
          <a:off x="661247" y="986608"/>
          <a:ext cx="146038" cy="175246"/>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8" cy="102227"/>
      </dsp:txXfrm>
    </dsp:sp>
    <dsp:sp modelId="{5466483E-0A6F-4A7E-998D-9640763993AA}">
      <dsp:nvSpPr>
        <dsp:cNvPr id="0" name=""/>
        <dsp:cNvSpPr/>
      </dsp:nvSpPr>
      <dsp:spPr>
        <a:xfrm>
          <a:off x="357001" y="1171590"/>
          <a:ext cx="754531"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368407" y="1182996"/>
        <a:ext cx="731719" cy="366623"/>
      </dsp:txXfrm>
    </dsp:sp>
    <dsp:sp modelId="{83E205FE-237B-4E7A-AB72-D8FD24476323}">
      <dsp:nvSpPr>
        <dsp:cNvPr id="0" name=""/>
        <dsp:cNvSpPr/>
      </dsp:nvSpPr>
      <dsp:spPr>
        <a:xfrm rot="5400000">
          <a:off x="661247" y="1570762"/>
          <a:ext cx="146038" cy="175246"/>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6"/>
        <a:ext cx="105148" cy="102227"/>
      </dsp:txXfrm>
    </dsp:sp>
    <dsp:sp modelId="{BEED4C98-2D4D-4773-B592-1B948E73C942}">
      <dsp:nvSpPr>
        <dsp:cNvPr id="0" name=""/>
        <dsp:cNvSpPr/>
      </dsp:nvSpPr>
      <dsp:spPr>
        <a:xfrm>
          <a:off x="357001" y="1755744"/>
          <a:ext cx="754531"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368407" y="1767150"/>
        <a:ext cx="731719" cy="366623"/>
      </dsp:txXfrm>
    </dsp:sp>
    <dsp:sp modelId="{57AA844D-DF92-463A-8BA6-96DD503C11FE}">
      <dsp:nvSpPr>
        <dsp:cNvPr id="0" name=""/>
        <dsp:cNvSpPr/>
      </dsp:nvSpPr>
      <dsp:spPr>
        <a:xfrm rot="5400000">
          <a:off x="661247" y="2154915"/>
          <a:ext cx="146038" cy="1752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8" cy="102227"/>
      </dsp:txXfrm>
    </dsp:sp>
    <dsp:sp modelId="{79CA906F-38E5-4522-830A-DE6BB60194BB}">
      <dsp:nvSpPr>
        <dsp:cNvPr id="0" name=""/>
        <dsp:cNvSpPr/>
      </dsp:nvSpPr>
      <dsp:spPr>
        <a:xfrm>
          <a:off x="357001" y="2339897"/>
          <a:ext cx="754531"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368407" y="2351303"/>
        <a:ext cx="731719" cy="366623"/>
      </dsp:txXfrm>
    </dsp:sp>
    <dsp:sp modelId="{8F9D67CE-3ECB-49C5-88A5-CDEC320A2B42}">
      <dsp:nvSpPr>
        <dsp:cNvPr id="0" name=""/>
        <dsp:cNvSpPr/>
      </dsp:nvSpPr>
      <dsp:spPr>
        <a:xfrm rot="5400000">
          <a:off x="661247" y="2739068"/>
          <a:ext cx="146038" cy="175246"/>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8" cy="102227"/>
      </dsp:txXfrm>
    </dsp:sp>
    <dsp:sp modelId="{3796B208-1E16-4E81-B3C3-DF3CE0EB4CEF}">
      <dsp:nvSpPr>
        <dsp:cNvPr id="0" name=""/>
        <dsp:cNvSpPr/>
      </dsp:nvSpPr>
      <dsp:spPr>
        <a:xfrm>
          <a:off x="357001" y="2924050"/>
          <a:ext cx="754531"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p>
      </dsp:txBody>
      <dsp:txXfrm>
        <a:off x="368407" y="2935456"/>
        <a:ext cx="731719" cy="366623"/>
      </dsp:txXfrm>
    </dsp:sp>
    <dsp:sp modelId="{1EB041F3-A738-4262-B48F-923009894281}">
      <dsp:nvSpPr>
        <dsp:cNvPr id="0" name=""/>
        <dsp:cNvSpPr/>
      </dsp:nvSpPr>
      <dsp:spPr>
        <a:xfrm rot="5400000">
          <a:off x="661247" y="3323222"/>
          <a:ext cx="146038" cy="175246"/>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6"/>
        <a:ext cx="105148" cy="102227"/>
      </dsp:txXfrm>
    </dsp:sp>
    <dsp:sp modelId="{C69C6C21-CCDD-4596-A10A-05D1131FA6BD}">
      <dsp:nvSpPr>
        <dsp:cNvPr id="0" name=""/>
        <dsp:cNvSpPr/>
      </dsp:nvSpPr>
      <dsp:spPr>
        <a:xfrm>
          <a:off x="357001" y="3508204"/>
          <a:ext cx="754531"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368407" y="3519610"/>
        <a:ext cx="731719" cy="366623"/>
      </dsp:txXfrm>
    </dsp:sp>
    <dsp:sp modelId="{5D1F25FD-00E5-4681-8BC8-EFF16FF416D9}">
      <dsp:nvSpPr>
        <dsp:cNvPr id="0" name=""/>
        <dsp:cNvSpPr/>
      </dsp:nvSpPr>
      <dsp:spPr>
        <a:xfrm rot="5400000">
          <a:off x="661247" y="3907375"/>
          <a:ext cx="146038" cy="175246"/>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921979"/>
        <a:ext cx="105148" cy="102227"/>
      </dsp:txXfrm>
    </dsp:sp>
    <dsp:sp modelId="{C94C95CC-45D8-4C99-B774-34A0C5AD7AD1}">
      <dsp:nvSpPr>
        <dsp:cNvPr id="0" name=""/>
        <dsp:cNvSpPr/>
      </dsp:nvSpPr>
      <dsp:spPr>
        <a:xfrm>
          <a:off x="357001" y="4092357"/>
          <a:ext cx="754531"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68407" y="4103763"/>
        <a:ext cx="731719" cy="366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346804" y="2359"/>
          <a:ext cx="774924" cy="38625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58117" y="13672"/>
        <a:ext cx="752298" cy="363629"/>
      </dsp:txXfrm>
    </dsp:sp>
    <dsp:sp modelId="{942EFB95-4C38-448C-8EA6-4AB282E4AD74}">
      <dsp:nvSpPr>
        <dsp:cNvPr id="0" name=""/>
        <dsp:cNvSpPr/>
      </dsp:nvSpPr>
      <dsp:spPr>
        <a:xfrm rot="5400000">
          <a:off x="661844" y="398271"/>
          <a:ext cx="144845" cy="173814"/>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2123" y="412756"/>
        <a:ext cx="104288" cy="101392"/>
      </dsp:txXfrm>
    </dsp:sp>
    <dsp:sp modelId="{AC18A32E-8B31-4FE8-BD10-2FBC7C3623DA}">
      <dsp:nvSpPr>
        <dsp:cNvPr id="0" name=""/>
        <dsp:cNvSpPr/>
      </dsp:nvSpPr>
      <dsp:spPr>
        <a:xfrm>
          <a:off x="346804" y="581742"/>
          <a:ext cx="774924" cy="386255"/>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58117" y="593055"/>
        <a:ext cx="752298" cy="363629"/>
      </dsp:txXfrm>
    </dsp:sp>
    <dsp:sp modelId="{114A1F97-E5CA-4DFA-B89D-A8A8F15AF7B5}">
      <dsp:nvSpPr>
        <dsp:cNvPr id="0" name=""/>
        <dsp:cNvSpPr/>
      </dsp:nvSpPr>
      <dsp:spPr>
        <a:xfrm rot="5400000">
          <a:off x="661844" y="977654"/>
          <a:ext cx="144845" cy="173814"/>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2123" y="992139"/>
        <a:ext cx="104288" cy="101392"/>
      </dsp:txXfrm>
    </dsp:sp>
    <dsp:sp modelId="{5466483E-0A6F-4A7E-998D-9640763993AA}">
      <dsp:nvSpPr>
        <dsp:cNvPr id="0" name=""/>
        <dsp:cNvSpPr/>
      </dsp:nvSpPr>
      <dsp:spPr>
        <a:xfrm>
          <a:off x="346804" y="1161125"/>
          <a:ext cx="774924" cy="386255"/>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58117" y="1172438"/>
        <a:ext cx="752298" cy="363629"/>
      </dsp:txXfrm>
    </dsp:sp>
    <dsp:sp modelId="{83E205FE-237B-4E7A-AB72-D8FD24476323}">
      <dsp:nvSpPr>
        <dsp:cNvPr id="0" name=""/>
        <dsp:cNvSpPr/>
      </dsp:nvSpPr>
      <dsp:spPr>
        <a:xfrm rot="5400000">
          <a:off x="661844" y="1557037"/>
          <a:ext cx="144845" cy="173814"/>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1571522"/>
        <a:ext cx="104288" cy="101392"/>
      </dsp:txXfrm>
    </dsp:sp>
    <dsp:sp modelId="{BEED4C98-2D4D-4773-B592-1B948E73C942}">
      <dsp:nvSpPr>
        <dsp:cNvPr id="0" name=""/>
        <dsp:cNvSpPr/>
      </dsp:nvSpPr>
      <dsp:spPr>
        <a:xfrm>
          <a:off x="346804" y="1740508"/>
          <a:ext cx="774924" cy="386255"/>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58117" y="1751821"/>
        <a:ext cx="752298" cy="363629"/>
      </dsp:txXfrm>
    </dsp:sp>
    <dsp:sp modelId="{57AA844D-DF92-463A-8BA6-96DD503C11FE}">
      <dsp:nvSpPr>
        <dsp:cNvPr id="0" name=""/>
        <dsp:cNvSpPr/>
      </dsp:nvSpPr>
      <dsp:spPr>
        <a:xfrm rot="5400000">
          <a:off x="661844" y="2136420"/>
          <a:ext cx="144845" cy="173814"/>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2123" y="2150905"/>
        <a:ext cx="104288" cy="101392"/>
      </dsp:txXfrm>
    </dsp:sp>
    <dsp:sp modelId="{79CA906F-38E5-4522-830A-DE6BB60194BB}">
      <dsp:nvSpPr>
        <dsp:cNvPr id="0" name=""/>
        <dsp:cNvSpPr/>
      </dsp:nvSpPr>
      <dsp:spPr>
        <a:xfrm>
          <a:off x="346804" y="2319891"/>
          <a:ext cx="774924" cy="386255"/>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58117" y="2331204"/>
        <a:ext cx="752298" cy="363629"/>
      </dsp:txXfrm>
    </dsp:sp>
    <dsp:sp modelId="{8F9D67CE-3ECB-49C5-88A5-CDEC320A2B42}">
      <dsp:nvSpPr>
        <dsp:cNvPr id="0" name=""/>
        <dsp:cNvSpPr/>
      </dsp:nvSpPr>
      <dsp:spPr>
        <a:xfrm rot="5400000">
          <a:off x="661844" y="2715803"/>
          <a:ext cx="144845" cy="173814"/>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2730288"/>
        <a:ext cx="104288" cy="101392"/>
      </dsp:txXfrm>
    </dsp:sp>
    <dsp:sp modelId="{3796B208-1E16-4E81-B3C3-DF3CE0EB4CEF}">
      <dsp:nvSpPr>
        <dsp:cNvPr id="0" name=""/>
        <dsp:cNvSpPr/>
      </dsp:nvSpPr>
      <dsp:spPr>
        <a:xfrm>
          <a:off x="346804" y="2899274"/>
          <a:ext cx="774924" cy="386255"/>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58117" y="2910587"/>
        <a:ext cx="752298" cy="363629"/>
      </dsp:txXfrm>
    </dsp:sp>
    <dsp:sp modelId="{1EB041F3-A738-4262-B48F-923009894281}">
      <dsp:nvSpPr>
        <dsp:cNvPr id="0" name=""/>
        <dsp:cNvSpPr/>
      </dsp:nvSpPr>
      <dsp:spPr>
        <a:xfrm rot="5400000">
          <a:off x="661844" y="3295186"/>
          <a:ext cx="144845" cy="173814"/>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2123" y="3309671"/>
        <a:ext cx="104288" cy="101392"/>
      </dsp:txXfrm>
    </dsp:sp>
    <dsp:sp modelId="{C69C6C21-CCDD-4596-A10A-05D1131FA6BD}">
      <dsp:nvSpPr>
        <dsp:cNvPr id="0" name=""/>
        <dsp:cNvSpPr/>
      </dsp:nvSpPr>
      <dsp:spPr>
        <a:xfrm>
          <a:off x="346804" y="3478657"/>
          <a:ext cx="774924" cy="386255"/>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58117" y="3489970"/>
        <a:ext cx="752298" cy="3636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244049" y="3283"/>
          <a:ext cx="980434"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255455" y="14689"/>
        <a:ext cx="957622" cy="366623"/>
      </dsp:txXfrm>
    </dsp:sp>
    <dsp:sp modelId="{942EFB95-4C38-448C-8EA6-4AB282E4AD74}">
      <dsp:nvSpPr>
        <dsp:cNvPr id="0" name=""/>
        <dsp:cNvSpPr/>
      </dsp:nvSpPr>
      <dsp:spPr>
        <a:xfrm rot="5400000">
          <a:off x="661247" y="402455"/>
          <a:ext cx="146038" cy="175246"/>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8" cy="102227"/>
      </dsp:txXfrm>
    </dsp:sp>
    <dsp:sp modelId="{AC18A32E-8B31-4FE8-BD10-2FBC7C3623DA}">
      <dsp:nvSpPr>
        <dsp:cNvPr id="0" name=""/>
        <dsp:cNvSpPr/>
      </dsp:nvSpPr>
      <dsp:spPr>
        <a:xfrm>
          <a:off x="244049" y="587437"/>
          <a:ext cx="980434"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255455" y="598843"/>
        <a:ext cx="957622" cy="366623"/>
      </dsp:txXfrm>
    </dsp:sp>
    <dsp:sp modelId="{114A1F97-E5CA-4DFA-B89D-A8A8F15AF7B5}">
      <dsp:nvSpPr>
        <dsp:cNvPr id="0" name=""/>
        <dsp:cNvSpPr/>
      </dsp:nvSpPr>
      <dsp:spPr>
        <a:xfrm rot="5400000">
          <a:off x="661247" y="986608"/>
          <a:ext cx="146038" cy="175246"/>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8" cy="102227"/>
      </dsp:txXfrm>
    </dsp:sp>
    <dsp:sp modelId="{5466483E-0A6F-4A7E-998D-9640763993AA}">
      <dsp:nvSpPr>
        <dsp:cNvPr id="0" name=""/>
        <dsp:cNvSpPr/>
      </dsp:nvSpPr>
      <dsp:spPr>
        <a:xfrm>
          <a:off x="244049" y="1171590"/>
          <a:ext cx="980434"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255455" y="1182996"/>
        <a:ext cx="957622" cy="366623"/>
      </dsp:txXfrm>
    </dsp:sp>
    <dsp:sp modelId="{83E205FE-237B-4E7A-AB72-D8FD24476323}">
      <dsp:nvSpPr>
        <dsp:cNvPr id="0" name=""/>
        <dsp:cNvSpPr/>
      </dsp:nvSpPr>
      <dsp:spPr>
        <a:xfrm rot="5400000">
          <a:off x="661247" y="1570762"/>
          <a:ext cx="146038" cy="175246"/>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6"/>
        <a:ext cx="105148" cy="102227"/>
      </dsp:txXfrm>
    </dsp:sp>
    <dsp:sp modelId="{BEED4C98-2D4D-4773-B592-1B948E73C942}">
      <dsp:nvSpPr>
        <dsp:cNvPr id="0" name=""/>
        <dsp:cNvSpPr/>
      </dsp:nvSpPr>
      <dsp:spPr>
        <a:xfrm>
          <a:off x="244049" y="1755744"/>
          <a:ext cx="980434"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255455" y="1767150"/>
        <a:ext cx="957622" cy="366623"/>
      </dsp:txXfrm>
    </dsp:sp>
    <dsp:sp modelId="{57AA844D-DF92-463A-8BA6-96DD503C11FE}">
      <dsp:nvSpPr>
        <dsp:cNvPr id="0" name=""/>
        <dsp:cNvSpPr/>
      </dsp:nvSpPr>
      <dsp:spPr>
        <a:xfrm rot="5400000">
          <a:off x="661247" y="2154915"/>
          <a:ext cx="146038" cy="1752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8" cy="102227"/>
      </dsp:txXfrm>
    </dsp:sp>
    <dsp:sp modelId="{79CA906F-38E5-4522-830A-DE6BB60194BB}">
      <dsp:nvSpPr>
        <dsp:cNvPr id="0" name=""/>
        <dsp:cNvSpPr/>
      </dsp:nvSpPr>
      <dsp:spPr>
        <a:xfrm>
          <a:off x="244049" y="2339897"/>
          <a:ext cx="980434"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255455" y="2351303"/>
        <a:ext cx="957622" cy="366623"/>
      </dsp:txXfrm>
    </dsp:sp>
    <dsp:sp modelId="{8F9D67CE-3ECB-49C5-88A5-CDEC320A2B42}">
      <dsp:nvSpPr>
        <dsp:cNvPr id="0" name=""/>
        <dsp:cNvSpPr/>
      </dsp:nvSpPr>
      <dsp:spPr>
        <a:xfrm rot="5400000">
          <a:off x="661247" y="2739068"/>
          <a:ext cx="146038" cy="175246"/>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8" cy="102227"/>
      </dsp:txXfrm>
    </dsp:sp>
    <dsp:sp modelId="{3796B208-1E16-4E81-B3C3-DF3CE0EB4CEF}">
      <dsp:nvSpPr>
        <dsp:cNvPr id="0" name=""/>
        <dsp:cNvSpPr/>
      </dsp:nvSpPr>
      <dsp:spPr>
        <a:xfrm>
          <a:off x="244049" y="2924050"/>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-1</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2935456"/>
        <a:ext cx="957622" cy="366623"/>
      </dsp:txXfrm>
    </dsp:sp>
    <dsp:sp modelId="{1EB041F3-A738-4262-B48F-923009894281}">
      <dsp:nvSpPr>
        <dsp:cNvPr id="0" name=""/>
        <dsp:cNvSpPr/>
      </dsp:nvSpPr>
      <dsp:spPr>
        <a:xfrm rot="5400000">
          <a:off x="661247" y="3323222"/>
          <a:ext cx="146038" cy="175246"/>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6"/>
        <a:ext cx="105148" cy="102227"/>
      </dsp:txXfrm>
    </dsp:sp>
    <dsp:sp modelId="{43C64B5E-E610-43C9-A14D-93D31EDC78B7}">
      <dsp:nvSpPr>
        <dsp:cNvPr id="0" name=""/>
        <dsp:cNvSpPr/>
      </dsp:nvSpPr>
      <dsp:spPr>
        <a:xfrm>
          <a:off x="244049" y="3508204"/>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-2</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3519610"/>
        <a:ext cx="957622" cy="366623"/>
      </dsp:txXfrm>
    </dsp:sp>
    <dsp:sp modelId="{3DB43F70-0E73-4746-92CE-AAD6BF719244}">
      <dsp:nvSpPr>
        <dsp:cNvPr id="0" name=""/>
        <dsp:cNvSpPr/>
      </dsp:nvSpPr>
      <dsp:spPr>
        <a:xfrm rot="5400000">
          <a:off x="661247" y="3907375"/>
          <a:ext cx="146038" cy="175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681693" y="3921979"/>
        <a:ext cx="105148" cy="102227"/>
      </dsp:txXfrm>
    </dsp:sp>
    <dsp:sp modelId="{C69C6C21-CCDD-4596-A10A-05D1131FA6BD}">
      <dsp:nvSpPr>
        <dsp:cNvPr id="0" name=""/>
        <dsp:cNvSpPr/>
      </dsp:nvSpPr>
      <dsp:spPr>
        <a:xfrm>
          <a:off x="244049" y="4092357"/>
          <a:ext cx="980434"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255455" y="4103763"/>
        <a:ext cx="957622" cy="366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B2F99-8A40-4543-95CB-AFB36946C9EC}">
      <dsp:nvSpPr>
        <dsp:cNvPr id="0" name=""/>
        <dsp:cNvSpPr/>
      </dsp:nvSpPr>
      <dsp:spPr>
        <a:xfrm>
          <a:off x="327452" y="3271"/>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38814" y="14633"/>
        <a:ext cx="929274" cy="365200"/>
      </dsp:txXfrm>
    </dsp:sp>
    <dsp:sp modelId="{962505BF-82B6-4188-85E2-7CCDDE232CB7}">
      <dsp:nvSpPr>
        <dsp:cNvPr id="0" name=""/>
        <dsp:cNvSpPr/>
      </dsp:nvSpPr>
      <dsp:spPr>
        <a:xfrm rot="5400000">
          <a:off x="730716" y="400893"/>
          <a:ext cx="145471" cy="174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751083" y="415440"/>
        <a:ext cx="104739" cy="101830"/>
      </dsp:txXfrm>
    </dsp:sp>
    <dsp:sp modelId="{76923F88-6914-4ADE-8F1E-E6D5BCA3095F}">
      <dsp:nvSpPr>
        <dsp:cNvPr id="0" name=""/>
        <dsp:cNvSpPr/>
      </dsp:nvSpPr>
      <dsp:spPr>
        <a:xfrm>
          <a:off x="327452" y="585157"/>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38814" y="596519"/>
        <a:ext cx="929274" cy="365200"/>
      </dsp:txXfrm>
    </dsp:sp>
    <dsp:sp modelId="{942EFB95-4C38-448C-8EA6-4AB282E4AD74}">
      <dsp:nvSpPr>
        <dsp:cNvPr id="0" name=""/>
        <dsp:cNvSpPr/>
      </dsp:nvSpPr>
      <dsp:spPr>
        <a:xfrm rot="5400000">
          <a:off x="730716" y="982779"/>
          <a:ext cx="145471" cy="174565"/>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997326"/>
        <a:ext cx="104739" cy="101830"/>
      </dsp:txXfrm>
    </dsp:sp>
    <dsp:sp modelId="{AC18A32E-8B31-4FE8-BD10-2FBC7C3623DA}">
      <dsp:nvSpPr>
        <dsp:cNvPr id="0" name=""/>
        <dsp:cNvSpPr/>
      </dsp:nvSpPr>
      <dsp:spPr>
        <a:xfrm>
          <a:off x="327452" y="1167043"/>
          <a:ext cx="951998" cy="387924"/>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38814" y="1178405"/>
        <a:ext cx="929274" cy="365200"/>
      </dsp:txXfrm>
    </dsp:sp>
    <dsp:sp modelId="{114A1F97-E5CA-4DFA-B89D-A8A8F15AF7B5}">
      <dsp:nvSpPr>
        <dsp:cNvPr id="0" name=""/>
        <dsp:cNvSpPr/>
      </dsp:nvSpPr>
      <dsp:spPr>
        <a:xfrm rot="5400000">
          <a:off x="730716" y="1564665"/>
          <a:ext cx="145471" cy="174565"/>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1579212"/>
        <a:ext cx="104739" cy="101830"/>
      </dsp:txXfrm>
    </dsp:sp>
    <dsp:sp modelId="{5466483E-0A6F-4A7E-998D-9640763993AA}">
      <dsp:nvSpPr>
        <dsp:cNvPr id="0" name=""/>
        <dsp:cNvSpPr/>
      </dsp:nvSpPr>
      <dsp:spPr>
        <a:xfrm>
          <a:off x="327452" y="1748929"/>
          <a:ext cx="951998" cy="387924"/>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38814" y="1760291"/>
        <a:ext cx="929274" cy="365200"/>
      </dsp:txXfrm>
    </dsp:sp>
    <dsp:sp modelId="{83E205FE-237B-4E7A-AB72-D8FD24476323}">
      <dsp:nvSpPr>
        <dsp:cNvPr id="0" name=""/>
        <dsp:cNvSpPr/>
      </dsp:nvSpPr>
      <dsp:spPr>
        <a:xfrm rot="5400000">
          <a:off x="730716" y="2146552"/>
          <a:ext cx="145471" cy="174565"/>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2161099"/>
        <a:ext cx="104739" cy="101830"/>
      </dsp:txXfrm>
    </dsp:sp>
    <dsp:sp modelId="{BEED4C98-2D4D-4773-B592-1B948E73C942}">
      <dsp:nvSpPr>
        <dsp:cNvPr id="0" name=""/>
        <dsp:cNvSpPr/>
      </dsp:nvSpPr>
      <dsp:spPr>
        <a:xfrm>
          <a:off x="327452" y="2330816"/>
          <a:ext cx="951998" cy="387924"/>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38814" y="2342178"/>
        <a:ext cx="929274" cy="365200"/>
      </dsp:txXfrm>
    </dsp:sp>
    <dsp:sp modelId="{57AA844D-DF92-463A-8BA6-96DD503C11FE}">
      <dsp:nvSpPr>
        <dsp:cNvPr id="0" name=""/>
        <dsp:cNvSpPr/>
      </dsp:nvSpPr>
      <dsp:spPr>
        <a:xfrm rot="5400000">
          <a:off x="730716" y="2728438"/>
          <a:ext cx="145471" cy="174565"/>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751083" y="2742985"/>
        <a:ext cx="104739" cy="101830"/>
      </dsp:txXfrm>
    </dsp:sp>
    <dsp:sp modelId="{79CA906F-38E5-4522-830A-DE6BB60194BB}">
      <dsp:nvSpPr>
        <dsp:cNvPr id="0" name=""/>
        <dsp:cNvSpPr/>
      </dsp:nvSpPr>
      <dsp:spPr>
        <a:xfrm>
          <a:off x="327452" y="2912702"/>
          <a:ext cx="951998" cy="387924"/>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38814" y="2924064"/>
        <a:ext cx="929274" cy="365200"/>
      </dsp:txXfrm>
    </dsp:sp>
    <dsp:sp modelId="{8F9D67CE-3ECB-49C5-88A5-CDEC320A2B42}">
      <dsp:nvSpPr>
        <dsp:cNvPr id="0" name=""/>
        <dsp:cNvSpPr/>
      </dsp:nvSpPr>
      <dsp:spPr>
        <a:xfrm rot="5400000">
          <a:off x="730716" y="3310324"/>
          <a:ext cx="145471" cy="174565"/>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324871"/>
        <a:ext cx="104739" cy="101830"/>
      </dsp:txXfrm>
    </dsp:sp>
    <dsp:sp modelId="{3796B208-1E16-4E81-B3C3-DF3CE0EB4CEF}">
      <dsp:nvSpPr>
        <dsp:cNvPr id="0" name=""/>
        <dsp:cNvSpPr/>
      </dsp:nvSpPr>
      <dsp:spPr>
        <a:xfrm>
          <a:off x="327452" y="3494588"/>
          <a:ext cx="951998" cy="387924"/>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38814" y="3505950"/>
        <a:ext cx="929274" cy="365200"/>
      </dsp:txXfrm>
    </dsp:sp>
    <dsp:sp modelId="{1EB041F3-A738-4262-B48F-923009894281}">
      <dsp:nvSpPr>
        <dsp:cNvPr id="0" name=""/>
        <dsp:cNvSpPr/>
      </dsp:nvSpPr>
      <dsp:spPr>
        <a:xfrm rot="5400000">
          <a:off x="730716" y="3892210"/>
          <a:ext cx="145471" cy="174565"/>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906757"/>
        <a:ext cx="104739" cy="101830"/>
      </dsp:txXfrm>
    </dsp:sp>
    <dsp:sp modelId="{C69C6C21-CCDD-4596-A10A-05D1131FA6BD}">
      <dsp:nvSpPr>
        <dsp:cNvPr id="0" name=""/>
        <dsp:cNvSpPr/>
      </dsp:nvSpPr>
      <dsp:spPr>
        <a:xfrm>
          <a:off x="327452" y="4076474"/>
          <a:ext cx="951998" cy="387924"/>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38814" y="4087836"/>
        <a:ext cx="929274" cy="365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F88-6914-4ADE-8F1E-E6D5BCA3095F}">
      <dsp:nvSpPr>
        <dsp:cNvPr id="0" name=""/>
        <dsp:cNvSpPr/>
      </dsp:nvSpPr>
      <dsp:spPr>
        <a:xfrm>
          <a:off x="244049" y="3283"/>
          <a:ext cx="980434" cy="389435"/>
        </a:xfrm>
        <a:prstGeom prst="roundRect">
          <a:avLst>
            <a:gd name="adj" fmla="val 10000"/>
          </a:avLst>
        </a:prstGeom>
        <a:solidFill>
          <a:srgbClr val="FFBA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準備①</a:t>
          </a:r>
        </a:p>
      </dsp:txBody>
      <dsp:txXfrm>
        <a:off x="255455" y="14689"/>
        <a:ext cx="957622" cy="366623"/>
      </dsp:txXfrm>
    </dsp:sp>
    <dsp:sp modelId="{942EFB95-4C38-448C-8EA6-4AB282E4AD74}">
      <dsp:nvSpPr>
        <dsp:cNvPr id="0" name=""/>
        <dsp:cNvSpPr/>
      </dsp:nvSpPr>
      <dsp:spPr>
        <a:xfrm rot="5400000">
          <a:off x="661247" y="402455"/>
          <a:ext cx="146038" cy="175246"/>
        </a:xfrm>
        <a:prstGeom prst="rightArrow">
          <a:avLst>
            <a:gd name="adj1" fmla="val 60000"/>
            <a:gd name="adj2" fmla="val 50000"/>
          </a:avLst>
        </a:prstGeom>
        <a:solidFill>
          <a:srgbClr val="FFBA5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417059"/>
        <a:ext cx="105148" cy="102227"/>
      </dsp:txXfrm>
    </dsp:sp>
    <dsp:sp modelId="{AC18A32E-8B31-4FE8-BD10-2FBC7C3623DA}">
      <dsp:nvSpPr>
        <dsp:cNvPr id="0" name=""/>
        <dsp:cNvSpPr/>
      </dsp:nvSpPr>
      <dsp:spPr>
        <a:xfrm>
          <a:off x="244049" y="587437"/>
          <a:ext cx="980434" cy="389435"/>
        </a:xfrm>
        <a:prstGeom prst="roundRect">
          <a:avLst>
            <a:gd name="adj" fmla="val 10000"/>
          </a:avLst>
        </a:prstGeom>
        <a:solidFill>
          <a:srgbClr val="FFD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準備②</a:t>
          </a:r>
        </a:p>
      </dsp:txBody>
      <dsp:txXfrm>
        <a:off x="255455" y="598843"/>
        <a:ext cx="957622" cy="366623"/>
      </dsp:txXfrm>
    </dsp:sp>
    <dsp:sp modelId="{114A1F97-E5CA-4DFA-B89D-A8A8F15AF7B5}">
      <dsp:nvSpPr>
        <dsp:cNvPr id="0" name=""/>
        <dsp:cNvSpPr/>
      </dsp:nvSpPr>
      <dsp:spPr>
        <a:xfrm rot="5400000">
          <a:off x="661247" y="986608"/>
          <a:ext cx="146038" cy="175246"/>
        </a:xfrm>
        <a:prstGeom prst="rightArrow">
          <a:avLst>
            <a:gd name="adj1" fmla="val 60000"/>
            <a:gd name="adj2" fmla="val 50000"/>
          </a:avLst>
        </a:prstGeom>
        <a:solidFill>
          <a:srgbClr val="FFD2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681693" y="1001212"/>
        <a:ext cx="105148" cy="102227"/>
      </dsp:txXfrm>
    </dsp:sp>
    <dsp:sp modelId="{5466483E-0A6F-4A7E-998D-9640763993AA}">
      <dsp:nvSpPr>
        <dsp:cNvPr id="0" name=""/>
        <dsp:cNvSpPr/>
      </dsp:nvSpPr>
      <dsp:spPr>
        <a:xfrm>
          <a:off x="244049" y="1171590"/>
          <a:ext cx="980434" cy="389435"/>
        </a:xfrm>
        <a:prstGeom prst="roundRect">
          <a:avLst>
            <a:gd name="adj" fmla="val 10000"/>
          </a:avLst>
        </a:prstGeom>
        <a:solidFill>
          <a:srgbClr val="FFEA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準備③</a:t>
          </a:r>
        </a:p>
      </dsp:txBody>
      <dsp:txXfrm>
        <a:off x="255455" y="1182996"/>
        <a:ext cx="957622" cy="366623"/>
      </dsp:txXfrm>
    </dsp:sp>
    <dsp:sp modelId="{83E205FE-237B-4E7A-AB72-D8FD24476323}">
      <dsp:nvSpPr>
        <dsp:cNvPr id="0" name=""/>
        <dsp:cNvSpPr/>
      </dsp:nvSpPr>
      <dsp:spPr>
        <a:xfrm rot="5400000">
          <a:off x="661247" y="1570762"/>
          <a:ext cx="146038" cy="175246"/>
        </a:xfrm>
        <a:prstGeom prst="rightArrow">
          <a:avLst>
            <a:gd name="adj1" fmla="val 60000"/>
            <a:gd name="adj2" fmla="val 50000"/>
          </a:avLst>
        </a:prstGeom>
        <a:solidFill>
          <a:srgbClr val="FFEA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1585366"/>
        <a:ext cx="105148" cy="102227"/>
      </dsp:txXfrm>
    </dsp:sp>
    <dsp:sp modelId="{BEED4C98-2D4D-4773-B592-1B948E73C942}">
      <dsp:nvSpPr>
        <dsp:cNvPr id="0" name=""/>
        <dsp:cNvSpPr/>
      </dsp:nvSpPr>
      <dsp:spPr>
        <a:xfrm>
          <a:off x="244049" y="1755744"/>
          <a:ext cx="980434" cy="389435"/>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手順①</a:t>
          </a:r>
        </a:p>
      </dsp:txBody>
      <dsp:txXfrm>
        <a:off x="255455" y="1767150"/>
        <a:ext cx="957622" cy="366623"/>
      </dsp:txXfrm>
    </dsp:sp>
    <dsp:sp modelId="{57AA844D-DF92-463A-8BA6-96DD503C11FE}">
      <dsp:nvSpPr>
        <dsp:cNvPr id="0" name=""/>
        <dsp:cNvSpPr/>
      </dsp:nvSpPr>
      <dsp:spPr>
        <a:xfrm rot="5400000">
          <a:off x="661247" y="2154915"/>
          <a:ext cx="146038" cy="1752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681693" y="2169519"/>
        <a:ext cx="105148" cy="102227"/>
      </dsp:txXfrm>
    </dsp:sp>
    <dsp:sp modelId="{79CA906F-38E5-4522-830A-DE6BB60194BB}">
      <dsp:nvSpPr>
        <dsp:cNvPr id="0" name=""/>
        <dsp:cNvSpPr/>
      </dsp:nvSpPr>
      <dsp:spPr>
        <a:xfrm>
          <a:off x="244049" y="2339897"/>
          <a:ext cx="980434" cy="389435"/>
        </a:xfrm>
        <a:prstGeom prst="roundRect">
          <a:avLst>
            <a:gd name="adj" fmla="val 10000"/>
          </a:avLst>
        </a:prstGeom>
        <a:solidFill>
          <a:srgbClr val="23DB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手順②</a:t>
          </a:r>
        </a:p>
      </dsp:txBody>
      <dsp:txXfrm>
        <a:off x="255455" y="2351303"/>
        <a:ext cx="957622" cy="366623"/>
      </dsp:txXfrm>
    </dsp:sp>
    <dsp:sp modelId="{8F9D67CE-3ECB-49C5-88A5-CDEC320A2B42}">
      <dsp:nvSpPr>
        <dsp:cNvPr id="0" name=""/>
        <dsp:cNvSpPr/>
      </dsp:nvSpPr>
      <dsp:spPr>
        <a:xfrm rot="5400000">
          <a:off x="661247" y="2739068"/>
          <a:ext cx="146038" cy="175246"/>
        </a:xfrm>
        <a:prstGeom prst="rightArrow">
          <a:avLst>
            <a:gd name="adj1" fmla="val 60000"/>
            <a:gd name="adj2" fmla="val 50000"/>
          </a:avLst>
        </a:prstGeom>
        <a:solidFill>
          <a:srgbClr val="23DB4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2753672"/>
        <a:ext cx="105148" cy="102227"/>
      </dsp:txXfrm>
    </dsp:sp>
    <dsp:sp modelId="{3796B208-1E16-4E81-B3C3-DF3CE0EB4CEF}">
      <dsp:nvSpPr>
        <dsp:cNvPr id="0" name=""/>
        <dsp:cNvSpPr/>
      </dsp:nvSpPr>
      <dsp:spPr>
        <a:xfrm>
          <a:off x="244049" y="2924050"/>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-1</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2935456"/>
        <a:ext cx="957622" cy="366623"/>
      </dsp:txXfrm>
    </dsp:sp>
    <dsp:sp modelId="{1EB041F3-A738-4262-B48F-923009894281}">
      <dsp:nvSpPr>
        <dsp:cNvPr id="0" name=""/>
        <dsp:cNvSpPr/>
      </dsp:nvSpPr>
      <dsp:spPr>
        <a:xfrm rot="5400000">
          <a:off x="661247" y="3323222"/>
          <a:ext cx="146038" cy="175246"/>
        </a:xfrm>
        <a:prstGeom prst="rightArrow">
          <a:avLst>
            <a:gd name="adj1" fmla="val 60000"/>
            <a:gd name="adj2" fmla="val 50000"/>
          </a:avLst>
        </a:prstGeom>
        <a:solidFill>
          <a:srgbClr val="72E8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681693" y="3337826"/>
        <a:ext cx="105148" cy="102227"/>
      </dsp:txXfrm>
    </dsp:sp>
    <dsp:sp modelId="{43C64B5E-E610-43C9-A14D-93D31EDC78B7}">
      <dsp:nvSpPr>
        <dsp:cNvPr id="0" name=""/>
        <dsp:cNvSpPr/>
      </dsp:nvSpPr>
      <dsp:spPr>
        <a:xfrm>
          <a:off x="244049" y="3508204"/>
          <a:ext cx="980434" cy="389435"/>
        </a:xfrm>
        <a:prstGeom prst="roundRect">
          <a:avLst>
            <a:gd name="adj" fmla="val 10000"/>
          </a:avLst>
        </a:prstGeom>
        <a:solidFill>
          <a:srgbClr val="72E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手順③</a:t>
          </a:r>
          <a:r>
            <a:rPr kumimoji="1" lang="en-US" altLang="ja-JP" sz="1600" b="0" kern="1200" dirty="0">
              <a:solidFill>
                <a:schemeClr val="tx1"/>
              </a:solidFill>
              <a:latin typeface="メイリオ" panose="020B0604030504040204" pitchFamily="50" charset="-128"/>
              <a:ea typeface="メイリオ" panose="020B0604030504040204" pitchFamily="50" charset="-128"/>
            </a:rPr>
            <a:t>-2</a:t>
          </a:r>
          <a:endParaRPr kumimoji="1" lang="ja-JP" altLang="en-US" sz="1600" b="0" kern="1200" dirty="0">
            <a:solidFill>
              <a:schemeClr val="tx1"/>
            </a:solidFill>
            <a:latin typeface="メイリオ" panose="020B0604030504040204" pitchFamily="50" charset="-128"/>
            <a:ea typeface="メイリオ" panose="020B0604030504040204" pitchFamily="50" charset="-128"/>
          </a:endParaRPr>
        </a:p>
      </dsp:txBody>
      <dsp:txXfrm>
        <a:off x="255455" y="3519610"/>
        <a:ext cx="957622" cy="366623"/>
      </dsp:txXfrm>
    </dsp:sp>
    <dsp:sp modelId="{3DB43F70-0E73-4746-92CE-AAD6BF719244}">
      <dsp:nvSpPr>
        <dsp:cNvPr id="0" name=""/>
        <dsp:cNvSpPr/>
      </dsp:nvSpPr>
      <dsp:spPr>
        <a:xfrm rot="5400000">
          <a:off x="661247" y="3907375"/>
          <a:ext cx="146038" cy="175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681693" y="3921979"/>
        <a:ext cx="105148" cy="102227"/>
      </dsp:txXfrm>
    </dsp:sp>
    <dsp:sp modelId="{C69C6C21-CCDD-4596-A10A-05D1131FA6BD}">
      <dsp:nvSpPr>
        <dsp:cNvPr id="0" name=""/>
        <dsp:cNvSpPr/>
      </dsp:nvSpPr>
      <dsp:spPr>
        <a:xfrm>
          <a:off x="244049" y="4092357"/>
          <a:ext cx="980434" cy="389435"/>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手順④</a:t>
          </a:r>
        </a:p>
      </dsp:txBody>
      <dsp:txXfrm>
        <a:off x="255455" y="4103763"/>
        <a:ext cx="957622" cy="3666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B2F99-8A40-4543-95CB-AFB36946C9EC}">
      <dsp:nvSpPr>
        <dsp:cNvPr id="0" name=""/>
        <dsp:cNvSpPr/>
      </dsp:nvSpPr>
      <dsp:spPr>
        <a:xfrm>
          <a:off x="327452" y="3271"/>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手順⑤</a:t>
          </a:r>
        </a:p>
      </dsp:txBody>
      <dsp:txXfrm>
        <a:off x="338814" y="14633"/>
        <a:ext cx="929274" cy="365200"/>
      </dsp:txXfrm>
    </dsp:sp>
    <dsp:sp modelId="{962505BF-82B6-4188-85E2-7CCDDE232CB7}">
      <dsp:nvSpPr>
        <dsp:cNvPr id="0" name=""/>
        <dsp:cNvSpPr/>
      </dsp:nvSpPr>
      <dsp:spPr>
        <a:xfrm rot="5400000">
          <a:off x="730716" y="400893"/>
          <a:ext cx="145471" cy="174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5400000">
        <a:off x="751083" y="415440"/>
        <a:ext cx="104739" cy="101830"/>
      </dsp:txXfrm>
    </dsp:sp>
    <dsp:sp modelId="{76923F88-6914-4ADE-8F1E-E6D5BCA3095F}">
      <dsp:nvSpPr>
        <dsp:cNvPr id="0" name=""/>
        <dsp:cNvSpPr/>
      </dsp:nvSpPr>
      <dsp:spPr>
        <a:xfrm>
          <a:off x="327452" y="585157"/>
          <a:ext cx="951998" cy="387924"/>
        </a:xfrm>
        <a:prstGeom prst="roundRect">
          <a:avLst>
            <a:gd name="adj" fmla="val 10000"/>
          </a:avLst>
        </a:prstGeom>
        <a:solidFill>
          <a:srgbClr val="A6F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手順⑥</a:t>
          </a:r>
        </a:p>
      </dsp:txBody>
      <dsp:txXfrm>
        <a:off x="338814" y="596519"/>
        <a:ext cx="929274" cy="365200"/>
      </dsp:txXfrm>
    </dsp:sp>
    <dsp:sp modelId="{942EFB95-4C38-448C-8EA6-4AB282E4AD74}">
      <dsp:nvSpPr>
        <dsp:cNvPr id="0" name=""/>
        <dsp:cNvSpPr/>
      </dsp:nvSpPr>
      <dsp:spPr>
        <a:xfrm rot="5400000">
          <a:off x="730716" y="982779"/>
          <a:ext cx="145471" cy="174565"/>
        </a:xfrm>
        <a:prstGeom prst="rightArrow">
          <a:avLst>
            <a:gd name="adj1" fmla="val 60000"/>
            <a:gd name="adj2" fmla="val 50000"/>
          </a:avLst>
        </a:prstGeom>
        <a:solidFill>
          <a:srgbClr val="A6F0B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997326"/>
        <a:ext cx="104739" cy="101830"/>
      </dsp:txXfrm>
    </dsp:sp>
    <dsp:sp modelId="{AC18A32E-8B31-4FE8-BD10-2FBC7C3623DA}">
      <dsp:nvSpPr>
        <dsp:cNvPr id="0" name=""/>
        <dsp:cNvSpPr/>
      </dsp:nvSpPr>
      <dsp:spPr>
        <a:xfrm>
          <a:off x="327452" y="1167043"/>
          <a:ext cx="951998" cy="387924"/>
        </a:xfrm>
        <a:prstGeom prst="roundRect">
          <a:avLst>
            <a:gd name="adj" fmla="val 10000"/>
          </a:avLst>
        </a:prstGeom>
        <a:solidFill>
          <a:srgbClr val="A8EE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手順⑦</a:t>
          </a:r>
        </a:p>
      </dsp:txBody>
      <dsp:txXfrm>
        <a:off x="338814" y="1178405"/>
        <a:ext cx="929274" cy="365200"/>
      </dsp:txXfrm>
    </dsp:sp>
    <dsp:sp modelId="{114A1F97-E5CA-4DFA-B89D-A8A8F15AF7B5}">
      <dsp:nvSpPr>
        <dsp:cNvPr id="0" name=""/>
        <dsp:cNvSpPr/>
      </dsp:nvSpPr>
      <dsp:spPr>
        <a:xfrm rot="5400000">
          <a:off x="730716" y="1564665"/>
          <a:ext cx="145471" cy="174565"/>
        </a:xfrm>
        <a:prstGeom prst="rightArrow">
          <a:avLst>
            <a:gd name="adj1" fmla="val 60000"/>
            <a:gd name="adj2" fmla="val 50000"/>
          </a:avLst>
        </a:prstGeom>
        <a:solidFill>
          <a:srgbClr val="A8EED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kumimoji="1" lang="ja-JP" altLang="en-US" sz="2000" b="0" kern="1200">
            <a:latin typeface="メイリオ" panose="020B0604030504040204" pitchFamily="50" charset="-128"/>
            <a:ea typeface="メイリオ" panose="020B0604030504040204" pitchFamily="50" charset="-128"/>
          </a:endParaRPr>
        </a:p>
      </dsp:txBody>
      <dsp:txXfrm rot="-5400000">
        <a:off x="751083" y="1579212"/>
        <a:ext cx="104739" cy="101830"/>
      </dsp:txXfrm>
    </dsp:sp>
    <dsp:sp modelId="{5466483E-0A6F-4A7E-998D-9640763993AA}">
      <dsp:nvSpPr>
        <dsp:cNvPr id="0" name=""/>
        <dsp:cNvSpPr/>
      </dsp:nvSpPr>
      <dsp:spPr>
        <a:xfrm>
          <a:off x="327452" y="1748929"/>
          <a:ext cx="951998" cy="387924"/>
        </a:xfrm>
        <a:prstGeom prst="roundRect">
          <a:avLst>
            <a:gd name="adj" fmla="val 10000"/>
          </a:avLst>
        </a:prstGeom>
        <a:solidFill>
          <a:srgbClr val="94E8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手順⑧</a:t>
          </a:r>
        </a:p>
      </dsp:txBody>
      <dsp:txXfrm>
        <a:off x="338814" y="1760291"/>
        <a:ext cx="929274" cy="365200"/>
      </dsp:txXfrm>
    </dsp:sp>
    <dsp:sp modelId="{83E205FE-237B-4E7A-AB72-D8FD24476323}">
      <dsp:nvSpPr>
        <dsp:cNvPr id="0" name=""/>
        <dsp:cNvSpPr/>
      </dsp:nvSpPr>
      <dsp:spPr>
        <a:xfrm rot="5400000">
          <a:off x="730716" y="2146552"/>
          <a:ext cx="145471" cy="174565"/>
        </a:xfrm>
        <a:prstGeom prst="rightArrow">
          <a:avLst>
            <a:gd name="adj1" fmla="val 60000"/>
            <a:gd name="adj2" fmla="val 50000"/>
          </a:avLst>
        </a:prstGeom>
        <a:solidFill>
          <a:srgbClr val="94E8E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2161099"/>
        <a:ext cx="104739" cy="101830"/>
      </dsp:txXfrm>
    </dsp:sp>
    <dsp:sp modelId="{BEED4C98-2D4D-4773-B592-1B948E73C942}">
      <dsp:nvSpPr>
        <dsp:cNvPr id="0" name=""/>
        <dsp:cNvSpPr/>
      </dsp:nvSpPr>
      <dsp:spPr>
        <a:xfrm>
          <a:off x="327452" y="2330816"/>
          <a:ext cx="951998" cy="387924"/>
        </a:xfrm>
        <a:prstGeom prst="roundRect">
          <a:avLst>
            <a:gd name="adj" fmla="val 10000"/>
          </a:avLst>
        </a:prstGeom>
        <a:solidFill>
          <a:srgbClr val="92CF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手順⑨</a:t>
          </a:r>
        </a:p>
      </dsp:txBody>
      <dsp:txXfrm>
        <a:off x="338814" y="2342178"/>
        <a:ext cx="929274" cy="365200"/>
      </dsp:txXfrm>
    </dsp:sp>
    <dsp:sp modelId="{57AA844D-DF92-463A-8BA6-96DD503C11FE}">
      <dsp:nvSpPr>
        <dsp:cNvPr id="0" name=""/>
        <dsp:cNvSpPr/>
      </dsp:nvSpPr>
      <dsp:spPr>
        <a:xfrm rot="5400000">
          <a:off x="730716" y="2728438"/>
          <a:ext cx="145471" cy="174565"/>
        </a:xfrm>
        <a:prstGeom prst="rightArrow">
          <a:avLst>
            <a:gd name="adj1" fmla="val 60000"/>
            <a:gd name="adj2" fmla="val 50000"/>
          </a:avLst>
        </a:prstGeom>
        <a:solidFill>
          <a:srgbClr val="92CFE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latin typeface="メイリオ" panose="020B0604030504040204" pitchFamily="50" charset="-128"/>
            <a:ea typeface="メイリオ" panose="020B0604030504040204" pitchFamily="50" charset="-128"/>
          </a:endParaRPr>
        </a:p>
      </dsp:txBody>
      <dsp:txXfrm rot="-5400000">
        <a:off x="751083" y="2742985"/>
        <a:ext cx="104739" cy="101830"/>
      </dsp:txXfrm>
    </dsp:sp>
    <dsp:sp modelId="{79CA906F-38E5-4522-830A-DE6BB60194BB}">
      <dsp:nvSpPr>
        <dsp:cNvPr id="0" name=""/>
        <dsp:cNvSpPr/>
      </dsp:nvSpPr>
      <dsp:spPr>
        <a:xfrm>
          <a:off x="327452" y="2912702"/>
          <a:ext cx="951998" cy="387924"/>
        </a:xfrm>
        <a:prstGeom prst="roundRect">
          <a:avLst>
            <a:gd name="adj" fmla="val 10000"/>
          </a:avLst>
        </a:prstGeom>
        <a:solidFill>
          <a:srgbClr val="71C1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手順⑩</a:t>
          </a:r>
        </a:p>
      </dsp:txBody>
      <dsp:txXfrm>
        <a:off x="338814" y="2924064"/>
        <a:ext cx="929274" cy="365200"/>
      </dsp:txXfrm>
    </dsp:sp>
    <dsp:sp modelId="{8F9D67CE-3ECB-49C5-88A5-CDEC320A2B42}">
      <dsp:nvSpPr>
        <dsp:cNvPr id="0" name=""/>
        <dsp:cNvSpPr/>
      </dsp:nvSpPr>
      <dsp:spPr>
        <a:xfrm rot="5400000">
          <a:off x="730716" y="3310324"/>
          <a:ext cx="145471" cy="174565"/>
        </a:xfrm>
        <a:prstGeom prst="rightArrow">
          <a:avLst>
            <a:gd name="adj1" fmla="val 60000"/>
            <a:gd name="adj2" fmla="val 50000"/>
          </a:avLst>
        </a:prstGeom>
        <a:solidFill>
          <a:srgbClr val="71C1E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324871"/>
        <a:ext cx="104739" cy="101830"/>
      </dsp:txXfrm>
    </dsp:sp>
    <dsp:sp modelId="{3796B208-1E16-4E81-B3C3-DF3CE0EB4CEF}">
      <dsp:nvSpPr>
        <dsp:cNvPr id="0" name=""/>
        <dsp:cNvSpPr/>
      </dsp:nvSpPr>
      <dsp:spPr>
        <a:xfrm>
          <a:off x="327452" y="3494588"/>
          <a:ext cx="951998" cy="387924"/>
        </a:xfrm>
        <a:prstGeom prst="roundRect">
          <a:avLst>
            <a:gd name="adj" fmla="val 10000"/>
          </a:avLst>
        </a:prstGeom>
        <a:solidFill>
          <a:srgbClr val="55B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手順⑪</a:t>
          </a:r>
        </a:p>
      </dsp:txBody>
      <dsp:txXfrm>
        <a:off x="338814" y="3505950"/>
        <a:ext cx="929274" cy="365200"/>
      </dsp:txXfrm>
    </dsp:sp>
    <dsp:sp modelId="{1EB041F3-A738-4262-B48F-923009894281}">
      <dsp:nvSpPr>
        <dsp:cNvPr id="0" name=""/>
        <dsp:cNvSpPr/>
      </dsp:nvSpPr>
      <dsp:spPr>
        <a:xfrm rot="5400000">
          <a:off x="730716" y="3892210"/>
          <a:ext cx="145471" cy="174565"/>
        </a:xfrm>
        <a:prstGeom prst="rightArrow">
          <a:avLst>
            <a:gd name="adj1" fmla="val 60000"/>
            <a:gd name="adj2" fmla="val 50000"/>
          </a:avLst>
        </a:prstGeom>
        <a:solidFill>
          <a:srgbClr val="55B5E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b="0" kern="1200"/>
        </a:p>
      </dsp:txBody>
      <dsp:txXfrm rot="-5400000">
        <a:off x="751083" y="3906757"/>
        <a:ext cx="104739" cy="101830"/>
      </dsp:txXfrm>
    </dsp:sp>
    <dsp:sp modelId="{C69C6C21-CCDD-4596-A10A-05D1131FA6BD}">
      <dsp:nvSpPr>
        <dsp:cNvPr id="0" name=""/>
        <dsp:cNvSpPr/>
      </dsp:nvSpPr>
      <dsp:spPr>
        <a:xfrm>
          <a:off x="327452" y="4076474"/>
          <a:ext cx="951998" cy="387924"/>
        </a:xfrm>
        <a:prstGeom prst="roundRect">
          <a:avLst>
            <a:gd name="adj" fmla="val 10000"/>
          </a:avLst>
        </a:prstGeom>
        <a:solidFill>
          <a:srgbClr val="42AD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0"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メイリオ" panose="020B0604030504040204" pitchFamily="50" charset="-128"/>
              <a:ea typeface="メイリオ" panose="020B0604030504040204" pitchFamily="50" charset="-128"/>
            </a:rPr>
            <a:t>手順⑫</a:t>
          </a:r>
        </a:p>
      </dsp:txBody>
      <dsp:txXfrm>
        <a:off x="338814" y="4087836"/>
        <a:ext cx="929274" cy="3652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529" cy="497524"/>
          </a:xfrm>
          <a:prstGeom prst="rect">
            <a:avLst/>
          </a:prstGeom>
        </p:spPr>
        <p:txBody>
          <a:bodyPr vert="horz" lIns="91549" tIns="45774" rIns="91549" bIns="4577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82" y="0"/>
            <a:ext cx="2950529" cy="497524"/>
          </a:xfrm>
          <a:prstGeom prst="rect">
            <a:avLst/>
          </a:prstGeom>
        </p:spPr>
        <p:txBody>
          <a:bodyPr vert="horz" lIns="91549" tIns="45774" rIns="91549" bIns="45774" rtlCol="0"/>
          <a:lstStyle>
            <a:lvl1pPr algn="r">
              <a:defRPr sz="1200"/>
            </a:lvl1pPr>
          </a:lstStyle>
          <a:p>
            <a:fld id="{924430B1-7230-44F1-8920-8D0311C89CA4}" type="datetimeFigureOut">
              <a:rPr kumimoji="1" lang="ja-JP" altLang="en-US" smtClean="0"/>
              <a:t>2020/12/3</a:t>
            </a:fld>
            <a:endParaRPr kumimoji="1" lang="ja-JP" altLang="en-US"/>
          </a:p>
        </p:txBody>
      </p:sp>
      <p:sp>
        <p:nvSpPr>
          <p:cNvPr id="4" name="フッター プレースホルダー 3"/>
          <p:cNvSpPr>
            <a:spLocks noGrp="1"/>
          </p:cNvSpPr>
          <p:nvPr>
            <p:ph type="ftr" sz="quarter" idx="2"/>
          </p:nvPr>
        </p:nvSpPr>
        <p:spPr>
          <a:xfrm>
            <a:off x="1" y="9441814"/>
            <a:ext cx="2950529" cy="497524"/>
          </a:xfrm>
          <a:prstGeom prst="rect">
            <a:avLst/>
          </a:prstGeom>
        </p:spPr>
        <p:txBody>
          <a:bodyPr vert="horz" lIns="91549" tIns="45774" rIns="91549" bIns="4577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082" y="9441814"/>
            <a:ext cx="2950529" cy="497524"/>
          </a:xfrm>
          <a:prstGeom prst="rect">
            <a:avLst/>
          </a:prstGeom>
        </p:spPr>
        <p:txBody>
          <a:bodyPr vert="horz" lIns="91549" tIns="45774" rIns="91549" bIns="45774" rtlCol="0" anchor="b"/>
          <a:lstStyle>
            <a:lvl1pPr algn="r">
              <a:defRPr sz="1200"/>
            </a:lvl1pPr>
          </a:lstStyle>
          <a:p>
            <a:fld id="{33CF7C21-F374-4030-A745-3ED2EBBD5B2F}" type="slidenum">
              <a:rPr kumimoji="1" lang="ja-JP" altLang="en-US" smtClean="0"/>
              <a:t>‹#›</a:t>
            </a:fld>
            <a:endParaRPr kumimoji="1" lang="ja-JP" altLang="en-US"/>
          </a:p>
        </p:txBody>
      </p:sp>
    </p:spTree>
    <p:extLst>
      <p:ext uri="{BB962C8B-B14F-4D97-AF65-F5344CB8AC3E}">
        <p14:creationId xmlns:p14="http://schemas.microsoft.com/office/powerpoint/2010/main" val="12140242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6-05-08T03:48:01.444"/>
    </inkml:context>
    <inkml:brush xml:id="br0">
      <inkml:brushProperty name="width" value="0.15875" units="cm"/>
      <inkml:brushProperty name="height" value="0.15875" units="cm"/>
      <inkml:brushProperty name="color" value="#FFFF3B"/>
      <inkml:brushProperty name="fitToCurve" value="1"/>
    </inkml:brush>
  </inkml:definitions>
  <inkml:trace contextRef="#ctx0" brushRef="#br0">4089 3624,'-20'0,"-1"0,21-20,-19 20,-1 0,-1-20,1 0,-20-21,-40-19,20 0,-20-20,-20 0,0-61,-40 40,19-19,42-21,-21 1,19 39,21-20,0 41,21 0,-2 20,22-20,-2-1,-19 1,20 40,0-20,0 19,20 1,0 20,0 0,0 0,0-1,0-18,0 18,0 1,0 1,0-2,40-19,-40 20,20-20,0 20,0-1,20 2,-20-1,1-1,39 1,-21 1,2-2,38 1,1 0,-20-20,21 20,19-21,-20 22,0-1,20-1,-20 1,0 20,-20-20,0 20,20-20,21 20,39 0,-20 0,40 0,-20 0,-20 0,41-20,-62 20,42 0,-61-20,20 20,-40 0,21 0,-2 0,-19 0,1 0,-1 0,0 0,0 0,0 0,0 20,0 0,40 0,0 20,0-40,0 41,-40-22,-19 2,19-1,0 20,0-20,39 41,42 19,-1 0,20 0,-60-20,1 0,-2 1,-18-21,18 0,-38 0,39 21,-20 19,40 0,20 41,0-1,20 21,-39-21,-21-19,-61-41,22 21,-21-1,0 0,20-20,-20 41,0-1,0-19,20 19,-20 20,1 1,19-21,-41-19,1-1,20-20,-40 1,41 39,-21-40,-1 0,2 1,-21 19,20 1,-1-1,2 0,-1 41,-1-1,2 40,-1 21,0-20,-20 40,0-40,20-21,20 0,-20-19,0 19,20 22,-20-2,20-59,-40 59,20-39,0 40,-20-21,20-40,0 1,-20-21,0 41,0-21,0-19,0 19,0 0,0 0,0 1,0-1,0-19,0 59,0-59,0-21,0 0,-20 1,20-1,0-40,0 20,-20 0,20-19,-40 39,20-40,0 40,0-20,-20 0,0 1,20-2,-20 2,-21-1,22-20,-21 20,20-20,-21 20,1 0,20-20,1 1,-2-1,-19 20,0 0,0-20,20 0,-20 0,0 0,0 1,0-2,0 1,0 1,0-1,19-20,1 0,20 20,-20-20,20 0,1 0,-2 0,1 0,0 0,1 0,-22 0,22 0,-2 0,1 0,1 0,-2 0,1 0,0 0,-20 0,20-20,0 20,0-20,-20 20,0-21,-20 1,0 20,0-19,-41-2,41 1,-39 0,18 0,1 0,0-20,20 20,-20 0,0-21,0 21,0 1,20-2,39 21,-18-20,18 0,2 20,-1 0,-21-20,22 20,-2 0,-18 0,18-20,1 20,-20 0,20 0,-20-20,20 20,-20-20,-20 20,40-21,-40 2,20 19,0-20,0-1,0 1,-20 1,0-2,-21 1,-18-40,18 20,-38 19,38-18,1-2,20 1,0 20,0-20,0 20,20-20,-20 19,40 2,0 19,0-20,20-1,-21 21,2 0,19-20,-20 20,20-20,0 0,0 0,-21 20,21-20,0 0,0 0,0 0,-19 0,19-21,-20-19,20 0,0-41,-21 1,2 20,19-21,0 41,0 20,0-20,0 19,0 1,0-20,0 20,0-20,0-1,0-19,0 0,0 20,0 19,0 1,0 20,0-20,0 0,0 20,0-20,0-1,0 1,19 0,-19 0,21-20,-21 0,20 19,-1-19,2 0,18-21,-18 41,-1 0,0 0,0-1,0 2,0-2,0 21,0-20,-20 20,20 0,-20-1,20 2,-20-1,20-1,-20 1,20 1,-20-2,20 21,0 0,-20-20,20 20,0 0,-20-20,20 20,0 0,0-20,0 0,20 0,20 0,-20-1,20 2,1-22,-22 21,1-20,-20 0,1 0,-2 20,1 0,-20-1,0 2,21 19,-21-20,0-1,0 1,0-20,0 20,-41-60,22 20,-22-21,1 1,1-1,-2 21,2 0,-2 0,22 20,-22 20,1-21,20 22,0-2,0 1,0 0,-20 0,20 0,0 0,0 0,0-20,-20 20,20-21,0 22,-20-2,20 1,0 0,0-1,-20 2,19-1,2-1,-1 1,-20 1,-1-1,2-41,-2 41,22 0,-22 0,1-20,1-1,-42 2,41-22,-20 21,40 0,-20 19,0 2,20 19,0-20,0 20,0 0,0 0,0 20,20-1,-20-19,0 21,20-1,0 0,-20-20,20 20,0 0,-20-20,-21 40,2-19,-1 18,-1 2,-19-22,0 22,21-21,-21 20,-41-20,21 21,0-22,20 22,0-41,20 20,0-20,0 19,-20-19,20 21,20-21,-40 0,39 0,1 0,-19 0,18 0,2 0,-1 0,-20 0,20 0,-21 20,1-20,1 0,-21 0,19 0,-19 0,0 0,0 0,20-20,-20-1,0 2,0-22,0 2,0-22,-41-19,22 20,-2-21,-19-19,20 20,0-1,20 41,20-20,20 0,-20 19,0-19,-1 0,2 0,-1 0,-20-41,19 21,-39 0,20-21,20 1,-20 19,40 1,-20 0,0-1,20 21,0-21,0 1,0 40,0-20,20 0,0-1,0 21,0-60,0 40,0-21,0 21,0-21,0 1,0 0,0 0,0-1,0 41,0-20,0 19,0-39,0 20,0 0,0-1,20 22,-20-22,0 21,20 0,-20 20,20 0,0-41,-20 21,20 20,0-20,0 0,0 19,0-18,0 18,0-19,0 0,0 20,1-20,-2 20,-19 0,20-1,-20 1,21 20,-21-19,19 19,-19-21,20 21,-20-20,0 0,40 20,-20-20,1 0,18 20,-18-20,18 0,21 0,-19 0,19 0,20-21,40 22,-40-22,1 21,-2 0,61 0,-80 0,181 20,-181 0,-20 0,0 0,0 0,0 0,-20 0,20 0,0 0,0 0,-20 0,20 0,-20 0,20 0,-20 0,1 0,18 0,2 20,-22-20,41 20,20-20,-20 20,21-20,-1 40,0-40,20 21,20 18,-20-39,0 21,-20-1,61 0,-41 20,20 0,40 0,0 20,-19-19,-21 19,-21-40,2 0,-21 1,-40 18,20-19,-20 1,0-1,20-1,20 22,1-1,-21 0,-1-19,-19 18,-20-18,20-21,-20 20,1 0,-1 0,-1 0,2 0,-1-20,-1 0,-19 20,21-20</inkml:trace>
  <inkml:trace contextRef="#ctx0" brushRef="#br0" timeOffset="7651">5310 5713,'-20'0,"0"0,0 0,-20 20,0-20,-20 0,20 0,-20 0,0 19,0-19,-41 21,41-1,-20-20,0 20,20-20,20 20,-20-20,20 0,0 20,0-20,0 0,0 20,-1 0,-19-20,0 21,-20-2,1 22,-2-21,21-1,20 2,-20-1,0 0,20 20,-20-20,20 0,0 20,0-20,-21 21,22-22,-1 22,-1-21,2 1,18-2,-18 1,-21 21,40-22,-40 1,19 21,1-21,1 40,-2-20,1 1,0 19,-20-20,20 20,-20-19,20 19,-20-20,0 40,0-40,20 1,-1-21,2 20,-1 0,-1 0,-19 0,0 20,0-39,-60 59,20 20,0-40,60-19,-40-1,60 0,-21 0,2-20,-1 21,-1-22,-19 22,21-1,-2 0,1 0,1 0,-22 20,21-19,-20 19,20-20,0 20,-40 1,40 19,0-40,0 20,0 1,-20-1,19 20,-18 0,-1 1,20-21,-1 0,2 0,18 21,2-21,-22 0,21 0,1 21,-2-21,1 0,1 21,-22-1,22 20,-2 21,21-41,-20-20,20 21,0-20,0-22,0 62,0-21,0 21,20-1,1 1,-21-1,39-20,-39 1,40-21,-20-20,-20 0,21 0,-21-19,39 18,-18 2,18-1,-18 20,18-20,-18 1,18-2,-18-18,-1 19,20-20,-20 0,0 0,-1 20,2-20,18 0,2 21,19 19,0-20,0 0,20 1,-20-22,-20-19,0 20,0-20,1 0,19 0,0-20,20 1,-1-22,2 21,-21 0,0 0,-20-20,0 19,0-18,0 18,-20 21,20-20,-20 0,0 20,0 0,0-20,1 0,18 20,-18-20,39 0,0-20,-21-1,21 22,0-22,21 1,-21-20,0 20,-20 0,40-1,-40 1,0 0,0 20,-20 0,-20 0,20 0,0 20,-20-21,21 21,-21-19,19 19,1 0,1-20,-2 20,1 0,1 0,-2 0,1 0,-20-21,21 21,-1 0,-1-20,2 20,-1 0,-1 0,2 0,-1 0,-20-19,19 19</inkml:trace>
  <inkml:trace contextRef="#ctx0" brushRef="#br0" timeOffset="10315">2006 10854,'21'0,"-2"0,1 0,1 0,-2 0,22 0,-21 0,20 0,20-20,20 20,0 0,40 0,-20 0,40-21,-60 21,1 0,-42 0,2-19,-22-1,2 20,-1-21,-1 21,1 0,1 0,-21 21,0-1,0-1,20 2,-20 39,0-20,40 20,-40 20,0 1,0 0,0 19,0-40,0-20,0 21,0 39,20 20,-20 1,19 19,-19-39,21 19,-21 0,20-59,-1-21,-19-20,21-20,-1 0,0 0,-20-20,0 1,0-2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2949786" cy="498693"/>
          </a:xfrm>
          <a:prstGeom prst="rect">
            <a:avLst/>
          </a:prstGeom>
        </p:spPr>
        <p:txBody>
          <a:bodyPr vert="horz" lIns="91422" tIns="45710" rIns="91422" bIns="4571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
            <a:ext cx="2949786" cy="498693"/>
          </a:xfrm>
          <a:prstGeom prst="rect">
            <a:avLst/>
          </a:prstGeom>
        </p:spPr>
        <p:txBody>
          <a:bodyPr vert="horz" lIns="91422" tIns="45710" rIns="91422" bIns="45710" rtlCol="0"/>
          <a:lstStyle>
            <a:lvl1pPr algn="r">
              <a:defRPr sz="1200"/>
            </a:lvl1pPr>
          </a:lstStyle>
          <a:p>
            <a:fld id="{17CE67B3-3251-F84B-867B-374760D69D7D}" type="datetimeFigureOut">
              <a:rPr kumimoji="1" lang="ja-JP" altLang="en-US" smtClean="0"/>
              <a:t>2020/12/3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2" tIns="45710" rIns="91422" bIns="45710" rtlCol="0" anchor="ctr"/>
          <a:lstStyle/>
          <a:p>
            <a:endParaRPr lang="ja-JP" altLang="en-US"/>
          </a:p>
        </p:txBody>
      </p:sp>
      <p:sp>
        <p:nvSpPr>
          <p:cNvPr id="5" name="ノート プレースホルダー 4"/>
          <p:cNvSpPr>
            <a:spLocks noGrp="1"/>
          </p:cNvSpPr>
          <p:nvPr>
            <p:ph type="body" sz="quarter" idx="3"/>
          </p:nvPr>
        </p:nvSpPr>
        <p:spPr>
          <a:xfrm>
            <a:off x="680721" y="4783306"/>
            <a:ext cx="5445760" cy="4883720"/>
          </a:xfrm>
          <a:prstGeom prst="rect">
            <a:avLst/>
          </a:prstGeom>
        </p:spPr>
        <p:txBody>
          <a:bodyPr vert="horz" lIns="91422" tIns="45710" rIns="91422" bIns="4571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3" y="9440647"/>
            <a:ext cx="2949786" cy="498692"/>
          </a:xfrm>
          <a:prstGeom prst="rect">
            <a:avLst/>
          </a:prstGeom>
        </p:spPr>
        <p:txBody>
          <a:bodyPr vert="horz" lIns="91422" tIns="45710" rIns="91422" bIns="457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3263" y="9440647"/>
            <a:ext cx="2949786" cy="498692"/>
          </a:xfrm>
          <a:prstGeom prst="rect">
            <a:avLst/>
          </a:prstGeom>
        </p:spPr>
        <p:txBody>
          <a:bodyPr vert="horz" lIns="91422" tIns="45710" rIns="91422" bIns="45710" rtlCol="0" anchor="b"/>
          <a:lstStyle>
            <a:lvl1pPr algn="r">
              <a:defRPr sz="1200"/>
            </a:lvl1pPr>
          </a:lstStyle>
          <a:p>
            <a:fld id="{5D608146-07C3-9248-A95C-5399F8B04C88}" type="slidenum">
              <a:rPr kumimoji="1" lang="ja-JP" altLang="en-US" smtClean="0"/>
              <a:t>‹#›</a:t>
            </a:fld>
            <a:endParaRPr kumimoji="1" lang="ja-JP" altLang="en-US" dirty="0"/>
          </a:p>
        </p:txBody>
      </p:sp>
    </p:spTree>
    <p:extLst>
      <p:ext uri="{BB962C8B-B14F-4D97-AF65-F5344CB8AC3E}">
        <p14:creationId xmlns:p14="http://schemas.microsoft.com/office/powerpoint/2010/main" val="1567391243"/>
      </p:ext>
    </p:extLst>
  </p:cSld>
  <p:clrMap bg1="lt1" tx1="dk1" bg2="lt2" tx2="dk2" accent1="accent1" accent2="accent2" accent3="accent3" accent4="accent4" accent5="accent5" accent6="accent6" hlink="hlink" folHlink="folHlink"/>
  <p:notesStyle>
    <a:lvl1pPr marL="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1pPr>
    <a:lvl2pPr marL="4572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2pPr>
    <a:lvl3pPr marL="9144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3pPr>
    <a:lvl4pPr marL="13716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4pPr>
    <a:lvl5pPr marL="1828800" algn="just" defTabSz="914400" rtl="0" eaLnBrk="1" latinLnBrk="0" hangingPunct="1">
      <a:lnSpc>
        <a:spcPct val="125000"/>
      </a:lnSpc>
      <a:defRPr kumimoji="1" sz="10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1</a:t>
            </a:fld>
            <a:endParaRPr kumimoji="1" lang="ja-JP" altLang="en-US"/>
          </a:p>
        </p:txBody>
      </p:sp>
    </p:spTree>
    <p:extLst>
      <p:ext uri="{BB962C8B-B14F-4D97-AF65-F5344CB8AC3E}">
        <p14:creationId xmlns:p14="http://schemas.microsoft.com/office/powerpoint/2010/main" val="379123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気管の狭窄や気管・気管支軟化症が、重症児の呼吸障害の原因として非常に重要であることが、内視鏡などでの観察が広まるにつれて認識されてきてい</a:t>
            </a:r>
            <a:r>
              <a:rPr lang="ja-JP" altLang="en-US" dirty="0"/>
              <a:t>ます</a:t>
            </a:r>
            <a:r>
              <a:rPr lang="ja-JP" altLang="ja-JP" dirty="0"/>
              <a:t>。</a:t>
            </a:r>
          </a:p>
          <a:p>
            <a:r>
              <a:rPr lang="ja-JP" altLang="en-US" dirty="0"/>
              <a:t>　</a:t>
            </a:r>
            <a:r>
              <a:rPr lang="ja-JP" altLang="ja-JP" dirty="0"/>
              <a:t>緊張により</a:t>
            </a:r>
            <a:r>
              <a:rPr lang="ja-JP" altLang="en-US" dirty="0"/>
              <a:t>頸部</a:t>
            </a:r>
            <a:r>
              <a:rPr lang="ja-JP" altLang="ja-JP" dirty="0"/>
              <a:t>が強くそり返ると咽頭や喉頭だけでなく気管も前後に狭くな</a:t>
            </a:r>
            <a:r>
              <a:rPr lang="ja-JP" altLang="en-US" dirty="0"/>
              <a:t>ります</a:t>
            </a:r>
            <a:r>
              <a:rPr lang="ja-JP" altLang="ja-JP" dirty="0"/>
              <a:t>。気管が脊椎の椎体によって後から圧迫されることもその一因であ</a:t>
            </a:r>
            <a:r>
              <a:rPr lang="ja-JP" altLang="en-US" dirty="0"/>
              <a:t>す</a:t>
            </a:r>
            <a:r>
              <a:rPr lang="ja-JP" altLang="ja-JP" dirty="0"/>
              <a:t>。</a:t>
            </a:r>
            <a:r>
              <a:rPr lang="ja-JP" altLang="en-US" dirty="0"/>
              <a:t>この</a:t>
            </a:r>
            <a:r>
              <a:rPr lang="ja-JP" altLang="ja-JP" dirty="0"/>
              <a:t>スライド</a:t>
            </a:r>
            <a:r>
              <a:rPr lang="ja-JP" altLang="en-US" dirty="0"/>
              <a:t>のお子さんは</a:t>
            </a:r>
            <a:r>
              <a:rPr lang="ja-JP" altLang="ja-JP" dirty="0"/>
              <a:t>、緊張が強くなると呼吸が苦しくなる例で、緊張が入っても頸が後にそらないようにすれば呼吸困難を避けられ</a:t>
            </a:r>
            <a:r>
              <a:rPr lang="ja-JP" altLang="en-US" dirty="0"/>
              <a:t>ます</a:t>
            </a:r>
            <a:r>
              <a:rPr lang="ja-JP" altLang="ja-JP" dirty="0"/>
              <a:t>。気管の狭窄にねじれが伴うと、呼吸はさらに悪化</a:t>
            </a:r>
            <a:r>
              <a:rPr lang="ja-JP" altLang="en-US" dirty="0"/>
              <a:t>します</a:t>
            </a:r>
            <a:r>
              <a:rPr lang="ja-JP" altLang="ja-JP" dirty="0"/>
              <a:t>。気管のねじれを防ぐような姿勢を工夫することにより呼吸困難を避けられる場合もあ</a:t>
            </a:r>
            <a:r>
              <a:rPr lang="ja-JP" altLang="en-US" dirty="0"/>
              <a:t>ります</a:t>
            </a:r>
            <a:r>
              <a:rPr lang="ja-JP" altLang="ja-JP" dirty="0"/>
              <a:t>。</a:t>
            </a:r>
          </a:p>
          <a:p>
            <a:r>
              <a:rPr lang="ja-JP" altLang="en-US" dirty="0"/>
              <a:t>　</a:t>
            </a:r>
            <a:r>
              <a:rPr lang="ja-JP" altLang="ja-JP" dirty="0"/>
              <a:t>胸廓扁平が強くなると、椎体と胸骨の間に気管が挟まれて気管が前後に細くな</a:t>
            </a:r>
            <a:r>
              <a:rPr lang="ja-JP" altLang="en-US" dirty="0"/>
              <a:t>ります</a:t>
            </a:r>
            <a:r>
              <a:rPr lang="ja-JP" altLang="ja-JP" dirty="0"/>
              <a:t>。脊柱の側彎が強くなると脊椎の椎体により気管支も圧迫されて狭くな</a:t>
            </a:r>
            <a:r>
              <a:rPr lang="ja-JP" altLang="en-US" dirty="0"/>
              <a:t>ることがあります。とくに</a:t>
            </a:r>
            <a:r>
              <a:rPr lang="ja-JP" altLang="ja-JP" dirty="0"/>
              <a:t>右凸の側彎により右の主気管支に</a:t>
            </a:r>
            <a:r>
              <a:rPr lang="ja-JP" altLang="en-US" dirty="0"/>
              <a:t>狭窄が</a:t>
            </a:r>
            <a:r>
              <a:rPr lang="ja-JP" altLang="ja-JP" dirty="0"/>
              <a:t>生じやす</a:t>
            </a:r>
            <a:r>
              <a:rPr lang="ja-JP" altLang="en-US" dirty="0"/>
              <a:t>くなります。</a:t>
            </a:r>
            <a:endParaRPr lang="ja-JP" altLang="ja-JP" dirty="0"/>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a:t>
            </a:fld>
            <a:endParaRPr kumimoji="1" lang="ja-JP" altLang="en-US"/>
          </a:p>
        </p:txBody>
      </p:sp>
    </p:spTree>
    <p:extLst>
      <p:ext uri="{BB962C8B-B14F-4D97-AF65-F5344CB8AC3E}">
        <p14:creationId xmlns:p14="http://schemas.microsoft.com/office/powerpoint/2010/main" val="3249512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単回使用の場合の手順</a:t>
            </a:r>
            <a:r>
              <a:rPr lang="ja-JP" altLang="en-US" dirty="0"/>
              <a:t>⑭　</a:t>
            </a:r>
            <a:r>
              <a:rPr lang="ja-JP" altLang="ja-JP" dirty="0"/>
              <a:t>吸引</a:t>
            </a:r>
            <a:r>
              <a:rPr lang="ja-JP" altLang="en-US" dirty="0"/>
              <a:t>チューブ</a:t>
            </a:r>
            <a:r>
              <a:rPr lang="ja-JP" altLang="ja-JP" dirty="0"/>
              <a:t>を破棄する。</a:t>
            </a:r>
          </a:p>
          <a:p>
            <a:pPr>
              <a:defRPr/>
            </a:pPr>
            <a:r>
              <a:rPr lang="ja-JP" altLang="en-US" dirty="0"/>
              <a:t>　</a:t>
            </a:r>
            <a:r>
              <a:rPr lang="ja-JP" altLang="ja-JP" dirty="0"/>
              <a:t>吸引</a:t>
            </a:r>
            <a:r>
              <a:rPr lang="ja-JP" altLang="en-US" dirty="0"/>
              <a:t>チューブ</a:t>
            </a:r>
            <a:r>
              <a:rPr lang="ja-JP" altLang="ja-JP" dirty="0"/>
              <a:t>を接続管からはずし、破棄します。</a:t>
            </a:r>
          </a:p>
          <a:p>
            <a:pPr>
              <a:defRPr/>
            </a:pPr>
            <a:r>
              <a:rPr lang="ja-JP" altLang="en-US" dirty="0"/>
              <a:t>　</a:t>
            </a:r>
            <a:r>
              <a:rPr lang="ja-JP" altLang="ja-JP" dirty="0"/>
              <a:t>なお、気管カニューレ内吸引の場合、吸引</a:t>
            </a:r>
            <a:r>
              <a:rPr lang="ja-JP" altLang="en-US" dirty="0"/>
              <a:t>チューブ</a:t>
            </a:r>
            <a:r>
              <a:rPr lang="ja-JP" altLang="ja-JP" dirty="0"/>
              <a:t>は基本的には単回使用ですが、気管カニューレ内吸引後に、続けて口腔内もしくは鼻腔内の吸引を行う場合は、吸引</a:t>
            </a:r>
            <a:r>
              <a:rPr lang="ja-JP" altLang="en-US" dirty="0"/>
              <a:t>チューブ</a:t>
            </a:r>
            <a:r>
              <a:rPr lang="ja-JP" altLang="ja-JP" dirty="0"/>
              <a:t>の周囲をアルコール綿で拭いて、口腔内や鼻腔内吸引に用いても構いません。ただし、その逆は絶対にしてはいけません。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100</a:t>
            </a:fld>
            <a:endParaRPr kumimoji="1" lang="ja-JP" altLang="en-US"/>
          </a:p>
        </p:txBody>
      </p:sp>
    </p:spTree>
    <p:extLst>
      <p:ext uri="{BB962C8B-B14F-4D97-AF65-F5344CB8AC3E}">
        <p14:creationId xmlns:p14="http://schemas.microsoft.com/office/powerpoint/2010/main" val="26324032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⑭　</a:t>
            </a:r>
            <a:r>
              <a:rPr lang="ja-JP" altLang="ja-JP" dirty="0"/>
              <a:t>吸引</a:t>
            </a:r>
            <a:r>
              <a:rPr lang="ja-JP" altLang="en-US" dirty="0"/>
              <a:t>チューブ</a:t>
            </a:r>
            <a:r>
              <a:rPr lang="ja-JP" altLang="ja-JP" dirty="0"/>
              <a:t>を保管容器に戻す。</a:t>
            </a:r>
          </a:p>
          <a:p>
            <a:pPr>
              <a:defRPr/>
            </a:pPr>
            <a:r>
              <a:rPr lang="ja-JP" altLang="en-US" dirty="0"/>
              <a:t>　</a:t>
            </a:r>
            <a:r>
              <a:rPr lang="ja-JP" altLang="ja-JP" dirty="0"/>
              <a:t>吸引</a:t>
            </a:r>
            <a:r>
              <a:rPr lang="ja-JP" altLang="en-US" dirty="0"/>
              <a:t>チューブ</a:t>
            </a:r>
            <a:r>
              <a:rPr lang="ja-JP" altLang="ja-JP" dirty="0"/>
              <a:t>を接続管からはずし、衛生的に保管容器に戻します。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101</a:t>
            </a:fld>
            <a:endParaRPr kumimoji="1" lang="ja-JP" altLang="en-US"/>
          </a:p>
        </p:txBody>
      </p:sp>
    </p:spTree>
    <p:extLst>
      <p:ext uri="{BB962C8B-B14F-4D97-AF65-F5344CB8AC3E}">
        <p14:creationId xmlns:p14="http://schemas.microsoft.com/office/powerpoint/2010/main" val="10543380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⑮　</a:t>
            </a:r>
            <a:r>
              <a:rPr lang="ja-JP" altLang="ja-JP" dirty="0"/>
              <a:t>対象</a:t>
            </a:r>
            <a:r>
              <a:rPr lang="ja-JP" altLang="en-US" dirty="0"/>
              <a:t>児</a:t>
            </a:r>
            <a:r>
              <a:rPr lang="ja-JP" altLang="ja-JP" dirty="0"/>
              <a:t>への確認、体位・環境の調整</a:t>
            </a:r>
          </a:p>
          <a:p>
            <a:pPr>
              <a:defRPr/>
            </a:pPr>
            <a:r>
              <a:rPr lang="ja-JP" altLang="en-US" dirty="0"/>
              <a:t>　</a:t>
            </a:r>
            <a:r>
              <a:rPr lang="ja-JP" altLang="ja-JP" dirty="0"/>
              <a:t>手袋をはずし、セッシを使用した場合は元に戻します。対象</a:t>
            </a:r>
            <a:r>
              <a:rPr lang="ja-JP" altLang="en-US" dirty="0"/>
              <a:t>児</a:t>
            </a:r>
            <a:r>
              <a:rPr lang="ja-JP" altLang="ja-JP" dirty="0"/>
              <a:t>に吸引が終わったことを告げ、喀痰がとり切れたかを確認します。</a:t>
            </a:r>
          </a:p>
          <a:p>
            <a:pPr>
              <a:defRPr/>
            </a:pPr>
            <a:r>
              <a:rPr lang="ja-JP" altLang="en-US" dirty="0"/>
              <a:t>　</a:t>
            </a:r>
            <a:r>
              <a:rPr lang="ja-JP" altLang="ja-JP" dirty="0"/>
              <a:t>その後、安楽な姿勢に整え、環境の調整を行います。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102</a:t>
            </a:fld>
            <a:endParaRPr kumimoji="1" lang="ja-JP" altLang="en-US"/>
          </a:p>
        </p:txBody>
      </p:sp>
    </p:spTree>
    <p:extLst>
      <p:ext uri="{BB962C8B-B14F-4D97-AF65-F5344CB8AC3E}">
        <p14:creationId xmlns:p14="http://schemas.microsoft.com/office/powerpoint/2010/main" val="2316883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⑯　</a:t>
            </a:r>
            <a:r>
              <a:rPr lang="ja-JP" altLang="ja-JP" dirty="0"/>
              <a:t>対象</a:t>
            </a:r>
            <a:r>
              <a:rPr lang="ja-JP" altLang="en-US" dirty="0"/>
              <a:t>児</a:t>
            </a:r>
            <a:r>
              <a:rPr lang="ja-JP" altLang="ja-JP" dirty="0"/>
              <a:t>を観察する。</a:t>
            </a:r>
          </a:p>
          <a:p>
            <a:pPr>
              <a:defRPr/>
            </a:pPr>
            <a:r>
              <a:rPr lang="ja-JP" altLang="en-US" dirty="0"/>
              <a:t>　</a:t>
            </a:r>
            <a:r>
              <a:rPr lang="ja-JP" altLang="ja-JP" dirty="0"/>
              <a:t>対象</a:t>
            </a:r>
            <a:r>
              <a:rPr lang="ja-JP" altLang="en-US" dirty="0"/>
              <a:t>児</a:t>
            </a:r>
            <a:r>
              <a:rPr lang="ja-JP" altLang="ja-JP" dirty="0"/>
              <a:t>の顔色、呼吸状態、吸引物の量や性状、気管カニューレ周囲の喀痰の吹き出し、皮膚の状態、固定のゆるみなどを観察します。</a:t>
            </a:r>
          </a:p>
          <a:p>
            <a:pPr>
              <a:defRPr/>
            </a:pPr>
            <a:r>
              <a:rPr lang="ja-JP" altLang="en-US" dirty="0"/>
              <a:t>　</a:t>
            </a:r>
            <a:r>
              <a:rPr lang="ja-JP" altLang="ja-JP" dirty="0"/>
              <a:t>これ以降は、口腔内・鼻腔内吸引の手順16「『流水と石けん』による手洗い」以降と同じです。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103</a:t>
            </a:fld>
            <a:endParaRPr kumimoji="1" lang="ja-JP" altLang="en-US"/>
          </a:p>
        </p:txBody>
      </p:sp>
    </p:spTree>
    <p:extLst>
      <p:ext uri="{BB962C8B-B14F-4D97-AF65-F5344CB8AC3E}">
        <p14:creationId xmlns:p14="http://schemas.microsoft.com/office/powerpoint/2010/main" val="11281132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a:t>
            </a:r>
            <a:r>
              <a:rPr lang="en-US" altLang="ja-JP" dirty="0"/>
              <a:t>1</a:t>
            </a:r>
            <a:r>
              <a:rPr lang="ja-JP" altLang="en-US" dirty="0"/>
              <a:t>回の吸引時間は、</a:t>
            </a:r>
            <a:r>
              <a:rPr lang="en-US" altLang="ja-JP" dirty="0"/>
              <a:t>15</a:t>
            </a:r>
            <a:r>
              <a:rPr lang="ja-JP" altLang="en-US" dirty="0"/>
              <a:t>秒以内で終わるようにしますが、痰が多い場合などで一度で取りきれないときは、吸引を一旦やめて、呼吸が整ってから、再度行うようにします。</a:t>
            </a:r>
            <a:endParaRPr lang="en-US" altLang="ja-JP" dirty="0"/>
          </a:p>
          <a:p>
            <a:pPr eaLnBrk="1" hangingPunct="1"/>
            <a:r>
              <a:rPr lang="ja-JP" altLang="en-US" dirty="0"/>
              <a:t>　吸引中に引ける吸引チューブ内の痰の色や、吸引びんにたまった痰の量や性状、色を観察し、先に説明したような異常があれば、看護師や医師に連絡しましょう。</a:t>
            </a:r>
            <a:endParaRPr lang="ja-JP"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09704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吸引が終了したら、片づけを行います。</a:t>
            </a:r>
          </a:p>
          <a:p>
            <a:r>
              <a:rPr lang="ja-JP" altLang="en-US" dirty="0"/>
              <a:t>　片づけは、次回の使用がすぐにでき、対象児を待たせずに清潔にケアを行えるよう、きちんと行いましょう。</a:t>
            </a:r>
          </a:p>
          <a:p>
            <a:r>
              <a:rPr lang="ja-JP" altLang="en-US" dirty="0"/>
              <a:t>　消毒剤や洗浄用の水の残量が少ないときには、つぎ足すのではなく、交換しておきましょう。</a:t>
            </a:r>
          </a:p>
          <a:p>
            <a:r>
              <a:rPr lang="ja-JP" altLang="en-US" dirty="0"/>
              <a:t>　アルコール綿なども補充しておきましょう。</a:t>
            </a:r>
          </a:p>
          <a:p>
            <a:r>
              <a:rPr lang="ja-JP" altLang="en-US" dirty="0"/>
              <a:t>　吸引では、ベット周囲に</a:t>
            </a:r>
            <a:r>
              <a:rPr lang="ja-JP" altLang="ja-JP" dirty="0"/>
              <a:t>吸引</a:t>
            </a:r>
            <a:r>
              <a:rPr lang="ja-JP" altLang="en-US" dirty="0"/>
              <a:t>チューブの水滴や分泌物などで汚染しがちです。もう一度周囲を見て、これらのものをふき取っておきましょう。</a:t>
            </a:r>
          </a:p>
          <a:p>
            <a:r>
              <a:rPr lang="ja-JP" altLang="en-US" dirty="0"/>
              <a:t>　吸引された分泌物や消毒剤、水は、吸引びんにたまります。上方までたまると、吸引器に逆流したり、吸引できなくなりますので、ある程度たまったら捨てるようにしましょう。</a:t>
            </a:r>
          </a:p>
          <a:p>
            <a:r>
              <a:rPr lang="ja-JP" altLang="en-US" dirty="0"/>
              <a:t>　捨てる場所は、在宅の場合トイレなどの下水道に流すのが一般的ですが、事前に確認しておきましょう。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898810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次は、侵襲的人工呼吸療法を行っている対象児に対して行う気管カニューレ内吸引の手順です。ここでも、単回使用を基本としつつ、乾燥法で吸引カテーテルを再使用する場合の手順もあわせて説明します。</a:t>
            </a: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106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081868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気管切開での人工呼吸器を使用している対象児の場合、この絵のような状態になっています。したがって、気管カニューレ内吸引を行う場合、まずフレキシブルチューブのコネクターを気管カニューレからはずす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107</a:t>
            </a:fld>
            <a:endParaRPr kumimoji="1" lang="ja-JP" altLang="en-US"/>
          </a:p>
        </p:txBody>
      </p:sp>
    </p:spTree>
    <p:extLst>
      <p:ext uri="{BB962C8B-B14F-4D97-AF65-F5344CB8AC3E}">
        <p14:creationId xmlns:p14="http://schemas.microsoft.com/office/powerpoint/2010/main" val="41863228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人工呼吸器を使用している対象児の気管カニューレ内吸引の時に、気管カニューレからとりはずさなければならない人工呼吸器側の部品を、フレキシブルチューブと呼びます。フレックスチューブ、カテーテルマウントとも呼ばれている部品です。フレキシブルチューブの先端の気管カニューレとの接続部位をコネクターと呼び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02499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手順①「対象児の同意を得る」～手順⑨「吸引開始の声かけをする」は、通常の気管カニューレ内吸引と同じ手順となります。</a:t>
            </a:r>
            <a:endParaRPr lang="en-US" altLang="ja-JP" dirty="0"/>
          </a:p>
          <a:p>
            <a:pPr>
              <a:defRPr/>
            </a:pPr>
            <a:endParaRPr lang="ja-JP" altLang="en-US" dirty="0"/>
          </a:p>
          <a:p>
            <a:pPr>
              <a:defRPr/>
            </a:pPr>
            <a:r>
              <a:rPr lang="ja-JP" altLang="en-US" dirty="0"/>
              <a:t>　手順⑩　コネクターをはずす。</a:t>
            </a:r>
          </a:p>
          <a:p>
            <a:pPr>
              <a:defRPr/>
            </a:pPr>
            <a:r>
              <a:rPr lang="ja-JP" altLang="en-US" dirty="0"/>
              <a:t>　人工呼吸器から空気が送り込まれ、胸が盛り上がるのを確認後、フレキシブルチューブのコネクターを気管カニューレからはずします。この時は、人工呼吸器の消音ボタンを押し、素早く利き手で吸引カテーテルを持った状態で、もう一方の手（非利き手）で、フレキシブルチューブ先端のコネクターをはずすことになります。そのため、場合によっては、あらかじめコネクターを少し緩めておいたり、コネクターを固定しているひもをほどいておくなどの、吸引前の準備が必要です。</a:t>
            </a:r>
          </a:p>
          <a:p>
            <a:pPr>
              <a:defRPr/>
            </a:pPr>
            <a:r>
              <a:rPr lang="ja-JP" altLang="en-US" dirty="0"/>
              <a:t>　また、コネクターをはずした時、フレキシブルチューブ内にたまった水滴が気管カニューレ内部に落ちないよう注意して下さい。</a:t>
            </a:r>
          </a:p>
          <a:p>
            <a:pPr>
              <a:defRPr/>
            </a:pPr>
            <a:r>
              <a:rPr lang="ja-JP" altLang="en-US" dirty="0"/>
              <a:t>　はずしたコネクターは、きれいなタオルなどの上に置いておきます。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740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0038" indent="-288476">
              <a:spcBef>
                <a:spcPct val="30000"/>
              </a:spcBef>
              <a:defRPr kumimoji="1" sz="1200">
                <a:solidFill>
                  <a:schemeClr val="tx1"/>
                </a:solidFill>
                <a:latin typeface="Times" panose="02020603050405020304" pitchFamily="18" charset="0"/>
                <a:ea typeface="Osaka" charset="-128"/>
              </a:defRPr>
            </a:lvl2pPr>
            <a:lvl3pPr marL="1153904" indent="-230780">
              <a:spcBef>
                <a:spcPct val="30000"/>
              </a:spcBef>
              <a:defRPr kumimoji="1" sz="1200">
                <a:solidFill>
                  <a:schemeClr val="tx1"/>
                </a:solidFill>
                <a:latin typeface="Times" panose="02020603050405020304" pitchFamily="18" charset="0"/>
                <a:ea typeface="Osaka" charset="-128"/>
              </a:defRPr>
            </a:lvl3pPr>
            <a:lvl4pPr marL="1615466" indent="-230780">
              <a:spcBef>
                <a:spcPct val="30000"/>
              </a:spcBef>
              <a:defRPr kumimoji="1" sz="1200">
                <a:solidFill>
                  <a:schemeClr val="tx1"/>
                </a:solidFill>
                <a:latin typeface="Times" panose="02020603050405020304" pitchFamily="18" charset="0"/>
                <a:ea typeface="Osaka" charset="-128"/>
              </a:defRPr>
            </a:lvl4pPr>
            <a:lvl5pPr marL="2077028" indent="-230780">
              <a:spcBef>
                <a:spcPct val="30000"/>
              </a:spcBef>
              <a:defRPr kumimoji="1" sz="1200">
                <a:solidFill>
                  <a:schemeClr val="tx1"/>
                </a:solidFill>
                <a:latin typeface="Times" panose="02020603050405020304" pitchFamily="18" charset="0"/>
                <a:ea typeface="Osaka" charset="-128"/>
              </a:defRPr>
            </a:lvl5pPr>
            <a:lvl6pPr marL="2538590"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0151"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1713"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23276"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2CDE38D1-6F13-470A-ACCD-5F2B0E82461C}" type="slidenum">
              <a:rPr lang="en-US" altLang="ja-JP">
                <a:solidFill>
                  <a:srgbClr val="000000"/>
                </a:solidFill>
              </a:rPr>
              <a:pPr>
                <a:spcBef>
                  <a:spcPct val="0"/>
                </a:spcBef>
              </a:pPr>
              <a:t>11</a:t>
            </a:fld>
            <a:endParaRPr lang="en-US" altLang="ja-JP">
              <a:solidFill>
                <a:srgbClr val="000000"/>
              </a:solidFill>
            </a:endParaRPr>
          </a:p>
        </p:txBody>
      </p:sp>
      <p:sp>
        <p:nvSpPr>
          <p:cNvPr id="175107" name="Rectangle 2"/>
          <p:cNvSpPr>
            <a:spLocks noGrp="1" noRot="1" noChangeAspect="1" noChangeArrowheads="1" noTextEdit="1"/>
          </p:cNvSpPr>
          <p:nvPr>
            <p:ph type="sldImg"/>
          </p:nvPr>
        </p:nvSpPr>
        <p:spPr>
          <a:xfrm>
            <a:off x="981075" y="1243013"/>
            <a:ext cx="4845050" cy="3354387"/>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385">
              <a:defRPr/>
            </a:pPr>
            <a:r>
              <a:rPr lang="ja-JP" altLang="en-US" dirty="0">
                <a:solidFill>
                  <a:srgbClr val="000000"/>
                </a:solidFill>
              </a:rPr>
              <a:t>　</a:t>
            </a:r>
            <a:r>
              <a:rPr lang="ja-JP" altLang="ja-JP" dirty="0">
                <a:solidFill>
                  <a:srgbClr val="000000"/>
                </a:solidFill>
              </a:rPr>
              <a:t>胸廓扁平が強くなると、椎体と胸骨の間に気管が挟まれて気管が前後に細くな</a:t>
            </a:r>
            <a:r>
              <a:rPr lang="ja-JP" altLang="en-US" dirty="0">
                <a:solidFill>
                  <a:srgbClr val="000000"/>
                </a:solidFill>
              </a:rPr>
              <a:t>ります</a:t>
            </a:r>
            <a:r>
              <a:rPr lang="ja-JP" altLang="ja-JP" dirty="0">
                <a:solidFill>
                  <a:srgbClr val="000000"/>
                </a:solidFill>
              </a:rPr>
              <a:t>。</a:t>
            </a:r>
            <a:endParaRPr lang="en-US" altLang="ja-JP" dirty="0">
              <a:solidFill>
                <a:srgbClr val="000000"/>
              </a:solidFill>
            </a:endParaRPr>
          </a:p>
          <a:p>
            <a:pPr defTabSz="912385">
              <a:defRPr/>
            </a:pPr>
            <a:r>
              <a:rPr lang="ja-JP" altLang="en-US" dirty="0">
                <a:solidFill>
                  <a:srgbClr val="000000"/>
                </a:solidFill>
              </a:rPr>
              <a:t>　</a:t>
            </a:r>
            <a:r>
              <a:rPr lang="ja-JP" altLang="ja-JP" dirty="0">
                <a:solidFill>
                  <a:srgbClr val="000000"/>
                </a:solidFill>
              </a:rPr>
              <a:t>脊柱の側彎が強くなると脊椎の椎体により気管支も圧迫されて狭くな</a:t>
            </a:r>
            <a:r>
              <a:rPr lang="ja-JP" altLang="en-US" dirty="0">
                <a:solidFill>
                  <a:srgbClr val="000000"/>
                </a:solidFill>
              </a:rPr>
              <a:t>ることがあります。とくに</a:t>
            </a:r>
            <a:r>
              <a:rPr lang="ja-JP" altLang="ja-JP" dirty="0">
                <a:solidFill>
                  <a:srgbClr val="000000"/>
                </a:solidFill>
              </a:rPr>
              <a:t>右凸の側彎により右の主気管支に</a:t>
            </a:r>
            <a:r>
              <a:rPr lang="ja-JP" altLang="en-US" dirty="0">
                <a:solidFill>
                  <a:srgbClr val="000000"/>
                </a:solidFill>
              </a:rPr>
              <a:t>狭窄が</a:t>
            </a:r>
            <a:r>
              <a:rPr lang="ja-JP" altLang="ja-JP" dirty="0">
                <a:solidFill>
                  <a:srgbClr val="000000"/>
                </a:solidFill>
              </a:rPr>
              <a:t>生じやす</a:t>
            </a:r>
            <a:r>
              <a:rPr lang="ja-JP" altLang="en-US" dirty="0">
                <a:solidFill>
                  <a:srgbClr val="000000"/>
                </a:solidFill>
              </a:rPr>
              <a:t>くなります。</a:t>
            </a:r>
            <a:endParaRPr lang="ja-JP" altLang="ja-JP" dirty="0">
              <a:solidFill>
                <a:srgbClr val="000000"/>
              </a:solidFill>
            </a:endParaRPr>
          </a:p>
          <a:p>
            <a:r>
              <a:rPr lang="ja-JP" altLang="en-US" dirty="0"/>
              <a:t>　重度脳性麻痺や先天性福山型筋ジストロフィーでは、思春期ころになると胸郭が扁平化してきます。扁平化すると、気管と腕頭動脈が、胸骨と椎骨にはさまれた非常に狭いところを走行することになります。そのために、腕頭動脈を介して気管が圧排されるようになり、気管狭窄が生じることになります。いったんこれが生じると対策に非常に苦慮することになります。将来胸郭が扁平化しないように、年少のころからの姿勢管理が重要となってきます。</a:t>
            </a:r>
          </a:p>
        </p:txBody>
      </p:sp>
    </p:spTree>
    <p:extLst>
      <p:ext uri="{BB962C8B-B14F-4D97-AF65-F5344CB8AC3E}">
        <p14:creationId xmlns:p14="http://schemas.microsoft.com/office/powerpoint/2010/main" val="4678319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手順⑪　気管カニューレ内部を吸引する。</a:t>
            </a:r>
          </a:p>
          <a:p>
            <a:pPr>
              <a:defRPr/>
            </a:pPr>
            <a:r>
              <a:rPr lang="ja-JP" altLang="en-US" dirty="0"/>
              <a:t>　通常の気管カニューレ内吸引と同様に、初めから陰圧をかけて喀痰を引きながら挿入し、そのまま陰圧をかけて引き抜きながら吸引します。</a:t>
            </a:r>
          </a:p>
          <a:p>
            <a:pPr>
              <a:defRPr/>
            </a:pPr>
            <a:r>
              <a:rPr lang="ja-JP" altLang="en-US" dirty="0"/>
              <a:t>吸引カテーテルを引き抜く時、こよりをひねるように、左右に回転させたりしてもよいでしょう。</a:t>
            </a:r>
          </a:p>
          <a:p>
            <a:pPr>
              <a:defRPr/>
            </a:pPr>
            <a:r>
              <a:rPr lang="ja-JP" altLang="en-US" dirty="0"/>
              <a:t>　</a:t>
            </a:r>
            <a:r>
              <a:rPr lang="en-US" altLang="ja-JP" dirty="0"/>
              <a:t>1</a:t>
            </a:r>
            <a:r>
              <a:rPr lang="ja-JP" altLang="en-US" dirty="0"/>
              <a:t>回の吸引時間は、</a:t>
            </a:r>
            <a:r>
              <a:rPr lang="en-US" altLang="ja-JP" dirty="0"/>
              <a:t>10</a:t>
            </a:r>
            <a:r>
              <a:rPr lang="ja-JP" altLang="en-US" dirty="0"/>
              <a:t>秒以内です。息苦しさは大丈夫かどうかなど、表情などを観察し、できるだけ短い時間で行いましょう。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110</a:t>
            </a:fld>
            <a:endParaRPr kumimoji="1" lang="ja-JP" altLang="en-US"/>
          </a:p>
        </p:txBody>
      </p:sp>
    </p:spTree>
    <p:extLst>
      <p:ext uri="{BB962C8B-B14F-4D97-AF65-F5344CB8AC3E}">
        <p14:creationId xmlns:p14="http://schemas.microsoft.com/office/powerpoint/2010/main" val="26340153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手順⑫　コネクターを素早く接続する。</a:t>
            </a:r>
          </a:p>
          <a:p>
            <a:pPr>
              <a:defRPr/>
            </a:pPr>
            <a:r>
              <a:rPr lang="ja-JP" altLang="en-US" dirty="0"/>
              <a:t>　吸引が終わったら、すぐに、気管カニューレにフレキシブルチューブ先端のコネクターを接続します。この時フレキシブルチューブ内にたまった水滴をはらい、気管カニューレ内に落ちないよう注意して下さい。そして、正しく接続できているか人工呼吸器の作動状況や状態の確認を行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111</a:t>
            </a:fld>
            <a:endParaRPr kumimoji="1" lang="ja-JP" altLang="en-US"/>
          </a:p>
        </p:txBody>
      </p:sp>
    </p:spTree>
    <p:extLst>
      <p:ext uri="{BB962C8B-B14F-4D97-AF65-F5344CB8AC3E}">
        <p14:creationId xmlns:p14="http://schemas.microsoft.com/office/powerpoint/2010/main" val="27326431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手順⑬　確認の声かけをする。</a:t>
            </a:r>
          </a:p>
          <a:p>
            <a:pPr>
              <a:defRPr/>
            </a:pPr>
            <a:r>
              <a:rPr lang="ja-JP" altLang="en-US" dirty="0"/>
              <a:t>　吸引が終わったら、対象児に声をかけ、吸引が十分であったかどうか、再度吸引が必要かどうかを確認します。</a:t>
            </a:r>
          </a:p>
        </p:txBody>
      </p:sp>
      <p:sp>
        <p:nvSpPr>
          <p:cNvPr id="4" name="スライド番号プレースホルダー 3"/>
          <p:cNvSpPr>
            <a:spLocks noGrp="1"/>
          </p:cNvSpPr>
          <p:nvPr>
            <p:ph type="sldNum" sz="quarter" idx="5"/>
          </p:nvPr>
        </p:nvSpPr>
        <p:spPr/>
        <p:txBody>
          <a:bodyPr/>
          <a:lstStyle/>
          <a:p>
            <a:pPr marL="0" marR="0" lvl="0" indent="0" algn="r" defTabSz="91668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6680"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537378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気管切開での人工呼吸器を使用している対象児の場合、この絵のような状態になっています。したがって、気管カニューレ内吸引を行う場合、まずフレキシブルチューブのコネクターを気管カニューレからはずす必要があ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464269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1675" y="4789427"/>
            <a:ext cx="5453391" cy="4867955"/>
          </a:xfrm>
        </p:spPr>
        <p:txBody>
          <a:bodyPr/>
          <a:lstStyle/>
          <a:p>
            <a:r>
              <a:rPr kumimoji="1" lang="ja-JP" altLang="en-US" kern="1200" dirty="0">
                <a:solidFill>
                  <a:schemeClr val="tx1"/>
                </a:solidFill>
                <a:effectLst/>
                <a:cs typeface="Osaka"/>
              </a:rPr>
              <a:t>　気管切開はのどに孔を開けて、呼吸をしやすくする方法です。</a:t>
            </a:r>
            <a:endParaRPr kumimoji="1" lang="en-US" altLang="ja-JP" kern="1200" dirty="0">
              <a:solidFill>
                <a:schemeClr val="tx1"/>
              </a:solidFill>
              <a:effectLst/>
              <a:cs typeface="Osaka"/>
            </a:endParaRPr>
          </a:p>
          <a:p>
            <a:r>
              <a:rPr kumimoji="1" lang="ja-JP" altLang="en-US" kern="1200" dirty="0">
                <a:solidFill>
                  <a:schemeClr val="tx1"/>
                </a:solidFill>
                <a:effectLst/>
                <a:cs typeface="Osaka"/>
              </a:rPr>
              <a:t>　気管切開を受けている子どもでは、どのような理由や経過で気管切開を受けたのかを確認しておくことが、ケアの上でも大事です。</a:t>
            </a:r>
            <a:endParaRPr kumimoji="1" lang="en-US" altLang="ja-JP" kern="1200" dirty="0">
              <a:solidFill>
                <a:schemeClr val="tx1"/>
              </a:solidFill>
              <a:effectLst/>
              <a:cs typeface="Osaka"/>
            </a:endParaRPr>
          </a:p>
          <a:p>
            <a:r>
              <a:rPr kumimoji="1" lang="ja-JP" altLang="en-US" kern="1200" dirty="0">
                <a:solidFill>
                  <a:schemeClr val="tx1"/>
                </a:solidFill>
                <a:effectLst/>
                <a:cs typeface="Osaka"/>
              </a:rPr>
              <a:t>　</a:t>
            </a:r>
            <a:r>
              <a:rPr kumimoji="1" lang="ja-JP" altLang="ja-JP" kern="1200" dirty="0">
                <a:solidFill>
                  <a:schemeClr val="tx1"/>
                </a:solidFill>
                <a:effectLst/>
                <a:cs typeface="Osaka"/>
              </a:rPr>
              <a:t>上気道狭窄への対応として</a:t>
            </a:r>
            <a:r>
              <a:rPr kumimoji="1" lang="ja-JP" altLang="en-US" kern="1200" dirty="0">
                <a:solidFill>
                  <a:schemeClr val="tx1"/>
                </a:solidFill>
                <a:effectLst/>
                <a:cs typeface="Osaka"/>
              </a:rPr>
              <a:t>先に</a:t>
            </a:r>
            <a:r>
              <a:rPr kumimoji="1" lang="ja-JP" altLang="ja-JP" kern="1200" dirty="0">
                <a:solidFill>
                  <a:schemeClr val="tx1"/>
                </a:solidFill>
                <a:effectLst/>
                <a:cs typeface="Osaka"/>
              </a:rPr>
              <a:t>述べ</a:t>
            </a:r>
            <a:r>
              <a:rPr kumimoji="1" lang="ja-JP" altLang="en-US" kern="1200" dirty="0">
                <a:solidFill>
                  <a:schemeClr val="tx1"/>
                </a:solidFill>
                <a:effectLst/>
                <a:cs typeface="Osaka"/>
              </a:rPr>
              <a:t>た</a:t>
            </a:r>
            <a:r>
              <a:rPr kumimoji="1" lang="ja-JP" altLang="ja-JP" kern="1200" dirty="0">
                <a:solidFill>
                  <a:schemeClr val="tx1"/>
                </a:solidFill>
                <a:effectLst/>
                <a:cs typeface="Osaka"/>
              </a:rPr>
              <a:t>方法では改善が得られない場合に、気管切開が必要とな</a:t>
            </a:r>
            <a:r>
              <a:rPr kumimoji="1" lang="ja-JP" altLang="en-US" kern="1200" dirty="0">
                <a:solidFill>
                  <a:schemeClr val="tx1"/>
                </a:solidFill>
                <a:effectLst/>
                <a:cs typeface="Osaka"/>
              </a:rPr>
              <a:t>ります。</a:t>
            </a:r>
            <a:endParaRPr kumimoji="1" lang="en-US" altLang="ja-JP" kern="1200" dirty="0">
              <a:solidFill>
                <a:schemeClr val="tx1"/>
              </a:solidFill>
              <a:effectLst/>
              <a:cs typeface="Osaka"/>
            </a:endParaRPr>
          </a:p>
          <a:p>
            <a:pPr defTabSz="916588" eaLnBrk="0" fontAlgn="base" hangingPunct="0">
              <a:defRPr/>
            </a:pPr>
            <a:r>
              <a:rPr lang="ja-JP" altLang="en-US" dirty="0"/>
              <a:t>　鼻、耳、口、喉などを含む器官の先天的な発育の障害により、鼻、咽頭、喉頭、気管が狭くなっていて、呼吸経路の確保のために気管切開を受けている子どももいます。歩けるが気管切開を受けている、聴力障害があり気管切開も受けているという子どもではこのようなケースが多いです。</a:t>
            </a:r>
            <a:endParaRPr lang="en-US" altLang="ja-JP" dirty="0"/>
          </a:p>
          <a:p>
            <a:pPr defTabSz="916588" eaLnBrk="0" fontAlgn="base" hangingPunct="0">
              <a:defRPr/>
            </a:pPr>
            <a:r>
              <a:rPr lang="ja-JP" altLang="en-US" dirty="0"/>
              <a:t>　これらのグループは、気管カニューレが抜けて、かつ気管孔が狭くなると、短時間で呼吸が苦しくなります。</a:t>
            </a:r>
            <a:endParaRPr lang="en-US" altLang="ja-JP" dirty="0"/>
          </a:p>
          <a:p>
            <a:r>
              <a:rPr kumimoji="1" lang="ja-JP" altLang="en-US" kern="1200" dirty="0">
                <a:effectLst/>
                <a:cs typeface="Osaka"/>
              </a:rPr>
              <a:t>　呼吸機能、</a:t>
            </a:r>
            <a:r>
              <a:rPr kumimoji="1" lang="ja-JP" altLang="ja-JP" kern="1200" dirty="0">
                <a:effectLst/>
                <a:cs typeface="Osaka"/>
              </a:rPr>
              <a:t>排痰機能が弱い場合にも気管切開が必要になることがあ</a:t>
            </a:r>
            <a:r>
              <a:rPr kumimoji="1" lang="ja-JP" altLang="en-US" kern="1200" dirty="0">
                <a:effectLst/>
                <a:cs typeface="Osaka"/>
              </a:rPr>
              <a:t>ります</a:t>
            </a:r>
            <a:r>
              <a:rPr kumimoji="1" lang="ja-JP" altLang="ja-JP" kern="1200" dirty="0">
                <a:effectLst/>
                <a:cs typeface="Osaka"/>
              </a:rPr>
              <a:t>。</a:t>
            </a:r>
            <a:r>
              <a:rPr kumimoji="1" lang="ja-JP" altLang="en-US" kern="1200" dirty="0">
                <a:effectLst/>
                <a:cs typeface="Osaka"/>
              </a:rPr>
              <a:t>重度の脳性麻痺などで呼吸障害が進み痰の吸引がしばしば必要となっていた子どもが、肺炎で急性呼吸不全になり気管内挿管による人工呼吸器治療を受け、その後、排痰呼吸機能が弱いために抜管困難（気管挿管チューブが抜けない状態）となり、</a:t>
            </a:r>
            <a:r>
              <a:rPr kumimoji="1" lang="en-US" altLang="ja-JP" kern="1200" dirty="0">
                <a:effectLst/>
                <a:cs typeface="Osaka"/>
              </a:rPr>
              <a:t>ICU</a:t>
            </a:r>
            <a:r>
              <a:rPr kumimoji="1" lang="ja-JP" altLang="en-US" kern="1200" dirty="0">
                <a:effectLst/>
                <a:cs typeface="Osaka"/>
              </a:rPr>
              <a:t>に入院中に</a:t>
            </a:r>
            <a:r>
              <a:rPr kumimoji="1" lang="en-US" altLang="ja-JP" kern="1200" dirty="0">
                <a:effectLst/>
                <a:cs typeface="Osaka"/>
              </a:rPr>
              <a:t>ICU</a:t>
            </a:r>
            <a:r>
              <a:rPr kumimoji="1" lang="ja-JP" altLang="en-US" kern="1200" dirty="0">
                <a:effectLst/>
                <a:cs typeface="Osaka"/>
              </a:rPr>
              <a:t>担当医師により急遽の気管切開を受けるという例もあります。この場合は気管孔がしっかりした形になっていないために、気管カニューレが抜けると気管孔が狭くなり、気管カニューレの再挿入も困難であるということがしばしばあります。</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人工呼吸器</a:t>
            </a:r>
            <a:r>
              <a:rPr lang="ja-JP" altLang="en-US" dirty="0">
                <a:cs typeface="Osaka"/>
              </a:rPr>
              <a:t>療法</a:t>
            </a:r>
            <a:r>
              <a:rPr kumimoji="1" lang="ja-JP" altLang="ja-JP" kern="1200" dirty="0">
                <a:effectLst/>
                <a:cs typeface="Osaka"/>
              </a:rPr>
              <a:t>が必要であり、鼻マスクなどによる非侵襲的呼吸器療法が困難な場合も、人工呼吸器</a:t>
            </a:r>
            <a:r>
              <a:rPr lang="ja-JP" altLang="en-US" dirty="0">
                <a:cs typeface="Osaka"/>
              </a:rPr>
              <a:t>療法</a:t>
            </a:r>
            <a:r>
              <a:rPr kumimoji="1" lang="ja-JP" altLang="ja-JP" kern="1200" dirty="0">
                <a:effectLst/>
                <a:cs typeface="Osaka"/>
              </a:rPr>
              <a:t>継続のために気管切開</a:t>
            </a:r>
            <a:r>
              <a:rPr kumimoji="1" lang="ja-JP" altLang="en-US" kern="1200" dirty="0">
                <a:effectLst/>
                <a:cs typeface="Osaka"/>
              </a:rPr>
              <a:t>となります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排痰機能が弱く気管から直接に痰を吸引しなければならない場合にも気管切開が検討されますが、食物・唾液・胃から</a:t>
            </a:r>
            <a:r>
              <a:rPr kumimoji="1" lang="ja-JP" altLang="en-US" kern="1200" dirty="0">
                <a:solidFill>
                  <a:schemeClr val="tx1"/>
                </a:solidFill>
                <a:effectLst/>
                <a:cs typeface="Osaka"/>
              </a:rPr>
              <a:t>逆流した胃酸などが誤嚥されて、肺炎を反復する場合には、気管に孔を開けるだけの単純気管切開ではなく誤嚥防止手術での気管切開が行われます。</a:t>
            </a:r>
            <a:endParaRPr kumimoji="1" lang="en-US" altLang="ja-JP"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114</a:t>
            </a:fld>
            <a:endParaRPr kumimoji="1" lang="ja-JP" altLang="en-US"/>
          </a:p>
        </p:txBody>
      </p:sp>
    </p:spTree>
    <p:extLst>
      <p:ext uri="{BB962C8B-B14F-4D97-AF65-F5344CB8AC3E}">
        <p14:creationId xmlns:p14="http://schemas.microsoft.com/office/powerpoint/2010/main" val="33446133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2630" y="4795555"/>
            <a:ext cx="5461032" cy="4497440"/>
          </a:xfrm>
        </p:spPr>
        <p:txBody>
          <a:bodyPr/>
          <a:lstStyle/>
          <a:p>
            <a:r>
              <a:rPr lang="ja-JP" altLang="en-US" dirty="0"/>
              <a:t>　</a:t>
            </a:r>
            <a:r>
              <a:rPr lang="ja-JP" altLang="ja-JP" dirty="0"/>
              <a:t>気管切開を受けている</a:t>
            </a:r>
            <a:r>
              <a:rPr lang="ja-JP" altLang="en-US" dirty="0"/>
              <a:t>子どもでは、ほとんどが、</a:t>
            </a:r>
            <a:r>
              <a:rPr lang="ja-JP" altLang="ja-JP" dirty="0"/>
              <a:t>気管カニューレが入ってい</a:t>
            </a:r>
            <a:r>
              <a:rPr lang="ja-JP" altLang="en-US" dirty="0"/>
              <a:t>ます</a:t>
            </a:r>
            <a:r>
              <a:rPr lang="ja-JP" altLang="ja-JP" dirty="0"/>
              <a:t>。</a:t>
            </a:r>
            <a:endParaRPr lang="en-US" altLang="ja-JP" dirty="0"/>
          </a:p>
          <a:p>
            <a:r>
              <a:rPr lang="ja-JP" altLang="en-US" dirty="0"/>
              <a:t>　</a:t>
            </a:r>
            <a:r>
              <a:rPr lang="ja-JP" altLang="ja-JP" dirty="0"/>
              <a:t>何も入れていないと気管切開孔が狭くなったり、閉じてしまうので、それを防ぐためで</a:t>
            </a:r>
            <a:r>
              <a:rPr lang="ja-JP" altLang="en-US" dirty="0"/>
              <a:t>す</a:t>
            </a:r>
            <a:r>
              <a:rPr lang="ja-JP" altLang="ja-JP" dirty="0"/>
              <a:t>。また、人工呼吸器をつなぐためにも気管カニューレが必要である。</a:t>
            </a:r>
            <a:endParaRPr lang="en-US" altLang="ja-JP" dirty="0"/>
          </a:p>
          <a:p>
            <a:r>
              <a:rPr lang="ja-JP" altLang="ja-JP" dirty="0"/>
              <a:t>気管カニューレには、カフがついているものと、ついていないものがあります。</a:t>
            </a:r>
          </a:p>
          <a:p>
            <a:pPr defTabSz="923701">
              <a:defRPr/>
            </a:pPr>
            <a:r>
              <a:rPr lang="ja-JP" altLang="en-US" dirty="0"/>
              <a:t>　</a:t>
            </a:r>
            <a:r>
              <a:rPr lang="ja-JP" altLang="ja-JP" dirty="0"/>
              <a:t>気管切開での人工呼吸器</a:t>
            </a:r>
            <a:r>
              <a:rPr lang="ja-JP" altLang="en-US" dirty="0"/>
              <a:t>療法</a:t>
            </a:r>
            <a:r>
              <a:rPr lang="ja-JP" altLang="ja-JP" dirty="0"/>
              <a:t>では、人工呼吸器から送り込まれた空気が</a:t>
            </a:r>
            <a:r>
              <a:rPr lang="ja-JP" altLang="en-US" dirty="0"/>
              <a:t>のどから</a:t>
            </a:r>
            <a:r>
              <a:rPr lang="ja-JP" altLang="ja-JP" dirty="0"/>
              <a:t>口の方に漏れていかないように</a:t>
            </a:r>
            <a:r>
              <a:rPr lang="ja-JP" altLang="en-US" dirty="0"/>
              <a:t>、</a:t>
            </a:r>
            <a:r>
              <a:rPr lang="ja-JP" altLang="ja-JP" dirty="0"/>
              <a:t>カフ付き</a:t>
            </a:r>
            <a:r>
              <a:rPr lang="ja-JP" altLang="en-US" dirty="0"/>
              <a:t>気管</a:t>
            </a:r>
            <a:r>
              <a:rPr lang="ja-JP" altLang="ja-JP" dirty="0"/>
              <a:t>カニューレ</a:t>
            </a:r>
            <a:r>
              <a:rPr lang="ja-JP" altLang="en-US" dirty="0"/>
              <a:t>が</a:t>
            </a:r>
            <a:r>
              <a:rPr lang="ja-JP" altLang="ja-JP" dirty="0"/>
              <a:t>使用</a:t>
            </a:r>
            <a:r>
              <a:rPr lang="ja-JP" altLang="en-US" dirty="0"/>
              <a:t>されますが</a:t>
            </a:r>
            <a:r>
              <a:rPr lang="ja-JP" altLang="ja-JP" dirty="0"/>
              <a:t>、</a:t>
            </a:r>
            <a:r>
              <a:rPr lang="ja-JP" altLang="en-US" dirty="0"/>
              <a:t>小さな子どもでは人工呼吸器使用でもカフなし気管カニューレの方が多いです。最近の人工呼吸器は、この漏れ（リーク）の分も補正して空気を送り込んでくれますので、リーク防止という目的でのカフの使用の必要性は小さくなり、</a:t>
            </a:r>
            <a:r>
              <a:rPr lang="ja-JP" altLang="ja-JP" dirty="0"/>
              <a:t>人工呼吸器</a:t>
            </a:r>
            <a:r>
              <a:rPr lang="ja-JP" altLang="en-US" dirty="0"/>
              <a:t>使用の体格の大きな子どもでもカフなし気管カ　ニューレ使用が多くなっています。</a:t>
            </a:r>
            <a:endParaRPr lang="en-US" altLang="ja-JP" dirty="0"/>
          </a:p>
          <a:p>
            <a:pPr defTabSz="923701">
              <a:defRPr/>
            </a:pPr>
            <a:r>
              <a:rPr lang="ja-JP" altLang="en-US" dirty="0"/>
              <a:t>　カフをふくらますことにより、唾液や、鼻・喉からの分泌物が気管に下りてくるのをブロックするという、</a:t>
            </a:r>
            <a:r>
              <a:rPr lang="ja-JP" altLang="ja-JP" dirty="0"/>
              <a:t>誤嚥防止のために</a:t>
            </a:r>
            <a:r>
              <a:rPr lang="ja-JP" altLang="en-US" dirty="0"/>
              <a:t>、</a:t>
            </a:r>
            <a:r>
              <a:rPr lang="ja-JP" altLang="ja-JP" dirty="0"/>
              <a:t>カフ付き</a:t>
            </a:r>
            <a:r>
              <a:rPr lang="ja-JP" altLang="en-US" dirty="0"/>
              <a:t>気管</a:t>
            </a:r>
            <a:r>
              <a:rPr lang="ja-JP" altLang="ja-JP" dirty="0"/>
              <a:t>カニューレが使われること</a:t>
            </a:r>
            <a:r>
              <a:rPr lang="ja-JP" altLang="en-US" dirty="0"/>
              <a:t>も</a:t>
            </a:r>
            <a:r>
              <a:rPr lang="ja-JP" altLang="ja-JP" dirty="0"/>
              <a:t>あります。</a:t>
            </a:r>
            <a:endParaRPr lang="en-US" altLang="ja-JP" dirty="0"/>
          </a:p>
          <a:p>
            <a:r>
              <a:rPr lang="ja-JP" altLang="en-US" dirty="0"/>
              <a:t>　</a:t>
            </a:r>
            <a:r>
              <a:rPr lang="ja-JP" altLang="ja-JP" dirty="0"/>
              <a:t>カフは強く膨らますと気管の粘膜を強く圧迫してしま</a:t>
            </a:r>
            <a:r>
              <a:rPr lang="ja-JP" altLang="en-US" dirty="0"/>
              <a:t>い粘膜にダメージを与えます</a:t>
            </a:r>
            <a:r>
              <a:rPr lang="ja-JP" altLang="ja-JP" dirty="0"/>
              <a:t>ので、膨らまし過ぎないよう、適正な圧で空気が入っている必要があります。カフインジケーターの膨らみ</a:t>
            </a:r>
            <a:r>
              <a:rPr lang="ja-JP" altLang="en-US" dirty="0"/>
              <a:t>方</a:t>
            </a:r>
            <a:r>
              <a:rPr lang="ja-JP" altLang="ja-JP" dirty="0"/>
              <a:t>と感触</a:t>
            </a:r>
            <a:r>
              <a:rPr lang="ja-JP" altLang="en-US" dirty="0"/>
              <a:t>（赤ちゃんの耳朶程度の感触が適正）</a:t>
            </a:r>
            <a:r>
              <a:rPr lang="ja-JP" altLang="ja-JP" dirty="0"/>
              <a:t>で、ある程度確認することができます</a:t>
            </a:r>
            <a:r>
              <a:rPr lang="ja-JP" altLang="en-US" dirty="0"/>
              <a:t>が、正確には、カフ圧計で確認します。</a:t>
            </a:r>
            <a:endParaRPr lang="en-US" altLang="ja-JP" dirty="0"/>
          </a:p>
          <a:p>
            <a:r>
              <a:rPr lang="ja-JP" altLang="en-US" kern="100" dirty="0">
                <a:cs typeface="Times New Roman" panose="02020603050405020304" pitchFamily="18" charset="0"/>
              </a:rPr>
              <a:t>　</a:t>
            </a:r>
            <a:r>
              <a:rPr lang="ja-JP" altLang="ja-JP" kern="100" dirty="0">
                <a:cs typeface="Times New Roman" panose="02020603050405020304" pitchFamily="18" charset="0"/>
              </a:rPr>
              <a:t>レ</a:t>
            </a:r>
            <a:r>
              <a:rPr lang="ja-JP" altLang="en-US" kern="100" dirty="0">
                <a:cs typeface="Times New Roman" panose="02020603050405020304" pitchFamily="18" charset="0"/>
              </a:rPr>
              <a:t>ティ</a:t>
            </a:r>
            <a:r>
              <a:rPr lang="ja-JP" altLang="ja-JP" kern="100" dirty="0">
                <a:cs typeface="Times New Roman" panose="02020603050405020304" pitchFamily="18" charset="0"/>
              </a:rPr>
              <a:t>ナ</a:t>
            </a:r>
            <a:r>
              <a:rPr lang="ja-JP" altLang="en-US" kern="100" dirty="0">
                <a:cs typeface="Times New Roman" panose="02020603050405020304" pitchFamily="18" charset="0"/>
              </a:rPr>
              <a:t>と呼ばれる</a:t>
            </a:r>
            <a:r>
              <a:rPr lang="ja-JP" altLang="ja-JP" kern="100" dirty="0">
                <a:cs typeface="Times New Roman" panose="02020603050405020304" pitchFamily="18" charset="0"/>
              </a:rPr>
              <a:t>カフス</a:t>
            </a:r>
            <a:r>
              <a:rPr lang="ja-JP" altLang="en-US" kern="100" dirty="0">
                <a:cs typeface="Times New Roman" panose="02020603050405020304" pitchFamily="18" charset="0"/>
              </a:rPr>
              <a:t>ボタン</a:t>
            </a:r>
            <a:r>
              <a:rPr lang="ja-JP" altLang="ja-JP" kern="100" dirty="0">
                <a:cs typeface="Times New Roman" panose="02020603050405020304" pitchFamily="18" charset="0"/>
              </a:rPr>
              <a:t>型</a:t>
            </a:r>
            <a:r>
              <a:rPr lang="ja-JP" altLang="en-US" kern="100" dirty="0">
                <a:cs typeface="Times New Roman" panose="02020603050405020304" pitchFamily="18" charset="0"/>
              </a:rPr>
              <a:t>気管</a:t>
            </a:r>
            <a:r>
              <a:rPr lang="ja-JP" altLang="ja-JP" kern="100" dirty="0">
                <a:cs typeface="Times New Roman" panose="02020603050405020304" pitchFamily="18" charset="0"/>
              </a:rPr>
              <a:t>カニューレ</a:t>
            </a:r>
            <a:r>
              <a:rPr lang="ja-JP" altLang="en-US" kern="100" dirty="0">
                <a:cs typeface="Times New Roman" panose="02020603050405020304" pitchFamily="18" charset="0"/>
              </a:rPr>
              <a:t>が使用されることも稀にあります。</a:t>
            </a:r>
            <a:endParaRPr lang="en-US" altLang="ja-JP" kern="100" dirty="0">
              <a:cs typeface="Times New Roman" panose="02020603050405020304" pitchFamily="18" charset="0"/>
            </a:endParaRPr>
          </a:p>
          <a:p>
            <a:r>
              <a:rPr lang="ja-JP" altLang="en-US" kern="100" dirty="0">
                <a:cs typeface="Times New Roman" panose="02020603050405020304" pitchFamily="18" charset="0"/>
              </a:rPr>
              <a:t>　カフ圧の調整は医療職が設定します。教職員は研修修了者であってもカフ圧の調整はできません。</a:t>
            </a:r>
            <a:endParaRPr lang="en-US" altLang="ja-JP" kern="100" dirty="0">
              <a:cs typeface="Times New Roman" panose="02020603050405020304" pitchFamily="18" charset="0"/>
            </a:endParaRPr>
          </a:p>
          <a:p>
            <a:endParaRPr lang="en-US" altLang="ja-JP" kern="100" dirty="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marL="0" marR="0" lvl="0" indent="0" algn="r" defTabSz="913473"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3473" rtl="0" eaLnBrk="1" fontAlgn="auto" latinLnBrk="0" hangingPunct="1">
                <a:lnSpc>
                  <a:spcPct val="100000"/>
                </a:lnSpc>
                <a:spcBef>
                  <a:spcPts val="0"/>
                </a:spcBef>
                <a:spcAft>
                  <a:spcPts val="0"/>
                </a:spcAft>
                <a:buClrTx/>
                <a:buSzTx/>
                <a:buFontTx/>
                <a:buNone/>
                <a:tabLst/>
                <a:defRPr/>
              </a:pPr>
              <a:t>115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24553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気管切開により嚥下機能は低下するので、唾液の気管への誤嚥が悪化することが少なく</a:t>
            </a:r>
            <a:r>
              <a:rPr lang="ja-JP" altLang="en-US" dirty="0"/>
              <a:t>ありません</a:t>
            </a:r>
            <a:r>
              <a:rPr lang="ja-JP" altLang="ja-JP" dirty="0"/>
              <a:t>。</a:t>
            </a:r>
            <a:endParaRPr lang="en-US" altLang="ja-JP" dirty="0"/>
          </a:p>
          <a:p>
            <a:r>
              <a:rPr lang="ja-JP" altLang="en-US" dirty="0"/>
              <a:t>　</a:t>
            </a:r>
            <a:r>
              <a:rPr lang="ja-JP" altLang="ja-JP" dirty="0"/>
              <a:t>そのために、気管に流れ込んだ唾液を頻回に吸引しなければならなくなり家族のケア負担が大きくなったり、肺炎を反復するなどのことから、気管切開をしても本人と家族とも</a:t>
            </a:r>
            <a:r>
              <a:rPr lang="en-US" altLang="ja-JP" dirty="0"/>
              <a:t>QOL</a:t>
            </a:r>
            <a:r>
              <a:rPr lang="ja-JP" altLang="ja-JP" dirty="0"/>
              <a:t>が改善しないという結果に至ることが稀では</a:t>
            </a:r>
            <a:r>
              <a:rPr lang="ja-JP" altLang="en-US" dirty="0"/>
              <a:t>ありません</a:t>
            </a:r>
            <a:r>
              <a:rPr lang="ja-JP" altLang="ja-JP" dirty="0"/>
              <a:t>。</a:t>
            </a:r>
            <a:endParaRPr lang="en-US" altLang="ja-JP" dirty="0"/>
          </a:p>
          <a:p>
            <a:r>
              <a:rPr lang="ja-JP" altLang="en-US" dirty="0"/>
              <a:t>　</a:t>
            </a:r>
            <a:r>
              <a:rPr lang="ja-JP" altLang="ja-JP" dirty="0"/>
              <a:t>このことへの対策として、唾液を、口や気管</a:t>
            </a:r>
            <a:r>
              <a:rPr lang="ja-JP" altLang="ja-JP" u="sng" dirty="0"/>
              <a:t>カニューレのカフの上から</a:t>
            </a:r>
            <a:r>
              <a:rPr lang="ja-JP" altLang="ja-JP" dirty="0"/>
              <a:t>、持続的に吸引する方法がある程度有効</a:t>
            </a:r>
            <a:r>
              <a:rPr lang="ja-JP" altLang="en-US" dirty="0"/>
              <a:t>ですが、</a:t>
            </a:r>
            <a:r>
              <a:rPr lang="ja-JP" altLang="ja-JP" dirty="0"/>
              <a:t>単純な気管切開ではなく、誤嚥防止手術の術式で気管切開を行うのが根本的な方法で</a:t>
            </a:r>
            <a:r>
              <a:rPr lang="ja-JP" altLang="en-US" dirty="0"/>
              <a:t>す。</a:t>
            </a:r>
            <a:endParaRPr lang="en-US" altLang="ja-JP" dirty="0"/>
          </a:p>
          <a:p>
            <a:pPr defTabSz="1000552">
              <a:defRPr/>
            </a:pPr>
            <a:r>
              <a:rPr lang="ja-JP" altLang="en-US" dirty="0"/>
              <a:t>　誤嚥防止手術は、</a:t>
            </a:r>
            <a:r>
              <a:rPr lang="ja-JP" altLang="ja-JP" dirty="0"/>
              <a:t>咽頭から食道への唾液や水分・食物が通る経路と、気管孔から肺への空気の経路とを</a:t>
            </a:r>
            <a:r>
              <a:rPr lang="ja-JP" altLang="en-US" dirty="0"/>
              <a:t>、</a:t>
            </a:r>
            <a:r>
              <a:rPr lang="ja-JP" altLang="ja-JP" dirty="0"/>
              <a:t>分けてしまう手術で</a:t>
            </a:r>
            <a:r>
              <a:rPr lang="ja-JP" altLang="en-US" dirty="0"/>
              <a:t>す。</a:t>
            </a:r>
            <a:endParaRPr lang="en-US" altLang="ja-JP" dirty="0"/>
          </a:p>
          <a:p>
            <a:pPr defTabSz="1000552">
              <a:defRPr/>
            </a:pPr>
            <a:r>
              <a:rPr lang="ja-JP" altLang="en-US" dirty="0"/>
              <a:t>　障害が重いほど、</a:t>
            </a:r>
            <a:r>
              <a:rPr lang="ja-JP" altLang="ja-JP" dirty="0"/>
              <a:t>この方法で行われることが多</a:t>
            </a:r>
            <a:r>
              <a:rPr lang="ja-JP" altLang="en-US" dirty="0"/>
              <a:t>く、スライド</a:t>
            </a:r>
            <a:r>
              <a:rPr lang="ja-JP" altLang="ja-JP" dirty="0"/>
              <a:t>のような術式があ</a:t>
            </a:r>
            <a:r>
              <a:rPr lang="ja-JP" altLang="en-US" dirty="0"/>
              <a:t>ります</a:t>
            </a:r>
            <a:r>
              <a:rPr lang="ja-JP" altLang="ja-JP" dirty="0"/>
              <a:t>。</a:t>
            </a:r>
            <a:endParaRPr lang="en-US" altLang="ja-JP" dirty="0"/>
          </a:p>
          <a:p>
            <a:pPr defTabSz="1000552">
              <a:defRPr/>
            </a:pPr>
            <a:r>
              <a:rPr lang="ja-JP" altLang="en-US" dirty="0"/>
              <a:t>　学校に通学する子どもでも、単純気管切開でなく、このような誤嚥防止の術式で気管切開を受けている児童・生徒が多くなっています。</a:t>
            </a:r>
            <a:endParaRPr lang="en-US" altLang="ja-JP" dirty="0"/>
          </a:p>
          <a:p>
            <a:pPr defTabSz="1000552">
              <a:defRPr/>
            </a:pPr>
            <a:r>
              <a:rPr lang="ja-JP" altLang="en-US" dirty="0"/>
              <a:t>　</a:t>
            </a:r>
            <a:r>
              <a:rPr lang="ja-JP" altLang="ja-JP" dirty="0"/>
              <a:t>これにより、気管への誤嚥の心配なく、食事摂取が継続できる</a:t>
            </a:r>
            <a:r>
              <a:rPr lang="ja-JP" altLang="en-US" dirty="0"/>
              <a:t>こともあります</a:t>
            </a:r>
            <a:r>
              <a:rPr lang="ja-JP" altLang="ja-JP" dirty="0"/>
              <a:t>。</a:t>
            </a:r>
            <a:endParaRPr lang="en-US" altLang="ja-JP" dirty="0"/>
          </a:p>
          <a:p>
            <a:pPr defTabSz="1000552">
              <a:defRPr/>
            </a:pPr>
            <a:r>
              <a:rPr lang="ja-JP" altLang="en-US" dirty="0"/>
              <a:t>　なお、</a:t>
            </a:r>
            <a:r>
              <a:rPr kumimoji="1" lang="ja-JP" altLang="en-US" dirty="0"/>
              <a:t>分離手術を受けた</a:t>
            </a:r>
            <a:r>
              <a:rPr lang="ja-JP" altLang="en-US" dirty="0"/>
              <a:t>者で、気管カニューレがない者への吸引</a:t>
            </a:r>
            <a:r>
              <a:rPr lang="ja-JP" altLang="en-US"/>
              <a:t>は、教職員は</a:t>
            </a:r>
            <a:r>
              <a:rPr lang="ja-JP" altLang="en-US" dirty="0"/>
              <a:t>実施できません。</a:t>
            </a:r>
            <a:endParaRPr kumimoji="1" lang="ja-JP" altLang="en-US" dirty="0"/>
          </a:p>
          <a:p>
            <a:pPr defTabSz="1000552">
              <a:defRPr/>
            </a:pPr>
            <a:endParaRPr lang="ja-JP" altLang="ja-JP" dirty="0"/>
          </a:p>
        </p:txBody>
      </p:sp>
      <p:sp>
        <p:nvSpPr>
          <p:cNvPr id="4" name="スライド番号プレースホルダー 3"/>
          <p:cNvSpPr>
            <a:spLocks noGrp="1"/>
          </p:cNvSpPr>
          <p:nvPr>
            <p:ph type="sldNum" sz="quarter" idx="5"/>
          </p:nvPr>
        </p:nvSpPr>
        <p:spPr/>
        <p:txBody>
          <a:bodyPr/>
          <a:lstStyle/>
          <a:p>
            <a:pPr marL="0" marR="0" lvl="0" indent="0" algn="r" defTabSz="913473"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3473" rtl="0" eaLnBrk="1" fontAlgn="auto" latinLnBrk="0" hangingPunct="1">
                <a:lnSpc>
                  <a:spcPct val="100000"/>
                </a:lnSpc>
                <a:spcBef>
                  <a:spcPts val="0"/>
                </a:spcBef>
                <a:spcAft>
                  <a:spcPts val="0"/>
                </a:spcAft>
                <a:buClrTx/>
                <a:buSzTx/>
                <a:buFontTx/>
                <a:buNone/>
                <a:tabLst/>
                <a:defRPr/>
              </a:pPr>
              <a:t>116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63117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6588" eaLnBrk="0" fontAlgn="base" hangingPunct="0">
              <a:spcAft>
                <a:spcPct val="0"/>
              </a:spcAft>
              <a:defRPr/>
            </a:pPr>
            <a:endParaRPr lang="en-US" altLang="ja-JP" dirty="0">
              <a:solidFill>
                <a:srgbClr val="000000"/>
              </a:solidFill>
              <a:cs typeface="Osaka"/>
            </a:endParaRPr>
          </a:p>
          <a:p>
            <a:pPr defTabSz="916588" eaLnBrk="0" fontAlgn="base" hangingPunct="0">
              <a:spcAft>
                <a:spcPct val="0"/>
              </a:spcAft>
              <a:defRPr/>
            </a:pPr>
            <a:r>
              <a:rPr lang="ja-JP" altLang="en-US" dirty="0">
                <a:solidFill>
                  <a:srgbClr val="000000"/>
                </a:solidFill>
                <a:cs typeface="Osaka"/>
              </a:rPr>
              <a:t>　</a:t>
            </a:r>
            <a:r>
              <a:rPr lang="ja-JP" altLang="ja-JP" dirty="0">
                <a:solidFill>
                  <a:srgbClr val="000000"/>
                </a:solidFill>
                <a:cs typeface="Osaka"/>
              </a:rPr>
              <a:t>気管切開のケースでの重大な事故として、気管カニューレが少し抜けたり折れ曲がることによって、換気ができなくなり窒息が生ずることがあ</a:t>
            </a:r>
            <a:r>
              <a:rPr lang="ja-JP" altLang="en-US" dirty="0">
                <a:solidFill>
                  <a:srgbClr val="000000"/>
                </a:solidFill>
                <a:cs typeface="Osaka"/>
              </a:rPr>
              <a:t>ります</a:t>
            </a:r>
            <a:r>
              <a:rPr lang="ja-JP" altLang="ja-JP" dirty="0">
                <a:solidFill>
                  <a:srgbClr val="000000"/>
                </a:solidFill>
                <a:cs typeface="Osaka"/>
              </a:rPr>
              <a:t>。</a:t>
            </a:r>
            <a:endParaRPr lang="en-US" altLang="ja-JP" dirty="0">
              <a:solidFill>
                <a:srgbClr val="000000"/>
              </a:solidFill>
              <a:cs typeface="Osaka"/>
            </a:endParaRPr>
          </a:p>
          <a:p>
            <a:pPr defTabSz="916588" eaLnBrk="0" fontAlgn="base" hangingPunct="0">
              <a:spcAft>
                <a:spcPct val="0"/>
              </a:spcAft>
              <a:defRPr/>
            </a:pPr>
            <a:r>
              <a:rPr lang="ja-JP" altLang="en-US" dirty="0">
                <a:solidFill>
                  <a:srgbClr val="000000"/>
                </a:solidFill>
                <a:cs typeface="Osaka"/>
              </a:rPr>
              <a:t>　</a:t>
            </a:r>
            <a:r>
              <a:rPr lang="ja-JP" altLang="ja-JP" dirty="0">
                <a:solidFill>
                  <a:srgbClr val="000000"/>
                </a:solidFill>
                <a:cs typeface="Osaka"/>
              </a:rPr>
              <a:t>誤嚥防止手術を受けている場合は、この危険性</a:t>
            </a:r>
            <a:r>
              <a:rPr lang="ja-JP" altLang="en-US" dirty="0">
                <a:solidFill>
                  <a:srgbClr val="000000"/>
                </a:solidFill>
                <a:cs typeface="Osaka"/>
              </a:rPr>
              <a:t>が</a:t>
            </a:r>
            <a:r>
              <a:rPr lang="ja-JP" altLang="ja-JP" dirty="0">
                <a:solidFill>
                  <a:srgbClr val="000000"/>
                </a:solidFill>
                <a:cs typeface="Osaka"/>
              </a:rPr>
              <a:t>高くなるため、このような事故を防止するための配慮が充分に必要で</a:t>
            </a:r>
            <a:r>
              <a:rPr lang="ja-JP" altLang="en-US" dirty="0">
                <a:solidFill>
                  <a:srgbClr val="000000"/>
                </a:solidFill>
                <a:cs typeface="Osaka"/>
              </a:rPr>
              <a:t>す</a:t>
            </a:r>
            <a:r>
              <a:rPr lang="ja-JP" altLang="ja-JP" dirty="0">
                <a:solidFill>
                  <a:srgbClr val="000000"/>
                </a:solidFill>
                <a:cs typeface="Osaka"/>
              </a:rPr>
              <a:t>。</a:t>
            </a:r>
            <a:endParaRPr lang="en-US" altLang="ja-JP" dirty="0">
              <a:solidFill>
                <a:srgbClr val="000000"/>
              </a:solidFill>
              <a:cs typeface="Osaka"/>
            </a:endParaRPr>
          </a:p>
          <a:p>
            <a:pPr defTabSz="916588" eaLnBrk="0" fontAlgn="base" hangingPunct="0">
              <a:spcAft>
                <a:spcPct val="0"/>
              </a:spcAft>
              <a:defRPr/>
            </a:pPr>
            <a:r>
              <a:rPr lang="ja-JP" altLang="en-US" dirty="0">
                <a:solidFill>
                  <a:srgbClr val="FF0000"/>
                </a:solidFill>
                <a:cs typeface="Osaka"/>
              </a:rPr>
              <a:t>　</a:t>
            </a:r>
            <a:r>
              <a:rPr lang="ja-JP" altLang="en-US" dirty="0">
                <a:cs typeface="Osaka"/>
              </a:rPr>
              <a:t>気管</a:t>
            </a:r>
            <a:r>
              <a:rPr lang="ja-JP" altLang="ja-JP" dirty="0">
                <a:cs typeface="Osaka"/>
              </a:rPr>
              <a:t>カニューレによる気管へのトラブル発生を防ぐために、気管切開孔が狭くならないようにしっかり作り、</a:t>
            </a:r>
            <a:r>
              <a:rPr lang="ja-JP" altLang="en-US" dirty="0">
                <a:cs typeface="Osaka"/>
              </a:rPr>
              <a:t>気管</a:t>
            </a:r>
            <a:r>
              <a:rPr lang="ja-JP" altLang="ja-JP" dirty="0">
                <a:cs typeface="Osaka"/>
              </a:rPr>
              <a:t>カニューレなしで済むようにされているケースも</a:t>
            </a:r>
            <a:r>
              <a:rPr lang="ja-JP" altLang="en-US" dirty="0">
                <a:cs typeface="Osaka"/>
              </a:rPr>
              <a:t>、とくに誤嚥防止手術の場合は増えています</a:t>
            </a:r>
            <a:r>
              <a:rPr lang="ja-JP" altLang="ja-JP" dirty="0">
                <a:cs typeface="Osaka"/>
              </a:rPr>
              <a:t>。</a:t>
            </a:r>
            <a:r>
              <a:rPr lang="ja-JP" altLang="en-US" dirty="0">
                <a:cs typeface="Osaka"/>
              </a:rPr>
              <a:t>この気管カニューレフリーの場合に、気管孔を保護するガーゼに分泌物が付着しそれが気管孔を塞いで窒息に至ることもあり、注意が必要です。</a:t>
            </a:r>
            <a:endParaRPr lang="en-US" altLang="ja-JP" dirty="0">
              <a:cs typeface="Osaka"/>
            </a:endParaRPr>
          </a:p>
          <a:p>
            <a:pPr defTabSz="916588" eaLnBrk="0" fontAlgn="base" hangingPunct="0">
              <a:spcAft>
                <a:spcPct val="0"/>
              </a:spcAft>
              <a:defRPr/>
            </a:pPr>
            <a:r>
              <a:rPr lang="ja-JP" altLang="en-US" dirty="0">
                <a:cs typeface="Osaka"/>
              </a:rPr>
              <a:t>　誤嚥防止手術を受けていると、呼吸運動</a:t>
            </a:r>
            <a:r>
              <a:rPr lang="ja-JP" altLang="en-US" dirty="0">
                <a:solidFill>
                  <a:srgbClr val="000000"/>
                </a:solidFill>
                <a:cs typeface="Osaka"/>
              </a:rPr>
              <a:t>に伴って鼻と口から吸い込まれた空気は、気管には行かず食道から胃に行きますので、胃に空気がたまり過ぎることがあり、対策として胃から空気の頻回の吸引が必要になることもあります。</a:t>
            </a:r>
            <a:endParaRPr lang="en-US" altLang="ja-JP" dirty="0">
              <a:solidFill>
                <a:srgbClr val="000000"/>
              </a:solidFill>
              <a:cs typeface="Osaka"/>
            </a:endParaRPr>
          </a:p>
          <a:p>
            <a:pPr defTabSz="916588" eaLnBrk="0" fontAlgn="base" hangingPunct="0">
              <a:spcAft>
                <a:spcPct val="0"/>
              </a:spcAft>
              <a:defRPr/>
            </a:pPr>
            <a:r>
              <a:rPr lang="ja-JP" altLang="en-US" dirty="0">
                <a:solidFill>
                  <a:srgbClr val="000000"/>
                </a:solidFill>
                <a:cs typeface="Osaka"/>
              </a:rPr>
              <a:t>　少量の唾液が気管に誤嚥（流入）することにより、気管の中が適度に潤っていた子どもでは、誤嚥防止手術を受けると、このような唾液による潤いがなくなって、痰が粘稠となり、気管への痰の詰まりから呼吸状態が悪化することもあります。対策として、人工鼻やネブライザ－をしっかり使って加湿することが重要です。</a:t>
            </a:r>
            <a:endParaRPr lang="en-US" altLang="ja-JP" dirty="0">
              <a:solidFill>
                <a:srgbClr val="000000"/>
              </a:solidFill>
              <a:cs typeface="Osaka"/>
            </a:endParaRPr>
          </a:p>
          <a:p>
            <a:pPr defTabSz="916588" eaLnBrk="0" fontAlgn="base" hangingPunct="0">
              <a:spcAft>
                <a:spcPct val="0"/>
              </a:spcAft>
              <a:defRPr/>
            </a:pPr>
            <a:r>
              <a:rPr lang="ja-JP" altLang="en-US" dirty="0">
                <a:solidFill>
                  <a:srgbClr val="000000"/>
                </a:solidFill>
                <a:cs typeface="Osaka"/>
              </a:rPr>
              <a:t>　喉頭気管分離手術では気管を前の方に移動してきますので、次に説明する気管腕頭動脈瘻の発生のリスクが高くなります。対策として、短く緩いカーブの気管カニューレを使用し、リスクがかなり高い場合には、腕頭動脈の切離手術が行われます。</a:t>
            </a:r>
            <a:endParaRPr lang="en-US" altLang="ja-JP" dirty="0">
              <a:solidFill>
                <a:srgbClr val="000000"/>
              </a:solidFill>
              <a:cs typeface="Osak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20530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99247" y="4795555"/>
            <a:ext cx="5606454" cy="3789047"/>
          </a:xfrm>
        </p:spPr>
        <p:txBody>
          <a:bodyPr>
            <a:noAutofit/>
          </a:bodyPr>
          <a:lstStyle/>
          <a:p>
            <a:pPr lvl="1" defTabSz="913379" eaLnBrk="0" fontAlgn="base" hangingPunct="0">
              <a:spcBef>
                <a:spcPct val="30000"/>
              </a:spcBef>
              <a:spcAft>
                <a:spcPct val="0"/>
              </a:spcAft>
              <a:defRPr/>
            </a:pPr>
            <a:r>
              <a:rPr kumimoji="1" lang="ja-JP" altLang="en-US" b="0" kern="1200" dirty="0">
                <a:effectLst/>
                <a:cs typeface="Osaka"/>
              </a:rPr>
              <a:t>　</a:t>
            </a:r>
            <a:endParaRPr kumimoji="1" lang="ja-JP" altLang="ja-JP" b="1"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pPr defTabSz="913473">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3473">
                <a:defRPr/>
              </a:pPr>
              <a:t>118</a:t>
            </a:fld>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1F2475CA-C07F-4519-9C20-115BDB34DA2A}"/>
              </a:ext>
            </a:extLst>
          </p:cNvPr>
          <p:cNvSpPr txBox="1"/>
          <p:nvPr/>
        </p:nvSpPr>
        <p:spPr>
          <a:xfrm>
            <a:off x="603263" y="4966170"/>
            <a:ext cx="5808295" cy="2954655"/>
          </a:xfrm>
          <a:prstGeom prst="rect">
            <a:avLst/>
          </a:prstGeom>
          <a:noFill/>
        </p:spPr>
        <p:txBody>
          <a:bodyPr wrap="square" rtlCol="0">
            <a:spAutoFit/>
          </a:bodyPr>
          <a:lstStyle/>
          <a:p>
            <a:r>
              <a:rPr kumimoji="1" lang="ja-JP" altLang="en-US" dirty="0"/>
              <a:t>　</a:t>
            </a:r>
            <a:r>
              <a:rPr kumimoji="1" lang="ja-JP" altLang="en-US" sz="1200" dirty="0">
                <a:latin typeface="メイリオ" panose="020B0604030504040204" pitchFamily="50" charset="-128"/>
                <a:ea typeface="メイリオ" panose="020B0604030504040204" pitchFamily="50" charset="-128"/>
              </a:rPr>
              <a:t>単純気管切開、誤嚥防止手術での気管切開とも、合併症として生じやすいのは、気管孔や気管内の肉芽（気管の壁の細胞が瘤のように増殖し呼吸を邪魔したり出血したりする</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です。</a:t>
            </a:r>
          </a:p>
          <a:p>
            <a:r>
              <a:rPr kumimoji="1" lang="ja-JP" altLang="en-US" sz="1200" dirty="0">
                <a:latin typeface="メイリオ" panose="020B0604030504040204" pitchFamily="50" charset="-128"/>
                <a:ea typeface="メイリオ" panose="020B0604030504040204" pitchFamily="50" charset="-128"/>
              </a:rPr>
              <a:t>　気管カニューレによる刺激、吸引チューブによる刺激が、肉芽発生の主な原因です。</a:t>
            </a:r>
          </a:p>
          <a:p>
            <a:r>
              <a:rPr kumimoji="1" lang="ja-JP" altLang="en-US" sz="1200" dirty="0">
                <a:latin typeface="メイリオ" panose="020B0604030504040204" pitchFamily="50" charset="-128"/>
                <a:ea typeface="メイリオ" panose="020B0604030504040204" pitchFamily="50" charset="-128"/>
              </a:rPr>
              <a:t>　気管内の乾燥、感染があると、気管切開孔や気管内粘膜に糜爛を来し、出血の原因となります。気管カニューレからの吸引での出血があっても、鼻腔、口腔から流れこんだものである場合もあるので、口腔内、鼻腔内をよく観察し出血源を検討します。</a:t>
            </a:r>
          </a:p>
          <a:p>
            <a:r>
              <a:rPr kumimoji="1" lang="ja-JP" altLang="en-US" sz="1200" dirty="0">
                <a:latin typeface="メイリオ" panose="020B0604030504040204" pitchFamily="50" charset="-128"/>
                <a:ea typeface="メイリオ" panose="020B0604030504040204" pitchFamily="50" charset="-128"/>
              </a:rPr>
              <a:t>　吸引チューブを深く入れ気管分岐部を傷つけていたり、気管カニューレ不適合による気管内の肉芽が出血源となっていることもあります。</a:t>
            </a:r>
          </a:p>
          <a:p>
            <a:r>
              <a:rPr kumimoji="1" lang="ja-JP" altLang="en-US" sz="1200" dirty="0">
                <a:latin typeface="メイリオ" panose="020B0604030504040204" pitchFamily="50" charset="-128"/>
                <a:ea typeface="メイリオ" panose="020B0604030504040204" pitchFamily="50" charset="-128"/>
              </a:rPr>
              <a:t>　最も重大な合併症は気管腕頭動脈ろうです。気管の前の壁が傷付き、気管の前に接して通っている腕頭動脈との間にろう孔が発生し大出血を起こします。</a:t>
            </a:r>
          </a:p>
          <a:p>
            <a:r>
              <a:rPr kumimoji="1" lang="ja-JP" altLang="en-US" sz="1200" dirty="0">
                <a:latin typeface="メイリオ" panose="020B0604030504040204" pitchFamily="50" charset="-128"/>
                <a:ea typeface="メイリオ" panose="020B0604030504040204" pitchFamily="50" charset="-128"/>
              </a:rPr>
              <a:t>　気管カニューレやカフの刺激により起こるので、気管カニューレの適切な使用による予防が特に重要です。</a:t>
            </a:r>
          </a:p>
        </p:txBody>
      </p:sp>
    </p:spTree>
    <p:extLst>
      <p:ext uri="{BB962C8B-B14F-4D97-AF65-F5344CB8AC3E}">
        <p14:creationId xmlns:p14="http://schemas.microsoft.com/office/powerpoint/2010/main" val="21751446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10000"/>
              </a:lnSpc>
            </a:pPr>
            <a:r>
              <a:rPr lang="ja-JP" altLang="en-US" dirty="0"/>
              <a:t>　</a:t>
            </a:r>
            <a:r>
              <a:rPr lang="ja-JP" altLang="ja-JP" dirty="0"/>
              <a:t>気管切開を受けている</a:t>
            </a:r>
            <a:r>
              <a:rPr lang="ja-JP" altLang="en-US" dirty="0"/>
              <a:t>子どもでは</a:t>
            </a:r>
            <a:r>
              <a:rPr lang="ja-JP" altLang="ja-JP" dirty="0"/>
              <a:t>、次のような注意が必要です。</a:t>
            </a:r>
          </a:p>
          <a:p>
            <a:pPr>
              <a:lnSpc>
                <a:spcPct val="110000"/>
              </a:lnSpc>
            </a:pPr>
            <a:r>
              <a:rPr lang="ja-JP" altLang="en-US" dirty="0"/>
              <a:t>　</a:t>
            </a:r>
            <a:r>
              <a:rPr lang="ja-JP" altLang="ja-JP" dirty="0"/>
              <a:t>まず、気管カニューレが抜けてしまう事故、すなわち事故抜去を防ぐことです。気管カニューレがしっかりと固定されていないために抜けてしまう場合と、本人が故意または意図せずに（手が引っかかるなど）抜いてしまう場合とがあります。</a:t>
            </a:r>
            <a:endParaRPr lang="en-US" altLang="ja-JP" dirty="0"/>
          </a:p>
          <a:p>
            <a:pPr defTabSz="915398" eaLnBrk="0" fontAlgn="base" hangingPunct="0">
              <a:lnSpc>
                <a:spcPct val="110000"/>
              </a:lnSpc>
              <a:defRPr/>
            </a:pPr>
            <a:r>
              <a:rPr lang="ja-JP" altLang="en-US" dirty="0">
                <a:solidFill>
                  <a:srgbClr val="000000"/>
                </a:solidFill>
              </a:rPr>
              <a:t>　</a:t>
            </a:r>
            <a:r>
              <a:rPr lang="ja-JP" altLang="ja-JP" dirty="0"/>
              <a:t>事故抜去が起きないよう</a:t>
            </a:r>
            <a:r>
              <a:rPr lang="ja-JP" altLang="en-US" dirty="0"/>
              <a:t>に</a:t>
            </a:r>
            <a:r>
              <a:rPr lang="ja-JP" altLang="ja-JP" dirty="0"/>
              <a:t>、</a:t>
            </a:r>
            <a:r>
              <a:rPr lang="ja-JP" altLang="en-US" dirty="0"/>
              <a:t>気管</a:t>
            </a:r>
            <a:r>
              <a:rPr lang="ja-JP" altLang="ja-JP" dirty="0"/>
              <a:t>カニューレ固定のヒモやホルダーが</a:t>
            </a:r>
            <a:r>
              <a:rPr lang="ja-JP" altLang="en-US" dirty="0"/>
              <a:t>、</a:t>
            </a:r>
            <a:r>
              <a:rPr lang="ja-JP" altLang="ja-JP" dirty="0"/>
              <a:t>緩くなっていないか、常に確認し</a:t>
            </a:r>
            <a:r>
              <a:rPr lang="ja-JP" altLang="en-US" dirty="0"/>
              <a:t>ます</a:t>
            </a:r>
            <a:r>
              <a:rPr lang="ja-JP" altLang="ja-JP" dirty="0"/>
              <a:t>。着替えの時に</a:t>
            </a:r>
            <a:r>
              <a:rPr lang="ja-JP" altLang="en-US" dirty="0"/>
              <a:t>気管</a:t>
            </a:r>
            <a:r>
              <a:rPr lang="ja-JP" altLang="ja-JP" dirty="0"/>
              <a:t>カニューレに衣類がひっかかって抜けてしまわないように注意します。介助者が対象</a:t>
            </a:r>
            <a:r>
              <a:rPr lang="ja-JP" altLang="en-US" dirty="0"/>
              <a:t>児</a:t>
            </a:r>
            <a:r>
              <a:rPr lang="ja-JP" altLang="ja-JP" dirty="0"/>
              <a:t>を抱きかかえる時に、介助者の腕が固定ヒモを動かしてしまい抜けることもあります。</a:t>
            </a:r>
            <a:endParaRPr lang="en-US" altLang="ja-JP" dirty="0"/>
          </a:p>
          <a:p>
            <a:pPr>
              <a:lnSpc>
                <a:spcPct val="110000"/>
              </a:lnSpc>
            </a:pPr>
            <a:r>
              <a:rPr lang="ja-JP" altLang="en-US" dirty="0"/>
              <a:t>　気管カニューレが抜けかかっていたり、抜けていても、気管カニューレ固定翼の下の</a:t>
            </a:r>
            <a:r>
              <a:rPr lang="en-US" altLang="ja-JP" dirty="0"/>
              <a:t>Y</a:t>
            </a:r>
            <a:r>
              <a:rPr lang="ja-JP" altLang="en-US" dirty="0"/>
              <a:t>ガーゼに隠れて見逃されていることがあります。そのため最近は</a:t>
            </a:r>
            <a:r>
              <a:rPr lang="en-US" altLang="ja-JP" dirty="0"/>
              <a:t>Y</a:t>
            </a:r>
            <a:r>
              <a:rPr lang="ja-JP" altLang="en-US" dirty="0"/>
              <a:t>ガーゼを使わないことも推奨されています。</a:t>
            </a:r>
            <a:endParaRPr lang="ja-JP" altLang="ja-JP" dirty="0"/>
          </a:p>
          <a:p>
            <a:pPr>
              <a:lnSpc>
                <a:spcPct val="110000"/>
              </a:lnSpc>
            </a:pPr>
            <a:r>
              <a:rPr lang="ja-JP" altLang="en-US" dirty="0"/>
              <a:t>　気管</a:t>
            </a:r>
            <a:r>
              <a:rPr lang="ja-JP" altLang="ja-JP" dirty="0"/>
              <a:t>カニューレの再挿入は基本的には医師が行いますが、家族や看護師が行うこともあります。再挿入は容易にできるケースもありますが、とても難しい場合もあります。また、</a:t>
            </a:r>
            <a:r>
              <a:rPr lang="ja-JP" altLang="en-US" dirty="0"/>
              <a:t>気管</a:t>
            </a:r>
            <a:r>
              <a:rPr lang="ja-JP" altLang="ja-JP" dirty="0"/>
              <a:t>カニューレが抜けた場合に問題なく長時間過ごせる人と、すぐに再挿入しないと呼吸困難に陥る人がいます。どの程度の緊急性があるか、抜けた時にどうするかを、予め確認しておくことが必要です。</a:t>
            </a:r>
            <a:r>
              <a:rPr lang="ja-JP" altLang="en-US" dirty="0"/>
              <a:t>この事故抜去については、後に詳しく説明します。</a:t>
            </a:r>
            <a:endParaRPr lang="ja-JP" altLang="ja-JP" dirty="0"/>
          </a:p>
          <a:p>
            <a:pPr>
              <a:lnSpc>
                <a:spcPct val="110000"/>
              </a:lnSpc>
            </a:pPr>
            <a:r>
              <a:rPr lang="ja-JP" altLang="en-US" dirty="0"/>
              <a:t>　</a:t>
            </a:r>
            <a:r>
              <a:rPr lang="ja-JP" altLang="ja-JP" dirty="0"/>
              <a:t>次の注意点は、</a:t>
            </a:r>
            <a:r>
              <a:rPr lang="ja-JP" altLang="en-US" dirty="0"/>
              <a:t>気管</a:t>
            </a:r>
            <a:r>
              <a:rPr lang="ja-JP" altLang="ja-JP" dirty="0"/>
              <a:t>カニューレに無理な力を加えないということです。</a:t>
            </a:r>
            <a:endParaRPr lang="en-US" altLang="ja-JP" dirty="0"/>
          </a:p>
          <a:p>
            <a:pPr>
              <a:lnSpc>
                <a:spcPct val="110000"/>
              </a:lnSpc>
            </a:pPr>
            <a:r>
              <a:rPr lang="ja-JP" altLang="en-US" dirty="0"/>
              <a:t>　</a:t>
            </a:r>
            <a:r>
              <a:rPr lang="ja-JP" altLang="ja-JP" dirty="0"/>
              <a:t>気管に無理な力が加わると、気管の壁を傷つけ気管内肉芽や出血を生じますので、</a:t>
            </a:r>
            <a:r>
              <a:rPr lang="ja-JP" altLang="en-US" dirty="0"/>
              <a:t>気管</a:t>
            </a:r>
            <a:r>
              <a:rPr lang="ja-JP" altLang="ja-JP" dirty="0"/>
              <a:t>カニューレの先端が強く気管にあたるようなことを避ける必要があります。例えば、</a:t>
            </a:r>
            <a:r>
              <a:rPr lang="ja-JP" altLang="en-US" dirty="0"/>
              <a:t>頸</a:t>
            </a:r>
            <a:r>
              <a:rPr lang="ja-JP" altLang="ja-JP" dirty="0"/>
              <a:t>を過度に後ろにそらせたり、前に曲げたり、左右に強く回すことは避けて下さい。</a:t>
            </a:r>
          </a:p>
          <a:p>
            <a:pPr>
              <a:lnSpc>
                <a:spcPct val="110000"/>
              </a:lnSpc>
            </a:pPr>
            <a:r>
              <a:rPr lang="ja-JP" altLang="en-US" dirty="0"/>
              <a:t>　気管</a:t>
            </a:r>
            <a:r>
              <a:rPr lang="ja-JP" altLang="ja-JP" dirty="0"/>
              <a:t>カニューレからの異物の侵入や気管内の乾燥を防ぐことも重要です。人工鼻や</a:t>
            </a:r>
            <a:r>
              <a:rPr lang="ja-JP" altLang="en-US" dirty="0"/>
              <a:t>トラキマスクや</a:t>
            </a:r>
            <a:r>
              <a:rPr lang="ja-JP" altLang="ja-JP" dirty="0"/>
              <a:t>ガーゼで入口をカバーし、</a:t>
            </a:r>
            <a:r>
              <a:rPr lang="ja-JP" altLang="en-US" dirty="0"/>
              <a:t>加湿も保ちます。</a:t>
            </a:r>
            <a:r>
              <a:rPr lang="ja-JP" altLang="ja-JP" dirty="0"/>
              <a:t>室内の加湿も重要です。</a:t>
            </a:r>
          </a:p>
          <a:p>
            <a:pPr>
              <a:lnSpc>
                <a:spcPct val="110000"/>
              </a:lnSpc>
            </a:pPr>
            <a:r>
              <a:rPr lang="ja-JP" altLang="en-US" dirty="0"/>
              <a:t>　</a:t>
            </a:r>
            <a:r>
              <a:rPr lang="ja-JP" altLang="ja-JP" dirty="0"/>
              <a:t>最近では、気管切開していても気管カニューレが入っていないケースも増えています。その場合には、気管孔を保護するためのガーゼが気管</a:t>
            </a:r>
            <a:r>
              <a:rPr lang="ja-JP" altLang="en-US" dirty="0"/>
              <a:t>孔</a:t>
            </a:r>
            <a:r>
              <a:rPr lang="ja-JP" altLang="ja-JP" dirty="0"/>
              <a:t>を塞いだり、</a:t>
            </a:r>
            <a:r>
              <a:rPr lang="ja-JP" altLang="en-US" dirty="0"/>
              <a:t>気管孔にガーゼが</a:t>
            </a:r>
            <a:r>
              <a:rPr lang="ja-JP" altLang="ja-JP" dirty="0"/>
              <a:t>吸い込まれてしまわないよう注意が必要です。</a:t>
            </a:r>
            <a:endParaRPr lang="en-US" altLang="ja-JP" dirty="0"/>
          </a:p>
          <a:p>
            <a:pPr>
              <a:lnSpc>
                <a:spcPct val="110000"/>
              </a:lnSpc>
            </a:pPr>
            <a:r>
              <a:rPr lang="ja-JP" altLang="en-US" dirty="0"/>
              <a:t>　</a:t>
            </a:r>
            <a:r>
              <a:rPr lang="ja-JP" altLang="ja-JP" dirty="0"/>
              <a:t>気管切開孔を清潔に保つことも、感染や肉芽の発生の予防のために重要です。気管切開孔周囲の分泌物は微温湯できれいに拭き取り、ガーゼを使用している場合は汚れたらその都度交換します。</a:t>
            </a:r>
            <a:r>
              <a:rPr lang="ja-JP" altLang="en-US" dirty="0"/>
              <a:t>明らかな感染がなければ消毒剤は使いません。</a:t>
            </a:r>
            <a:endParaRPr lang="ja-JP"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89603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重症の脳性麻痺では</a:t>
            </a:r>
            <a:r>
              <a:rPr lang="ja-JP" altLang="ja-JP" dirty="0"/>
              <a:t>気管軟化症</a:t>
            </a:r>
            <a:r>
              <a:rPr lang="ja-JP" altLang="en-US" dirty="0"/>
              <a:t>という状態が初期から、または、成長につれて合併することがあります。頸部</a:t>
            </a:r>
            <a:r>
              <a:rPr lang="ja-JP" altLang="ja-JP" dirty="0"/>
              <a:t>〜胸郭の変形（とくに扁平化）、感染の反復、長期の努力性呼吸等の結果として、徐々に生じてくる場合が多</a:t>
            </a:r>
            <a:r>
              <a:rPr lang="ja-JP" altLang="en-US" dirty="0"/>
              <a:t>くあります</a:t>
            </a:r>
            <a:r>
              <a:rPr lang="ja-JP" altLang="ja-JP" dirty="0"/>
              <a:t>。</a:t>
            </a:r>
          </a:p>
          <a:p>
            <a:r>
              <a:rPr lang="ja-JP" altLang="en-US" dirty="0"/>
              <a:t>　</a:t>
            </a:r>
            <a:r>
              <a:rPr lang="ja-JP" altLang="ja-JP" dirty="0"/>
              <a:t>呼気時（息を吐く時）に気管が狭くなることが</a:t>
            </a:r>
            <a:r>
              <a:rPr lang="ja-JP" altLang="en-US" dirty="0"/>
              <a:t>、この</a:t>
            </a:r>
            <a:r>
              <a:rPr lang="ja-JP" altLang="ja-JP" dirty="0"/>
              <a:t>気管軟化症の状態の基本で</a:t>
            </a:r>
            <a:r>
              <a:rPr lang="ja-JP" altLang="en-US" dirty="0"/>
              <a:t>す</a:t>
            </a:r>
            <a:r>
              <a:rPr lang="ja-JP" altLang="ja-JP" dirty="0"/>
              <a:t>。呼吸困難の症状に、おもに呼気時（息を吐く時）のゼーゼー、ヒューヒューという喘鳴が伴うことが症状の特徴で</a:t>
            </a:r>
            <a:r>
              <a:rPr lang="ja-JP" altLang="en-US" dirty="0"/>
              <a:t>す</a:t>
            </a:r>
            <a:r>
              <a:rPr lang="ja-JP" altLang="ja-JP" dirty="0"/>
              <a:t>が、この症状は気管支喘息と混同されやすいので注意が必要で</a:t>
            </a:r>
            <a:r>
              <a:rPr lang="ja-JP" altLang="en-US" dirty="0"/>
              <a:t>す。</a:t>
            </a:r>
            <a:endParaRPr lang="ja-JP" altLang="ja-JP" dirty="0"/>
          </a:p>
          <a:p>
            <a:r>
              <a:rPr lang="ja-JP" altLang="en-US" dirty="0"/>
              <a:t>　</a:t>
            </a:r>
            <a:r>
              <a:rPr lang="ja-JP" altLang="ja-JP" dirty="0"/>
              <a:t>泣くこと、不安や緊張、痰のからみ、努力して呼吸をしなければならない状態などで、こ</a:t>
            </a:r>
            <a:r>
              <a:rPr lang="ja-JP" altLang="en-US" dirty="0"/>
              <a:t>の気管軟化症の症状は</a:t>
            </a:r>
            <a:r>
              <a:rPr lang="ja-JP" altLang="ja-JP" dirty="0"/>
              <a:t>悪化</a:t>
            </a:r>
            <a:r>
              <a:rPr lang="ja-JP" altLang="en-US" dirty="0"/>
              <a:t>します。</a:t>
            </a:r>
            <a:r>
              <a:rPr lang="ja-JP" altLang="ja-JP" dirty="0"/>
              <a:t>泣くと、急に呼吸が悪化し、強い低酸素状態となり意識を失う場合もあり</a:t>
            </a:r>
            <a:r>
              <a:rPr lang="ja-JP" altLang="en-US" dirty="0"/>
              <a:t>ます。</a:t>
            </a:r>
            <a:endParaRPr lang="ja-JP" altLang="ja-JP" dirty="0"/>
          </a:p>
          <a:p>
            <a:r>
              <a:rPr lang="ja-JP" altLang="en-US" dirty="0"/>
              <a:t>　</a:t>
            </a:r>
            <a:r>
              <a:rPr lang="ja-JP" altLang="ja-JP" dirty="0"/>
              <a:t>気管切開している例では、これが気管切開の前からあったり、気管切開の後に症状が悪化することがあり、この状態に気管内肉芽による狭窄が加わると、さらに状態が悪化</a:t>
            </a:r>
            <a:r>
              <a:rPr lang="ja-JP" altLang="en-US" dirty="0"/>
              <a:t>します</a:t>
            </a:r>
            <a:r>
              <a:rPr lang="ja-JP" altLang="ja-JP" dirty="0"/>
              <a:t>。</a:t>
            </a:r>
          </a:p>
          <a:p>
            <a:r>
              <a:rPr lang="ja-JP" altLang="en-US" dirty="0"/>
              <a:t>　</a:t>
            </a:r>
            <a:r>
              <a:rPr lang="ja-JP" altLang="ja-JP" dirty="0"/>
              <a:t>泣くこと、興奮、不安、緊張、痰のからみ、吸引による刺激などをきかっけとして、陥没呼吸や苦しそうな呼吸となる場合には、</a:t>
            </a:r>
            <a:r>
              <a:rPr lang="ja-JP" altLang="ja-JP" u="none" dirty="0"/>
              <a:t>吸気（息を吸うこと）</a:t>
            </a:r>
            <a:r>
              <a:rPr lang="ja-JP" altLang="en-US" dirty="0"/>
              <a:t>が</a:t>
            </a:r>
            <a:r>
              <a:rPr lang="ja-JP" altLang="ja-JP" u="none" dirty="0"/>
              <a:t>むずかし</a:t>
            </a:r>
            <a:r>
              <a:rPr lang="ja-JP" altLang="en-US" u="none" dirty="0"/>
              <a:t>い場合と呼気（息を吐くこと）がむずかしい場合とがあります。</a:t>
            </a:r>
            <a:r>
              <a:rPr lang="ja-JP" altLang="ja-JP" dirty="0"/>
              <a:t>吸気時の喘鳴が強い時には舌根後退や喉頭の狭窄の可能性がありますが、呼気時の方が困難度が強く、ゼーゼー、ヒューヒューなどの呼気時の喘鳴の方が強い時には、気管軟化症である可能性を考えて対処することが必要で</a:t>
            </a:r>
            <a:r>
              <a:rPr lang="ja-JP" altLang="en-US" dirty="0"/>
              <a:t>す</a:t>
            </a:r>
            <a:r>
              <a:rPr lang="ja-JP" altLang="ja-JP" dirty="0"/>
              <a:t>。</a:t>
            </a:r>
          </a:p>
          <a:p>
            <a:r>
              <a:rPr lang="ja-JP" altLang="en-US" dirty="0"/>
              <a:t>　</a:t>
            </a:r>
            <a:r>
              <a:rPr lang="ja-JP" altLang="ja-JP" dirty="0"/>
              <a:t>本人が頑張って呼吸しようとする程、呼吸状態が悪くなるので、頑張らなくて済むように対応するのが基本で</a:t>
            </a:r>
            <a:r>
              <a:rPr lang="ja-JP" altLang="en-US" dirty="0"/>
              <a:t>す</a:t>
            </a:r>
            <a:r>
              <a:rPr lang="ja-JP" altLang="ja-JP" dirty="0"/>
              <a:t>。リラックスさせる、体を丸く抱く、前傾姿勢や注意しながらの腹臥位を取る、痰が邪魔している時には吸入で痰を出やすくする、酸素を早めに投与する、鎮静のための薬（即効性のある坐薬やシロップ剤、重症では注射）を早く使用するなどの対処を行う。これでも改善がない場合には、アンビューバックで、マスクや気管切開部から気管をふくらますように陽圧呼吸をかけることが必要とな</a:t>
            </a:r>
            <a:r>
              <a:rPr lang="ja-JP" altLang="en-US" dirty="0"/>
              <a:t>ります。</a:t>
            </a:r>
            <a:r>
              <a:rPr lang="ja-JP" altLang="ja-JP" dirty="0"/>
              <a:t>呼気時に陽圧がしっかり保てるためには</a:t>
            </a:r>
            <a:r>
              <a:rPr lang="en-US" altLang="ja-JP" dirty="0"/>
              <a:t>PEEP</a:t>
            </a:r>
            <a:r>
              <a:rPr lang="ja-JP" altLang="ja-JP" dirty="0"/>
              <a:t>弁付のアンビューバッグが望ましい</a:t>
            </a:r>
            <a:r>
              <a:rPr lang="ja-JP" altLang="en-US" dirty="0"/>
              <a:t>です</a:t>
            </a:r>
            <a:r>
              <a:rPr lang="ja-JP" altLang="ja-JP" dirty="0"/>
              <a:t>。重度な場合はジャクソンリースや人工呼吸器で陽圧をしっかり保つことが必要とな</a:t>
            </a:r>
            <a:r>
              <a:rPr lang="ja-JP" altLang="en-US" dirty="0"/>
              <a:t>ります。</a:t>
            </a:r>
            <a:endParaRPr lang="ja-JP" altLang="ja-JP" dirty="0"/>
          </a:p>
          <a:p>
            <a:pPr>
              <a:spcBef>
                <a:spcPct val="50000"/>
              </a:spcBef>
              <a:buFont typeface="Wingdings" panose="05000000000000000000" pitchFamily="2" charset="2"/>
              <a:buNone/>
            </a:pPr>
            <a:r>
              <a:rPr lang="ja-JP" altLang="en-US" sz="800" dirty="0">
                <a:latin typeface="Times" panose="02020603050405020304" pitchFamily="18" charset="0"/>
              </a:rPr>
              <a:t>　</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a:t>
            </a:fld>
            <a:endParaRPr kumimoji="1" lang="ja-JP" altLang="en-US"/>
          </a:p>
        </p:txBody>
      </p:sp>
    </p:spTree>
    <p:extLst>
      <p:ext uri="{BB962C8B-B14F-4D97-AF65-F5344CB8AC3E}">
        <p14:creationId xmlns:p14="http://schemas.microsoft.com/office/powerpoint/2010/main" val="35423327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eaLnBrk="0" fontAlgn="base" hangingPunct="0">
              <a:spcAft>
                <a:spcPct val="0"/>
              </a:spcAft>
              <a:defRPr/>
            </a:pPr>
            <a:r>
              <a:rPr lang="ja-JP" altLang="en-US" dirty="0">
                <a:solidFill>
                  <a:srgbClr val="000000"/>
                </a:solidFill>
              </a:rPr>
              <a:t>　</a:t>
            </a:r>
            <a:r>
              <a:rPr lang="ja-JP" altLang="en-US" dirty="0"/>
              <a:t>定期の交換の時でない時に</a:t>
            </a:r>
            <a:r>
              <a:rPr lang="ja-JP" altLang="ja-JP" dirty="0"/>
              <a:t>気管カニューレが抜けてしまう</a:t>
            </a:r>
            <a:r>
              <a:rPr lang="ja-JP" altLang="en-US" dirty="0"/>
              <a:t>こと、すなわち</a:t>
            </a:r>
            <a:r>
              <a:rPr lang="ja-JP" altLang="ja-JP" dirty="0"/>
              <a:t>事故抜去</a:t>
            </a:r>
            <a:r>
              <a:rPr lang="ja-JP" altLang="en-US" dirty="0"/>
              <a:t>（計画外抜去とも言います）が、学校でも生じることがあります。</a:t>
            </a:r>
            <a:endParaRPr lang="en-US" altLang="ja-JP" dirty="0"/>
          </a:p>
          <a:p>
            <a:pPr defTabSz="915398" eaLnBrk="0" fontAlgn="base" hangingPunct="0">
              <a:spcAft>
                <a:spcPct val="0"/>
              </a:spcAft>
              <a:defRPr/>
            </a:pPr>
            <a:r>
              <a:rPr lang="ja-JP" altLang="en-US" dirty="0"/>
              <a:t>　事故抜去がおきないようにすることと、事故抜去がおきた時に備えての準備をしておくことが必要です。</a:t>
            </a:r>
            <a:endParaRPr lang="en-US" altLang="ja-JP" dirty="0"/>
          </a:p>
          <a:p>
            <a:pPr defTabSz="915398" eaLnBrk="0" fontAlgn="base" hangingPunct="0">
              <a:spcAft>
                <a:spcPct val="0"/>
              </a:spcAft>
              <a:defRPr/>
            </a:pPr>
            <a:r>
              <a:rPr lang="ja-JP" altLang="en-US" dirty="0"/>
              <a:t>　以下のことが、事故抜去の原因・誘因となります。</a:t>
            </a:r>
            <a:endParaRPr lang="en-US" altLang="ja-JP" dirty="0"/>
          </a:p>
          <a:p>
            <a:pPr defTabSz="915398" eaLnBrk="0" fontAlgn="base" hangingPunct="0">
              <a:spcAft>
                <a:spcPct val="0"/>
              </a:spcAft>
              <a:defRPr/>
            </a:pPr>
            <a:r>
              <a:rPr kumimoji="1" lang="ja-JP" altLang="en-US" kern="1200" dirty="0">
                <a:effectLst/>
                <a:cs typeface="Osaka"/>
              </a:rPr>
              <a:t>　</a:t>
            </a:r>
            <a:r>
              <a:rPr kumimoji="1" lang="ja-JP" altLang="ja-JP" kern="1200" dirty="0">
                <a:effectLst/>
                <a:cs typeface="Osaka"/>
              </a:rPr>
              <a:t>①自分で抜いてしまう（自己抜去）</a:t>
            </a:r>
            <a:r>
              <a:rPr kumimoji="1" lang="ja-JP" altLang="en-US" kern="1200" dirty="0">
                <a:effectLst/>
                <a:cs typeface="Osaka"/>
              </a:rPr>
              <a:t>　</a:t>
            </a:r>
            <a:r>
              <a:rPr kumimoji="1" lang="ja-JP" altLang="ja-JP" kern="1200" dirty="0">
                <a:effectLst/>
                <a:cs typeface="Osaka"/>
              </a:rPr>
              <a:t>②人工鼻を外す時に（本人、介助者）一緒に抜ける</a:t>
            </a:r>
            <a:r>
              <a:rPr kumimoji="1" lang="ja-JP" altLang="en-US" kern="1200" dirty="0">
                <a:effectLst/>
                <a:cs typeface="Osaka"/>
              </a:rPr>
              <a:t>　　</a:t>
            </a:r>
            <a:endParaRPr kumimoji="1" lang="en-US" altLang="ja-JP" kern="1200" dirty="0">
              <a:effectLst/>
              <a:cs typeface="Osaka"/>
            </a:endParaRPr>
          </a:p>
          <a:p>
            <a:pPr defTabSz="915398" eaLnBrk="0" fontAlgn="base" hangingPunct="0">
              <a:spcAft>
                <a:spcPct val="0"/>
              </a:spcAft>
              <a:defRPr/>
            </a:pPr>
            <a:r>
              <a:rPr lang="ja-JP" altLang="en-US" dirty="0">
                <a:cs typeface="Osaka"/>
              </a:rPr>
              <a:t>　</a:t>
            </a:r>
            <a:r>
              <a:rPr kumimoji="1" lang="ja-JP" altLang="ja-JP" kern="1200" dirty="0">
                <a:effectLst/>
                <a:cs typeface="Osaka"/>
              </a:rPr>
              <a:t>③着替えなどの時に引っかかって抜ける</a:t>
            </a:r>
            <a:r>
              <a:rPr kumimoji="1" lang="ja-JP" altLang="en-US" kern="1200" dirty="0">
                <a:effectLst/>
                <a:cs typeface="Osaka"/>
              </a:rPr>
              <a:t>　</a:t>
            </a:r>
            <a:r>
              <a:rPr kumimoji="1" lang="ja-JP" altLang="ja-JP" kern="1200" dirty="0">
                <a:effectLst/>
                <a:cs typeface="Osaka"/>
              </a:rPr>
              <a:t>④</a:t>
            </a:r>
            <a:r>
              <a:rPr kumimoji="1" lang="ja-JP" altLang="en-US" kern="1200" dirty="0">
                <a:effectLst/>
                <a:cs typeface="Osaka"/>
              </a:rPr>
              <a:t>固定</a:t>
            </a:r>
            <a:r>
              <a:rPr kumimoji="1" lang="ja-JP" altLang="ja-JP" kern="1200" dirty="0">
                <a:effectLst/>
                <a:cs typeface="Osaka"/>
              </a:rPr>
              <a:t>バンド（テープ）の固定が緩かったために抜ける（くしゃみ、咳に伴って抜ける）</a:t>
            </a:r>
            <a:r>
              <a:rPr kumimoji="1" lang="ja-JP" altLang="en-US" kern="1200" dirty="0">
                <a:effectLst/>
                <a:cs typeface="Osaka"/>
              </a:rPr>
              <a:t>　</a:t>
            </a:r>
            <a:r>
              <a:rPr kumimoji="1" lang="ja-JP" altLang="ja-JP" kern="1200" dirty="0">
                <a:effectLst/>
                <a:cs typeface="Osaka"/>
              </a:rPr>
              <a:t>⑤頸が後に反った時に抜ける（緊張や、泣いた時）</a:t>
            </a:r>
            <a:r>
              <a:rPr kumimoji="1" lang="ja-JP" altLang="en-US" kern="1200" dirty="0">
                <a:effectLst/>
                <a:cs typeface="Osaka"/>
              </a:rPr>
              <a:t>　</a:t>
            </a:r>
            <a:r>
              <a:rPr kumimoji="1" lang="ja-JP" altLang="ja-JP" kern="1200" dirty="0">
                <a:effectLst/>
                <a:cs typeface="Osaka"/>
              </a:rPr>
              <a:t>⑥頸の向きが変わった時に抜ける</a:t>
            </a:r>
            <a:r>
              <a:rPr kumimoji="1" lang="ja-JP" altLang="en-US" kern="1200" dirty="0">
                <a:effectLst/>
                <a:cs typeface="Osaka"/>
              </a:rPr>
              <a:t>　</a:t>
            </a:r>
            <a:r>
              <a:rPr kumimoji="1" lang="ja-JP" altLang="ja-JP" kern="1200" dirty="0">
                <a:effectLst/>
                <a:cs typeface="Osaka"/>
              </a:rPr>
              <a:t>⑦接続している人工呼吸器の回路により引っ張られて抜ける</a:t>
            </a:r>
            <a:r>
              <a:rPr kumimoji="1" lang="ja-JP" altLang="en-US" kern="1200" dirty="0">
                <a:effectLst/>
                <a:cs typeface="Osaka"/>
              </a:rPr>
              <a:t>　</a:t>
            </a:r>
            <a:r>
              <a:rPr kumimoji="1" lang="ja-JP" altLang="ja-JP" kern="1200" dirty="0">
                <a:effectLst/>
                <a:cs typeface="Osaka"/>
              </a:rPr>
              <a:t>⑧介助者が子どもの頸の後に腕を回して介助している時に、介助者の腕が左右に動く、または、本人が左右に頸を回すことによって、固定バンドが左右に動いて、</a:t>
            </a:r>
            <a:r>
              <a:rPr kumimoji="1" lang="ja-JP" altLang="en-US" kern="1200" dirty="0">
                <a:effectLst/>
                <a:cs typeface="Osaka"/>
              </a:rPr>
              <a:t>気管</a:t>
            </a:r>
            <a:r>
              <a:rPr kumimoji="1" lang="ja-JP" altLang="ja-JP" kern="1200" dirty="0">
                <a:effectLst/>
                <a:cs typeface="Osaka"/>
              </a:rPr>
              <a:t>カニューレが左右に引かれて（ズレて）抜ける。</a:t>
            </a:r>
            <a:endParaRPr kumimoji="1" lang="en-US" altLang="ja-JP" kern="1200" dirty="0">
              <a:effectLst/>
              <a:cs typeface="Osaka"/>
            </a:endParaRPr>
          </a:p>
          <a:p>
            <a:pPr defTabSz="915398" eaLnBrk="0" fontAlgn="base" hangingPunct="0">
              <a:spcAft>
                <a:spcPct val="0"/>
              </a:spcAft>
              <a:defRPr/>
            </a:pPr>
            <a:r>
              <a:rPr kumimoji="1" lang="ja-JP" altLang="en-US" kern="1200" dirty="0">
                <a:effectLst/>
                <a:cs typeface="Osaka"/>
              </a:rPr>
              <a:t>　動く医療的ケア児、手を自由に使える医療的ケア児では、興奮した時、不機嫌な時などに自己抜去してしまうことがあります。心理的に安定した状態が維持できるようにするのが基本ですが、手が気管カニューレのところに行かないようにある程度の抑制や、場面によっては手袋（ミトン）を使用することも検討します。後のスライドに紹介するように、抑え補強での固定を行うことも検討します。</a:t>
            </a:r>
            <a:endParaRPr kumimoji="1" lang="en-US" altLang="ja-JP" kern="1200" dirty="0">
              <a:effectLst/>
              <a:cs typeface="Osaka"/>
            </a:endParaRPr>
          </a:p>
          <a:p>
            <a:pPr defTabSz="915398" eaLnBrk="0" fontAlgn="base" hangingPunct="0">
              <a:spcAft>
                <a:spcPct val="0"/>
              </a:spcAft>
              <a:defRPr/>
            </a:pPr>
            <a:r>
              <a:rPr kumimoji="1" lang="ja-JP" altLang="en-US" kern="1200" dirty="0">
                <a:effectLst/>
                <a:cs typeface="Osaka"/>
              </a:rPr>
              <a:t>　固定バンド（紐）での固定が緩くなり過ぎないように、内側に介助者の小指が入る程度で固定しますが、そのように固定しても、脳性麻痺の子どもでは頸が後に反り返った時に気管カニューレが抜けること</a:t>
            </a:r>
            <a:r>
              <a:rPr kumimoji="1" lang="ja-JP" altLang="en-US" kern="1200" dirty="0">
                <a:solidFill>
                  <a:schemeClr val="tx1"/>
                </a:solidFill>
                <a:effectLst/>
                <a:cs typeface="Osaka"/>
              </a:rPr>
              <a:t>があります。この場合は、次の４点固定を考えます。</a:t>
            </a:r>
            <a:endParaRPr kumimoji="1" lang="en-US" altLang="ja-JP" kern="1200" dirty="0">
              <a:solidFill>
                <a:schemeClr val="tx1"/>
              </a:solidFill>
              <a:effectLst/>
              <a:cs typeface="Osaka"/>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120</a:t>
            </a:fld>
            <a:endParaRPr kumimoji="1" lang="ja-JP" altLang="en-US"/>
          </a:p>
        </p:txBody>
      </p:sp>
    </p:spTree>
    <p:extLst>
      <p:ext uri="{BB962C8B-B14F-4D97-AF65-F5344CB8AC3E}">
        <p14:creationId xmlns:p14="http://schemas.microsoft.com/office/powerpoint/2010/main" val="38176997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rgbClr val="FF0000"/>
                </a:solidFill>
                <a:effectLst/>
                <a:cs typeface="Osaka"/>
              </a:rPr>
              <a:t>　</a:t>
            </a:r>
            <a:r>
              <a:rPr kumimoji="1" lang="ja-JP" altLang="en-US" sz="1200" kern="1200" dirty="0">
                <a:solidFill>
                  <a:srgbClr val="FF0000"/>
                </a:solidFill>
                <a:effectLst/>
                <a:cs typeface="Osaka"/>
              </a:rPr>
              <a:t>　</a:t>
            </a:r>
            <a:r>
              <a:rPr kumimoji="1" lang="ja-JP" altLang="en-US" sz="1050" kern="1200" dirty="0">
                <a:effectLst/>
                <a:cs typeface="Osaka"/>
              </a:rPr>
              <a:t>気管</a:t>
            </a:r>
            <a:r>
              <a:rPr kumimoji="1" lang="ja-JP" altLang="ja-JP" sz="1050" kern="1200" dirty="0">
                <a:effectLst/>
                <a:cs typeface="Osaka"/>
              </a:rPr>
              <a:t>カニューレが抜け</a:t>
            </a:r>
            <a:r>
              <a:rPr kumimoji="1" lang="ja-JP" altLang="en-US" sz="1050" kern="1200" dirty="0">
                <a:effectLst/>
                <a:cs typeface="Osaka"/>
              </a:rPr>
              <a:t>た時のリスクと緊急対応を要する程度、緊急対応</a:t>
            </a:r>
            <a:r>
              <a:rPr lang="ja-JP" altLang="en-US" sz="1050" dirty="0">
                <a:cs typeface="Osaka"/>
              </a:rPr>
              <a:t>の</a:t>
            </a:r>
            <a:endParaRPr lang="en-US" altLang="ja-JP" sz="1050" dirty="0">
              <a:cs typeface="Osaka"/>
            </a:endParaRPr>
          </a:p>
          <a:p>
            <a:r>
              <a:rPr kumimoji="1" lang="ja-JP" altLang="en-US" sz="1050" kern="1200" dirty="0">
                <a:effectLst/>
                <a:cs typeface="Osaka"/>
              </a:rPr>
              <a:t>　困難の度合いのポイントとして</a:t>
            </a:r>
            <a:endParaRPr kumimoji="1" lang="en-US" altLang="ja-JP" sz="1050" kern="1200" dirty="0">
              <a:effectLst/>
              <a:cs typeface="Osaka"/>
            </a:endParaRPr>
          </a:p>
          <a:p>
            <a:endParaRPr lang="en-US" altLang="ja-JP" sz="1050" dirty="0">
              <a:cs typeface="Osaka"/>
            </a:endParaRPr>
          </a:p>
          <a:p>
            <a:r>
              <a:rPr lang="ja-JP" altLang="en-US" sz="1050" dirty="0"/>
              <a:t>　①抜けた時に呼吸困難となる可能性</a:t>
            </a:r>
            <a:endParaRPr lang="en-US" altLang="ja-JP" sz="1050" dirty="0"/>
          </a:p>
          <a:p>
            <a:r>
              <a:rPr lang="ja-JP" altLang="en-US" sz="1050" dirty="0"/>
              <a:t>　②人工呼吸器使用継続のために気管カニューレを必要とする程度</a:t>
            </a:r>
            <a:endParaRPr lang="en-US" altLang="ja-JP" sz="1050" dirty="0"/>
          </a:p>
          <a:p>
            <a:r>
              <a:rPr lang="ja-JP" altLang="en-US" sz="1050" dirty="0"/>
              <a:t>　③気管カニューレが抜けた状態が続いて気管切開孔が狭くなり</a:t>
            </a:r>
            <a:r>
              <a:rPr lang="en-US" altLang="ja-JP" sz="1050" dirty="0"/>
              <a:t>､</a:t>
            </a:r>
            <a:r>
              <a:rPr lang="ja-JP" altLang="en-US" sz="1050" dirty="0"/>
              <a:t>今までの太　</a:t>
            </a:r>
            <a:endParaRPr lang="en-US" altLang="ja-JP" sz="1050" dirty="0"/>
          </a:p>
          <a:p>
            <a:r>
              <a:rPr lang="ja-JP" altLang="en-US" sz="1050" dirty="0"/>
              <a:t>　　さの気管カニューレが入らなくなる可能性</a:t>
            </a:r>
            <a:endParaRPr lang="en-US" altLang="ja-JP" sz="1050" dirty="0"/>
          </a:p>
          <a:p>
            <a:r>
              <a:rPr lang="ja-JP" altLang="en-US" sz="1050" dirty="0"/>
              <a:t>　④気管カニューレ再挿入の困難度　があります。</a:t>
            </a:r>
            <a:endParaRPr lang="en-US" altLang="ja-JP" sz="1050" dirty="0"/>
          </a:p>
          <a:p>
            <a:pPr eaLnBrk="1" hangingPunct="1">
              <a:buClr>
                <a:srgbClr val="CCECFF"/>
              </a:buClr>
              <a:buFont typeface="Wingdings" panose="05000000000000000000" pitchFamily="2" charset="2"/>
              <a:buNone/>
            </a:pPr>
            <a:r>
              <a:rPr lang="ja-JP" altLang="en-US" sz="1050" dirty="0"/>
              <a:t>　　これらのリスクの程度と緊急対応の必要性、困難性の度合いは、個人差　</a:t>
            </a:r>
            <a:endParaRPr lang="en-US" altLang="ja-JP" sz="1050" dirty="0"/>
          </a:p>
          <a:p>
            <a:pPr eaLnBrk="1" hangingPunct="1">
              <a:buClr>
                <a:srgbClr val="CCECFF"/>
              </a:buClr>
              <a:buFont typeface="Wingdings" panose="05000000000000000000" pitchFamily="2" charset="2"/>
              <a:buNone/>
            </a:pPr>
            <a:r>
              <a:rPr lang="ja-JP" altLang="en-US" sz="1050" dirty="0"/>
              <a:t>　　が大きい。</a:t>
            </a:r>
            <a:endParaRPr lang="en-US" altLang="ja-JP" sz="1050" dirty="0"/>
          </a:p>
          <a:p>
            <a:pPr eaLnBrk="1" hangingPunct="1">
              <a:buClr>
                <a:srgbClr val="CCECFF"/>
              </a:buClr>
              <a:buFont typeface="Wingdings" panose="05000000000000000000" pitchFamily="2" charset="2"/>
              <a:buNone/>
            </a:pPr>
            <a:r>
              <a:rPr lang="ja-JP" altLang="en-US" sz="1050" dirty="0"/>
              <a:t>　　それぞれの子どもで、予め確認・検討して、判断と準備を行うことが必　　</a:t>
            </a:r>
            <a:endParaRPr lang="en-US" altLang="ja-JP" sz="1050" dirty="0"/>
          </a:p>
          <a:p>
            <a:pPr eaLnBrk="1" hangingPunct="1">
              <a:buClr>
                <a:srgbClr val="CCECFF"/>
              </a:buClr>
              <a:buFont typeface="Wingdings" panose="05000000000000000000" pitchFamily="2" charset="2"/>
              <a:buNone/>
            </a:pPr>
            <a:r>
              <a:rPr lang="ja-JP" altLang="en-US" sz="1050" dirty="0"/>
              <a:t>　　要です。</a:t>
            </a:r>
            <a:endParaRPr lang="en-US" altLang="ja-JP" sz="1050"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121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84809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10000"/>
              </a:lnSpc>
            </a:pPr>
            <a:r>
              <a:rPr lang="ja-JP" altLang="en-US" kern="100" dirty="0">
                <a:solidFill>
                  <a:srgbClr val="FF0000"/>
                </a:solidFill>
                <a:effectLst/>
                <a:cs typeface="Times New Roman" panose="02020603050405020304" pitchFamily="18" charset="0"/>
              </a:rPr>
              <a:t>　</a:t>
            </a:r>
            <a:r>
              <a:rPr lang="ja-JP" altLang="en-US" kern="100" dirty="0">
                <a:effectLst/>
                <a:cs typeface="Times New Roman" panose="02020603050405020304" pitchFamily="18" charset="0"/>
              </a:rPr>
              <a:t>気管</a:t>
            </a:r>
            <a:r>
              <a:rPr lang="ja-JP" altLang="ja-JP" kern="100" dirty="0">
                <a:effectLst/>
                <a:cs typeface="Times New Roman" panose="02020603050405020304" pitchFamily="18" charset="0"/>
              </a:rPr>
              <a:t>カニューレが抜けても問題なく長時間過ごせる場合も</a:t>
            </a:r>
            <a:r>
              <a:rPr lang="ja-JP" altLang="en-US" kern="100" dirty="0">
                <a:effectLst/>
                <a:cs typeface="Times New Roman" panose="02020603050405020304" pitchFamily="18" charset="0"/>
              </a:rPr>
              <a:t>ありますが</a:t>
            </a:r>
            <a:r>
              <a:rPr lang="ja-JP" altLang="ja-JP" kern="100" dirty="0">
                <a:effectLst/>
                <a:cs typeface="Times New Roman" panose="02020603050405020304" pitchFamily="18" charset="0"/>
              </a:rPr>
              <a:t>、</a:t>
            </a:r>
            <a:r>
              <a:rPr lang="ja-JP" altLang="en-US" kern="100" dirty="0">
                <a:effectLst/>
                <a:cs typeface="Times New Roman" panose="02020603050405020304" pitchFamily="18" charset="0"/>
              </a:rPr>
              <a:t>迅速な対応が必要な場合もあります</a:t>
            </a:r>
            <a:endParaRPr lang="en-US" altLang="ja-JP" kern="100" dirty="0">
              <a:effectLst/>
              <a:cs typeface="Times New Roman" panose="02020603050405020304" pitchFamily="18" charset="0"/>
            </a:endParaRPr>
          </a:p>
          <a:p>
            <a:pPr>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気管切開での人工呼吸器</a:t>
            </a:r>
            <a:r>
              <a:rPr lang="ja-JP" altLang="en-US" kern="100" dirty="0">
                <a:cs typeface="Times New Roman" panose="02020603050405020304" pitchFamily="18" charset="0"/>
              </a:rPr>
              <a:t>療法</a:t>
            </a:r>
            <a:r>
              <a:rPr lang="ja-JP" altLang="ja-JP" kern="100" dirty="0">
                <a:effectLst/>
                <a:cs typeface="Times New Roman" panose="02020603050405020304" pitchFamily="18" charset="0"/>
              </a:rPr>
              <a:t>を継続して</a:t>
            </a:r>
            <a:r>
              <a:rPr lang="ja-JP" altLang="en-US" kern="100" dirty="0">
                <a:effectLst/>
                <a:cs typeface="Times New Roman" panose="02020603050405020304" pitchFamily="18" charset="0"/>
              </a:rPr>
              <a:t>いる子どもでは、気管カニューレをすぐに再挿入する必要があります。</a:t>
            </a:r>
            <a:endParaRPr lang="en-US" altLang="ja-JP" kern="100" dirty="0">
              <a:cs typeface="Times New Roman" panose="02020603050405020304" pitchFamily="18" charset="0"/>
            </a:endParaRPr>
          </a:p>
          <a:p>
            <a:pPr>
              <a:lnSpc>
                <a:spcPct val="110000"/>
              </a:lnSpc>
            </a:pPr>
            <a:r>
              <a:rPr lang="ja-JP" altLang="en-US" kern="100" dirty="0">
                <a:effectLst/>
                <a:cs typeface="Times New Roman" panose="02020603050405020304" pitchFamily="18" charset="0"/>
              </a:rPr>
              <a:t>　これ以外に、</a:t>
            </a:r>
            <a:r>
              <a:rPr lang="ja-JP" altLang="ja-JP" kern="100" dirty="0">
                <a:effectLst/>
                <a:cs typeface="Times New Roman" panose="02020603050405020304" pitchFamily="18" charset="0"/>
              </a:rPr>
              <a:t>迅速な緊急対応が必要となるのは、次の場合で</a:t>
            </a:r>
            <a:r>
              <a:rPr lang="ja-JP" altLang="en-US" kern="100" dirty="0">
                <a:effectLst/>
                <a:cs typeface="Times New Roman" panose="02020603050405020304" pitchFamily="18" charset="0"/>
              </a:rPr>
              <a:t>す</a:t>
            </a:r>
            <a:r>
              <a:rPr lang="ja-JP" altLang="ja-JP" kern="100" dirty="0">
                <a:effectLst/>
                <a:cs typeface="Times New Roman" panose="02020603050405020304" pitchFamily="18" charset="0"/>
              </a:rPr>
              <a:t>。</a:t>
            </a:r>
            <a:endParaRPr lang="en-US" altLang="ja-JP" kern="100" dirty="0">
              <a:effectLst/>
              <a:cs typeface="Times New Roman" panose="02020603050405020304" pitchFamily="18" charset="0"/>
            </a:endParaRPr>
          </a:p>
          <a:p>
            <a:pPr marL="133495" indent="-133495">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気管切開孔がすぐに非常に狭くなり、かつ、声門狭窄</a:t>
            </a:r>
            <a:r>
              <a:rPr lang="ja-JP" altLang="en-US" kern="100" dirty="0">
                <a:effectLst/>
                <a:cs typeface="Times New Roman" panose="02020603050405020304" pitchFamily="18" charset="0"/>
              </a:rPr>
              <a:t>や喉頭軟化症などの上気道狭窄に対して気管切開を受けている</a:t>
            </a:r>
            <a:r>
              <a:rPr lang="ja-JP" altLang="en-US" kern="100" dirty="0">
                <a:cs typeface="Times New Roman" panose="02020603050405020304" pitchFamily="18" charset="0"/>
              </a:rPr>
              <a:t>。</a:t>
            </a:r>
            <a:endParaRPr lang="en-US" altLang="ja-JP" kern="100" dirty="0">
              <a:effectLst/>
              <a:cs typeface="Times New Roman" panose="02020603050405020304" pitchFamily="18" charset="0"/>
            </a:endParaRPr>
          </a:p>
          <a:p>
            <a:pPr marL="133495" indent="-133495">
              <a:lnSpc>
                <a:spcPct val="110000"/>
              </a:lnSpc>
            </a:pPr>
            <a:r>
              <a:rPr lang="ja-JP" altLang="en-US" kern="100" dirty="0">
                <a:effectLst/>
                <a:cs typeface="Times New Roman" panose="02020603050405020304" pitchFamily="18" charset="0"/>
              </a:rPr>
              <a:t>　・気管切開孔がすぐに狭くなり、かつ</a:t>
            </a:r>
            <a:r>
              <a:rPr lang="ja-JP" altLang="ja-JP" kern="100" dirty="0">
                <a:effectLst/>
                <a:cs typeface="Times New Roman" panose="02020603050405020304" pitchFamily="18" charset="0"/>
              </a:rPr>
              <a:t>誤嚥防止手術</a:t>
            </a:r>
            <a:r>
              <a:rPr lang="ja-JP" altLang="en-US" kern="100" dirty="0">
                <a:effectLst/>
                <a:cs typeface="Times New Roman" panose="02020603050405020304" pitchFamily="18" charset="0"/>
              </a:rPr>
              <a:t>での気管切開</a:t>
            </a:r>
            <a:r>
              <a:rPr lang="ja-JP" altLang="ja-JP" kern="100" dirty="0">
                <a:effectLst/>
                <a:cs typeface="Times New Roman" panose="02020603050405020304" pitchFamily="18" charset="0"/>
              </a:rPr>
              <a:t>を受けてい</a:t>
            </a:r>
            <a:r>
              <a:rPr lang="ja-JP" altLang="en-US" kern="100" dirty="0">
                <a:effectLst/>
                <a:cs typeface="Times New Roman" panose="02020603050405020304" pitchFamily="18" charset="0"/>
              </a:rPr>
              <a:t>る。</a:t>
            </a:r>
            <a:endParaRPr lang="en-US" altLang="ja-JP" kern="100" dirty="0">
              <a:effectLst/>
              <a:cs typeface="Times New Roman" panose="02020603050405020304" pitchFamily="18" charset="0"/>
            </a:endParaRPr>
          </a:p>
          <a:p>
            <a:pPr defTabSz="915398" eaLnBrk="0" fontAlgn="base" hangingPunct="0">
              <a:lnSpc>
                <a:spcPct val="110000"/>
              </a:lnSpc>
              <a:defRPr/>
            </a:pPr>
            <a:r>
              <a:rPr lang="ja-JP" altLang="en-US" kern="100" dirty="0">
                <a:effectLst/>
                <a:cs typeface="Times New Roman" panose="02020603050405020304" pitchFamily="18" charset="0"/>
              </a:rPr>
              <a:t>　これらの場合は、</a:t>
            </a:r>
            <a:r>
              <a:rPr lang="ja-JP" altLang="ja-JP" kern="100" dirty="0">
                <a:effectLst/>
                <a:cs typeface="Times New Roman" panose="02020603050405020304" pitchFamily="18" charset="0"/>
              </a:rPr>
              <a:t>気管切開部より上の喉頭咽頭への換気の経路</a:t>
            </a:r>
            <a:r>
              <a:rPr lang="ja-JP" altLang="en-US" kern="100" dirty="0">
                <a:effectLst/>
                <a:cs typeface="Times New Roman" panose="02020603050405020304" pitchFamily="18" charset="0"/>
              </a:rPr>
              <a:t>（スライドの</a:t>
            </a:r>
            <a:r>
              <a:rPr lang="ja-JP" altLang="ja-JP" kern="100" dirty="0">
                <a:effectLst/>
                <a:cs typeface="Times New Roman" panose="02020603050405020304" pitchFamily="18" charset="0"/>
              </a:rPr>
              <a:t>矢印の経路）が非常に狭いか閉ざされている</a:t>
            </a:r>
            <a:r>
              <a:rPr lang="ja-JP" altLang="en-US" kern="100" dirty="0">
                <a:effectLst/>
                <a:cs typeface="Times New Roman" panose="02020603050405020304" pitchFamily="18" charset="0"/>
              </a:rPr>
              <a:t>ため、気管カニューレが抜けると、呼吸困難になります。</a:t>
            </a:r>
            <a:r>
              <a:rPr lang="ja-JP" altLang="en-US" dirty="0"/>
              <a:t>初めに述べたように。鼻、耳、口、喉などを含む器官の先天的な発育の障害による上気道の狭窄に対して気管切開を受けている子どもでは、気管カニューレが抜けて、かつ気管孔が狭くなると、短時間で呼吸が苦しくなります。</a:t>
            </a:r>
            <a:endParaRPr lang="ja-JP" altLang="ja-JP" kern="100" dirty="0">
              <a:effectLst/>
              <a:cs typeface="Times New Roman" panose="02020603050405020304" pitchFamily="18" charset="0"/>
            </a:endParaRPr>
          </a:p>
          <a:p>
            <a:pPr indent="-133495">
              <a:lnSpc>
                <a:spcPct val="110000"/>
              </a:lnSpc>
            </a:pPr>
            <a:r>
              <a:rPr lang="ja-JP" altLang="en-US" kern="100" dirty="0">
                <a:effectLst/>
                <a:cs typeface="Times New Roman" panose="02020603050405020304" pitchFamily="18" charset="0"/>
              </a:rPr>
              <a:t>　最も迅速な対応が必要なのは、スライドの③のように、</a:t>
            </a:r>
            <a:r>
              <a:rPr lang="ja-JP" altLang="ja-JP" kern="100" dirty="0">
                <a:effectLst/>
                <a:cs typeface="Times New Roman" panose="02020603050405020304" pitchFamily="18" charset="0"/>
              </a:rPr>
              <a:t>気管の</a:t>
            </a:r>
            <a:r>
              <a:rPr lang="ja-JP" altLang="en-US" kern="100" dirty="0">
                <a:effectLst/>
                <a:cs typeface="Times New Roman" panose="02020603050405020304" pitchFamily="18" charset="0"/>
              </a:rPr>
              <a:t>肉芽、</a:t>
            </a:r>
            <a:r>
              <a:rPr lang="ja-JP" altLang="ja-JP" kern="100" dirty="0">
                <a:effectLst/>
                <a:cs typeface="Times New Roman" panose="02020603050405020304" pitchFamily="18" charset="0"/>
              </a:rPr>
              <a:t>狭窄や</a:t>
            </a:r>
            <a:r>
              <a:rPr lang="ja-JP" altLang="en-US" kern="100" dirty="0">
                <a:effectLst/>
                <a:cs typeface="Times New Roman" panose="02020603050405020304" pitchFamily="18" charset="0"/>
              </a:rPr>
              <a:t>、</a:t>
            </a:r>
            <a:r>
              <a:rPr lang="ja-JP" altLang="ja-JP" kern="100" dirty="0">
                <a:effectLst/>
                <a:cs typeface="Times New Roman" panose="02020603050405020304" pitchFamily="18" charset="0"/>
              </a:rPr>
              <a:t>気管軟化症が強くあるため、気管カニューレが抜けると気管そのものが非常に狭くなる場合</a:t>
            </a:r>
            <a:r>
              <a:rPr lang="ja-JP" altLang="en-US" kern="100" dirty="0">
                <a:effectLst/>
                <a:cs typeface="Times New Roman" panose="02020603050405020304" pitchFamily="18" charset="0"/>
              </a:rPr>
              <a:t>です。</a:t>
            </a:r>
            <a:endParaRPr lang="en-US" altLang="ja-JP" kern="100" dirty="0">
              <a:effectLst/>
              <a:cs typeface="Times New Roman" panose="02020603050405020304" pitchFamily="18" charset="0"/>
            </a:endParaRPr>
          </a:p>
          <a:p>
            <a:pPr indent="-133495">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これらの場合は、迅速に</a:t>
            </a:r>
            <a:r>
              <a:rPr lang="ja-JP" altLang="en-US" kern="100" dirty="0">
                <a:effectLst/>
                <a:cs typeface="Times New Roman" panose="02020603050405020304" pitchFamily="18" charset="0"/>
              </a:rPr>
              <a:t>気管</a:t>
            </a:r>
            <a:r>
              <a:rPr lang="ja-JP" altLang="ja-JP" kern="100" dirty="0">
                <a:effectLst/>
                <a:cs typeface="Times New Roman" panose="02020603050405020304" pitchFamily="18" charset="0"/>
              </a:rPr>
              <a:t>カニューレが再挿入される必要があ</a:t>
            </a:r>
            <a:r>
              <a:rPr lang="ja-JP" altLang="en-US" kern="100" dirty="0">
                <a:effectLst/>
                <a:cs typeface="Times New Roman" panose="02020603050405020304" pitchFamily="18" charset="0"/>
              </a:rPr>
              <a:t>ります。</a:t>
            </a:r>
            <a:endParaRPr lang="en-US" altLang="ja-JP" kern="100" dirty="0">
              <a:cs typeface="Times New Roman" panose="02020603050405020304" pitchFamily="18" charset="0"/>
            </a:endParaRPr>
          </a:p>
          <a:p>
            <a:pPr indent="-133495">
              <a:lnSpc>
                <a:spcPct val="110000"/>
              </a:lnSpc>
            </a:pPr>
            <a:r>
              <a:rPr lang="ja-JP" altLang="en-US" kern="100" dirty="0">
                <a:effectLst/>
                <a:cs typeface="Times New Roman" panose="02020603050405020304" pitchFamily="18" charset="0"/>
              </a:rPr>
              <a:t>　また、気管</a:t>
            </a:r>
            <a:r>
              <a:rPr lang="ja-JP" altLang="en-US" dirty="0"/>
              <a:t>カニューレが抜けた状態が続くと、気管切開孔が狭くなり</a:t>
            </a:r>
            <a:r>
              <a:rPr lang="en-US" altLang="ja-JP" dirty="0"/>
              <a:t>､</a:t>
            </a:r>
            <a:r>
              <a:rPr lang="ja-JP" altLang="en-US" dirty="0"/>
              <a:t>今までの太さの気管カニューレが入らなくなる可能性もあります。</a:t>
            </a:r>
            <a:endParaRPr lang="en-US" altLang="ja-JP" dirty="0"/>
          </a:p>
          <a:p>
            <a:pPr indent="-133495">
              <a:lnSpc>
                <a:spcPct val="110000"/>
              </a:lnSpc>
            </a:pPr>
            <a:r>
              <a:rPr lang="ja-JP" altLang="en-US" kern="100" dirty="0">
                <a:effectLst/>
                <a:cs typeface="Times New Roman" panose="02020603050405020304" pitchFamily="18" charset="0"/>
              </a:rPr>
              <a:t>　</a:t>
            </a:r>
            <a:r>
              <a:rPr lang="ja-JP" altLang="ja-JP" kern="100" dirty="0">
                <a:effectLst/>
                <a:cs typeface="Times New Roman" panose="02020603050405020304" pitchFamily="18" charset="0"/>
              </a:rPr>
              <a:t>再挿入は容易にできる場合もあるが難しい場合もあり</a:t>
            </a:r>
            <a:r>
              <a:rPr lang="ja-JP" altLang="en-US" kern="100" dirty="0">
                <a:effectLst/>
                <a:cs typeface="Times New Roman" panose="02020603050405020304" pitchFamily="18" charset="0"/>
              </a:rPr>
              <a:t>ます。</a:t>
            </a:r>
            <a:endParaRPr lang="en-US" altLang="ja-JP" kern="100" dirty="0">
              <a:effectLst/>
              <a:cs typeface="Times New Roman" panose="02020603050405020304" pitchFamily="18" charset="0"/>
            </a:endParaRPr>
          </a:p>
          <a:p>
            <a:pPr indent="-133495">
              <a:lnSpc>
                <a:spcPct val="110000"/>
              </a:lnSpc>
            </a:pPr>
            <a:r>
              <a:rPr lang="ja-JP" altLang="en-US" kern="100" dirty="0">
                <a:effectLst/>
                <a:cs typeface="Times New Roman" panose="02020603050405020304" pitchFamily="18" charset="0"/>
              </a:rPr>
              <a:t>　これらの点についての確認と配慮と</a:t>
            </a:r>
            <a:r>
              <a:rPr lang="ja-JP" altLang="ja-JP" kern="100" dirty="0">
                <a:effectLst/>
                <a:cs typeface="Times New Roman" panose="02020603050405020304" pitchFamily="18" charset="0"/>
              </a:rPr>
              <a:t>準備が必要</a:t>
            </a:r>
            <a:r>
              <a:rPr lang="ja-JP" altLang="en-US" kern="100" dirty="0">
                <a:effectLst/>
                <a:cs typeface="Times New Roman" panose="02020603050405020304" pitchFamily="18" charset="0"/>
              </a:rPr>
              <a:t>です。</a:t>
            </a:r>
            <a:endParaRPr lang="en-US" altLang="ja-JP" kern="100" dirty="0">
              <a:cs typeface="Times New Roman" panose="02020603050405020304" pitchFamily="18" charset="0"/>
            </a:endParaRPr>
          </a:p>
          <a:p>
            <a:pPr indent="-133495">
              <a:lnSpc>
                <a:spcPct val="110000"/>
              </a:lnSpc>
            </a:pPr>
            <a:r>
              <a:rPr lang="ja-JP" altLang="en-US" kern="100" dirty="0">
                <a:effectLst/>
                <a:cs typeface="Times New Roman" panose="02020603050405020304" pitchFamily="18" charset="0"/>
              </a:rPr>
              <a:t>　気管</a:t>
            </a:r>
            <a:r>
              <a:rPr lang="ja-JP" altLang="ja-JP" kern="100" dirty="0">
                <a:effectLst/>
                <a:cs typeface="Times New Roman" panose="02020603050405020304" pitchFamily="18" charset="0"/>
              </a:rPr>
              <a:t>カニューレの事故抜去のリスクが過大視されて、気管切開の子ども（大人）が一律に、単独通学・通所、単独のバス乗車を禁止されることもあ</a:t>
            </a:r>
            <a:r>
              <a:rPr lang="ja-JP" altLang="en-US" kern="100" dirty="0">
                <a:effectLst/>
                <a:cs typeface="Times New Roman" panose="02020603050405020304" pitchFamily="18" charset="0"/>
              </a:rPr>
              <a:t>ります</a:t>
            </a:r>
            <a:r>
              <a:rPr lang="ja-JP" altLang="ja-JP" kern="100" dirty="0">
                <a:effectLst/>
                <a:cs typeface="Times New Roman" panose="02020603050405020304" pitchFamily="18" charset="0"/>
              </a:rPr>
              <a:t>が、それぞれの例の特性に応じた柔軟な判断がなされるべきで</a:t>
            </a:r>
            <a:r>
              <a:rPr lang="ja-JP" altLang="en-US" kern="100" dirty="0">
                <a:cs typeface="Times New Roman" panose="02020603050405020304" pitchFamily="18" charset="0"/>
              </a:rPr>
              <a:t>す</a:t>
            </a:r>
            <a:r>
              <a:rPr lang="ja-JP" altLang="ja-JP" kern="100" dirty="0">
                <a:effectLst/>
                <a:cs typeface="Times New Roman" panose="02020603050405020304" pitchFamily="18" charset="0"/>
              </a:rPr>
              <a:t>。 </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98609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頸まわりのテープやバンドでの固定（</a:t>
            </a:r>
            <a:r>
              <a:rPr kumimoji="1" lang="en-US" altLang="ja-JP" dirty="0"/>
              <a:t>2</a:t>
            </a:r>
            <a:r>
              <a:rPr kumimoji="1" lang="ja-JP" altLang="en-US" dirty="0"/>
              <a:t>点固定）でも不安定な時には、このように左右の下からの固定も加えた</a:t>
            </a:r>
            <a:r>
              <a:rPr kumimoji="1" lang="en-US" altLang="ja-JP" dirty="0"/>
              <a:t>4</a:t>
            </a:r>
            <a:r>
              <a:rPr kumimoji="1" lang="ja-JP" altLang="en-US" dirty="0"/>
              <a:t>点固定を行います。</a:t>
            </a:r>
            <a:endParaRPr kumimoji="1" lang="en-US" altLang="ja-JP" dirty="0"/>
          </a:p>
          <a:p>
            <a:r>
              <a:rPr kumimoji="1" lang="ja-JP" altLang="en-US" dirty="0"/>
              <a:t>　気管切開孔が下の方にある場合や、頸が反り返って気管カニューレが抜けてしまう場合に</a:t>
            </a:r>
            <a:r>
              <a:rPr kumimoji="1" lang="en-US" altLang="ja-JP" dirty="0"/>
              <a:t>､</a:t>
            </a:r>
            <a:r>
              <a:rPr kumimoji="1" lang="ja-JP" altLang="en-US" dirty="0"/>
              <a:t>有効です。</a:t>
            </a:r>
            <a:endParaRPr kumimoji="1" lang="en-US" altLang="ja-JP" dirty="0"/>
          </a:p>
          <a:p>
            <a:r>
              <a:rPr kumimoji="1" lang="ja-JP" altLang="en-US" dirty="0"/>
              <a:t>　下からの固定バンドを腋窩を通して固定翼につないで固定する方法が簡便ですが、緊張や反り返りがあると不安定なため、確実にするために、中央の写真のように左右につないだ細紐で下方にテープで固定する方法もあります。写真の右の例では、母親の工夫で、反り返りや頸のねじれに対応できるように、下方に引く紐をゴムバンドとし、頸回りの固定バンドと固定翼のつなぎにもゴムバンドを入れ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123</a:t>
            </a:fld>
            <a:endParaRPr kumimoji="1" lang="ja-JP" altLang="en-US"/>
          </a:p>
        </p:txBody>
      </p:sp>
    </p:spTree>
    <p:extLst>
      <p:ext uri="{BB962C8B-B14F-4D97-AF65-F5344CB8AC3E}">
        <p14:creationId xmlns:p14="http://schemas.microsoft.com/office/powerpoint/2010/main" val="32209866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気管カニューレ自体の固定では不十分な時には、バンドで固定した気管カニューレを、さらにその上から、このスライドのような物を被せて二重に固定する方法も有効です。スライドの左側は重症心身障害児者施設の看護師さんたちの工夫で、右側は市販の製品です。</a:t>
            </a:r>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124</a:t>
            </a:fld>
            <a:endParaRPr lang="en-US" altLang="ja-JP">
              <a:solidFill>
                <a:srgbClr val="000000"/>
              </a:solidFill>
            </a:endParaRPr>
          </a:p>
        </p:txBody>
      </p:sp>
    </p:spTree>
    <p:extLst>
      <p:ext uri="{BB962C8B-B14F-4D97-AF65-F5344CB8AC3E}">
        <p14:creationId xmlns:p14="http://schemas.microsoft.com/office/powerpoint/2010/main" val="4427484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769481" y="4703272"/>
            <a:ext cx="5453391" cy="4628017"/>
          </a:xfrm>
        </p:spPr>
        <p:txBody>
          <a:bodyPr/>
          <a:lstStyle/>
          <a:p>
            <a:pPr indent="-134531"/>
            <a:r>
              <a:rPr lang="ja-JP" altLang="en-US" dirty="0">
                <a:solidFill>
                  <a:srgbClr val="0000FF"/>
                </a:solidFill>
              </a:rPr>
              <a:t>　</a:t>
            </a:r>
            <a:endParaRPr lang="en-US" altLang="ja-JP" kern="100" dirty="0">
              <a:latin typeface="Century" panose="02040604050505020304" pitchFamily="18" charset="0"/>
              <a:cs typeface="Times New Roman" panose="02020603050405020304" pitchFamily="18" charset="0"/>
            </a:endParaRPr>
          </a:p>
          <a:p>
            <a:pPr indent="-134531"/>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応急的な再挿入が必要な</a:t>
            </a:r>
            <a:r>
              <a:rPr lang="ja-JP" altLang="en-US" kern="100" dirty="0">
                <a:latin typeface="Century" panose="02040604050505020304" pitchFamily="18" charset="0"/>
                <a:cs typeface="Times New Roman" panose="02020603050405020304" pitchFamily="18" charset="0"/>
              </a:rPr>
              <a:t>子ども</a:t>
            </a:r>
            <a:r>
              <a:rPr lang="ja-JP" altLang="ja-JP" kern="100" dirty="0">
                <a:latin typeface="Century" panose="02040604050505020304" pitchFamily="18" charset="0"/>
                <a:cs typeface="Times New Roman" panose="02020603050405020304" pitchFamily="18" charset="0"/>
              </a:rPr>
              <a:t>では、学校</a:t>
            </a:r>
            <a:r>
              <a:rPr lang="ja-JP" altLang="en-US" kern="100" dirty="0">
                <a:latin typeface="Century" panose="02040604050505020304" pitchFamily="18" charset="0"/>
                <a:cs typeface="Times New Roman" panose="02020603050405020304" pitchFamily="18" charset="0"/>
              </a:rPr>
              <a:t>で</a:t>
            </a:r>
            <a:r>
              <a:rPr lang="ja-JP" altLang="ja-JP" kern="100" dirty="0">
                <a:latin typeface="Century" panose="02040604050505020304" pitchFamily="18" charset="0"/>
                <a:cs typeface="Times New Roman" panose="02020603050405020304" pitchFamily="18" charset="0"/>
              </a:rPr>
              <a:t>看護師が</a:t>
            </a:r>
            <a:r>
              <a:rPr lang="ja-JP" altLang="en-US" kern="100" dirty="0">
                <a:latin typeface="Century" panose="02040604050505020304" pitchFamily="18" charset="0"/>
                <a:cs typeface="Times New Roman" panose="02020603050405020304" pitchFamily="18" charset="0"/>
              </a:rPr>
              <a:t>再</a:t>
            </a:r>
            <a:r>
              <a:rPr lang="ja-JP" altLang="ja-JP" kern="100" dirty="0">
                <a:latin typeface="Century" panose="02040604050505020304" pitchFamily="18" charset="0"/>
                <a:cs typeface="Times New Roman" panose="02020603050405020304" pitchFamily="18" charset="0"/>
              </a:rPr>
              <a:t>挿入をできるようにしておく</a:t>
            </a:r>
            <a:r>
              <a:rPr lang="ja-JP" altLang="en-US" kern="100" dirty="0">
                <a:latin typeface="Century" panose="02040604050505020304" pitchFamily="18" charset="0"/>
                <a:cs typeface="Times New Roman" panose="02020603050405020304" pitchFamily="18" charset="0"/>
              </a:rPr>
              <a:t>ことが必要です。</a:t>
            </a:r>
            <a:endParaRPr lang="en-US" altLang="ja-JP" kern="100" dirty="0">
              <a:latin typeface="Century" panose="02040604050505020304" pitchFamily="18" charset="0"/>
              <a:cs typeface="Times New Roman" panose="02020603050405020304" pitchFamily="18" charset="0"/>
            </a:endParaRPr>
          </a:p>
          <a:p>
            <a:pPr indent="-134531" defTabSz="922502">
              <a:defRPr/>
            </a:pPr>
            <a:r>
              <a:rPr lang="ja-JP" altLang="en-US" dirty="0"/>
              <a:t>　気管カニューレは、容易に挿入できる場合もありますが、挿入が難しい場合もあります。</a:t>
            </a:r>
            <a:endParaRPr lang="en-US" altLang="ja-JP" dirty="0"/>
          </a:p>
          <a:p>
            <a:pPr indent="-134531"/>
            <a:r>
              <a:rPr lang="ja-JP" altLang="en-US" kern="100" dirty="0">
                <a:latin typeface="Century" panose="02040604050505020304" pitchFamily="18" charset="0"/>
                <a:cs typeface="Times New Roman" panose="02020603050405020304" pitchFamily="18" charset="0"/>
              </a:rPr>
              <a:t>　看護師が</a:t>
            </a:r>
            <a:r>
              <a:rPr lang="ja-JP" altLang="ja-JP" kern="100" dirty="0">
                <a:latin typeface="Century" panose="02040604050505020304" pitchFamily="18" charset="0"/>
                <a:cs typeface="Times New Roman" panose="02020603050405020304" pitchFamily="18" charset="0"/>
              </a:rPr>
              <a:t>主治医や指導医のもとで</a:t>
            </a:r>
            <a:r>
              <a:rPr lang="ja-JP" altLang="en-US" kern="100" dirty="0">
                <a:latin typeface="Century" panose="02040604050505020304" pitchFamily="18" charset="0"/>
                <a:cs typeface="Times New Roman" panose="02020603050405020304" pitchFamily="18" charset="0"/>
              </a:rPr>
              <a:t>、</a:t>
            </a:r>
            <a:r>
              <a:rPr lang="ja-JP" altLang="ja-JP" kern="100" dirty="0">
                <a:latin typeface="Century" panose="02040604050505020304" pitchFamily="18" charset="0"/>
                <a:cs typeface="Times New Roman" panose="02020603050405020304" pitchFamily="18" charset="0"/>
              </a:rPr>
              <a:t>その</a:t>
            </a:r>
            <a:r>
              <a:rPr lang="ja-JP" altLang="en-US" kern="100" dirty="0">
                <a:latin typeface="Century" panose="02040604050505020304" pitchFamily="18" charset="0"/>
                <a:cs typeface="Times New Roman" panose="02020603050405020304" pitchFamily="18" charset="0"/>
              </a:rPr>
              <a:t>子どもでの気管</a:t>
            </a:r>
            <a:r>
              <a:rPr lang="ja-JP" altLang="ja-JP" kern="100" dirty="0">
                <a:latin typeface="Century" panose="02040604050505020304" pitchFamily="18" charset="0"/>
                <a:cs typeface="Times New Roman" panose="02020603050405020304" pitchFamily="18" charset="0"/>
              </a:rPr>
              <a:t>カニューレ挿入の研修を受けておくことが望ましい</a:t>
            </a:r>
            <a:r>
              <a:rPr lang="ja-JP" altLang="en-US" kern="100" dirty="0">
                <a:latin typeface="Century" panose="02040604050505020304" pitchFamily="18" charset="0"/>
                <a:cs typeface="Times New Roman" panose="02020603050405020304" pitchFamily="18" charset="0"/>
              </a:rPr>
              <a:t>です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事故抜去の場合、あわてたり本人が泣いたり緊張して、定期交換の時よりも</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カニューレが入りにくくなる可能性があるので、</a:t>
            </a:r>
            <a:r>
              <a:rPr lang="ja-JP" altLang="en-US" kern="100" dirty="0">
                <a:latin typeface="Century" panose="02040604050505020304" pitchFamily="18" charset="0"/>
                <a:cs typeface="Times New Roman" panose="02020603050405020304" pitchFamily="18" charset="0"/>
              </a:rPr>
              <a:t>不安のあるケースでは</a:t>
            </a:r>
            <a:r>
              <a:rPr lang="ja-JP" altLang="ja-JP" kern="100" dirty="0">
                <a:latin typeface="Century" panose="02040604050505020304" pitchFamily="18" charset="0"/>
                <a:cs typeface="Times New Roman" panose="02020603050405020304" pitchFamily="18" charset="0"/>
              </a:rPr>
              <a:t>一回り細い</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a:t>
            </a:r>
            <a:r>
              <a:rPr lang="ja-JP" altLang="en-US" kern="100" dirty="0">
                <a:latin typeface="Century" panose="02040604050505020304" pitchFamily="18" charset="0"/>
                <a:cs typeface="Times New Roman" panose="02020603050405020304" pitchFamily="18" charset="0"/>
              </a:rPr>
              <a:t>も</a:t>
            </a:r>
            <a:r>
              <a:rPr lang="ja-JP" altLang="ja-JP" kern="100" dirty="0">
                <a:latin typeface="Century" panose="02040604050505020304" pitchFamily="18" charset="0"/>
                <a:cs typeface="Times New Roman" panose="02020603050405020304" pitchFamily="18" charset="0"/>
              </a:rPr>
              <a:t>用意しておくのが</a:t>
            </a:r>
            <a:r>
              <a:rPr lang="ja-JP" altLang="en-US" kern="100" dirty="0">
                <a:latin typeface="Century" panose="02040604050505020304" pitchFamily="18" charset="0"/>
                <a:cs typeface="Times New Roman" panose="02020603050405020304" pitchFamily="18" charset="0"/>
              </a:rPr>
              <a:t>安全です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カフ付</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カニューレ使用の</a:t>
            </a:r>
            <a:r>
              <a:rPr lang="ja-JP" altLang="en-US" kern="100" dirty="0">
                <a:latin typeface="Century" panose="02040604050505020304" pitchFamily="18" charset="0"/>
                <a:cs typeface="Times New Roman" panose="02020603050405020304" pitchFamily="18" charset="0"/>
              </a:rPr>
              <a:t>子ども</a:t>
            </a:r>
            <a:r>
              <a:rPr lang="ja-JP" altLang="ja-JP" kern="100" dirty="0">
                <a:latin typeface="Century" panose="02040604050505020304" pitchFamily="18" charset="0"/>
                <a:cs typeface="Times New Roman" panose="02020603050405020304" pitchFamily="18" charset="0"/>
              </a:rPr>
              <a:t>では</a:t>
            </a:r>
            <a:r>
              <a:rPr lang="ja-JP" altLang="en-US" kern="100" dirty="0">
                <a:latin typeface="Century" panose="02040604050505020304" pitchFamily="18" charset="0"/>
                <a:cs typeface="Times New Roman" panose="02020603050405020304" pitchFamily="18" charset="0"/>
              </a:rPr>
              <a:t>挿入の時にカフがひっかかって入りにくいこともありますので、</a:t>
            </a:r>
            <a:r>
              <a:rPr lang="ja-JP" altLang="ja-JP" kern="100" dirty="0">
                <a:latin typeface="Century" panose="02040604050505020304" pitchFamily="18" charset="0"/>
                <a:cs typeface="Times New Roman" panose="02020603050405020304" pitchFamily="18" charset="0"/>
              </a:rPr>
              <a:t>応急挿入用にはカフなし</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カニューレの方が挿入しやすい</a:t>
            </a:r>
            <a:r>
              <a:rPr lang="ja-JP" altLang="en-US" kern="100" dirty="0">
                <a:latin typeface="Century" panose="02040604050505020304" pitchFamily="18" charset="0"/>
                <a:cs typeface="Times New Roman" panose="02020603050405020304" pitchFamily="18" charset="0"/>
              </a:rPr>
              <a:t>です</a:t>
            </a:r>
            <a:r>
              <a:rPr lang="ja-JP" altLang="ja-JP" kern="100" dirty="0">
                <a:latin typeface="Century" panose="02040604050505020304" pitchFamily="18" charset="0"/>
                <a:cs typeface="Times New Roman" panose="02020603050405020304" pitchFamily="18" charset="0"/>
              </a:rPr>
              <a:t>。これらの</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カニューレを応急用に常時携帯しておくように</a:t>
            </a:r>
            <a:r>
              <a:rPr lang="ja-JP" altLang="en-US" kern="100" dirty="0">
                <a:latin typeface="Century" panose="02040604050505020304" pitchFamily="18" charset="0"/>
                <a:cs typeface="Times New Roman" panose="02020603050405020304" pitchFamily="18" charset="0"/>
              </a:rPr>
              <a:t>します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看護師による挿入が体制上困難である場合にどのようにするかは、ケースバイケースで主治医と相談して無理のない方法を考え</a:t>
            </a:r>
            <a:r>
              <a:rPr lang="ja-JP" altLang="en-US" kern="100" dirty="0">
                <a:latin typeface="Century" panose="02040604050505020304" pitchFamily="18" charset="0"/>
                <a:cs typeface="Times New Roman" panose="02020603050405020304" pitchFamily="18" charset="0"/>
              </a:rPr>
              <a:t>ます</a:t>
            </a:r>
            <a:r>
              <a:rPr lang="ja-JP" altLang="ja-JP" kern="100" dirty="0">
                <a:latin typeface="Century" panose="02040604050505020304" pitchFamily="18" charset="0"/>
                <a:cs typeface="Times New Roman" panose="02020603050405020304" pitchFamily="18" charset="0"/>
              </a:rPr>
              <a:t>。</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抜けてから挿入まで時間的に少し経っても良いケースでは、</a:t>
            </a:r>
            <a:r>
              <a:rPr lang="ja-JP" altLang="en-US" kern="100" dirty="0">
                <a:latin typeface="Century" panose="02040604050505020304" pitchFamily="18" charset="0"/>
                <a:cs typeface="Times New Roman" panose="02020603050405020304" pitchFamily="18" charset="0"/>
              </a:rPr>
              <a:t>保護者</a:t>
            </a:r>
            <a:r>
              <a:rPr lang="ja-JP" altLang="ja-JP" kern="100" dirty="0">
                <a:latin typeface="Century" panose="02040604050505020304" pitchFamily="18" charset="0"/>
                <a:cs typeface="Times New Roman" panose="02020603050405020304" pitchFamily="18" charset="0"/>
              </a:rPr>
              <a:t>に来てもらい挿入するか、主治医または近くの医療機関を受診して挿入してもらうことで良い場合が多い。</a:t>
            </a: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ナ（カフス</a:t>
            </a:r>
            <a:r>
              <a:rPr lang="ja-JP" altLang="en-US" kern="100" dirty="0">
                <a:latin typeface="Century" panose="02040604050505020304" pitchFamily="18" charset="0"/>
                <a:cs typeface="Times New Roman" panose="02020603050405020304" pitchFamily="18" charset="0"/>
              </a:rPr>
              <a:t>ボタン</a:t>
            </a:r>
            <a:r>
              <a:rPr lang="ja-JP" altLang="ja-JP" kern="100" dirty="0">
                <a:latin typeface="Century" panose="02040604050505020304" pitchFamily="18" charset="0"/>
                <a:cs typeface="Times New Roman" panose="02020603050405020304" pitchFamily="18" charset="0"/>
              </a:rPr>
              <a:t>型</a:t>
            </a:r>
            <a:r>
              <a:rPr lang="ja-JP" altLang="en-US" kern="100" dirty="0">
                <a:latin typeface="Century" panose="02040604050505020304" pitchFamily="18" charset="0"/>
                <a:cs typeface="Times New Roman" panose="02020603050405020304" pitchFamily="18" charset="0"/>
              </a:rPr>
              <a:t>気管</a:t>
            </a:r>
            <a:r>
              <a:rPr lang="ja-JP" altLang="ja-JP" kern="100" dirty="0">
                <a:latin typeface="Century" panose="02040604050505020304" pitchFamily="18" charset="0"/>
                <a:cs typeface="Times New Roman" panose="02020603050405020304" pitchFamily="18" charset="0"/>
              </a:rPr>
              <a:t>カニューレ）の</a:t>
            </a:r>
            <a:r>
              <a:rPr lang="ja-JP" altLang="en-US" kern="100" dirty="0">
                <a:latin typeface="Century" panose="02040604050505020304" pitchFamily="18" charset="0"/>
                <a:cs typeface="Times New Roman" panose="02020603050405020304" pitchFamily="18" charset="0"/>
              </a:rPr>
              <a:t>入っている子どもが、稀にあります。</a:t>
            </a:r>
            <a:endParaRPr lang="en-US" altLang="ja-JP" kern="100" dirty="0">
              <a:latin typeface="Century" panose="02040604050505020304" pitchFamily="18" charset="0"/>
              <a:cs typeface="Times New Roman" panose="02020603050405020304" pitchFamily="18" charset="0"/>
            </a:endParaRPr>
          </a:p>
          <a:p>
            <a:r>
              <a:rPr lang="ja-JP" altLang="en-US" kern="100" dirty="0">
                <a:latin typeface="Century" panose="02040604050505020304" pitchFamily="18" charset="0"/>
                <a:cs typeface="Times New Roman" panose="02020603050405020304" pitchFamily="18" charset="0"/>
              </a:rPr>
              <a:t>　</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a:t>
            </a:r>
            <a:r>
              <a:rPr lang="ja-JP" altLang="en-US" kern="100" dirty="0">
                <a:latin typeface="Century" panose="02040604050505020304" pitchFamily="18" charset="0"/>
                <a:cs typeface="Times New Roman" panose="02020603050405020304" pitchFamily="18" charset="0"/>
              </a:rPr>
              <a:t>は</a:t>
            </a:r>
            <a:r>
              <a:rPr lang="ja-JP" altLang="ja-JP" kern="100" dirty="0">
                <a:latin typeface="Century" panose="02040604050505020304" pitchFamily="18" charset="0"/>
                <a:cs typeface="Times New Roman" panose="02020603050405020304" pitchFamily="18" charset="0"/>
              </a:rPr>
              <a:t>主治医のところでないと再挿入が困難であることが多い</a:t>
            </a:r>
            <a:r>
              <a:rPr lang="ja-JP" altLang="en-US" kern="100" dirty="0">
                <a:latin typeface="Century" panose="02040604050505020304" pitchFamily="18" charset="0"/>
                <a:cs typeface="Times New Roman" panose="02020603050405020304" pitchFamily="18" charset="0"/>
              </a:rPr>
              <a:t>のですが、</a:t>
            </a:r>
            <a:r>
              <a:rPr lang="ja-JP" altLang="ja-JP" kern="100" dirty="0">
                <a:latin typeface="Century" panose="02040604050505020304" pitchFamily="18" charset="0"/>
                <a:cs typeface="Times New Roman" panose="02020603050405020304" pitchFamily="18" charset="0"/>
              </a:rPr>
              <a:t>レ</a:t>
            </a:r>
            <a:r>
              <a:rPr lang="ja-JP" altLang="en-US" kern="100" dirty="0">
                <a:latin typeface="Century" panose="02040604050505020304" pitchFamily="18" charset="0"/>
                <a:cs typeface="Times New Roman" panose="02020603050405020304" pitchFamily="18" charset="0"/>
              </a:rPr>
              <a:t>ティ</a:t>
            </a:r>
            <a:r>
              <a:rPr lang="ja-JP" altLang="ja-JP" kern="100" dirty="0">
                <a:latin typeface="Century" panose="02040604050505020304" pitchFamily="18" charset="0"/>
                <a:cs typeface="Times New Roman" panose="02020603050405020304" pitchFamily="18" charset="0"/>
              </a:rPr>
              <a:t>ナ</a:t>
            </a:r>
            <a:r>
              <a:rPr lang="ja-JP" altLang="en-US" kern="100" dirty="0">
                <a:latin typeface="Century" panose="02040604050505020304" pitchFamily="18" charset="0"/>
                <a:cs typeface="Times New Roman" panose="02020603050405020304" pitchFamily="18" charset="0"/>
              </a:rPr>
              <a:t>の場合には、抜けても呼吸困難をきたすことはなく学校で再挿入の必要がないことが、ほとんどです。</a:t>
            </a:r>
            <a:endParaRPr lang="ja-JP" altLang="ja-JP" kern="100" dirty="0">
              <a:latin typeface="Century" panose="020406040505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marL="0" marR="0" lvl="0" indent="0" algn="r" defTabSz="912287"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2287"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15154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Osaka" charset="-128"/>
              </a:defRPr>
            </a:lvl1pPr>
            <a:lvl2pPr marL="749792" indent="-288381" eaLnBrk="0" hangingPunct="0">
              <a:defRPr kumimoji="1" sz="2400">
                <a:solidFill>
                  <a:schemeClr val="tx1"/>
                </a:solidFill>
                <a:latin typeface="Times" panose="02020603050405020304" pitchFamily="18" charset="0"/>
                <a:ea typeface="Osaka" charset="-128"/>
              </a:defRPr>
            </a:lvl2pPr>
            <a:lvl3pPr marL="1153528" indent="-230706" eaLnBrk="0" hangingPunct="0">
              <a:defRPr kumimoji="1" sz="2400">
                <a:solidFill>
                  <a:schemeClr val="tx1"/>
                </a:solidFill>
                <a:latin typeface="Times" panose="02020603050405020304" pitchFamily="18" charset="0"/>
                <a:ea typeface="Osaka" charset="-128"/>
              </a:defRPr>
            </a:lvl3pPr>
            <a:lvl4pPr marL="1614939" indent="-230706" eaLnBrk="0" hangingPunct="0">
              <a:defRPr kumimoji="1" sz="2400">
                <a:solidFill>
                  <a:schemeClr val="tx1"/>
                </a:solidFill>
                <a:latin typeface="Times" panose="02020603050405020304" pitchFamily="18" charset="0"/>
                <a:ea typeface="Osaka" charset="-128"/>
              </a:defRPr>
            </a:lvl4pPr>
            <a:lvl5pPr marL="2076349" indent="-230706" eaLnBrk="0" hangingPunct="0">
              <a:defRPr kumimoji="1" sz="2400">
                <a:solidFill>
                  <a:schemeClr val="tx1"/>
                </a:solidFill>
                <a:latin typeface="Times" panose="02020603050405020304" pitchFamily="18" charset="0"/>
                <a:ea typeface="Osaka" charset="-128"/>
              </a:defRPr>
            </a:lvl5pPr>
            <a:lvl6pPr marL="2537760" indent="-230706"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99171" indent="-230706"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60582" indent="-230706"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921993" indent="-230706"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fld id="{AC9E838B-07A0-41C9-9A18-182940242003}" type="slidenum">
              <a:rPr lang="en-US" altLang="ja-JP" sz="1200">
                <a:solidFill>
                  <a:srgbClr val="000000"/>
                </a:solidFill>
              </a:rPr>
              <a:pPr eaLnBrk="1" hangingPunct="1"/>
              <a:t>126</a:t>
            </a:fld>
            <a:endParaRPr lang="en-US" altLang="ja-JP" sz="1200">
              <a:solidFill>
                <a:srgbClr val="000000"/>
              </a:solidFill>
            </a:endParaRPr>
          </a:p>
        </p:txBody>
      </p:sp>
      <p:sp>
        <p:nvSpPr>
          <p:cNvPr id="34819" name="Rectangle 2"/>
          <p:cNvSpPr>
            <a:spLocks noGrp="1" noRot="1" noChangeAspect="1" noChangeArrowheads="1" noTextEdit="1"/>
          </p:cNvSpPr>
          <p:nvPr>
            <p:ph type="sldImg"/>
          </p:nvPr>
        </p:nvSpPr>
        <p:spPr>
          <a:xfrm>
            <a:off x="981075" y="1243013"/>
            <a:ext cx="4845050" cy="33543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cs typeface="Times New Roman" panose="02020603050405020304" pitchFamily="18" charset="0"/>
              </a:rPr>
              <a:t>　学校</a:t>
            </a:r>
            <a:r>
              <a:rPr lang="ja-JP" altLang="ja-JP" dirty="0">
                <a:cs typeface="Times New Roman" panose="02020603050405020304" pitchFamily="18" charset="0"/>
              </a:rPr>
              <a:t>や通所</a:t>
            </a:r>
            <a:r>
              <a:rPr lang="ja-JP" altLang="en-US" dirty="0">
                <a:cs typeface="Times New Roman" panose="02020603050405020304" pitchFamily="18" charset="0"/>
              </a:rPr>
              <a:t>施設</a:t>
            </a:r>
            <a:r>
              <a:rPr lang="ja-JP" altLang="ja-JP" dirty="0">
                <a:cs typeface="Times New Roman" panose="02020603050405020304" pitchFamily="18" charset="0"/>
              </a:rPr>
              <a:t>などでのカニューレの事故抜去の際の、看護師によるカニューレ再挿入が禁止されていた自治体もあ</a:t>
            </a:r>
            <a:r>
              <a:rPr lang="ja-JP" altLang="en-US" dirty="0">
                <a:cs typeface="Times New Roman" panose="02020603050405020304" pitchFamily="18" charset="0"/>
              </a:rPr>
              <a:t>りました</a:t>
            </a:r>
            <a:r>
              <a:rPr lang="ja-JP" altLang="ja-JP" dirty="0">
                <a:cs typeface="Times New Roman" panose="02020603050405020304" pitchFamily="18" charset="0"/>
              </a:rPr>
              <a:t>。</a:t>
            </a:r>
            <a:endParaRPr lang="en-US" altLang="ja-JP" dirty="0">
              <a:cs typeface="Times New Roman" panose="02020603050405020304" pitchFamily="18" charset="0"/>
            </a:endParaRPr>
          </a:p>
          <a:p>
            <a:pPr eaLnBrk="1" hangingPunct="1"/>
            <a:r>
              <a:rPr lang="ja-JP" altLang="en-US" dirty="0">
                <a:cs typeface="Times New Roman" panose="02020603050405020304" pitchFamily="18" charset="0"/>
              </a:rPr>
              <a:t>　</a:t>
            </a:r>
            <a:r>
              <a:rPr lang="ja-JP" altLang="ja-JP" dirty="0">
                <a:cs typeface="Times New Roman" panose="02020603050405020304" pitchFamily="18" charset="0"/>
              </a:rPr>
              <a:t>これについて、</a:t>
            </a:r>
            <a:r>
              <a:rPr lang="ja-JP" altLang="en-US" dirty="0">
                <a:cs typeface="Times New Roman" panose="02020603050405020304" pitchFamily="18" charset="0"/>
              </a:rPr>
              <a:t>関係学会合同での厚生労働省への質問に対して、</a:t>
            </a:r>
            <a:r>
              <a:rPr lang="ja-JP" altLang="ja-JP" dirty="0">
                <a:cs typeface="Times New Roman" panose="02020603050405020304" pitchFamily="18" charset="0"/>
              </a:rPr>
              <a:t>「看護師又は准看護師が臨時応急の手当として気管カニュ レを再挿入する行為」は是認されるとの見解が</a:t>
            </a:r>
            <a:r>
              <a:rPr lang="ja-JP" altLang="en-US" dirty="0">
                <a:cs typeface="Times New Roman" panose="02020603050405020304" pitchFamily="18" charset="0"/>
              </a:rPr>
              <a:t>、</a:t>
            </a:r>
            <a:r>
              <a:rPr lang="en-US" altLang="ja-JP" dirty="0">
                <a:cs typeface="Times New Roman" panose="02020603050405020304" pitchFamily="18" charset="0"/>
              </a:rPr>
              <a:t>2018</a:t>
            </a:r>
            <a:r>
              <a:rPr lang="ja-JP" altLang="ja-JP" dirty="0">
                <a:cs typeface="Times New Roman" panose="02020603050405020304" pitchFamily="18" charset="0"/>
              </a:rPr>
              <a:t>年３月に厚労省から示されてい</a:t>
            </a:r>
            <a:r>
              <a:rPr lang="ja-JP" altLang="en-US" dirty="0">
                <a:cs typeface="Times New Roman" panose="02020603050405020304" pitchFamily="18" charset="0"/>
              </a:rPr>
              <a:t>ます。</a:t>
            </a:r>
            <a:endParaRPr lang="ja-JP" altLang="en-US" dirty="0"/>
          </a:p>
        </p:txBody>
      </p:sp>
    </p:spTree>
    <p:extLst>
      <p:ext uri="{BB962C8B-B14F-4D97-AF65-F5344CB8AC3E}">
        <p14:creationId xmlns:p14="http://schemas.microsoft.com/office/powerpoint/2010/main" val="25346153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cs typeface="Osaka"/>
              </a:rPr>
              <a:t>　</a:t>
            </a:r>
            <a:r>
              <a:rPr kumimoji="1" lang="ja-JP" altLang="ja-JP" kern="1200" dirty="0">
                <a:solidFill>
                  <a:schemeClr val="tx1"/>
                </a:solidFill>
                <a:effectLst/>
                <a:cs typeface="Osaka"/>
              </a:rPr>
              <a:t>本人が慣れている環境での、</a:t>
            </a:r>
            <a:r>
              <a:rPr kumimoji="1" lang="ja-JP" altLang="ja-JP" kern="1200" dirty="0">
                <a:effectLst/>
                <a:cs typeface="Osaka"/>
              </a:rPr>
              <a:t>慣れた医師や保護者による</a:t>
            </a:r>
            <a:r>
              <a:rPr kumimoji="1" lang="ja-JP" altLang="en-US" kern="1200" dirty="0">
                <a:effectLst/>
                <a:cs typeface="Osaka"/>
              </a:rPr>
              <a:t>気管</a:t>
            </a:r>
            <a:r>
              <a:rPr kumimoji="1" lang="ja-JP" altLang="ja-JP" kern="1200" dirty="0">
                <a:effectLst/>
                <a:cs typeface="Osaka"/>
              </a:rPr>
              <a:t>カニューレの定期交換ではスムーズに</a:t>
            </a:r>
            <a:r>
              <a:rPr kumimoji="1" lang="ja-JP" altLang="en-US" kern="1200" dirty="0">
                <a:effectLst/>
                <a:cs typeface="Osaka"/>
              </a:rPr>
              <a:t>気管</a:t>
            </a:r>
            <a:r>
              <a:rPr kumimoji="1" lang="ja-JP" altLang="ja-JP" kern="1200" dirty="0">
                <a:effectLst/>
                <a:cs typeface="Osaka"/>
              </a:rPr>
              <a:t>カニューレが挿入できていても、事故抜去の際には本人もスタッフも不慣れな状況では</a:t>
            </a:r>
            <a:r>
              <a:rPr kumimoji="1" lang="ja-JP" altLang="en-US" kern="1200" dirty="0">
                <a:effectLst/>
                <a:cs typeface="Osaka"/>
              </a:rPr>
              <a:t>、再挿入がスムーズにできない</a:t>
            </a:r>
            <a:r>
              <a:rPr kumimoji="1" lang="ja-JP" altLang="ja-JP" kern="1200" dirty="0">
                <a:effectLst/>
                <a:cs typeface="Osaka"/>
              </a:rPr>
              <a:t>場合もあ</a:t>
            </a:r>
            <a:r>
              <a:rPr kumimoji="1" lang="ja-JP" altLang="en-US" kern="1200" dirty="0">
                <a:effectLst/>
                <a:cs typeface="Osaka"/>
              </a:rPr>
              <a:t>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保護者が「簡単に入れられます」と言っても、保護者が自覚していないコツがあり、</a:t>
            </a:r>
            <a:r>
              <a:rPr kumimoji="1" lang="ja-JP" altLang="en-US" kern="1200" dirty="0">
                <a:effectLst/>
                <a:cs typeface="Osaka"/>
              </a:rPr>
              <a:t>看護師による</a:t>
            </a:r>
            <a:r>
              <a:rPr kumimoji="1" lang="ja-JP" altLang="ja-JP" kern="1200" dirty="0">
                <a:effectLst/>
                <a:cs typeface="Osaka"/>
              </a:rPr>
              <a:t>応急的な再挿入が困難な場合もあ</a:t>
            </a:r>
            <a:r>
              <a:rPr kumimoji="1" lang="ja-JP" altLang="en-US" kern="1200" dirty="0">
                <a:effectLst/>
                <a:cs typeface="Osaka"/>
              </a:rPr>
              <a:t>ります</a:t>
            </a:r>
            <a:r>
              <a:rPr kumimoji="1" lang="ja-JP" altLang="ja-JP" kern="1200" dirty="0">
                <a:effectLst/>
                <a:cs typeface="Osaka"/>
              </a:rPr>
              <a:t>。</a:t>
            </a:r>
            <a:endParaRPr kumimoji="1" lang="en-US" altLang="ja-JP" kern="1200" dirty="0">
              <a:effectLst/>
              <a:cs typeface="Osaka"/>
            </a:endParaRPr>
          </a:p>
          <a:p>
            <a:r>
              <a:rPr kumimoji="1" lang="ja-JP" altLang="en-US" kern="1200" dirty="0">
                <a:effectLst/>
                <a:cs typeface="Osaka"/>
              </a:rPr>
              <a:t>　</a:t>
            </a:r>
            <a:r>
              <a:rPr kumimoji="1" lang="ja-JP" altLang="ja-JP" kern="1200" dirty="0">
                <a:effectLst/>
                <a:cs typeface="Osaka"/>
              </a:rPr>
              <a:t>担当看護師による事前の本人への挿入研修（保護者と、主治医か指導医などの立ち会いのもとでの）、挿入しやすい</a:t>
            </a:r>
            <a:r>
              <a:rPr kumimoji="1" lang="ja-JP" altLang="en-US" kern="1200" dirty="0">
                <a:effectLst/>
                <a:cs typeface="Osaka"/>
              </a:rPr>
              <a:t>気管</a:t>
            </a:r>
            <a:r>
              <a:rPr kumimoji="1" lang="ja-JP" altLang="ja-JP" kern="1200" dirty="0">
                <a:effectLst/>
                <a:cs typeface="Osaka"/>
              </a:rPr>
              <a:t>カニューレ（１サイズ細い</a:t>
            </a:r>
            <a:r>
              <a:rPr kumimoji="1" lang="ja-JP" altLang="en-US" kern="1200" dirty="0">
                <a:effectLst/>
                <a:cs typeface="Osaka"/>
              </a:rPr>
              <a:t>気管</a:t>
            </a:r>
            <a:r>
              <a:rPr kumimoji="1" lang="ja-JP" altLang="ja-JP" kern="1200" dirty="0">
                <a:effectLst/>
                <a:cs typeface="Osaka"/>
              </a:rPr>
              <a:t>カニューレ、カフなし</a:t>
            </a:r>
            <a:r>
              <a:rPr kumimoji="1" lang="ja-JP" altLang="en-US" kern="1200" dirty="0">
                <a:effectLst/>
                <a:cs typeface="Osaka"/>
              </a:rPr>
              <a:t>気管</a:t>
            </a:r>
            <a:r>
              <a:rPr kumimoji="1" lang="ja-JP" altLang="ja-JP" kern="1200" dirty="0">
                <a:effectLst/>
                <a:cs typeface="Osaka"/>
              </a:rPr>
              <a:t>カニューレなど）とゼリーの用意など、充分な準備が必要で</a:t>
            </a:r>
            <a:r>
              <a:rPr kumimoji="1" lang="ja-JP" altLang="en-US" kern="1200" dirty="0">
                <a:effectLst/>
                <a:cs typeface="Osaka"/>
              </a:rPr>
              <a:t>す。</a:t>
            </a:r>
            <a:endParaRPr lang="en-US" altLang="ja-JP" dirty="0">
              <a:cs typeface="Times New Roman" panose="02020603050405020304" pitchFamily="18" charset="0"/>
            </a:endParaRPr>
          </a:p>
          <a:p>
            <a:pPr defTabSz="915398" eaLnBrk="0" fontAlgn="base" hangingPunct="0">
              <a:defRPr/>
            </a:pPr>
            <a:r>
              <a:rPr lang="ja-JP" altLang="en-US" dirty="0">
                <a:cs typeface="Times New Roman" panose="02020603050405020304" pitchFamily="18" charset="0"/>
              </a:rPr>
              <a:t>　実際の特別</a:t>
            </a:r>
            <a:r>
              <a:rPr lang="ja-JP" altLang="ja-JP" dirty="0">
                <a:cs typeface="Times New Roman" panose="02020603050405020304" pitchFamily="18" charset="0"/>
              </a:rPr>
              <a:t>支援学校</a:t>
            </a:r>
            <a:r>
              <a:rPr lang="ja-JP" altLang="en-US" dirty="0">
                <a:cs typeface="Times New Roman" panose="02020603050405020304" pitchFamily="18" charset="0"/>
              </a:rPr>
              <a:t>の</a:t>
            </a:r>
            <a:r>
              <a:rPr lang="ja-JP" altLang="ja-JP" dirty="0">
                <a:cs typeface="Times New Roman" panose="02020603050405020304" pitchFamily="18" charset="0"/>
              </a:rPr>
              <a:t>生徒</a:t>
            </a:r>
            <a:r>
              <a:rPr lang="ja-JP" altLang="en-US" dirty="0">
                <a:cs typeface="Times New Roman" panose="02020603050405020304" pitchFamily="18" charset="0"/>
              </a:rPr>
              <a:t>での例を紹介します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15398"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気管孔から気管内にかけて肉芽</a:t>
            </a:r>
            <a:r>
              <a:rPr lang="ja-JP" altLang="en-US" dirty="0">
                <a:cs typeface="Times New Roman" panose="02020603050405020304" pitchFamily="18" charset="0"/>
              </a:rPr>
              <a:t>が</a:t>
            </a:r>
            <a:r>
              <a:rPr lang="ja-JP" altLang="ja-JP" dirty="0">
                <a:cs typeface="Times New Roman" panose="02020603050405020304" pitchFamily="18" charset="0"/>
              </a:rPr>
              <a:t>あり、</a:t>
            </a:r>
            <a:r>
              <a:rPr lang="ja-JP" altLang="en-US" dirty="0">
                <a:cs typeface="Times New Roman" panose="02020603050405020304" pitchFamily="18" charset="0"/>
              </a:rPr>
              <a:t>気管</a:t>
            </a:r>
            <a:r>
              <a:rPr lang="ja-JP" altLang="ja-JP" dirty="0">
                <a:cs typeface="Times New Roman" panose="02020603050405020304" pitchFamily="18" charset="0"/>
              </a:rPr>
              <a:t>カニューレ抜去の場合にはすぐに呼吸困難となるため、迅速な再挿入が必要</a:t>
            </a:r>
            <a:r>
              <a:rPr lang="ja-JP" altLang="en-US" dirty="0">
                <a:cs typeface="Times New Roman" panose="02020603050405020304" pitchFamily="18" charset="0"/>
              </a:rPr>
              <a:t>です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15398"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気管切開の生徒では、通常は、学校で保護者と医療的ケア指導医の立ち会いのもとに本人への</a:t>
            </a:r>
            <a:r>
              <a:rPr lang="ja-JP" altLang="en-US" dirty="0">
                <a:cs typeface="Times New Roman" panose="02020603050405020304" pitchFamily="18" charset="0"/>
              </a:rPr>
              <a:t>気管</a:t>
            </a:r>
            <a:r>
              <a:rPr lang="ja-JP" altLang="ja-JP" dirty="0">
                <a:cs typeface="Times New Roman" panose="02020603050405020304" pitchFamily="18" charset="0"/>
              </a:rPr>
              <a:t>カニューレ挿入の研修を看護師が行ってい</a:t>
            </a:r>
            <a:r>
              <a:rPr lang="ja-JP" altLang="en-US" dirty="0">
                <a:cs typeface="Times New Roman" panose="02020603050405020304" pitchFamily="18" charset="0"/>
              </a:rPr>
              <a:t>ます</a:t>
            </a:r>
            <a:r>
              <a:rPr lang="ja-JP" altLang="ja-JP" dirty="0">
                <a:cs typeface="Times New Roman" panose="02020603050405020304" pitchFamily="18" charset="0"/>
              </a:rPr>
              <a:t>が、この生徒については、挿入</a:t>
            </a:r>
            <a:r>
              <a:rPr lang="ja-JP" altLang="en-US" dirty="0">
                <a:cs typeface="Times New Roman" panose="02020603050405020304" pitchFamily="18" charset="0"/>
              </a:rPr>
              <a:t>の</a:t>
            </a:r>
            <a:r>
              <a:rPr lang="ja-JP" altLang="ja-JP" dirty="0">
                <a:cs typeface="Times New Roman" panose="02020603050405020304" pitchFamily="18" charset="0"/>
              </a:rPr>
              <a:t>難しさが</a:t>
            </a:r>
            <a:r>
              <a:rPr lang="ja-JP" altLang="en-US" dirty="0">
                <a:cs typeface="Times New Roman" panose="02020603050405020304" pitchFamily="18" charset="0"/>
              </a:rPr>
              <a:t>想定される</a:t>
            </a:r>
            <a:r>
              <a:rPr lang="ja-JP" altLang="ja-JP" dirty="0">
                <a:cs typeface="Times New Roman" panose="02020603050405020304" pitchFamily="18" charset="0"/>
              </a:rPr>
              <a:t>ため、主治医診察時に看護師が同行し主治医立ち会いのもとに本児での</a:t>
            </a:r>
            <a:r>
              <a:rPr lang="ja-JP" altLang="en-US" dirty="0">
                <a:cs typeface="Times New Roman" panose="02020603050405020304" pitchFamily="18" charset="0"/>
              </a:rPr>
              <a:t>気管</a:t>
            </a:r>
            <a:r>
              <a:rPr lang="ja-JP" altLang="ja-JP" dirty="0">
                <a:cs typeface="Times New Roman" panose="02020603050405020304" pitchFamily="18" charset="0"/>
              </a:rPr>
              <a:t>カニューレ挿入を練習し</a:t>
            </a:r>
            <a:r>
              <a:rPr lang="ja-JP" altLang="en-US" dirty="0">
                <a:cs typeface="Times New Roman" panose="02020603050405020304" pitchFamily="18" charset="0"/>
              </a:rPr>
              <a:t>ています</a:t>
            </a:r>
            <a:r>
              <a:rPr lang="ja-JP" altLang="ja-JP" dirty="0">
                <a:cs typeface="Times New Roman" panose="02020603050405020304" pitchFamily="18" charset="0"/>
              </a:rPr>
              <a:t>。</a:t>
            </a:r>
            <a:endParaRPr lang="en-US" altLang="ja-JP" dirty="0">
              <a:cs typeface="Times New Roman" panose="02020603050405020304" pitchFamily="18" charset="0"/>
            </a:endParaRPr>
          </a:p>
          <a:p>
            <a:pPr defTabSz="915398" eaLnBrk="0" fontAlgn="base" hangingPunct="0">
              <a:defRPr/>
            </a:pPr>
            <a:r>
              <a:rPr lang="ja-JP" altLang="en-US" dirty="0">
                <a:cs typeface="Times New Roman" panose="02020603050405020304" pitchFamily="18" charset="0"/>
              </a:rPr>
              <a:t>　</a:t>
            </a:r>
            <a:r>
              <a:rPr lang="ja-JP" altLang="ja-JP" dirty="0">
                <a:cs typeface="Times New Roman" panose="02020603050405020304" pitchFamily="18" charset="0"/>
              </a:rPr>
              <a:t>事故抜去時の学校内での連絡</a:t>
            </a:r>
            <a:r>
              <a:rPr lang="ja-JP" altLang="ja-JP" dirty="0">
                <a:solidFill>
                  <a:srgbClr val="000000"/>
                </a:solidFill>
                <a:cs typeface="Times New Roman" panose="02020603050405020304" pitchFamily="18" charset="0"/>
              </a:rPr>
              <a:t>、任務分担など、緊急対応のマニュアルを作成しシミュレーションでの全校研修も行っ</a:t>
            </a:r>
            <a:r>
              <a:rPr lang="ja-JP" altLang="en-US" dirty="0">
                <a:solidFill>
                  <a:srgbClr val="000000"/>
                </a:solidFill>
                <a:cs typeface="Times New Roman" panose="02020603050405020304" pitchFamily="18" charset="0"/>
              </a:rPr>
              <a:t>ています</a:t>
            </a:r>
            <a:r>
              <a:rPr lang="ja-JP" altLang="ja-JP" dirty="0">
                <a:solidFill>
                  <a:srgbClr val="000000"/>
                </a:solidFill>
                <a:cs typeface="Times New Roman" panose="02020603050405020304" pitchFamily="18" charset="0"/>
              </a:rPr>
              <a:t>。</a:t>
            </a:r>
            <a:endParaRPr lang="en-US" altLang="ja-JP" dirty="0">
              <a:solidFill>
                <a:srgbClr val="000000"/>
              </a:solidFill>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070641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u="none" dirty="0"/>
              <a:t>　事故抜去</a:t>
            </a:r>
            <a:r>
              <a:rPr kumimoji="1" lang="ja-JP" altLang="en-US" dirty="0"/>
              <a:t>への対応法、再挿入の手順を、４枚のスライドに示しています。</a:t>
            </a:r>
            <a:endParaRPr kumimoji="1" lang="en-US" altLang="ja-JP" dirty="0"/>
          </a:p>
          <a:p>
            <a:r>
              <a:rPr kumimoji="1" lang="ja-JP" altLang="en-US" dirty="0"/>
              <a:t>　子どもを不安にさせない、緊張させないようにすることがまず大事です。</a:t>
            </a:r>
            <a:endParaRPr kumimoji="1" lang="en-US" altLang="ja-JP" dirty="0"/>
          </a:p>
          <a:p>
            <a:r>
              <a:rPr kumimoji="1" lang="ja-JP" altLang="en-US" dirty="0"/>
              <a:t>　気管カニューレの定期交換の時の姿勢を確認しておき、できるだけそれに合わせた設定をします。</a:t>
            </a:r>
            <a:endParaRPr kumimoji="1" lang="en-US" altLang="ja-JP" dirty="0"/>
          </a:p>
          <a:p>
            <a:r>
              <a:rPr kumimoji="1" lang="ja-JP" altLang="en-US" dirty="0"/>
              <a:t>　定期交換の場面を携帯電話器などで動画記録してもらい、学校スタッフが確認することも有用です。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128</a:t>
            </a:fld>
            <a:endParaRPr lang="en-US" altLang="ja-JP">
              <a:solidFill>
                <a:srgbClr val="000000"/>
              </a:solidFill>
            </a:endParaRPr>
          </a:p>
        </p:txBody>
      </p:sp>
    </p:spTree>
    <p:extLst>
      <p:ext uri="{BB962C8B-B14F-4D97-AF65-F5344CB8AC3E}">
        <p14:creationId xmlns:p14="http://schemas.microsoft.com/office/powerpoint/2010/main" val="17265137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baseline="0" dirty="0"/>
              <a:t>　定期的な気管カニューレ交換の時にスタイレットを使用している場合や、</a:t>
            </a:r>
            <a:r>
              <a:rPr kumimoji="1" lang="ja-JP" altLang="en-US" dirty="0"/>
              <a:t>気管切開孔の大きさに余裕がない場合にはスタイレットを入れて挿入します。スタイレット使用の方が、挿入はしやすくなります。</a:t>
            </a:r>
            <a:endParaRPr kumimoji="1" lang="en-US" altLang="ja-JP" dirty="0"/>
          </a:p>
          <a:p>
            <a:r>
              <a:rPr kumimoji="1" lang="ja-JP" altLang="en-US" dirty="0"/>
              <a:t>　気管切開孔の大きさに余裕があり気管カニューレがスムーズに挿入できるのであればゼリーは不要ですが、気管切開孔の大きさに余裕がない場合にはゼリーを付けた方が挿入はスムーズです。</a:t>
            </a:r>
            <a:endParaRPr kumimoji="1" lang="en-US" altLang="ja-JP" dirty="0"/>
          </a:p>
          <a:p>
            <a:r>
              <a:rPr kumimoji="1" lang="ja-JP" altLang="en-US" dirty="0"/>
              <a:t>　しかし、ゼリーを多く付け過ぎると</a:t>
            </a:r>
            <a:r>
              <a:rPr lang="ja-JP" altLang="ja-JP" dirty="0"/>
              <a:t>ゼリーが気管内や</a:t>
            </a:r>
            <a:r>
              <a:rPr lang="ja-JP" altLang="en-US" dirty="0"/>
              <a:t>気管</a:t>
            </a:r>
            <a:r>
              <a:rPr lang="ja-JP" altLang="ja-JP" dirty="0"/>
              <a:t>カニューレ内に入り込み呼吸を阻害し</a:t>
            </a:r>
            <a:r>
              <a:rPr lang="ja-JP" altLang="en-US" dirty="0"/>
              <a:t>ますので、</a:t>
            </a:r>
            <a:r>
              <a:rPr lang="ja-JP" altLang="ja-JP" dirty="0"/>
              <a:t>トロッと垂れるような</a:t>
            </a:r>
            <a:r>
              <a:rPr lang="ja-JP" altLang="en-US" dirty="0"/>
              <a:t>ゼリーの</a:t>
            </a:r>
            <a:r>
              <a:rPr lang="ja-JP" altLang="ja-JP" dirty="0"/>
              <a:t>付け方は避け</a:t>
            </a:r>
            <a:r>
              <a:rPr lang="ja-JP" altLang="en-US" dirty="0"/>
              <a:t>て、</a:t>
            </a:r>
            <a:r>
              <a:rPr lang="ja-JP" altLang="ja-JP" dirty="0"/>
              <a:t>ガーゼに付けたゼリーを</a:t>
            </a:r>
            <a:r>
              <a:rPr lang="ja-JP" altLang="en-US" dirty="0"/>
              <a:t>気管</a:t>
            </a:r>
            <a:r>
              <a:rPr lang="ja-JP" altLang="ja-JP" dirty="0"/>
              <a:t>カニューレ外壁に薄く塗るという感じ</a:t>
            </a:r>
            <a:r>
              <a:rPr lang="ja-JP" altLang="en-US" dirty="0"/>
              <a:t>で</a:t>
            </a:r>
            <a:r>
              <a:rPr lang="ja-JP" altLang="ja-JP" dirty="0"/>
              <a:t>ゼリーを薄めにつけ</a:t>
            </a:r>
            <a:r>
              <a:rPr lang="ja-JP" altLang="en-US" dirty="0"/>
              <a:t>ます。</a:t>
            </a:r>
            <a:endParaRPr lang="ja-JP" altLang="ja-JP"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129</a:t>
            </a:fld>
            <a:endParaRPr lang="en-US" altLang="ja-JP">
              <a:solidFill>
                <a:srgbClr val="000000"/>
              </a:solidFill>
            </a:endParaRPr>
          </a:p>
        </p:txBody>
      </p:sp>
    </p:spTree>
    <p:extLst>
      <p:ext uri="{BB962C8B-B14F-4D97-AF65-F5344CB8AC3E}">
        <p14:creationId xmlns:p14="http://schemas.microsoft.com/office/powerpoint/2010/main" val="390553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気道狭窄の原因の種類・原因と、対策を、このスライドにまとめました。</a:t>
            </a:r>
            <a:endParaRPr kumimoji="1" lang="en-US" altLang="ja-JP" dirty="0"/>
          </a:p>
          <a:p>
            <a:r>
              <a:rPr kumimoji="1" lang="ja-JP" altLang="en-US" dirty="0"/>
              <a:t>　右側のような対応・治療を、組み合わせて行います。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13</a:t>
            </a:fld>
            <a:endParaRPr lang="en-US" altLang="ja-JP"/>
          </a:p>
        </p:txBody>
      </p:sp>
    </p:spTree>
    <p:extLst>
      <p:ext uri="{BB962C8B-B14F-4D97-AF65-F5344CB8AC3E}">
        <p14:creationId xmlns:p14="http://schemas.microsoft.com/office/powerpoint/2010/main" val="7485737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挿入しやすい体勢を取ります。</a:t>
            </a:r>
            <a:endParaRPr kumimoji="1" lang="en-US" altLang="ja-JP" dirty="0"/>
          </a:p>
          <a:p>
            <a:r>
              <a:rPr kumimoji="1" lang="ja-JP" altLang="en-US" dirty="0"/>
              <a:t>　本人の頭や体が動かないように支える介助者がいる場合には、両手で気管カニューレを保持して挿入するのが確実です。</a:t>
            </a:r>
            <a:endParaRPr kumimoji="1" lang="en-US" altLang="ja-JP" dirty="0"/>
          </a:p>
          <a:p>
            <a:r>
              <a:rPr kumimoji="1" lang="ja-JP" altLang="en-US" dirty="0"/>
              <a:t>　本人の呼吸との関係でのタイミングでの挿入も大事なポイントです。泣いて息を吐き出している最中に、無理に押し込むことは避けます。</a:t>
            </a:r>
            <a:endParaRPr kumimoji="1" lang="en-US" altLang="ja-JP" dirty="0"/>
          </a:p>
          <a:p>
            <a:pPr defTabSz="999601">
              <a:defRPr/>
            </a:pPr>
            <a:r>
              <a:rPr kumimoji="1" lang="ja-JP" altLang="en-US" dirty="0"/>
              <a:t>　スタイレット使用の場合には、スタイレットが浮いてこないようにスタイレットをおさえながら挿入することが大事です。</a:t>
            </a:r>
            <a:endParaRPr kumimoji="1" lang="en-US" altLang="ja-JP" dirty="0"/>
          </a:p>
          <a:p>
            <a:endParaRPr kumimoji="1" lang="en-US" altLang="ja-JP" dirty="0"/>
          </a:p>
          <a:p>
            <a:endParaRPr lang="ja-JP" altLang="ja-JP" sz="1300" dirty="0">
              <a:solidFill>
                <a:srgbClr val="000000"/>
              </a:solidFill>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130</a:t>
            </a:fld>
            <a:endParaRPr lang="en-US" altLang="ja-JP">
              <a:solidFill>
                <a:srgbClr val="000000"/>
              </a:solidFill>
            </a:endParaRPr>
          </a:p>
        </p:txBody>
      </p:sp>
    </p:spTree>
    <p:extLst>
      <p:ext uri="{BB962C8B-B14F-4D97-AF65-F5344CB8AC3E}">
        <p14:creationId xmlns:p14="http://schemas.microsoft.com/office/powerpoint/2010/main" val="32810866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94366" defTabSz="999601">
              <a:defRPr/>
            </a:pPr>
            <a:r>
              <a:rPr lang="ja-JP" altLang="en-US" dirty="0">
                <a:solidFill>
                  <a:srgbClr val="000000"/>
                </a:solidFill>
              </a:rPr>
              <a:t>　気管</a:t>
            </a:r>
            <a:r>
              <a:rPr lang="ja-JP" altLang="ja-JP" dirty="0">
                <a:solidFill>
                  <a:srgbClr val="000000"/>
                </a:solidFill>
              </a:rPr>
              <a:t>カニューレ先端が本人の体幹の方に（下の方に）行く方向</a:t>
            </a:r>
            <a:r>
              <a:rPr lang="ja-JP" altLang="en-US" dirty="0">
                <a:solidFill>
                  <a:srgbClr val="000000"/>
                </a:solidFill>
              </a:rPr>
              <a:t>を意識しながら</a:t>
            </a:r>
            <a:r>
              <a:rPr lang="ja-JP" altLang="ja-JP" dirty="0">
                <a:solidFill>
                  <a:srgbClr val="000000"/>
                </a:solidFill>
              </a:rPr>
              <a:t>、手首のスナップを効かせて、</a:t>
            </a:r>
            <a:r>
              <a:rPr lang="ja-JP" altLang="en-US" dirty="0">
                <a:solidFill>
                  <a:srgbClr val="000000"/>
                </a:solidFill>
              </a:rPr>
              <a:t>下</a:t>
            </a:r>
            <a:r>
              <a:rPr lang="ja-JP" altLang="ja-JP" dirty="0">
                <a:solidFill>
                  <a:srgbClr val="000000"/>
                </a:solidFill>
              </a:rPr>
              <a:t>カーブを描くようにして、</a:t>
            </a:r>
            <a:r>
              <a:rPr lang="ja-JP" altLang="en-US" dirty="0">
                <a:solidFill>
                  <a:srgbClr val="000000"/>
                </a:solidFill>
              </a:rPr>
              <a:t>気管に進入させます。</a:t>
            </a:r>
            <a:endParaRPr lang="en-US" altLang="ja-JP" dirty="0">
              <a:solidFill>
                <a:srgbClr val="000000"/>
              </a:solidFill>
            </a:endParaRPr>
          </a:p>
          <a:p>
            <a:pPr indent="-194366"/>
            <a:r>
              <a:rPr lang="ja-JP" altLang="en-US" dirty="0">
                <a:solidFill>
                  <a:srgbClr val="000000"/>
                </a:solidFill>
              </a:rPr>
              <a:t>　</a:t>
            </a:r>
            <a:r>
              <a:rPr lang="ja-JP" altLang="ja-JP" dirty="0">
                <a:solidFill>
                  <a:srgbClr val="000000"/>
                </a:solidFill>
              </a:rPr>
              <a:t>スタイレットを入れたまま挿入するケースでは、挿入の直後に</a:t>
            </a:r>
            <a:r>
              <a:rPr lang="ja-JP" altLang="en-US" dirty="0">
                <a:solidFill>
                  <a:srgbClr val="000000"/>
                </a:solidFill>
              </a:rPr>
              <a:t>、まず</a:t>
            </a:r>
            <a:r>
              <a:rPr lang="ja-JP" altLang="ja-JP" dirty="0">
                <a:solidFill>
                  <a:srgbClr val="000000"/>
                </a:solidFill>
              </a:rPr>
              <a:t>スタイレットを抜</a:t>
            </a:r>
            <a:r>
              <a:rPr lang="ja-JP" altLang="en-US" dirty="0">
                <a:solidFill>
                  <a:srgbClr val="000000"/>
                </a:solidFill>
              </a:rPr>
              <a:t>いて、それから固定します。</a:t>
            </a:r>
            <a:endParaRPr lang="en-US" altLang="ja-JP" dirty="0">
              <a:solidFill>
                <a:srgbClr val="000000"/>
              </a:solidFill>
            </a:endParaRPr>
          </a:p>
          <a:p>
            <a:pPr marL="194366" indent="-194366"/>
            <a:endParaRPr lang="en-US" altLang="ja-JP" dirty="0">
              <a:solidFill>
                <a:srgbClr val="000000"/>
              </a:solidFill>
            </a:endParaRPr>
          </a:p>
          <a:p>
            <a:pPr indent="-194366"/>
            <a:r>
              <a:rPr lang="ja-JP" altLang="en-US" dirty="0">
                <a:solidFill>
                  <a:srgbClr val="000000"/>
                </a:solidFill>
              </a:rPr>
              <a:t>　気管カニューレがどうしても入らない時には、吸引チューブを気管孔から挿入して気道を確保することが、応急的な対処法の一つです。</a:t>
            </a:r>
            <a:endParaRPr lang="en-US" altLang="ja-JP" dirty="0">
              <a:solidFill>
                <a:srgbClr val="000000"/>
              </a:solidFill>
            </a:endParaRPr>
          </a:p>
          <a:p>
            <a:pPr indent="-194366"/>
            <a:r>
              <a:rPr lang="ja-JP" altLang="en-US" dirty="0">
                <a:solidFill>
                  <a:srgbClr val="000000"/>
                </a:solidFill>
              </a:rPr>
              <a:t>　いつも入っている気管カニューレのパイプの部分の長さに相当する長さ（通常は</a:t>
            </a:r>
            <a:r>
              <a:rPr lang="en-US" altLang="ja-JP" dirty="0">
                <a:solidFill>
                  <a:srgbClr val="000000"/>
                </a:solidFill>
              </a:rPr>
              <a:t>4</a:t>
            </a:r>
            <a:r>
              <a:rPr lang="ja-JP" altLang="en-US" dirty="0">
                <a:solidFill>
                  <a:srgbClr val="000000"/>
                </a:solidFill>
              </a:rPr>
              <a:t>～</a:t>
            </a:r>
            <a:r>
              <a:rPr lang="en-US" altLang="ja-JP" dirty="0">
                <a:solidFill>
                  <a:srgbClr val="000000"/>
                </a:solidFill>
              </a:rPr>
              <a:t>6cm</a:t>
            </a:r>
            <a:r>
              <a:rPr lang="ja-JP" altLang="en-US" dirty="0">
                <a:solidFill>
                  <a:srgbClr val="000000"/>
                </a:solidFill>
              </a:rPr>
              <a:t>）と同じ程度の長さを挿入して、外に出ている部分は、</a:t>
            </a:r>
            <a:r>
              <a:rPr lang="en-US" altLang="ja-JP" dirty="0">
                <a:solidFill>
                  <a:srgbClr val="000000"/>
                </a:solidFill>
              </a:rPr>
              <a:t>10cm</a:t>
            </a:r>
            <a:r>
              <a:rPr lang="ja-JP" altLang="en-US" dirty="0">
                <a:solidFill>
                  <a:srgbClr val="000000"/>
                </a:solidFill>
              </a:rPr>
              <a:t>程度でカットして折れ曲がらないようにしながら、テープで固定します。</a:t>
            </a:r>
            <a:endParaRPr lang="en-US" altLang="ja-JP" dirty="0">
              <a:solidFill>
                <a:srgbClr val="000000"/>
              </a:solidFill>
            </a:endParaRPr>
          </a:p>
          <a:p>
            <a:pPr indent="-194366"/>
            <a:r>
              <a:rPr lang="ja-JP" altLang="en-US" dirty="0">
                <a:solidFill>
                  <a:srgbClr val="000000"/>
                </a:solidFill>
              </a:rPr>
              <a:t>　人工呼吸器使用の子どもで、換気の補助が必要な場合には、この方法でなく、次のインファントマスクによる対処が必要です。</a:t>
            </a:r>
            <a:endParaRPr lang="en-US" altLang="ja-JP" dirty="0">
              <a:solidFill>
                <a:srgbClr val="000000"/>
              </a:solidFill>
            </a:endParaRPr>
          </a:p>
          <a:p>
            <a:pPr marL="194366" indent="-194366"/>
            <a:endParaRPr lang="ja-JP" altLang="ja-JP" dirty="0">
              <a:solidFill>
                <a:srgbClr val="000000"/>
              </a:solidFill>
            </a:endParaRPr>
          </a:p>
          <a:p>
            <a:endParaRPr lang="ja-JP" altLang="ja-JP" dirty="0">
              <a:solidFill>
                <a:srgbClr val="000000"/>
              </a:solidFill>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131</a:t>
            </a:fld>
            <a:endParaRPr lang="en-US" altLang="ja-JP">
              <a:solidFill>
                <a:srgbClr val="000000"/>
              </a:solidFill>
            </a:endParaRPr>
          </a:p>
        </p:txBody>
      </p:sp>
    </p:spTree>
    <p:extLst>
      <p:ext uri="{BB962C8B-B14F-4D97-AF65-F5344CB8AC3E}">
        <p14:creationId xmlns:p14="http://schemas.microsoft.com/office/powerpoint/2010/main" val="41853761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気管カニューレの再挿入が非常に困難である場合には、応急対応として、このインファントマスクを気管孔に密着させて、アンビューバッグでのバギングを行うことにより、換気を確保することも可能な場合があります。</a:t>
            </a:r>
            <a:endParaRPr kumimoji="1" lang="en-US" altLang="ja-JP" dirty="0"/>
          </a:p>
          <a:p>
            <a:r>
              <a:rPr kumimoji="1" lang="ja-JP" altLang="en-US" dirty="0"/>
              <a:t>　このインファントマスクは、気管カニューレフリー（気管カニューレが入っていない）の気管切開の子どもで、応急的なバギングを行う時にも使用します。</a:t>
            </a:r>
            <a:endParaRPr kumimoji="1" lang="en-US" altLang="ja-JP" dirty="0"/>
          </a:p>
          <a:p>
            <a:r>
              <a:rPr lang="ja-JP" altLang="en-US" dirty="0"/>
              <a:t>　緊急時の対応に関しては、子どもによって対応が異なりますので、事前に医師に確認して下さい。</a:t>
            </a:r>
            <a:endParaRPr kumimoji="1"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132</a:t>
            </a:fld>
            <a:endParaRPr kumimoji="1" lang="ja-JP" altLang="en-US"/>
          </a:p>
        </p:txBody>
      </p:sp>
    </p:spTree>
    <p:extLst>
      <p:ext uri="{BB962C8B-B14F-4D97-AF65-F5344CB8AC3E}">
        <p14:creationId xmlns:p14="http://schemas.microsoft.com/office/powerpoint/2010/main" val="20111351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878052" y="4789426"/>
            <a:ext cx="4929626" cy="4862702"/>
          </a:xfrm>
        </p:spPr>
        <p:txBody>
          <a:bodyPr/>
          <a:lstStyle/>
          <a:p>
            <a:pPr>
              <a:lnSpc>
                <a:spcPct val="110000"/>
              </a:lnSpc>
            </a:pPr>
            <a:r>
              <a:rPr lang="ja-JP" altLang="en-US" sz="700" kern="100" dirty="0">
                <a:solidFill>
                  <a:srgbClr val="000000"/>
                </a:solidFill>
                <a:cs typeface="Times New Roman" panose="02020603050405020304" pitchFamily="18" charset="0"/>
              </a:rPr>
              <a:t>　気管切開を受けている子どもで、呼吸の状態が悪くなった時に適切な対応をできるようにしておくことが必要です。</a:t>
            </a:r>
            <a:endParaRPr lang="en-US" altLang="ja-JP" sz="700" kern="100" dirty="0">
              <a:solidFill>
                <a:srgbClr val="000000"/>
              </a:solidFill>
              <a:cs typeface="Times New Roman" panose="02020603050405020304" pitchFamily="18" charset="0"/>
            </a:endParaRPr>
          </a:p>
          <a:p>
            <a:pPr algn="l"/>
            <a:r>
              <a:rPr lang="ja-JP" altLang="en-US" sz="700" kern="100" dirty="0">
                <a:solidFill>
                  <a:srgbClr val="000000"/>
                </a:solidFill>
                <a:cs typeface="Times New Roman" panose="02020603050405020304" pitchFamily="18" charset="0"/>
              </a:rPr>
              <a:t>　</a:t>
            </a:r>
            <a:r>
              <a:rPr lang="ja-JP" altLang="en-US" sz="700" b="0" i="0" u="none" strike="noStrike" baseline="0" dirty="0"/>
              <a:t>まず、気管カニューレの異常がないか、抜けてきたり、折れ曲がったりしていないかを確認します。ガーゼの下に隠れているため、あわてると、このような異常を見落としがちであり、必ずガーゼを上げて気管カニューレの状態を確認することが必要です。</a:t>
            </a:r>
            <a:endParaRPr lang="en-US" altLang="ja-JP" sz="700" b="0" i="0" u="none" strike="noStrike" baseline="0" dirty="0"/>
          </a:p>
          <a:p>
            <a:pPr algn="l"/>
            <a:r>
              <a:rPr lang="ja-JP" altLang="en-US" sz="700" b="0" i="0" u="none" strike="noStrike" kern="100" baseline="0" dirty="0">
                <a:solidFill>
                  <a:srgbClr val="000000"/>
                </a:solidFill>
                <a:cs typeface="Times New Roman" panose="02020603050405020304" pitchFamily="18" charset="0"/>
              </a:rPr>
              <a:t>　ゼロゼロ、ゼコゼコという分泌物の貯留している音があれば吸引を行いますが、吸引を無理に行うと出血を誘発したり、気管軟化症などのケースでは吸引刺激により緊張が高まりかえって呼吸を悪化させることがあるので無理な吸引は避けます。とくに出血がある場合には吸引により出血をさらに悪化させることがあるので、慎重に行います。気管壁の肉芽、浮腫がある場合にも同様で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a:t>
            </a:r>
            <a:r>
              <a:rPr lang="ja-JP" altLang="en-US" sz="700" b="0" i="0" u="none" strike="noStrike" baseline="0" dirty="0"/>
              <a:t>左右の気管支への痰のたまり方、左右の肺の状態の問題などから、体全体の体位（右側臥位、左側臥位、仰臥位） を変えると改善することもあるので、姿勢を変えてみます。</a:t>
            </a:r>
            <a:endParaRPr lang="en-US" altLang="ja-JP" sz="700" b="0" i="0" u="none" strike="noStrike" baseline="0" dirty="0"/>
          </a:p>
          <a:p>
            <a:pPr algn="l"/>
            <a:r>
              <a:rPr lang="ja-JP" altLang="en-US" sz="700" b="0" i="0" u="none" strike="noStrike" kern="100" baseline="0" dirty="0">
                <a:solidFill>
                  <a:srgbClr val="000000"/>
                </a:solidFill>
                <a:cs typeface="Times New Roman" panose="02020603050405020304" pitchFamily="18" charset="0"/>
              </a:rPr>
              <a:t>　</a:t>
            </a:r>
            <a:r>
              <a:rPr lang="ja-JP" altLang="en-US" sz="700" b="0" i="0" u="none" strike="noStrike" baseline="0" dirty="0"/>
              <a:t>狭窄による喘鳴（ゼーゼー、ヒューヒュー、キューキューなど） がある場合は、原因を推定しながら対処します。</a:t>
            </a:r>
            <a:endParaRPr lang="en-US" altLang="ja-JP" sz="700" b="0" i="0" u="none" strike="noStrike" baseline="0" dirty="0"/>
          </a:p>
          <a:p>
            <a:pPr algn="l"/>
            <a:r>
              <a:rPr lang="ja-JP" altLang="en-US" sz="700" b="0" i="0" u="none" strike="noStrike" kern="100" baseline="0" dirty="0">
                <a:solidFill>
                  <a:srgbClr val="000000"/>
                </a:solidFill>
                <a:cs typeface="Times New Roman" panose="02020603050405020304" pitchFamily="18" charset="0"/>
              </a:rPr>
              <a:t>　</a:t>
            </a:r>
            <a:r>
              <a:rPr lang="ja-JP" altLang="en-US" sz="700" b="0" i="0" u="none" strike="noStrike" baseline="0" dirty="0"/>
              <a:t>呼気性の狭窄音がある場合に、喘息であれば気管支拡張剤の吸入が有効ですが、気管軟化症による場合には、リラックスさせる、坐薬などを使用し鎮静する、酸素を早めに使用し努力呼吸を避けるようにするなどの対応が必要となります。</a:t>
            </a:r>
            <a:endParaRPr lang="en-US" altLang="ja-JP" sz="700" b="0" i="0" u="none" strike="noStrike" baseline="0" dirty="0"/>
          </a:p>
          <a:p>
            <a:pPr algn="l"/>
            <a:r>
              <a:rPr lang="ja-JP" altLang="en-US" sz="700" b="0" i="0" u="none" strike="noStrike" kern="100" baseline="0" dirty="0">
                <a:solidFill>
                  <a:srgbClr val="000000"/>
                </a:solidFill>
                <a:cs typeface="Times New Roman" panose="02020603050405020304" pitchFamily="18" charset="0"/>
              </a:rPr>
              <a:t>　肉芽の悪化や気管の浮腫による狭窄が推定される場合は、ステロイドとボスミン液の注入による対応が有効な可能性があります。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気管カニューレ先端と気管壁との微妙な位置関係のズレによって呼吸が悪化していることもあります。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この時には全体の姿勢や、頸の向きによって位置関係が変わり呼吸が改善することがあるので、全体や頸の向きを変えてみます。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また、気管カニューレを深めに押し込んだり、逆に、浅めにすることで改善することもある。フランジ（固定翼） の片側を上下に少し動かして気管カニューレの方向を少し変えることにより改善が得られることもあります。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呼吸が弱めになっていたり、</a:t>
            </a:r>
            <a:r>
              <a:rPr lang="en-US" altLang="ja-JP" sz="700" b="0" i="0" u="none" strike="noStrike" kern="100" baseline="0" dirty="0">
                <a:solidFill>
                  <a:srgbClr val="000000"/>
                </a:solidFill>
                <a:cs typeface="Times New Roman" panose="02020603050405020304" pitchFamily="18" charset="0"/>
              </a:rPr>
              <a:t>SpO2 </a:t>
            </a:r>
            <a:r>
              <a:rPr lang="ja-JP" altLang="en-US" sz="700" b="0" i="0" u="none" strike="noStrike" kern="100" baseline="0" dirty="0">
                <a:solidFill>
                  <a:srgbClr val="000000"/>
                </a:solidFill>
                <a:cs typeface="Times New Roman" panose="02020603050405020304" pitchFamily="18" charset="0"/>
              </a:rPr>
              <a:t>が低下してきた時、痰が奥の方にあって出て来にくい時には、呼気介助を行いながら、他の方法と組み合わせます。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以上に述べたいくつかの対処法で改善する傾向がなければ早めにこのバギングを行います。状態によっては、まずバギングで呼吸を確保しながら、他の対処方法を行うのが良いでしょう。呼吸が弱めになっていたり、</a:t>
            </a:r>
            <a:r>
              <a:rPr lang="en-US" altLang="ja-JP" sz="700" b="0" i="0" u="none" strike="noStrike" kern="100" baseline="0" dirty="0">
                <a:solidFill>
                  <a:srgbClr val="000000"/>
                </a:solidFill>
                <a:cs typeface="Times New Roman" panose="02020603050405020304" pitchFamily="18" charset="0"/>
              </a:rPr>
              <a:t>SpO</a:t>
            </a:r>
            <a:r>
              <a:rPr lang="en-US" altLang="ja-JP" sz="700" b="0" i="0" u="none" strike="noStrike" kern="100" baseline="-25000" dirty="0">
                <a:solidFill>
                  <a:srgbClr val="000000"/>
                </a:solidFill>
                <a:cs typeface="Times New Roman" panose="02020603050405020304" pitchFamily="18" charset="0"/>
              </a:rPr>
              <a:t>2</a:t>
            </a:r>
            <a:r>
              <a:rPr lang="en-US" altLang="ja-JP" sz="700" b="0" i="0" u="none" strike="noStrike" kern="100" baseline="0" dirty="0">
                <a:solidFill>
                  <a:srgbClr val="000000"/>
                </a:solidFill>
                <a:cs typeface="Times New Roman" panose="02020603050405020304" pitchFamily="18" charset="0"/>
              </a:rPr>
              <a:t> </a:t>
            </a:r>
            <a:r>
              <a:rPr lang="ja-JP" altLang="en-US" sz="700" b="0" i="0" u="none" strike="noStrike" kern="100" baseline="0" dirty="0">
                <a:solidFill>
                  <a:srgbClr val="000000"/>
                </a:solidFill>
                <a:cs typeface="Times New Roman" panose="02020603050405020304" pitchFamily="18" charset="0"/>
              </a:rPr>
              <a:t>が低下してきた時に、最も確実な対処法は、自己膨張式バッグ（蘇生用バッグ、アンビューバッグ） によって陽圧をかけて気道と肺を膨らませること（バギング） です。</a:t>
            </a:r>
            <a:endParaRPr lang="en-US" altLang="ja-JP" sz="700" b="0" i="0" u="none" strike="noStrike" kern="100" baseline="0" dirty="0">
              <a:solidFill>
                <a:srgbClr val="000000"/>
              </a:solidFill>
              <a:cs typeface="Times New Roman" panose="02020603050405020304" pitchFamily="18" charset="0"/>
            </a:endParaRPr>
          </a:p>
          <a:p>
            <a:pPr algn="l"/>
            <a:r>
              <a:rPr lang="ja-JP" altLang="en-US" sz="700" b="0" i="0" u="none" strike="noStrike" kern="100" baseline="0" dirty="0">
                <a:solidFill>
                  <a:srgbClr val="000000"/>
                </a:solidFill>
                <a:cs typeface="Times New Roman" panose="02020603050405020304" pitchFamily="18" charset="0"/>
              </a:rPr>
              <a:t>　気管カニューレとバッグをつないで行う時に、気管カニューレを前や横に引っ張らないよう、無理な力が加わらないようにすることが必要であり、そのためには、アンビューバッグと気管カニューレをフレックスチューブでつなぐのが確実です。あわててバギングをし過ぎて過呼吸状態をもたらすことがあるので、そうならないように注意します。学校や通所でも、呼吸が弱くなりやすいケースでは、看護師がこのバギングが適切にできるようにしっかり準備しておくことが重要です。</a:t>
            </a:r>
            <a:endParaRPr lang="en-US" altLang="ja-JP" sz="700" kern="100" dirty="0">
              <a:solidFill>
                <a:srgbClr val="000000"/>
              </a:solidFill>
              <a:cs typeface="Times New Roman" panose="02020603050405020304" pitchFamily="18" charset="0"/>
            </a:endParaRPr>
          </a:p>
        </p:txBody>
      </p:sp>
      <p:sp>
        <p:nvSpPr>
          <p:cNvPr id="6" name="スライド番号プレースホルダー 3"/>
          <p:cNvSpPr>
            <a:spLocks noGrp="1"/>
          </p:cNvSpPr>
          <p:nvPr>
            <p:ph type="sldNum" sz="quarter" idx="5"/>
          </p:nvPr>
        </p:nvSpPr>
        <p:spPr>
          <a:xfrm>
            <a:off x="602507" y="9440227"/>
            <a:ext cx="2950529" cy="499113"/>
          </a:xfrm>
        </p:spPr>
        <p:txBody>
          <a:bodyPr/>
          <a:lstStyle/>
          <a:p>
            <a:pPr marL="0" marR="0" lvl="0" indent="0" algn="r" defTabSz="913473"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游ゴシック" panose="020F0502020204030204"/>
                <a:ea typeface="游ゴシック" panose="020B0400000000000000" pitchFamily="50" charset="-128"/>
              </a:rPr>
              <a:t>237</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50493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0721" y="4783307"/>
            <a:ext cx="5558714" cy="4856489"/>
          </a:xfrm>
        </p:spPr>
        <p:txBody>
          <a:bodyPr/>
          <a:lstStyle/>
          <a:p>
            <a:pPr marL="263814" indent="-263814" algn="l" defTabSz="457697"/>
            <a:r>
              <a:rPr lang="ja-JP" altLang="en-US" dirty="0">
                <a:latin typeface="メイリオ"/>
                <a:ea typeface="メイリオ"/>
                <a:cs typeface="メイリオ"/>
              </a:rPr>
              <a:t>　気道が確保されているのに換気不全になるということは、以下のような理由が考えられます。</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a:t>
            </a:r>
            <a:r>
              <a:rPr lang="en-US" altLang="ja-JP" dirty="0">
                <a:latin typeface="メイリオ"/>
                <a:ea typeface="メイリオ"/>
                <a:cs typeface="メイリオ"/>
              </a:rPr>
              <a:t>①</a:t>
            </a:r>
            <a:r>
              <a:rPr lang="ja-JP" altLang="en-US" dirty="0">
                <a:latin typeface="メイリオ"/>
                <a:ea typeface="メイリオ"/>
                <a:cs typeface="メイリオ"/>
              </a:rPr>
              <a:t>気管カニューレ先端が気管壁にあたっている。変形の影響、頸の過伸展や過回旋により</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対処として頸の向きを正す。気管カニューレの固定や深さを確認、修正するなどがあります。</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a:t>
            </a:r>
            <a:r>
              <a:rPr lang="en-US" altLang="ja-JP" dirty="0">
                <a:latin typeface="メイリオ"/>
                <a:ea typeface="メイリオ"/>
                <a:cs typeface="メイリオ"/>
              </a:rPr>
              <a:t>②</a:t>
            </a:r>
            <a:r>
              <a:rPr lang="ja-JP" altLang="en-US" dirty="0">
                <a:latin typeface="メイリオ"/>
                <a:ea typeface="メイリオ"/>
                <a:cs typeface="メイリオ"/>
              </a:rPr>
              <a:t>気管カニューレが抜けかかっている。ないしは完全に抜けてしまっている</a:t>
            </a:r>
            <a:r>
              <a:rPr lang="ja-JP" altLang="en-US" i="1" dirty="0">
                <a:latin typeface="メイリオ"/>
                <a:ea typeface="メイリオ"/>
                <a:cs typeface="メイリオ"/>
              </a:rPr>
              <a:t>。</a:t>
            </a:r>
            <a:endParaRPr lang="en-US" altLang="ja-JP" i="1" dirty="0">
              <a:latin typeface="メイリオ"/>
              <a:ea typeface="メイリオ"/>
              <a:cs typeface="メイリオ"/>
            </a:endParaRPr>
          </a:p>
          <a:p>
            <a:pPr marL="263814" indent="-263814" algn="l" defTabSz="457697"/>
            <a:r>
              <a:rPr lang="ja-JP" altLang="en-US" i="1" dirty="0">
                <a:latin typeface="メイリオ"/>
                <a:ea typeface="メイリオ"/>
                <a:cs typeface="メイリオ"/>
              </a:rPr>
              <a:t>　　対処として</a:t>
            </a:r>
            <a:r>
              <a:rPr lang="ja-JP" altLang="en-US" dirty="0">
                <a:latin typeface="メイリオ"/>
                <a:ea typeface="メイリオ"/>
                <a:cs typeface="メイリオ"/>
              </a:rPr>
              <a:t>気管カニューレの再挿入ないしは新しい気管カニューレに交換するなどがあります。</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a:t>
            </a:r>
            <a:r>
              <a:rPr lang="en-US" altLang="ja-JP" dirty="0">
                <a:latin typeface="メイリオ"/>
                <a:ea typeface="メイリオ"/>
                <a:cs typeface="メイリオ"/>
              </a:rPr>
              <a:t>③</a:t>
            </a:r>
            <a:r>
              <a:rPr lang="ja-JP" altLang="en-US" dirty="0">
                <a:latin typeface="メイリオ"/>
                <a:ea typeface="メイリオ"/>
                <a:cs typeface="メイリオ"/>
              </a:rPr>
              <a:t>筋緊張亢進による気管軟化による気管狭窄ないしは胸郭の運動障害</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対処としてリラクゼーション・精神的安定を図る。必要であれば酸素投与をします。</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a:t>
            </a:r>
            <a:r>
              <a:rPr lang="en-US" altLang="ja-JP" dirty="0">
                <a:latin typeface="メイリオ"/>
                <a:ea typeface="メイリオ"/>
                <a:cs typeface="メイリオ"/>
              </a:rPr>
              <a:t>④</a:t>
            </a:r>
            <a:r>
              <a:rPr lang="ja-JP" altLang="en-US" dirty="0">
                <a:latin typeface="メイリオ"/>
                <a:ea typeface="メイリオ"/>
                <a:cs typeface="メイリオ"/>
              </a:rPr>
              <a:t>姿勢変換などで唾液の気道への流れ込みが急激に増えた。</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対処として気管内吸引をします。</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a:t>
            </a:r>
            <a:r>
              <a:rPr lang="en-US" altLang="ja-JP" dirty="0">
                <a:latin typeface="メイリオ"/>
                <a:ea typeface="メイリオ"/>
                <a:cs typeface="メイリオ"/>
              </a:rPr>
              <a:t>⑤</a:t>
            </a:r>
            <a:r>
              <a:rPr lang="ja-JP" altLang="en-US" dirty="0">
                <a:latin typeface="メイリオ"/>
                <a:ea typeface="メイリオ"/>
                <a:cs typeface="メイリオ"/>
              </a:rPr>
              <a:t>気管カニューレ内に痰がこびりついて内腔が狭窄している。</a:t>
            </a:r>
            <a:endParaRPr lang="en-US" altLang="ja-JP" dirty="0">
              <a:latin typeface="メイリオ"/>
              <a:ea typeface="メイリオ"/>
              <a:cs typeface="メイリオ"/>
            </a:endParaRPr>
          </a:p>
          <a:p>
            <a:pPr marL="263814" indent="-263814" algn="l" defTabSz="457697"/>
            <a:r>
              <a:rPr lang="ja-JP" altLang="en-US" dirty="0">
                <a:latin typeface="メイリオ"/>
                <a:ea typeface="メイリオ"/>
                <a:cs typeface="メイリオ"/>
              </a:rPr>
              <a:t>　　対処として気管カニューレを抜き新しい気管カニューレに交換する。ないしは気管カニューレ内腔の痰を綿棒と水でこそぎ落とし再挿入します。</a:t>
            </a:r>
          </a:p>
          <a:p>
            <a:endParaRPr lang="en-US" altLang="ja-JP" sz="1200" kern="100" dirty="0">
              <a:latin typeface="Century" panose="02040604050505020304" pitchFamily="18" charset="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274559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04B0194D-1B5E-4399-AA31-07682FB9EAAE}"/>
              </a:ext>
            </a:extLst>
          </p:cNvPr>
          <p:cNvSpPr>
            <a:spLocks noGrp="1" noRot="1" noChangeAspect="1" noChangeArrowheads="1" noTextEdit="1"/>
          </p:cNvSpPr>
          <p:nvPr>
            <p:ph type="sldImg"/>
          </p:nvPr>
        </p:nvSpPr>
        <p:spPr>
          <a:xfrm>
            <a:off x="981075" y="1243013"/>
            <a:ext cx="4845050" cy="3354387"/>
          </a:xfrm>
          <a:ln/>
        </p:spPr>
      </p:sp>
      <p:sp>
        <p:nvSpPr>
          <p:cNvPr id="72707" name="ノート プレースホルダー 2">
            <a:extLst>
              <a:ext uri="{FF2B5EF4-FFF2-40B4-BE49-F238E27FC236}">
                <a16:creationId xmlns:a16="http://schemas.microsoft.com/office/drawing/2014/main" id="{6E438B4E-7F22-47E4-A9B9-316D4F580C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　</a:t>
            </a:r>
            <a:r>
              <a:rPr lang="en-US" altLang="ja-JP" dirty="0"/>
              <a:t>1</a:t>
            </a:r>
            <a:r>
              <a:rPr lang="ja-JP" altLang="en-US" dirty="0"/>
              <a:t>分間に</a:t>
            </a:r>
            <a:r>
              <a:rPr lang="en-US" altLang="ja-JP" dirty="0"/>
              <a:t>12</a:t>
            </a:r>
            <a:r>
              <a:rPr lang="ja-JP" altLang="en-US" dirty="0"/>
              <a:t>回の呼吸数ならば、</a:t>
            </a:r>
            <a:r>
              <a:rPr lang="en-US" altLang="ja-JP" dirty="0"/>
              <a:t>5</a:t>
            </a:r>
            <a:r>
              <a:rPr lang="ja-JP" altLang="en-US" dirty="0"/>
              <a:t>秒毎に片手でアンビューバッグを</a:t>
            </a:r>
            <a:r>
              <a:rPr lang="en-US" altLang="ja-JP" dirty="0"/>
              <a:t>1</a:t>
            </a:r>
            <a:r>
              <a:rPr lang="ja-JP" altLang="en-US" dirty="0"/>
              <a:t>秒～</a:t>
            </a:r>
            <a:r>
              <a:rPr lang="en-US" altLang="ja-JP" dirty="0"/>
              <a:t>2</a:t>
            </a:r>
            <a:r>
              <a:rPr lang="ja-JP" altLang="en-US" dirty="0"/>
              <a:t>秒かけて押し、そのとき対象児の胸が膨らむのを観察しましょう。</a:t>
            </a:r>
            <a:endParaRPr lang="en-US" altLang="ja-JP" dirty="0"/>
          </a:p>
          <a:p>
            <a:r>
              <a:rPr lang="ja-JP" altLang="en-US" dirty="0"/>
              <a:t>　次に、アンビューバッグから速やかに手をはなすと、胸がしぼんで呼気に移行します。</a:t>
            </a:r>
            <a:endParaRPr lang="en-US" altLang="ja-JP" dirty="0"/>
          </a:p>
          <a:p>
            <a:r>
              <a:rPr lang="ja-JP" altLang="en-US" dirty="0"/>
              <a:t>　この操作を繰り返します。</a:t>
            </a:r>
            <a:endParaRPr lang="en-US" altLang="ja-JP" dirty="0"/>
          </a:p>
          <a:p>
            <a:r>
              <a:rPr lang="ja-JP" altLang="en-US" dirty="0"/>
              <a:t>　対象児の表情の観察、パルスオキシメーターの値も参考にします。</a:t>
            </a:r>
            <a:endParaRPr lang="en-US" altLang="ja-JP" dirty="0"/>
          </a:p>
          <a:p>
            <a:pPr algn="l"/>
            <a:r>
              <a:rPr lang="ja-JP" altLang="en-US" dirty="0"/>
              <a:t>　</a:t>
            </a:r>
            <a:r>
              <a:rPr lang="ja-JP" altLang="en-US" b="0" i="0" u="none" strike="noStrike" baseline="0" dirty="0"/>
              <a:t>注） 子どもでは呼吸数</a:t>
            </a:r>
            <a:r>
              <a:rPr lang="en-US" altLang="ja-JP" b="0" i="0" u="none" strike="noStrike" baseline="0" dirty="0"/>
              <a:t>15 </a:t>
            </a:r>
            <a:r>
              <a:rPr lang="ja-JP" altLang="en-US" b="0" i="0" u="none" strike="noStrike" baseline="0" dirty="0"/>
              <a:t>～ </a:t>
            </a:r>
            <a:r>
              <a:rPr lang="en-US" altLang="ja-JP" b="0" i="0" u="none" strike="noStrike" baseline="0" dirty="0"/>
              <a:t>20 </a:t>
            </a:r>
            <a:r>
              <a:rPr lang="ja-JP" altLang="en-US" b="0" i="0" u="none" strike="noStrike" baseline="0" dirty="0"/>
              <a:t>／分で、約</a:t>
            </a:r>
            <a:r>
              <a:rPr lang="en-US" altLang="ja-JP" b="0" i="0" u="none" strike="noStrike" baseline="0" dirty="0"/>
              <a:t>3</a:t>
            </a:r>
            <a:r>
              <a:rPr lang="ja-JP" altLang="en-US" b="0" i="0" u="none" strike="noStrike" baseline="0" dirty="0"/>
              <a:t>秒毎に押すことが必要な場合が多くあります。</a:t>
            </a:r>
            <a:endParaRPr lang="ja-JP" altLang="en-US" dirty="0"/>
          </a:p>
        </p:txBody>
      </p:sp>
      <p:sp>
        <p:nvSpPr>
          <p:cNvPr id="4"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239</a:t>
            </a:r>
          </a:p>
        </p:txBody>
      </p:sp>
    </p:spTree>
    <p:extLst>
      <p:ext uri="{BB962C8B-B14F-4D97-AF65-F5344CB8AC3E}">
        <p14:creationId xmlns:p14="http://schemas.microsoft.com/office/powerpoint/2010/main" val="39556967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9AB1B188-FD0B-4666-87A6-DD396383E6A2}"/>
              </a:ext>
            </a:extLst>
          </p:cNvPr>
          <p:cNvSpPr>
            <a:spLocks noGrp="1" noRot="1" noChangeAspect="1" noChangeArrowheads="1" noTextEdit="1"/>
          </p:cNvSpPr>
          <p:nvPr>
            <p:ph type="sldImg"/>
          </p:nvPr>
        </p:nvSpPr>
        <p:spPr>
          <a:xfrm>
            <a:off x="981075" y="1243013"/>
            <a:ext cx="4845050" cy="3354387"/>
          </a:xfrm>
          <a:ln/>
        </p:spPr>
      </p:sp>
      <p:sp>
        <p:nvSpPr>
          <p:cNvPr id="68611" name="ノート プレースホルダー 2">
            <a:extLst>
              <a:ext uri="{FF2B5EF4-FFF2-40B4-BE49-F238E27FC236}">
                <a16:creationId xmlns:a16="http://schemas.microsoft.com/office/drawing/2014/main" id="{6B336C5C-6317-424B-892B-25BBAAA2D8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　</a:t>
            </a:r>
            <a:r>
              <a:rPr lang="ja-JP" altLang="ja-JP" dirty="0"/>
              <a:t>アンビューバッグを使用する上で留意してほしい点は、</a:t>
            </a:r>
            <a:r>
              <a:rPr lang="ja-JP" altLang="en-US" dirty="0"/>
              <a:t>アンビュー</a:t>
            </a:r>
            <a:r>
              <a:rPr lang="ja-JP" altLang="ja-JP" dirty="0"/>
              <a:t>バッグの押す力・速さによって、対象</a:t>
            </a:r>
            <a:r>
              <a:rPr lang="ja-JP" altLang="en-US" dirty="0"/>
              <a:t>児</a:t>
            </a:r>
            <a:r>
              <a:rPr lang="ja-JP" altLang="ja-JP" dirty="0"/>
              <a:t>に送られる空気の量や圧力が変化する点です。そのため、無理な加圧は避けましょう。</a:t>
            </a:r>
          </a:p>
          <a:p>
            <a:r>
              <a:rPr lang="ja-JP" altLang="en-US" dirty="0"/>
              <a:t>　</a:t>
            </a:r>
            <a:r>
              <a:rPr lang="ja-JP" altLang="ja-JP" dirty="0"/>
              <a:t>また、対象</a:t>
            </a:r>
            <a:r>
              <a:rPr lang="ja-JP" altLang="en-US" dirty="0"/>
              <a:t>児</a:t>
            </a:r>
            <a:r>
              <a:rPr lang="ja-JP" altLang="ja-JP" dirty="0"/>
              <a:t>の、普段の換気量と呼吸回数を覚えておく必要があります。</a:t>
            </a:r>
          </a:p>
          <a:p>
            <a:r>
              <a:rPr lang="ja-JP" altLang="en-US" dirty="0"/>
              <a:t>　</a:t>
            </a:r>
            <a:r>
              <a:rPr lang="ja-JP" altLang="ja-JP" dirty="0"/>
              <a:t>換気量計やゴム製の袋（テストラング）があれば、片手でどのくらいの力でバッグを押せば、指示された換気量に近いか、事前に予備知識として確認しておくことができます。</a:t>
            </a:r>
            <a:endParaRPr lang="en-US" altLang="ja-JP" dirty="0"/>
          </a:p>
          <a:p>
            <a:endParaRPr lang="ja-JP" altLang="en-US" dirty="0">
              <a:solidFill>
                <a:prstClr val="black"/>
              </a:solidFill>
            </a:endParaRPr>
          </a:p>
          <a:p>
            <a:endParaRPr lang="ja-JP" altLang="ja-JP" dirty="0"/>
          </a:p>
          <a:p>
            <a:endParaRPr lang="ja-JP" altLang="en-US" dirty="0"/>
          </a:p>
        </p:txBody>
      </p:sp>
      <p:sp>
        <p:nvSpPr>
          <p:cNvPr id="4"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240</a:t>
            </a:r>
          </a:p>
        </p:txBody>
      </p:sp>
    </p:spTree>
    <p:extLst>
      <p:ext uri="{BB962C8B-B14F-4D97-AF65-F5344CB8AC3E}">
        <p14:creationId xmlns:p14="http://schemas.microsoft.com/office/powerpoint/2010/main" val="385971810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effectLst/>
              </a:rPr>
              <a:t>参考ではありますが、</a:t>
            </a:r>
            <a:r>
              <a:rPr kumimoji="1" lang="ja-JP" altLang="ja-JP" kern="1200" dirty="0">
                <a:effectLst/>
              </a:rPr>
              <a:t>人工呼吸器を使用している対象</a:t>
            </a:r>
            <a:r>
              <a:rPr kumimoji="1" lang="ja-JP" altLang="en-US" kern="1200" dirty="0">
                <a:effectLst/>
              </a:rPr>
              <a:t>児</a:t>
            </a:r>
            <a:r>
              <a:rPr lang="ja-JP" altLang="ja-JP" dirty="0"/>
              <a:t>では、アンビューバッグによる手動の換気が使われるケースがあります。</a:t>
            </a:r>
            <a:endParaRPr lang="en-US" altLang="ja-JP" dirty="0"/>
          </a:p>
          <a:p>
            <a:r>
              <a:rPr lang="ja-JP" altLang="en-US" dirty="0"/>
              <a:t>　</a:t>
            </a:r>
            <a:r>
              <a:rPr lang="ja-JP" altLang="ja-JP" dirty="0"/>
              <a:t>アンビューバッグは、蘇生バッグ、あるいはバッグバルブとも呼ばれます。</a:t>
            </a:r>
            <a:endParaRPr lang="en-US" altLang="ja-JP" dirty="0"/>
          </a:p>
          <a:p>
            <a:r>
              <a:rPr lang="ja-JP" altLang="en-US" dirty="0"/>
              <a:t>　</a:t>
            </a:r>
            <a:r>
              <a:rPr lang="ja-JP" altLang="ja-JP" dirty="0"/>
              <a:t>気管切開を行っている対象</a:t>
            </a:r>
            <a:r>
              <a:rPr lang="ja-JP" altLang="en-US" dirty="0"/>
              <a:t>児</a:t>
            </a:r>
            <a:r>
              <a:rPr lang="ja-JP" altLang="ja-JP" dirty="0"/>
              <a:t>の場合、このアンビューバッグを、気管カニューレやフレキシブルチューブに直接つないで手動で換気の介助や人工呼吸を行うことができます。</a:t>
            </a:r>
            <a:endParaRPr lang="en-US" altLang="ja-JP" dirty="0"/>
          </a:p>
          <a:p>
            <a:r>
              <a:rPr lang="ja-JP" altLang="en-US" dirty="0"/>
              <a:t>　教職員が通常に行う行為として認められた行為ではありませんが、医師、看護師、家族と協同して介護をする上で、教職員も知識をもつことは有用です。</a:t>
            </a:r>
            <a:endParaRPr lang="en-US" altLang="ja-JP" dirty="0"/>
          </a:p>
          <a:p>
            <a:pPr defTabSz="458292">
              <a:defRPr/>
            </a:pPr>
            <a:r>
              <a:rPr lang="ja-JP" altLang="en-US" dirty="0"/>
              <a:t>　</a:t>
            </a:r>
            <a:r>
              <a:rPr lang="ja-JP" altLang="ja-JP" dirty="0"/>
              <a:t>使用される主な</a:t>
            </a:r>
            <a:r>
              <a:rPr lang="ja-JP" altLang="en-US" dirty="0"/>
              <a:t>場面</a:t>
            </a:r>
            <a:r>
              <a:rPr lang="ja-JP" altLang="ja-JP" dirty="0"/>
              <a:t>は、</a:t>
            </a:r>
            <a:endParaRPr lang="en-US" altLang="ja-JP" dirty="0"/>
          </a:p>
          <a:p>
            <a:pPr defTabSz="458292">
              <a:defRPr/>
            </a:pPr>
            <a:r>
              <a:rPr lang="ja-JP" altLang="en-US" dirty="0"/>
              <a:t>　</a:t>
            </a:r>
            <a:r>
              <a:rPr lang="ja-JP" altLang="ja-JP" dirty="0"/>
              <a:t>日常生活の場では人工呼吸器の回路の交換時、車いすやベッドなどへの移動時、入浴時です。</a:t>
            </a:r>
            <a:endParaRPr lang="en-US" altLang="ja-JP" dirty="0"/>
          </a:p>
          <a:p>
            <a:pPr defTabSz="458292">
              <a:defRPr/>
            </a:pPr>
            <a:r>
              <a:rPr lang="ja-JP" altLang="en-US" dirty="0"/>
              <a:t>　</a:t>
            </a:r>
            <a:r>
              <a:rPr lang="ja-JP" altLang="ja-JP" dirty="0"/>
              <a:t>このほか、災害などに原因するものも含め、停電時、人工呼吸器のトラブル時など、緊急を要する場合です。</a:t>
            </a:r>
            <a:endParaRPr lang="en-US" altLang="ja-JP" dirty="0"/>
          </a:p>
          <a:p>
            <a:pPr>
              <a:defRPr/>
            </a:pPr>
            <a:r>
              <a:rPr lang="ja-JP" altLang="en-US" dirty="0"/>
              <a:t>　呼吸回数が毎分</a:t>
            </a:r>
            <a:r>
              <a:rPr lang="en-US" altLang="ja-JP" dirty="0"/>
              <a:t>20</a:t>
            </a:r>
            <a:r>
              <a:rPr lang="ja-JP" altLang="en-US" dirty="0"/>
              <a:t>回ならば、片手でバッグを１秒かけて押し、その後アンビューバッグから速やかに手を離します。これを３秒毎に繰り返します。</a:t>
            </a:r>
            <a:endParaRPr lang="en-US" altLang="ja-JP" dirty="0"/>
          </a:p>
          <a:p>
            <a:pPr>
              <a:defRPr/>
            </a:pPr>
            <a:r>
              <a:rPr lang="ja-JP" altLang="en-US" dirty="0"/>
              <a:t>　ワン</a:t>
            </a:r>
            <a:r>
              <a:rPr lang="en-US" altLang="ja-JP" dirty="0"/>
              <a:t>(</a:t>
            </a:r>
            <a:r>
              <a:rPr lang="ja-JP" altLang="en-US" dirty="0"/>
              <a:t>吸気）→ツー・スリー</a:t>
            </a:r>
            <a:r>
              <a:rPr lang="en-US" altLang="ja-JP" dirty="0"/>
              <a:t>(</a:t>
            </a:r>
            <a:r>
              <a:rPr lang="ja-JP" altLang="en-US" dirty="0"/>
              <a:t>呼気</a:t>
            </a:r>
            <a:r>
              <a:rPr lang="en-US" altLang="ja-JP" dirty="0"/>
              <a:t>)</a:t>
            </a:r>
            <a:r>
              <a:rPr lang="ja-JP" altLang="en-US" dirty="0"/>
              <a:t>というワルツのリズムです。</a:t>
            </a:r>
            <a:endParaRPr lang="en-US" altLang="ja-JP" dirty="0"/>
          </a:p>
          <a:p>
            <a:pPr>
              <a:defRPr/>
            </a:pPr>
            <a:r>
              <a:rPr lang="ja-JP" altLang="en-US" dirty="0"/>
              <a:t>　子どもの胸が緩やかに膨らむように、バッグを押す強さを加減します。</a:t>
            </a:r>
            <a:endParaRPr lang="en-US" altLang="ja-JP" dirty="0"/>
          </a:p>
          <a:p>
            <a:pPr>
              <a:defRPr/>
            </a:pPr>
            <a:r>
              <a:rPr lang="ja-JP" altLang="en-US" dirty="0"/>
              <a:t>　子どもの表情やパルスオキシメーターの値も参考にします。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082073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ja-JP" dirty="0"/>
              <a:t>アンビューバッグには</a:t>
            </a:r>
            <a:r>
              <a:rPr lang="ja-JP" altLang="en-US" dirty="0"/>
              <a:t>様々な種類があります。</a:t>
            </a:r>
            <a:endParaRPr lang="en-US" altLang="ja-JP" dirty="0"/>
          </a:p>
          <a:p>
            <a:r>
              <a:rPr lang="ja-JP" altLang="en-US" dirty="0"/>
              <a:t>　左下の写真のバッグのように、</a:t>
            </a:r>
            <a:r>
              <a:rPr lang="ja-JP" altLang="ja-JP" dirty="0"/>
              <a:t>過剰な圧が加わらないように加圧制限弁がついているタイプもあります。</a:t>
            </a:r>
            <a:endParaRPr lang="en-US" altLang="ja-JP" dirty="0"/>
          </a:p>
          <a:p>
            <a:r>
              <a:rPr lang="ja-JP" altLang="en-US" dirty="0"/>
              <a:t>　</a:t>
            </a:r>
            <a:r>
              <a:rPr lang="ja-JP" altLang="ja-JP" dirty="0"/>
              <a:t>気管軟化症がある対象</a:t>
            </a:r>
            <a:r>
              <a:rPr lang="ja-JP" altLang="en-US" dirty="0"/>
              <a:t>児</a:t>
            </a:r>
            <a:r>
              <a:rPr lang="ja-JP" altLang="ja-JP" dirty="0"/>
              <a:t>では、バッグを押していない時でも、気管内に一定の陽圧がかかるように、</a:t>
            </a:r>
            <a:r>
              <a:rPr lang="ja-JP" altLang="en-US" dirty="0"/>
              <a:t>右の写真のような</a:t>
            </a:r>
            <a:r>
              <a:rPr lang="ja-JP" altLang="ja-JP" dirty="0"/>
              <a:t>PEEP弁付きのアンビューバッグが使われます</a:t>
            </a:r>
            <a:r>
              <a:rPr kumimoji="1" lang="ja-JP" altLang="ja-JP" kern="1200" dirty="0">
                <a:solidFill>
                  <a:schemeClr val="tx1"/>
                </a:solidFill>
                <a:effectLst/>
              </a:rPr>
              <a:t>。</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138</a:t>
            </a:fld>
            <a:endParaRPr kumimoji="1" lang="ja-JP" altLang="en-US"/>
          </a:p>
        </p:txBody>
      </p:sp>
    </p:spTree>
    <p:extLst>
      <p:ext uri="{BB962C8B-B14F-4D97-AF65-F5344CB8AC3E}">
        <p14:creationId xmlns:p14="http://schemas.microsoft.com/office/powerpoint/2010/main" val="27568006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gn="l" defTabSz="956734">
              <a:defRPr/>
            </a:pPr>
            <a:r>
              <a:rPr lang="ja-JP" altLang="en-US" dirty="0">
                <a:cs typeface="メイリオ"/>
              </a:rPr>
              <a:t>　自己膨張式の救急蘇生バッグ（</a:t>
            </a:r>
            <a:r>
              <a:rPr kumimoji="1" lang="ja-JP" altLang="en-US" dirty="0">
                <a:cs typeface="HG創英角ﾎﾟｯﾌﾟ体" charset="2"/>
              </a:rPr>
              <a:t>アンビューバッグ）の活用についてまとめます。</a:t>
            </a:r>
            <a:endParaRPr kumimoji="1" lang="en-US" altLang="ja-JP" dirty="0">
              <a:cs typeface="HG創英角ﾎﾟｯﾌﾟ体" charset="2"/>
            </a:endParaRPr>
          </a:p>
          <a:p>
            <a:pPr algn="l"/>
            <a:r>
              <a:rPr lang="ja-JP" altLang="en-US" dirty="0">
                <a:cs typeface="メイリオ"/>
              </a:rPr>
              <a:t>　気管切開ケースで</a:t>
            </a:r>
            <a:r>
              <a:rPr kumimoji="1" lang="ja-JP" altLang="en-US" dirty="0">
                <a:cs typeface="メイリオ"/>
              </a:rPr>
              <a:t>は、呼吸状態の急変時（気道閉塞も含む）に直ちに使用できるよう</a:t>
            </a:r>
            <a:r>
              <a:rPr lang="ja-JP" altLang="en-US" dirty="0">
                <a:cs typeface="メイリオ"/>
              </a:rPr>
              <a:t>に、自己膨張式の救急蘇生バッグを側に</a:t>
            </a:r>
            <a:r>
              <a:rPr kumimoji="1" lang="ja-JP" altLang="en-US" dirty="0">
                <a:cs typeface="メイリオ"/>
              </a:rPr>
              <a:t>準備しておきます。</a:t>
            </a:r>
            <a:r>
              <a:rPr lang="ja-JP" altLang="en-US" dirty="0">
                <a:cs typeface="メイリオ"/>
              </a:rPr>
              <a:t>特に人工呼吸器管理中は、機械の故障に備えて外出時も常に携帯しましょう。</a:t>
            </a:r>
            <a:endParaRPr lang="en-US" altLang="ja-JP" spc="-160" dirty="0">
              <a:cs typeface="メイリオ"/>
            </a:endParaRPr>
          </a:p>
          <a:p>
            <a:pPr algn="l"/>
            <a:r>
              <a:rPr lang="ja-JP" altLang="en-US" spc="-160" dirty="0">
                <a:cs typeface="メイリオ"/>
              </a:rPr>
              <a:t>　</a:t>
            </a:r>
            <a:r>
              <a:rPr lang="ja-JP" altLang="en-US" dirty="0">
                <a:cs typeface="メイリオ"/>
              </a:rPr>
              <a:t>緊急時は（人工呼吸器では状態が悪化する時を含む）は躊躇せず救急蘇生バッグ（アンビューバッグ）で換気を行います。</a:t>
            </a:r>
            <a:endParaRPr lang="en-US" altLang="ja-JP" dirty="0">
              <a:cs typeface="メイリオ"/>
            </a:endParaRPr>
          </a:p>
          <a:p>
            <a:pPr algn="l"/>
            <a:r>
              <a:rPr kumimoji="1" lang="ja-JP" altLang="en-US" dirty="0">
                <a:cs typeface="メイリオ"/>
              </a:rPr>
              <a:t>　肺が十分拡張する適切な</a:t>
            </a:r>
            <a:r>
              <a:rPr lang="ja-JP" altLang="en-US" dirty="0">
                <a:cs typeface="メイリオ"/>
              </a:rPr>
              <a:t>サイズの救急蘇生バッグ（アンビューバッグ）を選択します。乳児用・小児用・成人用があります。</a:t>
            </a:r>
            <a:endParaRPr lang="en-US" altLang="ja-JP" dirty="0">
              <a:cs typeface="メイリオ"/>
            </a:endParaRPr>
          </a:p>
          <a:p>
            <a:pPr algn="l"/>
            <a:r>
              <a:rPr kumimoji="1" lang="ja-JP" altLang="en-US" dirty="0">
                <a:cs typeface="メイリオ"/>
              </a:rPr>
              <a:t>　乳児用・小児用には、安全のため</a:t>
            </a:r>
            <a:r>
              <a:rPr lang="ja-JP" altLang="en-US" dirty="0">
                <a:cs typeface="メイリオ"/>
              </a:rPr>
              <a:t>過圧制限弁（</a:t>
            </a:r>
            <a:r>
              <a:rPr kumimoji="1" lang="en-US" altLang="ja-JP" dirty="0">
                <a:cs typeface="メイリオ"/>
              </a:rPr>
              <a:t>40cmH</a:t>
            </a:r>
            <a:r>
              <a:rPr kumimoji="1" lang="en-US" altLang="ja-JP" baseline="-25000" dirty="0">
                <a:cs typeface="メイリオ"/>
              </a:rPr>
              <a:t>2</a:t>
            </a:r>
            <a:r>
              <a:rPr kumimoji="1" lang="en-US" altLang="ja-JP" dirty="0">
                <a:cs typeface="メイリオ"/>
              </a:rPr>
              <a:t>O</a:t>
            </a:r>
            <a:r>
              <a:rPr kumimoji="1" lang="ja-JP" altLang="en-US" dirty="0">
                <a:cs typeface="メイリオ"/>
              </a:rPr>
              <a:t>の設定が多い）が付いているタイプが多いです。このため、看護師でも安全に使用できる一方、強い閉塞時（粘調な痰詰まり等）には換気不能になることがあるので</a:t>
            </a:r>
            <a:r>
              <a:rPr lang="ja-JP" altLang="en-US" dirty="0">
                <a:cs typeface="メイリオ"/>
              </a:rPr>
              <a:t>注意が必要です。必要時は過圧制限弁を押し込んで換気します。</a:t>
            </a:r>
            <a:endParaRPr lang="en-US" altLang="ja-JP" dirty="0">
              <a:cs typeface="メイリオ"/>
            </a:endParaRPr>
          </a:p>
          <a:p>
            <a:pPr algn="l"/>
            <a:r>
              <a:rPr lang="ja-JP" altLang="en-US" dirty="0">
                <a:cs typeface="メイリオ"/>
              </a:rPr>
              <a:t>　救急蘇生バッグ（アンビューバッグ）は、緊急時だけでなく、排痰ケアとして日常的に使用し練習しておくことが望ましいです。</a:t>
            </a:r>
            <a:endParaRPr lang="en-US" altLang="ja-JP" dirty="0">
              <a:cs typeface="メイリオ"/>
            </a:endParaRPr>
          </a:p>
          <a:p>
            <a:pPr marL="171637" indent="-171637" algn="l">
              <a:buFont typeface="Wingdings" panose="05000000000000000000" pitchFamily="2" charset="2"/>
              <a:buChar char="Ø"/>
            </a:pP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39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24933"/>
            <a:r>
              <a:rPr lang="ja-JP" altLang="en-US" dirty="0">
                <a:solidFill>
                  <a:srgbClr val="000000"/>
                </a:solidFill>
              </a:rPr>
              <a:t>　上気道の狭窄に対しては、</a:t>
            </a:r>
            <a:r>
              <a:rPr lang="ja-JP" altLang="ja-JP" dirty="0">
                <a:solidFill>
                  <a:srgbClr val="000000"/>
                </a:solidFill>
              </a:rPr>
              <a:t>下顎を前に出して上気道を広げるようにすることが援助の基本で</a:t>
            </a:r>
            <a:r>
              <a:rPr lang="ja-JP" altLang="en-US" dirty="0">
                <a:solidFill>
                  <a:srgbClr val="000000"/>
                </a:solidFill>
              </a:rPr>
              <a:t>す</a:t>
            </a:r>
            <a:r>
              <a:rPr lang="ja-JP" altLang="ja-JP" dirty="0">
                <a:solidFill>
                  <a:srgbClr val="000000"/>
                </a:solidFill>
              </a:rPr>
              <a:t>。</a:t>
            </a:r>
            <a:endParaRPr lang="en-US" altLang="ja-JP" dirty="0">
              <a:solidFill>
                <a:srgbClr val="000000"/>
              </a:solidFill>
            </a:endParaRPr>
          </a:p>
          <a:p>
            <a:pPr defTabSz="924933"/>
            <a:r>
              <a:rPr lang="ja-JP" altLang="en-US" dirty="0">
                <a:solidFill>
                  <a:srgbClr val="000000"/>
                </a:solidFill>
              </a:rPr>
              <a:t>　</a:t>
            </a:r>
            <a:r>
              <a:rPr lang="ja-JP" altLang="ja-JP" dirty="0">
                <a:solidFill>
                  <a:srgbClr val="000000"/>
                </a:solidFill>
              </a:rPr>
              <a:t>直接の介助としては、手でコントロールすることが有効であり、舌根沈下を防ぎ上気道スペースを確保することができ</a:t>
            </a:r>
            <a:r>
              <a:rPr lang="ja-JP" altLang="en-US" dirty="0">
                <a:solidFill>
                  <a:srgbClr val="000000"/>
                </a:solidFill>
              </a:rPr>
              <a:t>ます</a:t>
            </a:r>
            <a:r>
              <a:rPr lang="ja-JP" altLang="ja-JP" dirty="0">
                <a:solidFill>
                  <a:srgbClr val="000000"/>
                </a:solidFill>
              </a:rPr>
              <a:t>。</a:t>
            </a:r>
          </a:p>
          <a:p>
            <a:pPr defTabSz="924933"/>
            <a:r>
              <a:rPr lang="ja-JP" altLang="en-US" dirty="0">
                <a:solidFill>
                  <a:srgbClr val="000000"/>
                </a:solidFill>
              </a:rPr>
              <a:t>　</a:t>
            </a:r>
            <a:r>
              <a:rPr lang="ja-JP" altLang="ja-JP" dirty="0">
                <a:solidFill>
                  <a:srgbClr val="000000"/>
                </a:solidFill>
              </a:rPr>
              <a:t>脳性麻痺では、通常の気道確保の方法である肩枕を</a:t>
            </a:r>
            <a:r>
              <a:rPr lang="ja-JP" altLang="ja-JP" dirty="0"/>
              <a:t>入れて</a:t>
            </a:r>
            <a:r>
              <a:rPr lang="ja-JP" altLang="en-US" dirty="0"/>
              <a:t>頸部</a:t>
            </a:r>
            <a:r>
              <a:rPr lang="ja-JP" altLang="ja-JP" dirty="0"/>
              <a:t>を強く伸展させることは逆効果のことも多く</a:t>
            </a:r>
            <a:r>
              <a:rPr lang="ja-JP" altLang="en-US" dirty="0"/>
              <a:t>、肩枕は過度に行わないように注意します。</a:t>
            </a:r>
            <a:r>
              <a:rPr lang="ja-JP" altLang="ja-JP" dirty="0"/>
              <a:t>むしろ後頚部の緊張と過伸展を抑えることが必要なことが多く、これに下顎の前への引き出しや、軽い前屈を加えることが有効で</a:t>
            </a:r>
            <a:r>
              <a:rPr lang="ja-JP" altLang="en-US" dirty="0"/>
              <a:t>す。頸</a:t>
            </a:r>
            <a:r>
              <a:rPr lang="ja-JP" altLang="ja-JP" dirty="0"/>
              <a:t>が後ろに反らないようにしながら、顎の前の下の部分であるオトガイ部や下顎の角のところで、下顎をしっかり前に出すことが大事です。抱っこや坐位の姿勢でもこれが可能です。</a:t>
            </a:r>
            <a:endParaRPr lang="en-US" altLang="ja-JP" dirty="0"/>
          </a:p>
          <a:p>
            <a:pPr defTabSz="924933"/>
            <a:endParaRPr lang="en-US" altLang="ja-JP" dirty="0"/>
          </a:p>
          <a:p>
            <a:pPr defTabSz="924933"/>
            <a:endParaRPr lang="ja-JP" altLang="ja-JP" sz="800" dirty="0"/>
          </a:p>
          <a:p>
            <a:pPr defTabSz="924933"/>
            <a:endParaRPr lang="en-US" altLang="ja-JP"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a:t>
            </a:fld>
            <a:endParaRPr kumimoji="1" lang="ja-JP" altLang="en-US"/>
          </a:p>
        </p:txBody>
      </p:sp>
    </p:spTree>
    <p:extLst>
      <p:ext uri="{BB962C8B-B14F-4D97-AF65-F5344CB8AC3E}">
        <p14:creationId xmlns:p14="http://schemas.microsoft.com/office/powerpoint/2010/main" val="14244371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バギングは、気管切開児に対して看護師が行うケアとして重要なものですので、説明を追加します。</a:t>
            </a:r>
            <a:endParaRPr kumimoji="1" lang="en-US" altLang="ja-JP" dirty="0"/>
          </a:p>
          <a:p>
            <a:r>
              <a:rPr kumimoji="1" lang="ja-JP" altLang="en-US" dirty="0"/>
              <a:t>　バギングは、このスライドに示すような目的で行われます。</a:t>
            </a:r>
            <a:endParaRPr kumimoji="1" lang="en-US" altLang="ja-JP" dirty="0"/>
          </a:p>
          <a:p>
            <a:r>
              <a:rPr kumimoji="1" lang="ja-JP" altLang="en-US" dirty="0"/>
              <a:t>　痰が末梢気道からカニューレの方になかなか上がってこない子どもでは、毎回の吸引の前にバギングが必要な場合があります。</a:t>
            </a:r>
            <a:endParaRPr kumimoji="1" lang="en-US" altLang="ja-JP" dirty="0"/>
          </a:p>
          <a:p>
            <a:r>
              <a:rPr kumimoji="1" lang="ja-JP" altLang="en-US" dirty="0"/>
              <a:t>　この場合には、途中まで上がってきている痰を押し込まないように、バッグの押し方をゆっくり</a:t>
            </a:r>
            <a:r>
              <a:rPr kumimoji="1" lang="ja-JP" altLang="en-US" dirty="0" err="1"/>
              <a:t>めに</a:t>
            </a:r>
            <a:r>
              <a:rPr kumimoji="1" lang="ja-JP" altLang="en-US" dirty="0"/>
              <a:t>することが、大事です。</a:t>
            </a:r>
            <a:endParaRPr kumimoji="1" lang="en-US" altLang="ja-JP" dirty="0"/>
          </a:p>
          <a:p>
            <a:r>
              <a:rPr kumimoji="1" lang="ja-JP" altLang="en-US" dirty="0"/>
              <a:t>　</a:t>
            </a:r>
            <a:r>
              <a:rPr kumimoji="1" lang="en-US" altLang="ja-JP" dirty="0"/>
              <a:t>SpO</a:t>
            </a:r>
            <a:r>
              <a:rPr lang="en-US" altLang="ja-JP" sz="800" dirty="0"/>
              <a:t>2</a:t>
            </a:r>
            <a:r>
              <a:rPr kumimoji="1" lang="ja-JP" altLang="en-US" dirty="0"/>
              <a:t>がやや下がり気味で、姿勢の調節や換気の介助と吸引でも改善しない時には、バギングをすると改善して、また安定した状態で過ごせるようになるというパターンの子どももいます。</a:t>
            </a:r>
            <a:endParaRPr kumimoji="1" lang="en-US" altLang="ja-JP" dirty="0"/>
          </a:p>
          <a:p>
            <a:pPr defTabSz="999601">
              <a:defRPr/>
            </a:pPr>
            <a:r>
              <a:rPr kumimoji="1" lang="ja-JP" altLang="en-US" dirty="0"/>
              <a:t>　呼吸状態がとても悪化してきた時には、先のスライドでも説明したように、酸素使用とともにバギングをしっかり行い換気を確保することが必要です。</a:t>
            </a:r>
            <a:endParaRPr kumimoji="1" lang="en-US" altLang="ja-JP" dirty="0"/>
          </a:p>
          <a:p>
            <a:pPr defTabSz="999601">
              <a:defRPr/>
            </a:pPr>
            <a:r>
              <a:rPr kumimoji="1" lang="ja-JP" altLang="en-US" dirty="0"/>
              <a:t>　人工呼吸器使用の子どもでは、呼吸器を使っていても呼吸状態が悪化した時には、呼吸器を外してバギングを行うことで改善することがあります。</a:t>
            </a:r>
            <a:endParaRPr kumimoji="1" lang="en-US" altLang="ja-JP" dirty="0"/>
          </a:p>
          <a:p>
            <a:pPr defTabSz="999601">
              <a:defRPr/>
            </a:pPr>
            <a:r>
              <a:rPr kumimoji="1" lang="ja-JP" altLang="en-US" dirty="0"/>
              <a:t>　最近の人工呼吸器が故障することはまずありませんが、もし人工呼吸器が不調になったり電源が切れてしまった場合には、バギングで換気を確保することができます。</a:t>
            </a:r>
            <a:endParaRPr kumimoji="1" lang="en-US" altLang="ja-JP" dirty="0"/>
          </a:p>
          <a:p>
            <a:pPr defTabSz="999601">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a:solidFill>
                  <a:srgbClr val="000000"/>
                </a:solidFill>
              </a:rPr>
              <a:pPr>
                <a:defRPr/>
              </a:pPr>
              <a:t>140</a:t>
            </a:fld>
            <a:endParaRPr lang="en-US" altLang="ja-JP">
              <a:solidFill>
                <a:srgbClr val="000000"/>
              </a:solidFill>
            </a:endParaRPr>
          </a:p>
        </p:txBody>
      </p:sp>
    </p:spTree>
    <p:extLst>
      <p:ext uri="{BB962C8B-B14F-4D97-AF65-F5344CB8AC3E}">
        <p14:creationId xmlns:p14="http://schemas.microsoft.com/office/powerpoint/2010/main" val="16465989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バギングでの注意点のポイントをこのスライドに整理しました。 次で、詳しく説明します。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2EFA5-98BF-4601-B295-BE3166D3C091}" type="slidenum">
              <a:rPr kumimoji="1" lang="en-US" altLang="ja-JP" sz="1200" b="0" i="0" u="none" strike="noStrike" kern="1200" cap="none" spc="0" normalizeH="0" baseline="0" noProof="0">
                <a:ln>
                  <a:noFill/>
                </a:ln>
                <a:solidFill>
                  <a:srgbClr val="000000"/>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1" lang="en-US" altLang="ja-JP" sz="1200" b="0" i="0" u="none" strike="noStrike" kern="1200" cap="none" spc="0" normalizeH="0" baseline="0" noProof="0">
              <a:ln>
                <a:noFill/>
              </a:ln>
              <a:solidFill>
                <a:srgbClr val="00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58992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次の</a:t>
            </a:r>
            <a:r>
              <a:rPr kumimoji="1" lang="en-US" altLang="ja-JP" dirty="0"/>
              <a:t>2</a:t>
            </a:r>
            <a:r>
              <a:rPr kumimoji="1" lang="ja-JP" altLang="en-US" dirty="0"/>
              <a:t>枚のスライドは、バギングの資料です。</a:t>
            </a:r>
            <a:endParaRPr kumimoji="1" lang="en-US" altLang="ja-JP" dirty="0"/>
          </a:p>
          <a:p>
            <a:r>
              <a:rPr kumimoji="1" lang="ja-JP" altLang="en-US" dirty="0"/>
              <a:t>　通常の大きなアンビューバッグは１リットルで、片手で押し潰すと約</a:t>
            </a:r>
            <a:r>
              <a:rPr kumimoji="1" lang="en-US" altLang="ja-JP" dirty="0"/>
              <a:t>500ml</a:t>
            </a:r>
            <a:r>
              <a:rPr kumimoji="1" lang="ja-JP" altLang="en-US" dirty="0"/>
              <a:t>の空気が押し出されます。押し方によって量が変わり、押す人により個人差があり、</a:t>
            </a:r>
            <a:endParaRPr kumimoji="1" lang="en-US" altLang="ja-JP" dirty="0"/>
          </a:p>
          <a:p>
            <a:r>
              <a:rPr kumimoji="1" lang="ja-JP" altLang="en-US" dirty="0"/>
              <a:t>自分がどの程度押すと何</a:t>
            </a:r>
            <a:r>
              <a:rPr kumimoji="1" lang="en-US" altLang="ja-JP" dirty="0"/>
              <a:t>ml</a:t>
            </a:r>
            <a:r>
              <a:rPr kumimoji="1" lang="ja-JP" altLang="en-US" dirty="0"/>
              <a:t>が押し出されるかは、ハロースケールをつないだアンビューバッグを押すことにより、把握できます。</a:t>
            </a:r>
            <a:endParaRPr kumimoji="1" lang="en-US" altLang="ja-JP" dirty="0"/>
          </a:p>
          <a:p>
            <a:r>
              <a:rPr kumimoji="1" lang="ja-JP" altLang="en-US" dirty="0"/>
              <a:t>　たとえば、体重</a:t>
            </a:r>
            <a:r>
              <a:rPr kumimoji="1" lang="en-US" altLang="ja-JP" dirty="0"/>
              <a:t>20kg</a:t>
            </a:r>
            <a:r>
              <a:rPr kumimoji="1" lang="ja-JP" altLang="en-US" dirty="0"/>
              <a:t>の子どもでは、１回換気量は</a:t>
            </a:r>
            <a:r>
              <a:rPr kumimoji="1" lang="en-US" altLang="ja-JP" dirty="0"/>
              <a:t>200ml</a:t>
            </a:r>
            <a:r>
              <a:rPr kumimoji="1" lang="ja-JP" altLang="en-US" dirty="0"/>
              <a:t>ですので、毎回</a:t>
            </a:r>
            <a:r>
              <a:rPr kumimoji="1" lang="en-US" altLang="ja-JP" dirty="0"/>
              <a:t>500ml</a:t>
            </a:r>
            <a:r>
              <a:rPr kumimoji="1" lang="ja-JP" altLang="en-US" dirty="0"/>
              <a:t>で１分間に</a:t>
            </a:r>
            <a:r>
              <a:rPr kumimoji="1" lang="en-US" altLang="ja-JP" dirty="0"/>
              <a:t>20</a:t>
            </a:r>
            <a:r>
              <a:rPr kumimoji="1" lang="ja-JP" altLang="en-US" dirty="0"/>
              <a:t>回バギングすると、過換気になってしまう可能性があります。</a:t>
            </a:r>
            <a:endParaRPr kumimoji="1" lang="en-US" altLang="ja-JP" dirty="0"/>
          </a:p>
          <a:p>
            <a:r>
              <a:rPr kumimoji="1" lang="ja-JP" altLang="en-US" dirty="0"/>
              <a:t>　小児用の小さなアンビューバッグでは、強く押しても約</a:t>
            </a:r>
            <a:r>
              <a:rPr kumimoji="1" lang="en-US" altLang="ja-JP" dirty="0"/>
              <a:t>300ml</a:t>
            </a:r>
            <a:r>
              <a:rPr kumimoji="1" lang="ja-JP" altLang="en-US" dirty="0"/>
              <a:t>ですので、</a:t>
            </a:r>
            <a:r>
              <a:rPr kumimoji="1" lang="en-US" altLang="ja-JP" dirty="0"/>
              <a:t>20kg</a:t>
            </a:r>
            <a:r>
              <a:rPr kumimoji="1" lang="ja-JP" altLang="en-US" dirty="0"/>
              <a:t>の子どもで１分間に</a:t>
            </a:r>
            <a:r>
              <a:rPr kumimoji="1" lang="en-US" altLang="ja-JP" dirty="0"/>
              <a:t>20</a:t>
            </a:r>
            <a:r>
              <a:rPr kumimoji="1" lang="ja-JP" altLang="en-US" dirty="0"/>
              <a:t>回バギングしてもさほどの過換気になる心配はなく、押し方が弱いと充分な換気が得られない可能性があります。</a:t>
            </a:r>
            <a:endParaRPr kumimoji="1" lang="en-US" altLang="ja-JP" dirty="0"/>
          </a:p>
          <a:p>
            <a:r>
              <a:rPr kumimoji="1" lang="ja-JP" altLang="en-US" dirty="0"/>
              <a:t>　このような実際の感じを把握し理解しておくために、ハロースケールをつけての演習は有用です。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2EFA5-98BF-4601-B295-BE3166D3C091}" type="slidenum">
              <a:rPr kumimoji="1"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946380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25488" y="739775"/>
            <a:ext cx="5427662" cy="3759200"/>
          </a:xfrm>
        </p:spPr>
      </p:sp>
      <p:sp>
        <p:nvSpPr>
          <p:cNvPr id="3" name="ノート プレースホルダー 2"/>
          <p:cNvSpPr>
            <a:spLocks noGrp="1"/>
          </p:cNvSpPr>
          <p:nvPr>
            <p:ph type="body" idx="1"/>
          </p:nvPr>
        </p:nvSpPr>
        <p:spPr/>
        <p:txBody>
          <a:bodyPr/>
          <a:lstStyle/>
          <a:p>
            <a:r>
              <a:rPr kumimoji="1" lang="ja-JP" altLang="en-US" dirty="0"/>
              <a:t>　気管切開児で呼吸が悪化した時には、パルスオキシメーターで</a:t>
            </a:r>
            <a:r>
              <a:rPr kumimoji="1" lang="en-US" altLang="ja-JP" dirty="0"/>
              <a:t>SpO</a:t>
            </a:r>
            <a:r>
              <a:rPr lang="en-US" altLang="ja-JP" sz="800" baseline="-25000" dirty="0"/>
              <a:t>2</a:t>
            </a:r>
            <a:r>
              <a:rPr kumimoji="1" lang="ja-JP" altLang="en-US" dirty="0"/>
              <a:t>を確認しながら行い、</a:t>
            </a:r>
            <a:r>
              <a:rPr lang="en-US" altLang="ja-JP" dirty="0"/>
              <a:t> SpO</a:t>
            </a:r>
            <a:r>
              <a:rPr lang="en-US" altLang="ja-JP" sz="800" baseline="-25000" dirty="0"/>
              <a:t>2</a:t>
            </a:r>
            <a:r>
              <a:rPr lang="ja-JP" altLang="en-US" dirty="0"/>
              <a:t>が</a:t>
            </a:r>
            <a:r>
              <a:rPr lang="en-US" altLang="ja-JP" dirty="0"/>
              <a:t>95</a:t>
            </a:r>
            <a:r>
              <a:rPr lang="ja-JP" altLang="en-US" dirty="0"/>
              <a:t>以上を維持できるように、バギングの強さや回数を調節します。強く押しても、回数を増やしても</a:t>
            </a:r>
            <a:r>
              <a:rPr lang="en-US" altLang="ja-JP" dirty="0"/>
              <a:t>SpO</a:t>
            </a:r>
            <a:r>
              <a:rPr lang="en-US" altLang="ja-JP" sz="800" baseline="-25000" dirty="0"/>
              <a:t>2</a:t>
            </a:r>
            <a:r>
              <a:rPr lang="ja-JP" altLang="en-US" dirty="0"/>
              <a:t>が改善しない時には酸素をつなぎます。</a:t>
            </a:r>
            <a:endParaRPr lang="en-US" altLang="ja-JP" dirty="0"/>
          </a:p>
          <a:p>
            <a:r>
              <a:rPr kumimoji="1" lang="ja-JP" altLang="en-US" dirty="0"/>
              <a:t>　バギングのし過ぎで過換気になると二酸化炭素が飛びすぎて低炭酸ガス血症からアルカローシスをきたし、末梢血管の収縮ももたらします。</a:t>
            </a:r>
            <a:endParaRPr kumimoji="1" lang="en-US" altLang="ja-JP" dirty="0"/>
          </a:p>
          <a:p>
            <a:r>
              <a:rPr kumimoji="1" lang="ja-JP" altLang="en-US" dirty="0"/>
              <a:t>　酸素なしでバギングだけで</a:t>
            </a:r>
            <a:r>
              <a:rPr lang="en-US" altLang="ja-JP" dirty="0"/>
              <a:t>SpO</a:t>
            </a:r>
            <a:r>
              <a:rPr lang="en-US" altLang="ja-JP" sz="800" baseline="-25000" dirty="0"/>
              <a:t>2</a:t>
            </a:r>
            <a:r>
              <a:rPr lang="ja-JP" altLang="en-US" dirty="0"/>
              <a:t>が</a:t>
            </a:r>
            <a:r>
              <a:rPr lang="en-US" altLang="ja-JP" dirty="0"/>
              <a:t>98</a:t>
            </a:r>
            <a:r>
              <a:rPr lang="ja-JP" altLang="en-US" dirty="0"/>
              <a:t>～</a:t>
            </a:r>
            <a:r>
              <a:rPr lang="en-US" altLang="ja-JP" dirty="0"/>
              <a:t>100</a:t>
            </a:r>
            <a:r>
              <a:rPr lang="ja-JP" altLang="en-US" dirty="0"/>
              <a:t>になっているときには、過換気になっている可能性を考え、バギングの回数を減らすか弱くするのが妥当です。</a:t>
            </a:r>
            <a:endParaRPr lang="en-US" altLang="ja-JP" dirty="0"/>
          </a:p>
          <a:p>
            <a:r>
              <a:rPr kumimoji="1" lang="ja-JP" altLang="en-US" dirty="0"/>
              <a:t>　カフ付気管カニューレを使っている子どもでは、バギングで</a:t>
            </a:r>
            <a:r>
              <a:rPr lang="ja-JP" altLang="en-US" dirty="0"/>
              <a:t>空気がリークしてきてエア入りが不良となり</a:t>
            </a:r>
            <a:r>
              <a:rPr lang="en-US" altLang="ja-JP" dirty="0"/>
              <a:t>SpO</a:t>
            </a:r>
            <a:r>
              <a:rPr lang="en-US" altLang="ja-JP" sz="800" baseline="-25000" dirty="0"/>
              <a:t>2</a:t>
            </a:r>
            <a:r>
              <a:rPr lang="ja-JP" altLang="en-US" dirty="0"/>
              <a:t>の改善が不良であれば、カフを一時的にいつもより強く膨らまします。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143</a:t>
            </a:fld>
            <a:endParaRPr lang="en-US" altLang="ja-JP"/>
          </a:p>
        </p:txBody>
      </p:sp>
    </p:spTree>
    <p:extLst>
      <p:ext uri="{BB962C8B-B14F-4D97-AF65-F5344CB8AC3E}">
        <p14:creationId xmlns:p14="http://schemas.microsoft.com/office/powerpoint/2010/main" val="8730645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solidFill>
                  <a:srgbClr val="FF0000"/>
                </a:solidFill>
                <a:cs typeface="Osaka"/>
              </a:rPr>
              <a:t>　</a:t>
            </a:r>
            <a:r>
              <a:rPr lang="ja-JP" altLang="en-US" dirty="0">
                <a:cs typeface="Osaka"/>
              </a:rPr>
              <a:t>気管</a:t>
            </a:r>
            <a:r>
              <a:rPr lang="ja-JP" altLang="ja-JP" dirty="0">
                <a:cs typeface="Osaka"/>
              </a:rPr>
              <a:t>カニューレによる気管へのトラブル発生を防ぐために、気管切開孔が狭くならないように</a:t>
            </a:r>
            <a:r>
              <a:rPr lang="ja-JP" altLang="en-US" dirty="0">
                <a:cs typeface="Osaka"/>
              </a:rPr>
              <a:t>気管孔を</a:t>
            </a:r>
            <a:r>
              <a:rPr lang="ja-JP" altLang="ja-JP" dirty="0">
                <a:cs typeface="Osaka"/>
              </a:rPr>
              <a:t>しっかり作り、</a:t>
            </a:r>
            <a:r>
              <a:rPr lang="ja-JP" altLang="en-US" dirty="0">
                <a:cs typeface="Osaka"/>
              </a:rPr>
              <a:t>気管</a:t>
            </a:r>
            <a:r>
              <a:rPr lang="ja-JP" altLang="ja-JP" dirty="0">
                <a:cs typeface="Osaka"/>
              </a:rPr>
              <a:t>カニューレなしで済むようにされている</a:t>
            </a:r>
            <a:r>
              <a:rPr lang="ja-JP" altLang="en-US" dirty="0">
                <a:cs typeface="Osaka"/>
              </a:rPr>
              <a:t>ケース</a:t>
            </a:r>
            <a:r>
              <a:rPr lang="ja-JP" altLang="ja-JP" dirty="0">
                <a:cs typeface="Osaka"/>
              </a:rPr>
              <a:t>も稀に</a:t>
            </a:r>
            <a:r>
              <a:rPr lang="ja-JP" altLang="en-US" dirty="0">
                <a:cs typeface="Osaka"/>
              </a:rPr>
              <a:t>あります。</a:t>
            </a:r>
            <a:endParaRPr lang="en-US" altLang="ja-JP" dirty="0">
              <a:cs typeface="Osaka"/>
            </a:endParaRPr>
          </a:p>
          <a:p>
            <a:r>
              <a:rPr lang="ja-JP" altLang="en-US" dirty="0">
                <a:cs typeface="Osaka"/>
              </a:rPr>
              <a:t>　この場合には、気管カニューレによるトラブルは避けることはできても、このスライドにあるような問題が生じる可能性を考えてのケアが必要です。</a:t>
            </a:r>
            <a:endParaRPr lang="en-US" altLang="ja-JP" dirty="0">
              <a:cs typeface="Osaka"/>
            </a:endParaRPr>
          </a:p>
          <a:p>
            <a:r>
              <a:rPr kumimoji="1" lang="ja-JP" altLang="en-US" dirty="0"/>
              <a:t>とくに、気管切開孔やその下の気管の狭窄から窒息に至る可能性への留意が必要です。</a:t>
            </a:r>
            <a:endParaRPr kumimoji="1" lang="en-US" altLang="ja-JP" dirty="0"/>
          </a:p>
          <a:p>
            <a:r>
              <a:rPr kumimoji="1" lang="ja-JP" altLang="en-US" dirty="0"/>
              <a:t>　また、人工鼻が付けられないので代わりの加湿方法をしっかり行うことが必要です。気管孔を保護するものとしてラリンゴフォームフィルターがありますが、加湿の効果は不十分です。気管孔を保護するガーゼに粘稠な痰が付着しそれを本人が気管孔に吸い込んで窒息するという事故のリスクにも注意が必要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811410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solidFill>
                  <a:srgbClr val="000000"/>
                </a:solidFill>
                <a:cs typeface="Osaka"/>
              </a:rPr>
              <a:t>　</a:t>
            </a:r>
            <a:r>
              <a:rPr lang="ja-JP" altLang="en-US" dirty="0">
                <a:cs typeface="Osaka"/>
              </a:rPr>
              <a:t>気管カニューレにスピーチバルブを付けている子どももいます。</a:t>
            </a:r>
          </a:p>
          <a:p>
            <a:r>
              <a:rPr lang="ja-JP" altLang="en-US" dirty="0">
                <a:cs typeface="Osaka"/>
              </a:rPr>
              <a:t>　スピーチバルブは、一方向弁で、吸気（図の青）は気管カニューレから入り、呼気（図の赤）は気管カニューレからでなく、喉頭、咽頭から上に出るようになります。</a:t>
            </a:r>
          </a:p>
          <a:p>
            <a:r>
              <a:rPr lang="ja-JP" altLang="en-US" dirty="0">
                <a:cs typeface="Osaka"/>
              </a:rPr>
              <a:t>　これにより声を出すことができるようにという目的で作られたものですが、唾液や食物の気管内への垂れ込み（誤嚥）を防ぐという目的でも使われます。</a:t>
            </a:r>
          </a:p>
          <a:p>
            <a:r>
              <a:rPr lang="ja-JP" altLang="en-US" dirty="0">
                <a:cs typeface="Osaka"/>
              </a:rPr>
              <a:t>この場合には、呼気を上に通す窓孔が気管カニューレのパイプの途中に開けてある気管カニューレを使うのが標準的な使い方です。</a:t>
            </a:r>
          </a:p>
          <a:p>
            <a:r>
              <a:rPr lang="ja-JP" altLang="en-US" dirty="0">
                <a:cs typeface="Osaka"/>
              </a:rPr>
              <a:t>　しかし窓孔の当たる部分に肉芽ができるなどの問題がおきることもあり、窓孔なしの通常の気管カニューレが使われることも多くありますが、通常の気管カニューレ使用の場合には、気管カニューレと気管壁の間に呼気を通すスペースがあることが条件です。</a:t>
            </a:r>
          </a:p>
          <a:p>
            <a:r>
              <a:rPr lang="ja-JP" altLang="en-US" dirty="0">
                <a:cs typeface="Osaka"/>
              </a:rPr>
              <a:t>　スピーチバルブを付けると呼気に余裕がなくなるので、短時間ずつ付けて練習していきます。</a:t>
            </a:r>
          </a:p>
          <a:p>
            <a:r>
              <a:rPr lang="ja-JP" altLang="en-US" dirty="0">
                <a:cs typeface="Osaka"/>
              </a:rPr>
              <a:t>　呼気が余裕ないため、本人が嫌がり、スピーチバルブを外そうとして気管カニューレも一緒に自己抜去してしまうことがないように注意が必要です。</a:t>
            </a:r>
          </a:p>
          <a:p>
            <a:r>
              <a:rPr lang="ja-JP" altLang="en-US" dirty="0">
                <a:cs typeface="Osaka"/>
              </a:rPr>
              <a:t>　また、長時間を付けている子どもでは、気管内の加湿が不十分となり、気管内が乾燥し痰が粘稠になる可能性に注意が必要です。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145</a:t>
            </a:fld>
            <a:endParaRPr kumimoji="1" lang="ja-JP" altLang="en-US"/>
          </a:p>
        </p:txBody>
      </p:sp>
    </p:spTree>
    <p:extLst>
      <p:ext uri="{BB962C8B-B14F-4D97-AF65-F5344CB8AC3E}">
        <p14:creationId xmlns:p14="http://schemas.microsoft.com/office/powerpoint/2010/main" val="34324149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0142" indent="-288516">
              <a:spcBef>
                <a:spcPct val="30000"/>
              </a:spcBef>
              <a:defRPr kumimoji="1" sz="1200">
                <a:solidFill>
                  <a:schemeClr val="tx1"/>
                </a:solidFill>
                <a:latin typeface="Times" panose="02020603050405020304" pitchFamily="18" charset="0"/>
                <a:ea typeface="Osaka" charset="-128"/>
              </a:defRPr>
            </a:lvl2pPr>
            <a:lvl3pPr marL="1154064" indent="-230813">
              <a:spcBef>
                <a:spcPct val="30000"/>
              </a:spcBef>
              <a:defRPr kumimoji="1" sz="1200">
                <a:solidFill>
                  <a:schemeClr val="tx1"/>
                </a:solidFill>
                <a:latin typeface="Times" panose="02020603050405020304" pitchFamily="18" charset="0"/>
                <a:ea typeface="Osaka" charset="-128"/>
              </a:defRPr>
            </a:lvl3pPr>
            <a:lvl4pPr marL="1615690" indent="-230813">
              <a:spcBef>
                <a:spcPct val="30000"/>
              </a:spcBef>
              <a:defRPr kumimoji="1" sz="1200">
                <a:solidFill>
                  <a:schemeClr val="tx1"/>
                </a:solidFill>
                <a:latin typeface="Times" panose="02020603050405020304" pitchFamily="18" charset="0"/>
                <a:ea typeface="Osaka" charset="-128"/>
              </a:defRPr>
            </a:lvl4pPr>
            <a:lvl5pPr marL="2077316" indent="-230813">
              <a:spcBef>
                <a:spcPct val="30000"/>
              </a:spcBef>
              <a:defRPr kumimoji="1" sz="1200">
                <a:solidFill>
                  <a:schemeClr val="tx1"/>
                </a:solidFill>
                <a:latin typeface="Times" panose="02020603050405020304" pitchFamily="18" charset="0"/>
                <a:ea typeface="Osaka" charset="-128"/>
              </a:defRPr>
            </a:lvl5pPr>
            <a:lvl6pPr marL="2538942"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0567"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2193"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23818"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26D83F03-1739-4054-94D0-028A8BB4457F}" type="slidenum">
              <a:rPr lang="en-US" altLang="ja-JP"/>
              <a:pPr>
                <a:spcBef>
                  <a:spcPct val="0"/>
                </a:spcBef>
              </a:pPr>
              <a:t>146</a:t>
            </a:fld>
            <a:endParaRPr lang="en-US" altLang="ja-JP"/>
          </a:p>
        </p:txBody>
      </p:sp>
      <p:sp>
        <p:nvSpPr>
          <p:cNvPr id="297987" name="Rectangle 2"/>
          <p:cNvSpPr>
            <a:spLocks noGrp="1" noRot="1" noChangeAspect="1" noChangeArrowheads="1" noTextEdit="1"/>
          </p:cNvSpPr>
          <p:nvPr>
            <p:ph type="sldImg"/>
          </p:nvPr>
        </p:nvSpPr>
        <p:spPr>
          <a:xfrm>
            <a:off x="704850" y="765175"/>
            <a:ext cx="5407025" cy="3743325"/>
          </a:xfrm>
          <a:ln/>
        </p:spPr>
      </p:sp>
      <p:sp>
        <p:nvSpPr>
          <p:cNvPr id="297988" name="Rectangle 3"/>
          <p:cNvSpPr>
            <a:spLocks noGrp="1" noChangeArrowheads="1"/>
          </p:cNvSpPr>
          <p:nvPr>
            <p:ph type="body" idx="1"/>
          </p:nvPr>
        </p:nvSpPr>
        <p:spPr>
          <a:xfrm>
            <a:off x="603264" y="4738310"/>
            <a:ext cx="5598754" cy="48467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　一般的には、</a:t>
            </a:r>
            <a:r>
              <a:rPr lang="en-US" altLang="ja-JP" dirty="0"/>
              <a:t>SpO</a:t>
            </a:r>
            <a:r>
              <a:rPr lang="en-US" altLang="ja-JP" baseline="-25000" dirty="0"/>
              <a:t>2</a:t>
            </a:r>
            <a:r>
              <a:rPr lang="ja-JP" altLang="en-US" dirty="0"/>
              <a:t>が</a:t>
            </a:r>
            <a:r>
              <a:rPr lang="en-US" altLang="ja-JP" dirty="0"/>
              <a:t>90</a:t>
            </a:r>
            <a:r>
              <a:rPr lang="ja-JP" altLang="en-US" dirty="0"/>
              <a:t>％以下（これは動脈血酸素分圧が</a:t>
            </a:r>
            <a:r>
              <a:rPr lang="en-US" altLang="ja-JP" dirty="0"/>
              <a:t>60</a:t>
            </a:r>
            <a:r>
              <a:rPr lang="ja-JP" altLang="en-US" dirty="0"/>
              <a:t>以下に相当します）の低酸素血症または、動脈血二酸化炭素分圧が</a:t>
            </a:r>
            <a:r>
              <a:rPr lang="en-US" altLang="ja-JP" dirty="0"/>
              <a:t>50</a:t>
            </a:r>
            <a:r>
              <a:rPr lang="ja-JP" altLang="en-US" dirty="0"/>
              <a:t>以上の高炭酸ガス血症が呼吸不全で治療が必要となります。</a:t>
            </a:r>
            <a:endParaRPr lang="en-US" altLang="ja-JP" dirty="0"/>
          </a:p>
          <a:p>
            <a:pPr>
              <a:spcBef>
                <a:spcPct val="0"/>
              </a:spcBef>
              <a:buFontTx/>
              <a:buNone/>
            </a:pPr>
            <a:r>
              <a:rPr lang="ja-JP" altLang="en-US" dirty="0">
                <a:solidFill>
                  <a:srgbClr val="000000"/>
                </a:solidFill>
                <a:cs typeface="Times New Roman" panose="02020603050405020304" pitchFamily="18" charset="0"/>
              </a:rPr>
              <a:t>　</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の値として</a:t>
            </a:r>
            <a:r>
              <a:rPr lang="en-US" altLang="ja-JP" dirty="0">
                <a:solidFill>
                  <a:srgbClr val="000000"/>
                </a:solidFill>
                <a:cs typeface="Times New Roman" panose="02020603050405020304" pitchFamily="18" charset="0"/>
              </a:rPr>
              <a:t>90</a:t>
            </a:r>
            <a:r>
              <a:rPr lang="ja-JP" altLang="en-US" dirty="0">
                <a:solidFill>
                  <a:srgbClr val="000000"/>
                </a:solidFill>
                <a:cs typeface="Times New Roman" panose="02020603050405020304" pitchFamily="18" charset="0"/>
              </a:rPr>
              <a:t>％という数字は目安ではありますが、この数字だけを過大視せず、重症児の場合には、柔軟に適切に考える必要があります。</a:t>
            </a:r>
            <a:endParaRPr lang="en-US" altLang="ja-JP" dirty="0">
              <a:solidFill>
                <a:srgbClr val="000000"/>
              </a:solidFill>
              <a:cs typeface="Times New Roman" panose="02020603050405020304" pitchFamily="18" charset="0"/>
            </a:endParaRPr>
          </a:p>
          <a:p>
            <a:pPr>
              <a:spcBef>
                <a:spcPct val="0"/>
              </a:spcBef>
              <a:buFontTx/>
              <a:buNone/>
            </a:pPr>
            <a:r>
              <a:rPr lang="ja-JP" altLang="en-US" dirty="0">
                <a:solidFill>
                  <a:srgbClr val="000000"/>
                </a:solidFill>
                <a:cs typeface="Times New Roman" panose="02020603050405020304" pitchFamily="18" charset="0"/>
              </a:rPr>
              <a:t>平常の呼吸状態が安定し</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95</a:t>
            </a:r>
            <a:r>
              <a:rPr lang="ja-JP" altLang="en-US" dirty="0">
                <a:solidFill>
                  <a:srgbClr val="000000"/>
                </a:solidFill>
                <a:cs typeface="Times New Roman" panose="02020603050405020304" pitchFamily="18" charset="0"/>
              </a:rPr>
              <a:t>以上を保っている子どもが、</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90</a:t>
            </a:r>
            <a:r>
              <a:rPr lang="ja-JP" altLang="en-US" dirty="0">
                <a:solidFill>
                  <a:srgbClr val="000000"/>
                </a:solidFill>
                <a:cs typeface="Times New Roman" panose="02020603050405020304" pitchFamily="18" charset="0"/>
              </a:rPr>
              <a:t>以下に急に低下してそれが続く時には、酸素投与などの緊急対応が必要です。</a:t>
            </a:r>
            <a:endParaRPr lang="en-US" altLang="ja-JP" dirty="0">
              <a:solidFill>
                <a:srgbClr val="000000"/>
              </a:solidFill>
              <a:cs typeface="Times New Roman" panose="02020603050405020304" pitchFamily="18" charset="0"/>
            </a:endParaRPr>
          </a:p>
          <a:p>
            <a:pPr>
              <a:spcBef>
                <a:spcPct val="0"/>
              </a:spcBef>
              <a:buFontTx/>
              <a:buNone/>
            </a:pPr>
            <a:r>
              <a:rPr lang="ja-JP" altLang="en-US" dirty="0">
                <a:solidFill>
                  <a:srgbClr val="000000"/>
                </a:solidFill>
                <a:cs typeface="Times New Roman" panose="02020603050405020304" pitchFamily="18" charset="0"/>
              </a:rPr>
              <a:t>　また、平常の</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95</a:t>
            </a:r>
            <a:r>
              <a:rPr lang="ja-JP" altLang="en-US" dirty="0">
                <a:solidFill>
                  <a:srgbClr val="000000"/>
                </a:solidFill>
                <a:cs typeface="Times New Roman" panose="02020603050405020304" pitchFamily="18" charset="0"/>
              </a:rPr>
              <a:t>以上のケースでは、一時的に呼吸困難になった場合には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90</a:t>
            </a:r>
            <a:r>
              <a:rPr lang="ja-JP" altLang="en-US" dirty="0">
                <a:solidFill>
                  <a:srgbClr val="000000"/>
                </a:solidFill>
                <a:cs typeface="Times New Roman" panose="02020603050405020304" pitchFamily="18" charset="0"/>
              </a:rPr>
              <a:t>台前半であっても、酸素療法が必要な場合もあります。とくに喉頭軟化症や気管軟化症で努力呼吸によりかえって呼吸が悪くなってしまっている場合には、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は</a:t>
            </a:r>
            <a:r>
              <a:rPr lang="en-US" altLang="ja-JP" dirty="0">
                <a:solidFill>
                  <a:srgbClr val="000000"/>
                </a:solidFill>
                <a:cs typeface="Times New Roman" panose="02020603050405020304" pitchFamily="18" charset="0"/>
              </a:rPr>
              <a:t>90</a:t>
            </a:r>
            <a:r>
              <a:rPr lang="ja-JP" altLang="en-US" dirty="0">
                <a:solidFill>
                  <a:srgbClr val="000000"/>
                </a:solidFill>
                <a:cs typeface="Times New Roman" panose="02020603050405020304" pitchFamily="18" charset="0"/>
              </a:rPr>
              <a:t>台でも早めに酸素を短時間使い努力呼吸を緩和することが必要です。（気管支喘息発作のために呼吸困難とともにトロトロしている場合には安易に酸素を使うと</a:t>
            </a:r>
            <a:r>
              <a:rPr lang="en-US" altLang="ja-JP" dirty="0">
                <a:solidFill>
                  <a:srgbClr val="000000"/>
                </a:solidFill>
                <a:cs typeface="Times New Roman" panose="02020603050405020304" pitchFamily="18" charset="0"/>
              </a:rPr>
              <a:t>CO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ナルコーシスを悪化させるので注意が必要です。</a:t>
            </a:r>
            <a:endParaRPr lang="ja-JP" altLang="en-US" dirty="0"/>
          </a:p>
          <a:p>
            <a:pPr>
              <a:spcBef>
                <a:spcPct val="0"/>
              </a:spcBef>
              <a:buFontTx/>
              <a:buNone/>
            </a:pPr>
            <a:r>
              <a:rPr lang="ja-JP" altLang="en-US" dirty="0">
                <a:solidFill>
                  <a:srgbClr val="000000"/>
                </a:solidFill>
                <a:cs typeface="Times New Roman" panose="02020603050405020304" pitchFamily="18" charset="0"/>
              </a:rPr>
              <a:t>　一方で、平常の</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91</a:t>
            </a:r>
            <a:r>
              <a:rPr lang="ja-JP" altLang="en-US" dirty="0">
                <a:solidFill>
                  <a:srgbClr val="000000"/>
                </a:solidFill>
                <a:cs typeface="Times New Roman" panose="02020603050405020304" pitchFamily="18" charset="0"/>
              </a:rPr>
              <a:t>～</a:t>
            </a:r>
            <a:r>
              <a:rPr lang="en-US" altLang="ja-JP" dirty="0">
                <a:solidFill>
                  <a:srgbClr val="000000"/>
                </a:solidFill>
                <a:cs typeface="Times New Roman" panose="02020603050405020304" pitchFamily="18" charset="0"/>
              </a:rPr>
              <a:t>93</a:t>
            </a:r>
            <a:r>
              <a:rPr lang="ja-JP" altLang="en-US" dirty="0">
                <a:solidFill>
                  <a:srgbClr val="000000"/>
                </a:solidFill>
                <a:cs typeface="Times New Roman" panose="02020603050405020304" pitchFamily="18" charset="0"/>
              </a:rPr>
              <a:t>など低めになっている重症児者もかなりありますが、このようなケースでは、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がたとえば</a:t>
            </a:r>
            <a:r>
              <a:rPr lang="en-US" altLang="ja-JP" dirty="0">
                <a:solidFill>
                  <a:srgbClr val="000000"/>
                </a:solidFill>
                <a:cs typeface="Times New Roman" panose="02020603050405020304" pitchFamily="18" charset="0"/>
              </a:rPr>
              <a:t>87</a:t>
            </a:r>
            <a:r>
              <a:rPr lang="ja-JP" altLang="en-US" dirty="0">
                <a:solidFill>
                  <a:srgbClr val="000000"/>
                </a:solidFill>
                <a:cs typeface="Times New Roman" panose="02020603050405020304" pitchFamily="18" charset="0"/>
              </a:rPr>
              <a:t>になっても、それは要注意の状態ですが、直ちに危険な状態という訳ではありません。緊急対応が必要かどうかは、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の値だけでなく呼吸困難の程度や心拍数などから総合的に判断します。</a:t>
            </a:r>
          </a:p>
          <a:p>
            <a:pPr eaLnBrk="1" hangingPunct="1"/>
            <a:endParaRPr lang="en-US" altLang="ja-JP" dirty="0"/>
          </a:p>
          <a:p>
            <a:pPr eaLnBrk="1" hangingPunct="1"/>
            <a:r>
              <a:rPr lang="ja-JP" altLang="en-US" dirty="0"/>
              <a:t>　また、二酸化炭素分圧が高値のこともありますが、慢性化していれば</a:t>
            </a:r>
            <a:r>
              <a:rPr lang="en-US" altLang="ja-JP" dirty="0"/>
              <a:t>50</a:t>
            </a:r>
            <a:r>
              <a:rPr lang="ja-JP" altLang="en-US" dirty="0"/>
              <a:t>以上でも代償機能により呼吸性アシドーシスにならず許容範囲として良いこともあります。</a:t>
            </a:r>
            <a:endParaRPr lang="en-US" altLang="ja-JP" dirty="0"/>
          </a:p>
          <a:p>
            <a:pPr>
              <a:spcBef>
                <a:spcPct val="0"/>
              </a:spcBef>
              <a:buFontTx/>
              <a:buNone/>
            </a:pPr>
            <a:endParaRPr lang="en-US" altLang="ja-JP" dirty="0"/>
          </a:p>
          <a:p>
            <a:pPr>
              <a:spcBef>
                <a:spcPct val="0"/>
              </a:spcBef>
              <a:buFontTx/>
              <a:buNone/>
            </a:pPr>
            <a:r>
              <a:rPr lang="ja-JP" altLang="en-US" dirty="0"/>
              <a:t>　従って、一人ひとりの日常状態との比較が重要で、日頃の個別の</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rPr>
              <a:t>や動脈血</a:t>
            </a:r>
            <a:r>
              <a:rPr lang="en-US" altLang="ja-JP" dirty="0">
                <a:solidFill>
                  <a:srgbClr val="000000"/>
                </a:solidFill>
              </a:rPr>
              <a:t>CO</a:t>
            </a:r>
            <a:r>
              <a:rPr lang="en-US" altLang="ja-JP" baseline="-25000" dirty="0">
                <a:solidFill>
                  <a:srgbClr val="000000"/>
                </a:solidFill>
              </a:rPr>
              <a:t>2</a:t>
            </a:r>
            <a:r>
              <a:rPr lang="ja-JP" altLang="en-US" dirty="0">
                <a:solidFill>
                  <a:srgbClr val="000000"/>
                </a:solidFill>
              </a:rPr>
              <a:t>分圧</a:t>
            </a:r>
            <a:r>
              <a:rPr lang="ja-JP" altLang="en-US" dirty="0"/>
              <a:t>の値を知っておく必要があります。</a:t>
            </a:r>
            <a:endParaRPr lang="en-US" altLang="ja-JP" dirty="0">
              <a:solidFill>
                <a:srgbClr val="000000"/>
              </a:solidFill>
              <a:cs typeface="Times New Roman" panose="02020603050405020304" pitchFamily="18" charset="0"/>
            </a:endParaRPr>
          </a:p>
          <a:p>
            <a:pPr>
              <a:spcBef>
                <a:spcPct val="0"/>
              </a:spcBef>
              <a:buFontTx/>
              <a:buNone/>
            </a:pPr>
            <a:r>
              <a:rPr lang="ja-JP" altLang="en-US" dirty="0">
                <a:solidFill>
                  <a:srgbClr val="000000"/>
                </a:solidFill>
                <a:cs typeface="Times New Roman" panose="02020603050405020304" pitchFamily="18" charset="0"/>
              </a:rPr>
              <a:t>これは脳性麻痺系の障害の場合です。筋ジストロフィーなど筋疾患では、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solidFill>
                  <a:srgbClr val="000000"/>
                </a:solidFill>
                <a:cs typeface="Times New Roman" panose="02020603050405020304" pitchFamily="18" charset="0"/>
              </a:rPr>
              <a:t>が</a:t>
            </a:r>
            <a:r>
              <a:rPr lang="en-US" altLang="ja-JP" dirty="0">
                <a:solidFill>
                  <a:srgbClr val="000000"/>
                </a:solidFill>
                <a:cs typeface="Times New Roman" panose="02020603050405020304" pitchFamily="18" charset="0"/>
              </a:rPr>
              <a:t>80</a:t>
            </a:r>
            <a:r>
              <a:rPr lang="ja-JP" altLang="en-US" dirty="0">
                <a:solidFill>
                  <a:srgbClr val="000000"/>
                </a:solidFill>
                <a:cs typeface="Times New Roman" panose="02020603050405020304" pitchFamily="18" charset="0"/>
              </a:rPr>
              <a:t>台後半ではかなりの高炭酸ガス血症を伴っているので危険な状態です。</a:t>
            </a:r>
            <a:r>
              <a:rPr lang="ja-JP" altLang="en-US" dirty="0"/>
              <a:t> </a:t>
            </a:r>
          </a:p>
          <a:p>
            <a:pPr eaLnBrk="1" hangingPunct="1"/>
            <a:endParaRPr lang="ja-JP" altLang="en-US" dirty="0"/>
          </a:p>
        </p:txBody>
      </p:sp>
    </p:spTree>
    <p:extLst>
      <p:ext uri="{BB962C8B-B14F-4D97-AF65-F5344CB8AC3E}">
        <p14:creationId xmlns:p14="http://schemas.microsoft.com/office/powerpoint/2010/main" val="10693768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22822">
              <a:spcBef>
                <a:spcPct val="0"/>
              </a:spcBef>
              <a:defRPr/>
            </a:pPr>
            <a:r>
              <a:rPr lang="ja-JP" altLang="en-US" dirty="0"/>
              <a:t>　重度の脳性麻痺で慢性的な重度の呼吸障害がある子どもでは、</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t>が</a:t>
            </a:r>
            <a:r>
              <a:rPr lang="en-US" altLang="ja-JP" dirty="0"/>
              <a:t>90</a:t>
            </a:r>
            <a:r>
              <a:rPr lang="ja-JP" altLang="en-US" dirty="0"/>
              <a:t>未満であっても、とくに問題なく過ごせている場合もあります。このような場合、学校や通所での生活の制限を避けるために、酸素使用の基準を、</a:t>
            </a:r>
            <a:r>
              <a:rPr lang="en-US" altLang="ja-JP" dirty="0"/>
              <a:t>90</a:t>
            </a:r>
            <a:r>
              <a:rPr lang="ja-JP" altLang="en-US" dirty="0"/>
              <a:t>％よりも低めにせざるを得ない場合もあります。</a:t>
            </a:r>
            <a:endParaRPr lang="en-US" altLang="ja-JP" dirty="0"/>
          </a:p>
          <a:p>
            <a:pPr defTabSz="922822">
              <a:spcBef>
                <a:spcPct val="0"/>
              </a:spcBef>
              <a:defRPr/>
            </a:pPr>
            <a:r>
              <a:rPr lang="ja-JP" altLang="en-US" dirty="0"/>
              <a:t>しかし、</a:t>
            </a:r>
            <a:r>
              <a:rPr lang="en-US" altLang="ja-JP" dirty="0"/>
              <a:t>90</a:t>
            </a:r>
            <a:r>
              <a:rPr lang="ja-JP" altLang="en-US" dirty="0"/>
              <a:t>％以下の状態が続くと、二次的な呼吸中枢機能低下（低酸素状態に呼吸中枢が慣れてしまい呼吸努力</a:t>
            </a:r>
            <a:r>
              <a:rPr lang="en-US" altLang="ja-JP" dirty="0"/>
              <a:t>hypoxic drive</a:t>
            </a:r>
            <a:r>
              <a:rPr lang="ja-JP" altLang="en-US" dirty="0"/>
              <a:t>が低下する）を来してくる可能性があります。</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ja-JP" altLang="en-US" dirty="0"/>
              <a:t>が</a:t>
            </a:r>
            <a:r>
              <a:rPr lang="en-US" altLang="ja-JP" dirty="0"/>
              <a:t>80</a:t>
            </a:r>
            <a:r>
              <a:rPr lang="ja-JP" altLang="en-US" dirty="0"/>
              <a:t>台後半と低めでありながら本人が呼吸が辛そうでなくても、いわば「低空飛行であり墜落しやすい状態」とも言えます。</a:t>
            </a:r>
            <a:endParaRPr lang="en-US" altLang="ja-JP" dirty="0"/>
          </a:p>
          <a:p>
            <a:pPr defTabSz="922822">
              <a:spcBef>
                <a:spcPct val="0"/>
              </a:spcBef>
              <a:defRPr/>
            </a:pPr>
            <a:r>
              <a:rPr lang="ja-JP" altLang="en-US" dirty="0">
                <a:solidFill>
                  <a:srgbClr val="000000"/>
                </a:solidFill>
              </a:rPr>
              <a:t>　このようなケースでは、日中は呼吸状態を良くするための姿勢管理などの対応をしながら酸素なしで過ごし、</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lang="en-US" altLang="ja-JP" dirty="0">
                <a:solidFill>
                  <a:srgbClr val="000000"/>
                </a:solidFill>
              </a:rPr>
              <a:t>86</a:t>
            </a:r>
            <a:r>
              <a:rPr lang="ja-JP" altLang="en-US" dirty="0">
                <a:solidFill>
                  <a:srgbClr val="000000"/>
                </a:solidFill>
              </a:rPr>
              <a:t>～</a:t>
            </a:r>
            <a:r>
              <a:rPr lang="en-US" altLang="ja-JP" dirty="0">
                <a:solidFill>
                  <a:srgbClr val="000000"/>
                </a:solidFill>
              </a:rPr>
              <a:t>87</a:t>
            </a:r>
            <a:r>
              <a:rPr lang="ja-JP" altLang="en-US" dirty="0">
                <a:solidFill>
                  <a:srgbClr val="000000"/>
                </a:solidFill>
              </a:rPr>
              <a:t>％以下が続けば臨時に酸素を使用し、夜間は少量で酸素療法を継続するという組み合わせなどを、柔軟に検討するのが合理的と言えます。</a:t>
            </a:r>
            <a:endParaRPr lang="en-US" altLang="ja-JP" dirty="0">
              <a:solidFill>
                <a:srgbClr val="000000"/>
              </a:solidFill>
            </a:endParaRPr>
          </a:p>
          <a:p>
            <a:pPr defTabSz="922822">
              <a:spcBef>
                <a:spcPct val="0"/>
              </a:spcBef>
              <a:defRPr/>
            </a:pPr>
            <a:endParaRPr lang="en-US" altLang="ja-JP" dirty="0">
              <a:solidFill>
                <a:srgbClr val="000000"/>
              </a:solidFill>
            </a:endParaRPr>
          </a:p>
          <a:p>
            <a:pPr defTabSz="922822">
              <a:defRPr/>
            </a:pPr>
            <a:endParaRPr lang="en-US" altLang="ja-JP" dirty="0">
              <a:solidFill>
                <a:srgbClr val="000000"/>
              </a:solidFill>
              <a:cs typeface="メイリオ"/>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2E246C83-D1F7-0949-8DEC-FBCACDD0BD8D}" type="slidenum">
              <a:rPr kumimoji="1" lang="ja-JP" altLang="en-US" smtClean="0">
                <a:solidFill>
                  <a:prstClr val="black"/>
                </a:solidFill>
                <a:latin typeface="游ゴシック" panose="020F0502020204030204"/>
              </a:rPr>
              <a:pPr/>
              <a:t>147</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1959528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22822">
              <a:defRPr/>
            </a:pPr>
            <a:r>
              <a:rPr kumimoji="1" lang="ja-JP" altLang="en-US" dirty="0"/>
              <a:t>　呼吸障害に対して</a:t>
            </a:r>
            <a:r>
              <a:rPr kumimoji="1" lang="ja-JP" altLang="en-US" dirty="0" err="1"/>
              <a:t>でなく</a:t>
            </a:r>
            <a:r>
              <a:rPr kumimoji="1" lang="ja-JP" altLang="en-US" dirty="0"/>
              <a:t>、心臓疾患に対して酸素を受けている子どももかなりいます。心臓疾患での酸素療法は個別性が大きく、望ましい</a:t>
            </a:r>
            <a:r>
              <a:rPr lang="en-US" altLang="ja-JP" dirty="0">
                <a:solidFill>
                  <a:srgbClr val="000000"/>
                </a:solidFill>
                <a:cs typeface="Times New Roman" panose="02020603050405020304" pitchFamily="18" charset="0"/>
              </a:rPr>
              <a:t>SpO</a:t>
            </a:r>
            <a:r>
              <a:rPr lang="en-US" altLang="ja-JP" baseline="-30000" dirty="0">
                <a:solidFill>
                  <a:srgbClr val="000000"/>
                </a:solidFill>
                <a:cs typeface="Times New Roman" panose="02020603050405020304" pitchFamily="18" charset="0"/>
              </a:rPr>
              <a:t>2</a:t>
            </a:r>
            <a:r>
              <a:rPr kumimoji="1" lang="ja-JP" altLang="en-US" dirty="0"/>
              <a:t>の値も、個々の生徒ごとに違っています。主治医への確認を十分に行うことが必要です。</a:t>
            </a:r>
            <a:endParaRPr kumimoji="1" lang="en-US" altLang="ja-JP" dirty="0"/>
          </a:p>
          <a:p>
            <a:r>
              <a:rPr kumimoji="1" lang="ja-JP" altLang="en-US" dirty="0"/>
              <a:t>　呼吸障害への酸素療法で注意しなければならないのは、酸素投与により低酸素症は改善しても、そのために呼吸努力が低下し、高炭酸ガス血症は改善せず、むしろ悪化させことです。これを避けるために酸素の使用量は最小限にとどめることが原則です。</a:t>
            </a:r>
            <a:r>
              <a:rPr lang="ja-JP" altLang="ja-JP" dirty="0">
                <a:solidFill>
                  <a:srgbClr val="000000"/>
                </a:solidFill>
                <a:cs typeface="Times New Roman" panose="02020603050405020304" pitchFamily="18" charset="0"/>
              </a:rPr>
              <a:t>高炭酸ガス血症は外見ではわか</a:t>
            </a:r>
            <a:r>
              <a:rPr lang="ja-JP" altLang="en-US" dirty="0">
                <a:solidFill>
                  <a:srgbClr val="000000"/>
                </a:solidFill>
                <a:cs typeface="Times New Roman" panose="02020603050405020304" pitchFamily="18" charset="0"/>
              </a:rPr>
              <a:t>りませんが</a:t>
            </a:r>
            <a:r>
              <a:rPr lang="ja-JP" altLang="ja-JP" dirty="0">
                <a:solidFill>
                  <a:srgbClr val="000000"/>
                </a:solidFill>
                <a:cs typeface="Times New Roman" panose="02020603050405020304" pitchFamily="18" charset="0"/>
              </a:rPr>
              <a:t>、酸素投与により</a:t>
            </a:r>
            <a:r>
              <a:rPr lang="en-US" altLang="ja-JP" dirty="0">
                <a:solidFill>
                  <a:srgbClr val="000000"/>
                </a:solidFill>
                <a:cs typeface="Times New Roman" panose="02020603050405020304" pitchFamily="18" charset="0"/>
              </a:rPr>
              <a:t>SpO</a:t>
            </a:r>
            <a:r>
              <a:rPr lang="en-US" altLang="ja-JP" baseline="-25000" dirty="0">
                <a:solidFill>
                  <a:srgbClr val="000000"/>
                </a:solidFill>
                <a:cs typeface="Times New Roman" panose="02020603050405020304" pitchFamily="18" charset="0"/>
              </a:rPr>
              <a:t>2</a:t>
            </a:r>
            <a:r>
              <a:rPr lang="ja-JP" altLang="ja-JP" dirty="0">
                <a:solidFill>
                  <a:srgbClr val="000000"/>
                </a:solidFill>
                <a:cs typeface="Times New Roman" panose="02020603050405020304" pitchFamily="18" charset="0"/>
              </a:rPr>
              <a:t>が改善してもトロトロと傾眠状態で、かつ心拍数は高いという時には高炭酸ガス血症となっている可能性を考え</a:t>
            </a:r>
            <a:r>
              <a:rPr lang="ja-JP" altLang="en-US" dirty="0">
                <a:solidFill>
                  <a:srgbClr val="000000"/>
                </a:solidFill>
                <a:cs typeface="Times New Roman" panose="02020603050405020304" pitchFamily="18" charset="0"/>
              </a:rPr>
              <a:t>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148</a:t>
            </a:fld>
            <a:endParaRPr lang="en-US" altLang="ja-JP"/>
          </a:p>
        </p:txBody>
      </p:sp>
    </p:spTree>
    <p:extLst>
      <p:ext uri="{BB962C8B-B14F-4D97-AF65-F5344CB8AC3E}">
        <p14:creationId xmlns:p14="http://schemas.microsoft.com/office/powerpoint/2010/main" val="27344397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eaLnBrk="0" fontAlgn="base" hangingPunct="0">
              <a:spcAft>
                <a:spcPct val="0"/>
              </a:spcAft>
              <a:defRPr/>
            </a:pPr>
            <a:r>
              <a:rPr kumimoji="1" lang="ja-JP" altLang="en-US" dirty="0"/>
              <a:t>　呼吸障害が重くなると、低酸素血症とともに、高炭酸ガス血症をきたします。脳性まひでは初めは低酸素血症となり徐々に高炭酸ガス血症が加わるという経過が多く、筋ジストロフィーなどの筋疾患では、低酸素血症と高炭酸ガス血症が同時に出現してくるという経過をとることがほとんどです。</a:t>
            </a:r>
          </a:p>
          <a:p>
            <a:pPr defTabSz="915398" eaLnBrk="0" fontAlgn="base" hangingPunct="0">
              <a:spcAft>
                <a:spcPct val="0"/>
              </a:spcAft>
              <a:defRPr/>
            </a:pPr>
            <a:r>
              <a:rPr kumimoji="1" lang="ja-JP" altLang="en-US" dirty="0"/>
              <a:t>　低酸素血症がさほど強くなく</a:t>
            </a:r>
            <a:r>
              <a:rPr lang="en-US" altLang="ja-JP" dirty="0">
                <a:solidFill>
                  <a:srgbClr val="000000"/>
                </a:solidFill>
              </a:rPr>
              <a:t>SpO</a:t>
            </a:r>
            <a:r>
              <a:rPr lang="en-US" altLang="ja-JP" sz="800" baseline="-25000" dirty="0">
                <a:solidFill>
                  <a:srgbClr val="000000"/>
                </a:solidFill>
              </a:rPr>
              <a:t>2</a:t>
            </a:r>
            <a:r>
              <a:rPr kumimoji="1" lang="ja-JP" altLang="en-US" dirty="0"/>
              <a:t>が</a:t>
            </a:r>
            <a:r>
              <a:rPr kumimoji="1" lang="en-US" altLang="ja-JP" dirty="0"/>
              <a:t>90</a:t>
            </a:r>
            <a:r>
              <a:rPr kumimoji="1" lang="ja-JP" altLang="en-US" dirty="0"/>
              <a:t>％台前半であっても、高炭酸ガス血症になっていることもあります。</a:t>
            </a:r>
            <a:endParaRPr kumimoji="1" lang="en-US" altLang="ja-JP" dirty="0"/>
          </a:p>
          <a:p>
            <a:pPr defTabSz="915398" eaLnBrk="0" fontAlgn="base" hangingPunct="0">
              <a:spcAft>
                <a:spcPct val="0"/>
              </a:spcAft>
              <a:defRPr/>
            </a:pPr>
            <a:r>
              <a:rPr kumimoji="1" lang="ja-JP" altLang="en-US" dirty="0"/>
              <a:t>　高炭酸ガス血症を外見から把握することは困難です。高炭酸ガス血症では、末梢血管が開くので顔色はむしろ良くなります。程度が強くなると意識の障害（炭酸ガス中毒、</a:t>
            </a:r>
            <a:r>
              <a:rPr kumimoji="1" lang="en-US" altLang="ja-JP" dirty="0"/>
              <a:t>CO2</a:t>
            </a:r>
            <a:r>
              <a:rPr kumimoji="1" lang="ja-JP" altLang="en-US" dirty="0"/>
              <a:t>ナルコーシス）が来て、傾眠状態・昏迷状態となりますが、外見上、眠っている状態との区別が困難です。脳幹の機能が保たれていれば心拍数が手がかりとなり、呼吸が弱い状態で顔色の悪化がなく眠っているように見えても心拍数が高い場合には高炭酸ガス血症を疑います。しかし、脳幹機能が低下していると心拍数が反応しないこともあ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03167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喉頭軟化症の場合には、下顎を前に出すだけでなく、</a:t>
            </a:r>
            <a:r>
              <a:rPr lang="ja-JP" altLang="en-US" dirty="0"/>
              <a:t>頸</a:t>
            </a:r>
            <a:r>
              <a:rPr lang="ja-JP" altLang="ja-JP" dirty="0"/>
              <a:t>を少し前に突き出すようにしながら下顎を前に出すことが必要です。</a:t>
            </a:r>
          </a:p>
          <a:p>
            <a:r>
              <a:rPr lang="ja-JP" altLang="en-US" dirty="0"/>
              <a:t>　</a:t>
            </a:r>
            <a:r>
              <a:rPr lang="ja-JP" altLang="ja-JP" dirty="0"/>
              <a:t>呼吸状態を良くするためには、スライドのように、頸部を前傾気味として、下顎を前に出す姿勢を保持することが必要で</a:t>
            </a:r>
            <a:r>
              <a:rPr lang="ja-JP" altLang="en-US" dirty="0"/>
              <a:t>、</a:t>
            </a:r>
            <a:r>
              <a:rPr lang="ja-JP" altLang="ja-JP" dirty="0"/>
              <a:t>椅子に座っている姿勢でもこのような姿勢を保持することが必要です。</a:t>
            </a:r>
          </a:p>
          <a:p>
            <a:r>
              <a:rPr lang="ja-JP" altLang="en-US" dirty="0"/>
              <a:t>　</a:t>
            </a:r>
            <a:r>
              <a:rPr lang="ja-JP" altLang="ja-JP" dirty="0"/>
              <a:t>腹臥位で</a:t>
            </a:r>
            <a:r>
              <a:rPr lang="ja-JP" altLang="en-US" dirty="0"/>
              <a:t>も</a:t>
            </a:r>
            <a:r>
              <a:rPr lang="ja-JP" altLang="ja-JP" dirty="0"/>
              <a:t>、このような姿勢に近くなり、喉頭の狭窄が改善します。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a:t>
            </a:fld>
            <a:endParaRPr kumimoji="1" lang="ja-JP" altLang="en-US"/>
          </a:p>
        </p:txBody>
      </p:sp>
    </p:spTree>
    <p:extLst>
      <p:ext uri="{BB962C8B-B14F-4D97-AF65-F5344CB8AC3E}">
        <p14:creationId xmlns:p14="http://schemas.microsoft.com/office/powerpoint/2010/main" val="6649914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脳性麻痺の重症児では、高炭酸ガス血症</a:t>
            </a:r>
            <a:r>
              <a:rPr lang="ja-JP" altLang="en-US" kern="100" dirty="0">
                <a:solidFill>
                  <a:srgbClr val="000000"/>
                </a:solidFill>
                <a:cs typeface="Times New Roman" panose="02020603050405020304" pitchFamily="18" charset="0"/>
              </a:rPr>
              <a:t>が</a:t>
            </a:r>
            <a:r>
              <a:rPr lang="ja-JP" altLang="ja-JP" kern="100" dirty="0">
                <a:solidFill>
                  <a:srgbClr val="000000"/>
                </a:solidFill>
                <a:cs typeface="Times New Roman" panose="02020603050405020304" pitchFamily="18" charset="0"/>
              </a:rPr>
              <a:t>徐々に進んでくる場合は、体の代償機能がはたらき、かなり耐えられていることが多</a:t>
            </a:r>
            <a:r>
              <a:rPr lang="ja-JP" altLang="en-US" kern="100" dirty="0">
                <a:solidFill>
                  <a:srgbClr val="000000"/>
                </a:solidFill>
                <a:cs typeface="Times New Roman" panose="02020603050405020304" pitchFamily="18" charset="0"/>
              </a:rPr>
              <a:t>くあります</a:t>
            </a:r>
            <a:r>
              <a:rPr lang="ja-JP" altLang="ja-JP" kern="100" dirty="0">
                <a:solidFill>
                  <a:srgbClr val="000000"/>
                </a:solidFill>
                <a:cs typeface="Times New Roman" panose="02020603050405020304" pitchFamily="18" charset="0"/>
              </a:rPr>
              <a:t>。標準は</a:t>
            </a:r>
            <a:r>
              <a:rPr lang="en-US" altLang="ja-JP" kern="100" dirty="0">
                <a:solidFill>
                  <a:srgbClr val="000000"/>
                </a:solidFill>
                <a:cs typeface="Times New Roman" panose="02020603050405020304" pitchFamily="18" charset="0"/>
              </a:rPr>
              <a:t>40</a:t>
            </a:r>
            <a:r>
              <a:rPr lang="ja-JP" altLang="ja-JP" kern="100" dirty="0">
                <a:solidFill>
                  <a:srgbClr val="000000"/>
                </a:solidFill>
                <a:cs typeface="Times New Roman" panose="02020603050405020304" pitchFamily="18" charset="0"/>
              </a:rPr>
              <a:t>台である血液中の炭酸ガス分圧が</a:t>
            </a:r>
            <a:r>
              <a:rPr lang="en-US" altLang="ja-JP" kern="100" dirty="0">
                <a:solidFill>
                  <a:srgbClr val="000000"/>
                </a:solidFill>
                <a:cs typeface="Times New Roman" panose="02020603050405020304" pitchFamily="18" charset="0"/>
              </a:rPr>
              <a:t>50</a:t>
            </a:r>
            <a:r>
              <a:rPr lang="ja-JP" altLang="ja-JP" kern="100" dirty="0">
                <a:solidFill>
                  <a:srgbClr val="000000"/>
                </a:solidFill>
                <a:cs typeface="Times New Roman" panose="02020603050405020304" pitchFamily="18" charset="0"/>
              </a:rPr>
              <a:t>～</a:t>
            </a:r>
            <a:r>
              <a:rPr lang="en-US" altLang="ja-JP" kern="100" dirty="0">
                <a:solidFill>
                  <a:srgbClr val="000000"/>
                </a:solidFill>
                <a:cs typeface="Times New Roman" panose="02020603050405020304" pitchFamily="18" charset="0"/>
              </a:rPr>
              <a:t>60</a:t>
            </a:r>
            <a:r>
              <a:rPr lang="ja-JP" altLang="ja-JP" kern="100" dirty="0">
                <a:solidFill>
                  <a:srgbClr val="000000"/>
                </a:solidFill>
                <a:cs typeface="Times New Roman" panose="02020603050405020304" pitchFamily="18" charset="0"/>
              </a:rPr>
              <a:t>台であっても、大きな問題は生じないで過ごせていることが多</a:t>
            </a:r>
            <a:r>
              <a:rPr lang="ja-JP" altLang="en-US" kern="100" dirty="0">
                <a:solidFill>
                  <a:srgbClr val="000000"/>
                </a:solidFill>
                <a:cs typeface="Times New Roman" panose="02020603050405020304" pitchFamily="18" charset="0"/>
              </a:rPr>
              <a:t>く、</a:t>
            </a:r>
            <a:r>
              <a:rPr lang="ja-JP" altLang="ja-JP" kern="100" dirty="0">
                <a:solidFill>
                  <a:srgbClr val="000000"/>
                </a:solidFill>
                <a:cs typeface="Times New Roman" panose="02020603050405020304" pitchFamily="18" charset="0"/>
              </a:rPr>
              <a:t>次のポイントが重要で</a:t>
            </a:r>
            <a:r>
              <a:rPr lang="ja-JP" altLang="en-US" kern="100" dirty="0">
                <a:solidFill>
                  <a:srgbClr val="000000"/>
                </a:solidFill>
                <a:cs typeface="Times New Roman" panose="02020603050405020304" pitchFamily="18" charset="0"/>
              </a:rPr>
              <a:t>す。</a:t>
            </a:r>
            <a:endParaRPr lang="en-US" altLang="ja-JP" kern="100" dirty="0">
              <a:cs typeface="Times New Roman" panose="02020603050405020304" pitchFamily="18" charset="0"/>
            </a:endParaRPr>
          </a:p>
          <a:p>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①平常の状態での高炭酸ガス血症の程度を把握しておくことが必要たとえば、普段は炭酸ガス分圧が</a:t>
            </a:r>
            <a:r>
              <a:rPr lang="en-US" altLang="ja-JP" kern="100" dirty="0">
                <a:solidFill>
                  <a:srgbClr val="000000"/>
                </a:solidFill>
                <a:cs typeface="Times New Roman" panose="02020603050405020304" pitchFamily="18" charset="0"/>
              </a:rPr>
              <a:t>40</a:t>
            </a:r>
            <a:r>
              <a:rPr lang="ja-JP" altLang="ja-JP" kern="100" dirty="0">
                <a:solidFill>
                  <a:srgbClr val="000000"/>
                </a:solidFill>
                <a:cs typeface="Times New Roman" panose="02020603050405020304" pitchFamily="18" charset="0"/>
              </a:rPr>
              <a:t>位のケースが、具合が悪くなった時に炭酸ガス分圧が</a:t>
            </a:r>
            <a:r>
              <a:rPr lang="en-US" altLang="ja-JP" kern="100" dirty="0">
                <a:solidFill>
                  <a:srgbClr val="000000"/>
                </a:solidFill>
                <a:cs typeface="Times New Roman" panose="02020603050405020304" pitchFamily="18" charset="0"/>
              </a:rPr>
              <a:t>60</a:t>
            </a:r>
            <a:r>
              <a:rPr lang="ja-JP" altLang="ja-JP" kern="100" dirty="0">
                <a:solidFill>
                  <a:srgbClr val="000000"/>
                </a:solidFill>
                <a:cs typeface="Times New Roman" panose="02020603050405020304" pitchFamily="18" charset="0"/>
              </a:rPr>
              <a:t>となっていればその状態は緊急事態であり、気管内挿管を含め積極的な治療を考える必要がある。一方で、普段の炭酸ガス分圧が</a:t>
            </a:r>
            <a:r>
              <a:rPr lang="en-US" altLang="ja-JP" kern="100" dirty="0">
                <a:solidFill>
                  <a:srgbClr val="000000"/>
                </a:solidFill>
                <a:cs typeface="Times New Roman" panose="02020603050405020304" pitchFamily="18" charset="0"/>
              </a:rPr>
              <a:t>60</a:t>
            </a:r>
            <a:r>
              <a:rPr lang="ja-JP" altLang="ja-JP" kern="100" dirty="0">
                <a:solidFill>
                  <a:srgbClr val="000000"/>
                </a:solidFill>
                <a:cs typeface="Times New Roman" panose="02020603050405020304" pitchFamily="18" charset="0"/>
              </a:rPr>
              <a:t>位と高めであるケースは、不調となった時に炭酸ガス分圧が</a:t>
            </a:r>
            <a:r>
              <a:rPr lang="en-US" altLang="ja-JP" kern="100" dirty="0">
                <a:solidFill>
                  <a:srgbClr val="000000"/>
                </a:solidFill>
                <a:cs typeface="Times New Roman" panose="02020603050405020304" pitchFamily="18" charset="0"/>
              </a:rPr>
              <a:t>60</a:t>
            </a:r>
            <a:r>
              <a:rPr lang="ja-JP" altLang="ja-JP" kern="100" dirty="0">
                <a:solidFill>
                  <a:srgbClr val="000000"/>
                </a:solidFill>
                <a:cs typeface="Times New Roman" panose="02020603050405020304" pitchFamily="18" charset="0"/>
              </a:rPr>
              <a:t>であって、呼吸については緊急事態ではない。このような判断ができるためにも、普段の状態での炭酸ガス分圧を把握しておく必要がある。</a:t>
            </a:r>
            <a:endParaRPr lang="ja-JP" altLang="ja-JP" kern="100" dirty="0">
              <a:cs typeface="Times New Roman" panose="02020603050405020304" pitchFamily="18" charset="0"/>
            </a:endParaRPr>
          </a:p>
          <a:p>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②徐々に炭酸ガス分圧が上がってくる場合は、悪化を防ぐための積極的対応が必要</a:t>
            </a:r>
            <a:endParaRPr lang="en-US" altLang="ja-JP" kern="100" dirty="0">
              <a:cs typeface="Times New Roman" panose="02020603050405020304" pitchFamily="18" charset="0"/>
            </a:endParaRPr>
          </a:p>
          <a:p>
            <a:r>
              <a:rPr lang="ja-JP" altLang="ja-JP" kern="100" dirty="0">
                <a:solidFill>
                  <a:srgbClr val="000000"/>
                </a:solidFill>
                <a:cs typeface="Times New Roman" panose="02020603050405020304" pitchFamily="18" charset="0"/>
              </a:rPr>
              <a:t>高炭酸ガス血症が徐々にくる場合は、炭酸ガス分圧が</a:t>
            </a:r>
            <a:r>
              <a:rPr lang="en-US" altLang="ja-JP" kern="100" dirty="0">
                <a:solidFill>
                  <a:srgbClr val="000000"/>
                </a:solidFill>
                <a:cs typeface="Times New Roman" panose="02020603050405020304" pitchFamily="18" charset="0"/>
              </a:rPr>
              <a:t>60</a:t>
            </a:r>
            <a:r>
              <a:rPr lang="ja-JP" altLang="ja-JP" kern="100" dirty="0">
                <a:solidFill>
                  <a:srgbClr val="000000"/>
                </a:solidFill>
                <a:cs typeface="Times New Roman" panose="02020603050405020304" pitchFamily="18" charset="0"/>
              </a:rPr>
              <a:t>～</a:t>
            </a:r>
            <a:r>
              <a:rPr lang="en-US" altLang="ja-JP" kern="100" dirty="0">
                <a:solidFill>
                  <a:srgbClr val="000000"/>
                </a:solidFill>
                <a:cs typeface="Times New Roman" panose="02020603050405020304" pitchFamily="18" charset="0"/>
              </a:rPr>
              <a:t>70</a:t>
            </a:r>
            <a:r>
              <a:rPr lang="ja-JP" altLang="ja-JP" kern="100" dirty="0">
                <a:solidFill>
                  <a:srgbClr val="000000"/>
                </a:solidFill>
                <a:cs typeface="Times New Roman" panose="02020603050405020304" pitchFamily="18" charset="0"/>
              </a:rPr>
              <a:t>位でもすぐには問題が出ないこともあ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が、さらに悪化していくことを避ける必要があ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。換気を改善する日常的援助をより積極的に行い、悪化が避けられない場合は、人工呼吸器の使用が必要にな</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a:t>
            </a:r>
            <a:endParaRPr lang="ja-JP" altLang="ja-JP" kern="100" dirty="0">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150</a:t>
            </a:fld>
            <a:endParaRPr lang="en-US" altLang="ja-JP"/>
          </a:p>
        </p:txBody>
      </p:sp>
    </p:spTree>
    <p:extLst>
      <p:ext uri="{BB962C8B-B14F-4D97-AF65-F5344CB8AC3E}">
        <p14:creationId xmlns:p14="http://schemas.microsoft.com/office/powerpoint/2010/main" val="7397726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4600"/>
            <a:ext cx="4851400" cy="3359150"/>
          </a:xfrm>
        </p:spPr>
      </p:sp>
      <p:sp>
        <p:nvSpPr>
          <p:cNvPr id="3" name="ノート プレースホルダー 2"/>
          <p:cNvSpPr>
            <a:spLocks noGrp="1"/>
          </p:cNvSpPr>
          <p:nvPr>
            <p:ph type="body" idx="1"/>
          </p:nvPr>
        </p:nvSpPr>
        <p:spPr/>
        <p:txBody>
          <a:bodyPr/>
          <a:lstStyle/>
          <a:p>
            <a:r>
              <a:rPr kumimoji="1" lang="ja-JP" altLang="en-US" dirty="0"/>
              <a:t>　在宅酸素療法では、酸素濃縮器の使用がほとんどですが、液体酸素が使われていることも稀にあります。</a:t>
            </a:r>
            <a:endParaRPr kumimoji="1" lang="en-US" altLang="ja-JP" dirty="0"/>
          </a:p>
          <a:p>
            <a:r>
              <a:rPr kumimoji="1" lang="ja-JP" altLang="en-US" dirty="0"/>
              <a:t>　酸素の使用量が多い場合には、酸素濃縮器を学校に設置して使うこともあります。</a:t>
            </a:r>
            <a:endParaRPr kumimoji="1" lang="en-US" altLang="ja-JP" dirty="0"/>
          </a:p>
          <a:p>
            <a:r>
              <a:rPr kumimoji="1" lang="ja-JP" altLang="en-US" dirty="0"/>
              <a:t>　学校で酸素使用を使用している生徒では、ほとんどが通常の酸素ボンベを使用しています。</a:t>
            </a:r>
            <a:endParaRPr kumimoji="1" lang="en-US" altLang="ja-JP" dirty="0"/>
          </a:p>
          <a:p>
            <a:pPr defTabSz="912193" eaLnBrk="0" fontAlgn="base" hangingPunct="0">
              <a:defRPr/>
            </a:pPr>
            <a:r>
              <a:rPr lang="ja-JP" altLang="en-US" dirty="0"/>
              <a:t>　心臓疾患の子どもでは、本人の吸気に合わせて吸気の時のみ酸素が流れるデマンド方式での使用が多く、その場合はボンベからの酸素の消費は比較的少ないのですが、呼吸不全の子どもでは、酸素が常時流れる方式での使用がほとんどで、消費量が多くなるため、学校での酸素ボンベの交換が必要になることがかなりあります。ボンベの酸素の残量の余裕がある状態にしておくことが大事です。</a:t>
            </a:r>
            <a:endParaRPr lang="en-US" altLang="ja-JP" dirty="0"/>
          </a:p>
          <a:p>
            <a:pPr defTabSz="912193" eaLnBrk="0" fontAlgn="base" hangingPunct="0">
              <a:defRPr/>
            </a:pPr>
            <a:r>
              <a:rPr lang="ja-JP" altLang="en-US" dirty="0"/>
              <a:t>　酸素ボンベ交換は看護師の役割ですが、酸素ボンベは、ゆっくり開くのが安全です。</a:t>
            </a:r>
            <a:endParaRPr kumimoji="1" lang="en-US" altLang="ja-JP" dirty="0"/>
          </a:p>
          <a:p>
            <a:r>
              <a:rPr kumimoji="1" lang="ja-JP" altLang="en-US" dirty="0"/>
              <a:t>　酸素療法の機器と本人は火気に近づけないように注意することは言うまでもありません。</a:t>
            </a:r>
            <a:endParaRPr kumimoji="1" lang="en-US" altLang="ja-JP"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151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027093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44233" eaLnBrk="0" fontAlgn="base" hangingPunct="0">
              <a:spcBef>
                <a:spcPct val="0"/>
              </a:spcBef>
              <a:defRPr/>
            </a:pPr>
            <a:r>
              <a:rPr kumimoji="1" lang="ja-JP" altLang="en-US" kern="1200" dirty="0">
                <a:solidFill>
                  <a:schemeClr val="tx1"/>
                </a:solidFill>
              </a:rPr>
              <a:t>　看護師でない</a:t>
            </a:r>
            <a:r>
              <a:rPr kumimoji="1" lang="ja-JP" altLang="ja-JP" kern="1200" dirty="0">
                <a:solidFill>
                  <a:schemeClr val="tx1"/>
                </a:solidFill>
              </a:rPr>
              <a:t>教</a:t>
            </a:r>
            <a:r>
              <a:rPr kumimoji="1" lang="ja-JP" altLang="en-US" kern="1200" dirty="0">
                <a:solidFill>
                  <a:schemeClr val="tx1"/>
                </a:solidFill>
              </a:rPr>
              <a:t>職員</a:t>
            </a:r>
            <a:r>
              <a:rPr kumimoji="1" lang="ja-JP" altLang="ja-JP" kern="1200" dirty="0">
                <a:solidFill>
                  <a:schemeClr val="tx1"/>
                </a:solidFill>
              </a:rPr>
              <a:t>に認められている</a:t>
            </a:r>
            <a:r>
              <a:rPr kumimoji="1" lang="ja-JP" altLang="en-US" kern="1200" dirty="0">
                <a:solidFill>
                  <a:schemeClr val="tx1"/>
                </a:solidFill>
              </a:rPr>
              <a:t>特定行為</a:t>
            </a:r>
            <a:r>
              <a:rPr kumimoji="1" lang="ja-JP" altLang="ja-JP" kern="1200" dirty="0">
                <a:solidFill>
                  <a:schemeClr val="tx1"/>
                </a:solidFill>
              </a:rPr>
              <a:t>は吸引と経管栄養のみです。</a:t>
            </a:r>
            <a:r>
              <a:rPr kumimoji="1" lang="ja-JP" altLang="en-US" kern="1200" dirty="0">
                <a:solidFill>
                  <a:schemeClr val="tx1"/>
                </a:solidFill>
              </a:rPr>
              <a:t>学校での酸素療法や次の項で説明する人工呼吸器について、看護師がその管理を行います。その上で、看護師ではない教職員が、手伝いや見守りを行うことは差し支えありません。看護師に全てを委ねるのではなく、看護師が中心となりながら教職員も手伝いや見守りを行うという連携の中で実施されるのが、学校での医療的ケアが安全に確実に行われるために望ましい在り方です。</a:t>
            </a:r>
            <a:endParaRPr kumimoji="1" lang="en-US" altLang="ja-JP" kern="1200" dirty="0">
              <a:solidFill>
                <a:schemeClr val="tx1"/>
              </a:solidFill>
            </a:endParaRPr>
          </a:p>
          <a:p>
            <a:pPr>
              <a:spcBef>
                <a:spcPct val="0"/>
              </a:spcBef>
            </a:pPr>
            <a:r>
              <a:rPr kumimoji="1" lang="ja-JP" altLang="en-US" kern="1200" dirty="0">
                <a:solidFill>
                  <a:schemeClr val="tx1"/>
                </a:solidFill>
              </a:rPr>
              <a:t>　</a:t>
            </a:r>
            <a:r>
              <a:rPr kumimoji="1" lang="ja-JP" altLang="ja-JP" kern="1200" dirty="0">
                <a:solidFill>
                  <a:schemeClr val="tx1"/>
                </a:solidFill>
              </a:rPr>
              <a:t>酸素療法を学校でも継続している児童生徒について、状態が安定していれば、酸素ボンベを交換したり</a:t>
            </a:r>
            <a:r>
              <a:rPr kumimoji="1" lang="ja-JP" altLang="en-US" kern="1200" dirty="0">
                <a:solidFill>
                  <a:schemeClr val="tx1"/>
                </a:solidFill>
              </a:rPr>
              <a:t>、</a:t>
            </a:r>
            <a:r>
              <a:rPr kumimoji="1" lang="ja-JP" altLang="ja-JP" kern="1200" dirty="0">
                <a:solidFill>
                  <a:schemeClr val="tx1"/>
                </a:solidFill>
              </a:rPr>
              <a:t>酸素の流量を指示通りに設定するなどのこと</a:t>
            </a:r>
            <a:r>
              <a:rPr kumimoji="1" lang="ja-JP" altLang="en-US" kern="1200" dirty="0">
                <a:solidFill>
                  <a:schemeClr val="tx1"/>
                </a:solidFill>
              </a:rPr>
              <a:t>は、基本的に</a:t>
            </a:r>
            <a:r>
              <a:rPr kumimoji="1" lang="ja-JP" altLang="ja-JP" kern="1200" dirty="0">
                <a:solidFill>
                  <a:schemeClr val="tx1"/>
                </a:solidFill>
              </a:rPr>
              <a:t>看護師</a:t>
            </a:r>
            <a:r>
              <a:rPr kumimoji="1" lang="ja-JP" altLang="en-US" kern="1200" dirty="0">
                <a:solidFill>
                  <a:schemeClr val="tx1"/>
                </a:solidFill>
              </a:rPr>
              <a:t>の役割ですが、教職員が、看護師の</a:t>
            </a:r>
            <a:r>
              <a:rPr kumimoji="1" lang="ja-JP" altLang="ja-JP" kern="1200" dirty="0">
                <a:solidFill>
                  <a:schemeClr val="tx1"/>
                </a:solidFill>
              </a:rPr>
              <a:t>手伝</a:t>
            </a:r>
            <a:r>
              <a:rPr kumimoji="1" lang="ja-JP" altLang="en-US" kern="1200" dirty="0">
                <a:solidFill>
                  <a:schemeClr val="tx1"/>
                </a:solidFill>
              </a:rPr>
              <a:t>いをすることは差し支えありません。酸素</a:t>
            </a:r>
            <a:r>
              <a:rPr kumimoji="1" lang="ja-JP" altLang="ja-JP" kern="1200" dirty="0">
                <a:solidFill>
                  <a:schemeClr val="tx1"/>
                </a:solidFill>
              </a:rPr>
              <a:t>チューブが</a:t>
            </a:r>
            <a:r>
              <a:rPr kumimoji="1" lang="ja-JP" altLang="en-US" kern="1200" dirty="0">
                <a:solidFill>
                  <a:schemeClr val="tx1"/>
                </a:solidFill>
              </a:rPr>
              <a:t>確実に接続されているか、児童・生徒の状態が安定しているかなどの見守り</a:t>
            </a:r>
            <a:r>
              <a:rPr kumimoji="1" lang="ja-JP" altLang="ja-JP" kern="1200" dirty="0">
                <a:solidFill>
                  <a:schemeClr val="tx1"/>
                </a:solidFill>
              </a:rPr>
              <a:t>を</a:t>
            </a:r>
            <a:r>
              <a:rPr kumimoji="1" lang="ja-JP" altLang="en-US" kern="1200" dirty="0">
                <a:solidFill>
                  <a:schemeClr val="tx1"/>
                </a:solidFill>
              </a:rPr>
              <a:t>教職員のみで行う</a:t>
            </a:r>
            <a:r>
              <a:rPr kumimoji="1" lang="ja-JP" altLang="ja-JP" kern="1200" dirty="0">
                <a:solidFill>
                  <a:schemeClr val="tx1"/>
                </a:solidFill>
              </a:rPr>
              <a:t>こと</a:t>
            </a:r>
            <a:r>
              <a:rPr kumimoji="1" lang="ja-JP" altLang="en-US" kern="1200" dirty="0">
                <a:solidFill>
                  <a:schemeClr val="tx1"/>
                </a:solidFill>
              </a:rPr>
              <a:t>も、差し支えないと考えられます</a:t>
            </a:r>
            <a:r>
              <a:rPr kumimoji="1" lang="ja-JP" altLang="ja-JP" kern="1200" dirty="0">
                <a:solidFill>
                  <a:schemeClr val="tx1"/>
                </a:solidFill>
              </a:rPr>
              <a:t>。ですので、状態が比較的安定している児童</a:t>
            </a:r>
            <a:r>
              <a:rPr kumimoji="1" lang="ja-JP" altLang="en-US" kern="1200" dirty="0">
                <a:solidFill>
                  <a:schemeClr val="tx1"/>
                </a:solidFill>
              </a:rPr>
              <a:t>・</a:t>
            </a:r>
            <a:r>
              <a:rPr kumimoji="1" lang="ja-JP" altLang="ja-JP" kern="1200" dirty="0">
                <a:solidFill>
                  <a:schemeClr val="tx1"/>
                </a:solidFill>
              </a:rPr>
              <a:t>生徒について</a:t>
            </a:r>
            <a:r>
              <a:rPr kumimoji="1" lang="ja-JP" altLang="en-US" kern="1200" dirty="0">
                <a:solidFill>
                  <a:schemeClr val="tx1"/>
                </a:solidFill>
              </a:rPr>
              <a:t>、安易に「酸素吸入等への対応は教職員ができない」と判断するのではなく、児童・生徒の実態等に応じた対応を検討することが大切です。</a:t>
            </a:r>
          </a:p>
          <a:p>
            <a:pPr defTabSz="944233" eaLnBrk="0" fontAlgn="base" hangingPunct="0">
              <a:spcBef>
                <a:spcPct val="0"/>
              </a:spcBef>
              <a:defRPr/>
            </a:pPr>
            <a:r>
              <a:rPr kumimoji="1" lang="ja-JP" altLang="en-US" kern="1200" dirty="0">
                <a:solidFill>
                  <a:schemeClr val="tx1"/>
                </a:solidFill>
              </a:rPr>
              <a:t>　主治医による指示、保護者への確認、学校医や指導医も含めた学校内での確認検討、安全に行えるための条件整備などの手順を踏み、教職員による</a:t>
            </a:r>
            <a:r>
              <a:rPr kumimoji="1" lang="ja-JP" altLang="ja-JP" kern="1200" dirty="0">
                <a:solidFill>
                  <a:schemeClr val="tx1"/>
                </a:solidFill>
              </a:rPr>
              <a:t>手伝いや見守りのためのマニュアルやチェックリストを</a:t>
            </a:r>
            <a:r>
              <a:rPr kumimoji="1" lang="ja-JP" altLang="en-US" kern="1200" dirty="0">
                <a:solidFill>
                  <a:schemeClr val="tx1"/>
                </a:solidFill>
              </a:rPr>
              <a:t>しっかりと</a:t>
            </a:r>
            <a:r>
              <a:rPr kumimoji="1" lang="ja-JP" altLang="ja-JP" kern="1200" dirty="0">
                <a:solidFill>
                  <a:schemeClr val="tx1"/>
                </a:solidFill>
              </a:rPr>
              <a:t>作成し</a:t>
            </a:r>
            <a:r>
              <a:rPr kumimoji="1" lang="ja-JP" altLang="en-US" kern="1200" dirty="0">
                <a:solidFill>
                  <a:schemeClr val="tx1"/>
                </a:solidFill>
              </a:rPr>
              <a:t>、安全かつ確実に行われる</a:t>
            </a:r>
            <a:r>
              <a:rPr kumimoji="1" lang="ja-JP" altLang="ja-JP" kern="1200" dirty="0"/>
              <a:t>ため</a:t>
            </a:r>
            <a:r>
              <a:rPr kumimoji="1" lang="ja-JP" altLang="en-US" kern="1200" dirty="0"/>
              <a:t>の指導を教職員</a:t>
            </a:r>
            <a:r>
              <a:rPr kumimoji="1" lang="ja-JP" altLang="en-US" kern="1200" dirty="0">
                <a:solidFill>
                  <a:schemeClr val="tx1"/>
                </a:solidFill>
              </a:rPr>
              <a:t>が受けることも</a:t>
            </a:r>
            <a:r>
              <a:rPr kumimoji="1" lang="ja-JP" altLang="ja-JP" kern="1200" dirty="0">
                <a:solidFill>
                  <a:schemeClr val="tx1"/>
                </a:solidFill>
              </a:rPr>
              <a:t>必要です。</a:t>
            </a:r>
            <a:r>
              <a:rPr kumimoji="1" lang="ja-JP" altLang="en-US" kern="1200" dirty="0">
                <a:solidFill>
                  <a:schemeClr val="tx1"/>
                </a:solidFill>
              </a:rPr>
              <a:t>そのような手順をしっかり踏みながら、看護師と看護師以外の教職員が連携しながらそれぞれの役割を果たしていくことが大事です。</a:t>
            </a:r>
            <a:endParaRPr kumimoji="1" lang="ja-JP" altLang="ja-JP" kern="1200" dirty="0">
              <a:solidFill>
                <a:schemeClr val="tx1"/>
              </a:solidFill>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10442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人工呼吸器装着児の病態は多様です。</a:t>
            </a:r>
            <a:endParaRPr lang="en-US" altLang="ja-JP" dirty="0"/>
          </a:p>
          <a:p>
            <a:r>
              <a:rPr lang="ja-JP" altLang="en-US" dirty="0">
                <a:cs typeface="メイリオ"/>
              </a:rPr>
              <a:t>１．中枢性呼吸障害［頸髄損傷、延髄障害</a:t>
            </a:r>
            <a:r>
              <a:rPr lang="en-US" altLang="ja-JP" dirty="0">
                <a:cs typeface="メイリオ"/>
              </a:rPr>
              <a:t>(</a:t>
            </a:r>
            <a:r>
              <a:rPr lang="ja-JP" altLang="en-US" dirty="0">
                <a:cs typeface="メイリオ"/>
              </a:rPr>
              <a:t>キアリー奇形</a:t>
            </a:r>
            <a:r>
              <a:rPr lang="en-US" altLang="ja-JP" dirty="0">
                <a:cs typeface="メイリオ"/>
              </a:rPr>
              <a:t>)</a:t>
            </a:r>
            <a:r>
              <a:rPr lang="ja-JP" altLang="en-US" dirty="0">
                <a:cs typeface="メイリオ"/>
              </a:rPr>
              <a:t>など］</a:t>
            </a:r>
          </a:p>
          <a:p>
            <a:r>
              <a:rPr lang="ja-JP" altLang="en-US" dirty="0">
                <a:cs typeface="メイリオ"/>
              </a:rPr>
              <a:t>　　有効な自発呼吸はほとんどないため呼吸器への依存度が高いです。</a:t>
            </a:r>
            <a:endParaRPr lang="en-US" altLang="ja-JP" dirty="0">
              <a:cs typeface="メイリオ"/>
            </a:endParaRPr>
          </a:p>
          <a:p>
            <a:r>
              <a:rPr lang="ja-JP" altLang="ja-JP" dirty="0">
                <a:cs typeface="メイリオ"/>
              </a:rPr>
              <a:t>　</a:t>
            </a:r>
            <a:r>
              <a:rPr lang="ja-JP" altLang="en-US" dirty="0">
                <a:cs typeface="メイリオ"/>
              </a:rPr>
              <a:t>　筋緊張の亢進によって胸郭の動きが阻害されることもあります。</a:t>
            </a:r>
            <a:endParaRPr lang="en-US" altLang="ja-JP" dirty="0">
              <a:cs typeface="メイリオ"/>
            </a:endParaRPr>
          </a:p>
          <a:p>
            <a:r>
              <a:rPr lang="ja-JP" altLang="en-US" dirty="0">
                <a:cs typeface="メイリオ"/>
              </a:rPr>
              <a:t>２．末梢性呼吸障害［脊髄性筋萎縮症、筋ジストロフィーなど］　</a:t>
            </a:r>
          </a:p>
          <a:p>
            <a:r>
              <a:rPr lang="ja-JP" altLang="en-US" dirty="0">
                <a:cs typeface="メイリオ"/>
              </a:rPr>
              <a:t>　　筋力の低下による呼吸運動障害です。弱いながらも自発呼吸があり、短時間ならば呼吸　</a:t>
            </a:r>
            <a:endParaRPr lang="en-US" altLang="ja-JP" dirty="0">
              <a:cs typeface="メイリオ"/>
            </a:endParaRPr>
          </a:p>
          <a:p>
            <a:r>
              <a:rPr lang="ja-JP" altLang="en-US" dirty="0">
                <a:cs typeface="メイリオ"/>
              </a:rPr>
              <a:t>　　器を外せることも多いのですが、筋力低下は進行性のことが多く呼吸器依存度は徐々に</a:t>
            </a:r>
            <a:endParaRPr lang="en-US" altLang="ja-JP" dirty="0">
              <a:cs typeface="メイリオ"/>
            </a:endParaRPr>
          </a:p>
          <a:p>
            <a:r>
              <a:rPr lang="ja-JP" altLang="en-US" dirty="0">
                <a:cs typeface="メイリオ"/>
              </a:rPr>
              <a:t>　　高くなります。</a:t>
            </a:r>
            <a:endParaRPr lang="en-US" altLang="ja-JP" dirty="0">
              <a:cs typeface="メイリオ"/>
            </a:endParaRPr>
          </a:p>
          <a:p>
            <a:r>
              <a:rPr lang="ja-JP" altLang="en-US" dirty="0">
                <a:cs typeface="メイリオ"/>
              </a:rPr>
              <a:t>３．肺や気管支の機能障害［慢性肺炎、気管・気管支軟化症など］</a:t>
            </a:r>
          </a:p>
          <a:p>
            <a:r>
              <a:rPr lang="ja-JP" altLang="en-US" dirty="0">
                <a:cs typeface="メイリオ"/>
              </a:rPr>
              <a:t>　　呼吸筋には異常がありませんが、気管</a:t>
            </a:r>
            <a:r>
              <a:rPr lang="en-US" altLang="ja-JP" dirty="0">
                <a:cs typeface="メイリオ"/>
              </a:rPr>
              <a:t>〜</a:t>
            </a:r>
            <a:r>
              <a:rPr lang="ja-JP" altLang="en-US" dirty="0">
                <a:cs typeface="メイリオ"/>
              </a:rPr>
              <a:t>気管支</a:t>
            </a:r>
            <a:r>
              <a:rPr lang="en-US" altLang="ja-JP" dirty="0">
                <a:cs typeface="メイリオ"/>
              </a:rPr>
              <a:t>〜</a:t>
            </a:r>
            <a:r>
              <a:rPr lang="ja-JP" altLang="en-US" dirty="0">
                <a:cs typeface="メイリオ"/>
              </a:rPr>
              <a:t>肺胞の機能に異常があります。短時間</a:t>
            </a:r>
            <a:endParaRPr lang="en-US" altLang="ja-JP" dirty="0">
              <a:cs typeface="メイリオ"/>
            </a:endParaRPr>
          </a:p>
          <a:p>
            <a:r>
              <a:rPr lang="ja-JP" altLang="en-US" dirty="0">
                <a:cs typeface="メイリオ"/>
              </a:rPr>
              <a:t>　　ならば呼吸器を外せることも多いです。酸素投与や、</a:t>
            </a:r>
            <a:r>
              <a:rPr lang="ja-JP" altLang="en-US" dirty="0"/>
              <a:t>呼気終末の圧を</a:t>
            </a:r>
            <a:r>
              <a:rPr lang="ja-JP" altLang="en-US" dirty="0">
                <a:cs typeface="メイリオ"/>
              </a:rPr>
              <a:t>高め</a:t>
            </a:r>
            <a:r>
              <a:rPr lang="ja-JP" altLang="en-US" dirty="0"/>
              <a:t>に設定する</a:t>
            </a:r>
            <a:r>
              <a:rPr lang="ja-JP" altLang="en-US" dirty="0" err="1">
                <a:cs typeface="メイリオ"/>
              </a:rPr>
              <a:t>こ</a:t>
            </a:r>
            <a:endParaRPr lang="en-US" altLang="ja-JP" dirty="0">
              <a:cs typeface="メイリオ"/>
            </a:endParaRPr>
          </a:p>
          <a:p>
            <a:r>
              <a:rPr lang="ja-JP" altLang="en-US" dirty="0">
                <a:cs typeface="メイリオ"/>
              </a:rPr>
              <a:t>　　とがあります。</a:t>
            </a:r>
            <a:endParaRPr lang="en-US" altLang="ja-JP" dirty="0">
              <a:cs typeface="メイリオ"/>
            </a:endParaRPr>
          </a:p>
          <a:p>
            <a:r>
              <a:rPr lang="ja-JP" altLang="en-US" dirty="0">
                <a:cs typeface="メイリオ"/>
              </a:rPr>
              <a:t>４．呼吸リハビリテーションとしての呼吸器装着</a:t>
            </a:r>
            <a:endParaRPr lang="en-US" altLang="ja-JP" dirty="0">
              <a:cs typeface="メイリオ"/>
            </a:endParaRPr>
          </a:p>
          <a:p>
            <a:r>
              <a:rPr lang="ja-JP" altLang="ja-JP" b="1" dirty="0">
                <a:cs typeface="メイリオ"/>
              </a:rPr>
              <a:t>　</a:t>
            </a:r>
            <a:r>
              <a:rPr lang="ja-JP" altLang="en-US" b="1" dirty="0">
                <a:cs typeface="メイリオ"/>
              </a:rPr>
              <a:t>　</a:t>
            </a:r>
            <a:r>
              <a:rPr lang="ja-JP" altLang="en-US" dirty="0">
                <a:cs typeface="メイリオ"/>
              </a:rPr>
              <a:t>主に上記３</a:t>
            </a:r>
            <a:r>
              <a:rPr lang="en-US" altLang="ja-JP" dirty="0">
                <a:cs typeface="メイリオ"/>
              </a:rPr>
              <a:t>.</a:t>
            </a:r>
            <a:r>
              <a:rPr lang="ja-JP" altLang="en-US" dirty="0">
                <a:cs typeface="メイリオ"/>
              </a:rPr>
              <a:t>の病態で、終日呼吸器を必要とする前段階の病態です。夜間のみの装着が多</a:t>
            </a:r>
            <a:endParaRPr lang="en-US" altLang="ja-JP" dirty="0">
              <a:cs typeface="メイリオ"/>
            </a:endParaRPr>
          </a:p>
          <a:p>
            <a:r>
              <a:rPr lang="ja-JP" altLang="en-US" dirty="0">
                <a:cs typeface="メイリオ"/>
              </a:rPr>
              <a:t>　　いのですが、徐々に装着時間が長くなることが多いです。</a:t>
            </a:r>
            <a:r>
              <a:rPr lang="ja-JP" altLang="ja-JP" dirty="0">
                <a:cs typeface="メイリオ"/>
              </a:rPr>
              <a:t>　</a:t>
            </a:r>
            <a:r>
              <a:rPr lang="ja-JP" altLang="en-US" dirty="0">
                <a:latin typeface="メイリオ"/>
                <a:ea typeface="メイリオ"/>
                <a:cs typeface="メイリオ"/>
              </a:rPr>
              <a:t>　</a:t>
            </a:r>
            <a:endParaRPr lang="en-US" altLang="ja-JP" dirty="0">
              <a:latin typeface="メイリオ"/>
              <a:ea typeface="メイリオ"/>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153</a:t>
            </a:fld>
            <a:endParaRPr kumimoji="1" lang="ja-JP" altLang="en-US"/>
          </a:p>
        </p:txBody>
      </p:sp>
    </p:spTree>
    <p:extLst>
      <p:ext uri="{BB962C8B-B14F-4D97-AF65-F5344CB8AC3E}">
        <p14:creationId xmlns:p14="http://schemas.microsoft.com/office/powerpoint/2010/main" val="136037944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457697">
              <a:defRPr/>
            </a:pPr>
            <a:r>
              <a:rPr kumimoji="1" lang="ja-JP" altLang="en-US" dirty="0"/>
              <a:t>前スライドでも述べたように、</a:t>
            </a:r>
            <a:r>
              <a:rPr lang="ja-JP" altLang="en-US" dirty="0"/>
              <a:t>重症心身障害児の人工呼吸器の適応は拡大しています。</a:t>
            </a:r>
            <a:endParaRPr lang="en-US" altLang="ja-JP" dirty="0"/>
          </a:p>
          <a:p>
            <a:pPr defTabSz="457697">
              <a:defRPr/>
            </a:pPr>
            <a:endParaRPr lang="en-US" altLang="ja-JP" dirty="0"/>
          </a:p>
          <a:p>
            <a:pPr defTabSz="457697">
              <a:defRPr/>
            </a:pPr>
            <a:r>
              <a:rPr lang="ja-JP" altLang="en-US" dirty="0"/>
              <a:t>　</a:t>
            </a:r>
            <a:r>
              <a:rPr lang="ja-JP" altLang="en-US" kern="0" dirty="0">
                <a:cs typeface="メイリオ"/>
              </a:rPr>
              <a:t>筋緊張亢進、誤嚥</a:t>
            </a:r>
            <a:r>
              <a:rPr lang="en-US" altLang="ja-JP" kern="0" dirty="0">
                <a:cs typeface="メイリオ"/>
              </a:rPr>
              <a:t>･</a:t>
            </a:r>
            <a:r>
              <a:rPr lang="ja-JP" altLang="en-US" kern="0" dirty="0">
                <a:cs typeface="メイリオ"/>
              </a:rPr>
              <a:t>感染、側弯進行に伴い、呼吸障害は経年的に悪化していき、気管切開、酸素投与そして最後に呼吸器療法と医療的ケアは増えていくことが多いです。</a:t>
            </a:r>
            <a:endParaRPr lang="en-US" altLang="ja-JP" kern="0" dirty="0">
              <a:cs typeface="メイリオ"/>
            </a:endParaRPr>
          </a:p>
          <a:p>
            <a:pPr defTabSz="457697">
              <a:defRPr/>
            </a:pPr>
            <a:endParaRPr lang="en-US" altLang="ja-JP" kern="0" dirty="0">
              <a:cs typeface="メイリオ"/>
            </a:endParaRPr>
          </a:p>
          <a:p>
            <a:pPr defTabSz="457697">
              <a:defRPr/>
            </a:pPr>
            <a:r>
              <a:rPr lang="ja-JP" altLang="en-US" kern="0" dirty="0">
                <a:cs typeface="メイリオ"/>
              </a:rPr>
              <a:t>　しかし、</a:t>
            </a:r>
            <a:r>
              <a:rPr lang="ja-JP" altLang="en-US" b="0" dirty="0">
                <a:cs typeface="メイリオ"/>
              </a:rPr>
              <a:t>呼吸器を装着するということは必ずしも最後の段階ではありません。</a:t>
            </a:r>
            <a:endParaRPr lang="en-US" altLang="ja-JP" b="0" dirty="0">
              <a:cs typeface="メイリオ"/>
            </a:endParaRPr>
          </a:p>
          <a:p>
            <a:pPr defTabSz="457697">
              <a:defRPr/>
            </a:pPr>
            <a:r>
              <a:rPr lang="ja-JP" altLang="en-US" dirty="0">
                <a:cs typeface="メイリオ"/>
              </a:rPr>
              <a:t>　気管切開を行っていなくても行える非侵襲的（マスク式）人工呼吸療法を気管切開の前段階として導入することがあります。</a:t>
            </a:r>
            <a:endParaRPr lang="en-US" altLang="ja-JP" dirty="0">
              <a:cs typeface="メイリオ"/>
            </a:endParaRPr>
          </a:p>
          <a:p>
            <a:pPr defTabSz="457697">
              <a:defRPr/>
            </a:pPr>
            <a:r>
              <a:rPr lang="ja-JP" altLang="en-US" dirty="0">
                <a:cs typeface="メイリオ"/>
              </a:rPr>
              <a:t>　また、呼吸リハや呼吸障害の進行抑制の観点から、肺の状態が悪くなる前や、呼吸予備能がある間に人工呼吸器を導入することもあります。</a:t>
            </a:r>
            <a:endParaRPr lang="en-US" altLang="ja-JP" dirty="0">
              <a:cs typeface="メイリオ"/>
            </a:endParaRPr>
          </a:p>
          <a:p>
            <a:pPr marL="171637" indent="-171637" defTabSz="457697">
              <a:buFont typeface="Wingdings" pitchFamily="2" charset="2"/>
              <a:buChar char="ü"/>
              <a:defRPr/>
            </a:pPr>
            <a:endParaRPr lang="en-US" altLang="ja-JP" dirty="0">
              <a:cs typeface="メイリオ"/>
            </a:endParaRPr>
          </a:p>
          <a:p>
            <a:r>
              <a:rPr lang="ja-JP" altLang="en-US" dirty="0">
                <a:cs typeface="メイリオ"/>
              </a:rPr>
              <a:t>　このように早い段階で人工呼吸器導入を行う方が、結果的には、人工呼吸器離脱時間を作りながら、より長く充実した生活が行えることがあります。</a:t>
            </a:r>
            <a:endParaRPr lang="en-US" altLang="ja-JP"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154</a:t>
            </a:fld>
            <a:endParaRPr kumimoji="1" lang="ja-JP" altLang="en-US"/>
          </a:p>
        </p:txBody>
      </p:sp>
    </p:spTree>
    <p:extLst>
      <p:ext uri="{BB962C8B-B14F-4D97-AF65-F5344CB8AC3E}">
        <p14:creationId xmlns:p14="http://schemas.microsoft.com/office/powerpoint/2010/main" val="455482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kern="0" dirty="0">
                <a:cs typeface="HG創英角ﾎﾟｯﾌﾟ体" charset="2"/>
              </a:rPr>
              <a:t>人工呼吸器療法が、どうして呼吸リハ</a:t>
            </a:r>
            <a:r>
              <a:rPr lang="en-US" altLang="ja-JP" kern="0" dirty="0">
                <a:cs typeface="HG創英角ﾎﾟｯﾌﾟ体" charset="2"/>
              </a:rPr>
              <a:t> </a:t>
            </a:r>
            <a:r>
              <a:rPr lang="ja-JP" altLang="en-US" kern="0" dirty="0">
                <a:cs typeface="メイリオ"/>
              </a:rPr>
              <a:t>すなわち</a:t>
            </a:r>
            <a:r>
              <a:rPr lang="en-US" altLang="ja-JP" kern="0" dirty="0">
                <a:cs typeface="メイリオ"/>
              </a:rPr>
              <a:t> </a:t>
            </a:r>
            <a:r>
              <a:rPr lang="ja-JP" altLang="en-US" kern="0" dirty="0">
                <a:cs typeface="HG創英角ﾎﾟｯﾌﾟ体" charset="2"/>
              </a:rPr>
              <a:t>呼吸機能維持療法になるのか説明します。</a:t>
            </a:r>
            <a:endParaRPr lang="en-US" altLang="ja-JP" kern="0" dirty="0">
              <a:cs typeface="HG創英角ﾎﾟｯﾌﾟ体" charset="2"/>
            </a:endParaRPr>
          </a:p>
          <a:p>
            <a:pPr marL="171637" indent="-171637">
              <a:buFont typeface="Wingdings" pitchFamily="2" charset="2"/>
              <a:buChar char="n"/>
              <a:defRPr/>
            </a:pPr>
            <a:endParaRPr lang="en-US" altLang="ja-JP" kern="0" dirty="0">
              <a:cs typeface="HG創英角ﾎﾟｯﾌﾟ体" charset="2"/>
            </a:endParaRPr>
          </a:p>
          <a:p>
            <a:pPr>
              <a:defRPr/>
            </a:pPr>
            <a:r>
              <a:rPr lang="ja-JP" altLang="en-US" kern="0" dirty="0">
                <a:cs typeface="HG創英角ﾎﾟｯﾌﾟ体" charset="2"/>
              </a:rPr>
              <a:t>１）人工呼吸器を装着すると、</a:t>
            </a:r>
            <a:r>
              <a:rPr lang="ja-JP" altLang="en-US" kern="0" dirty="0">
                <a:cs typeface="メイリオ"/>
              </a:rPr>
              <a:t>自発呼吸の状態よりも、換気量が大きくなります。</a:t>
            </a:r>
            <a:endParaRPr lang="en-US" altLang="ja-JP" kern="0" dirty="0">
              <a:cs typeface="メイリオ"/>
            </a:endParaRPr>
          </a:p>
          <a:p>
            <a:pPr>
              <a:defRPr/>
            </a:pPr>
            <a:r>
              <a:rPr lang="ja-JP" altLang="en-US" kern="0" dirty="0">
                <a:cs typeface="メイリオ"/>
              </a:rPr>
              <a:t>　  その結果、 無気肺や肺炎予防になります。</a:t>
            </a:r>
            <a:r>
              <a:rPr lang="en-US" altLang="ja-JP" kern="0" dirty="0">
                <a:cs typeface="メイリオ"/>
              </a:rPr>
              <a:t>1</a:t>
            </a:r>
            <a:r>
              <a:rPr lang="ja-JP" altLang="en-US" kern="0" dirty="0">
                <a:cs typeface="メイリオ"/>
              </a:rPr>
              <a:t>日</a:t>
            </a:r>
            <a:r>
              <a:rPr lang="en-US" altLang="ja-JP" kern="0" dirty="0">
                <a:cs typeface="メイリオ"/>
              </a:rPr>
              <a:t>1</a:t>
            </a:r>
            <a:r>
              <a:rPr lang="ja-JP" altLang="en-US" kern="0" dirty="0">
                <a:cs typeface="メイリオ"/>
              </a:rPr>
              <a:t>時間程度の使用でも呼吸リハビリテー　</a:t>
            </a:r>
            <a:endParaRPr lang="en-US" altLang="ja-JP" kern="0" dirty="0">
              <a:cs typeface="メイリオ"/>
            </a:endParaRPr>
          </a:p>
          <a:p>
            <a:pPr>
              <a:defRPr/>
            </a:pPr>
            <a:r>
              <a:rPr lang="ja-JP" altLang="en-US" kern="0" dirty="0">
                <a:cs typeface="メイリオ"/>
              </a:rPr>
              <a:t>　　ションとしての効果があります。</a:t>
            </a:r>
            <a:endParaRPr lang="en-US" altLang="ja-JP" kern="0" dirty="0">
              <a:cs typeface="メイリオ"/>
            </a:endParaRPr>
          </a:p>
          <a:p>
            <a:pPr defTabSz="457697">
              <a:defRPr/>
            </a:pPr>
            <a:r>
              <a:rPr lang="ja-JP" altLang="en-US" kern="0" dirty="0">
                <a:cs typeface="メイリオ"/>
              </a:rPr>
              <a:t>２）夜間に</a:t>
            </a:r>
            <a:r>
              <a:rPr lang="ja-JP" altLang="en-US" kern="0" dirty="0">
                <a:cs typeface="HG創英角ﾎﾟｯﾌﾟ体" charset="2"/>
              </a:rPr>
              <a:t>人工呼吸器を装着すると、</a:t>
            </a:r>
            <a:r>
              <a:rPr lang="ja-JP" altLang="en-US" kern="0" dirty="0">
                <a:cs typeface="メイリオ"/>
              </a:rPr>
              <a:t>呼吸筋を休ませることができます。</a:t>
            </a:r>
            <a:endParaRPr lang="en-US" altLang="ja-JP" kern="0" dirty="0">
              <a:cs typeface="メイリオ"/>
            </a:endParaRPr>
          </a:p>
          <a:p>
            <a:pPr>
              <a:defRPr/>
            </a:pPr>
            <a:r>
              <a:rPr lang="ja-JP" altLang="en-US" kern="0" dirty="0">
                <a:cs typeface="メイリオ"/>
              </a:rPr>
              <a:t>　　その結果、日中の呼吸状態が改善し、生活の質が向上します。</a:t>
            </a:r>
            <a:endParaRPr lang="en-US" altLang="ja-JP" kern="0" dirty="0">
              <a:cs typeface="メイリオ"/>
            </a:endParaRPr>
          </a:p>
          <a:p>
            <a:pPr>
              <a:defRPr/>
            </a:pPr>
            <a:r>
              <a:rPr lang="ja-JP" altLang="en-US" kern="0" dirty="0">
                <a:cs typeface="メイリオ"/>
              </a:rPr>
              <a:t>３）単純気管切開の児では、呼吸器装着により上気道流が発生し、唾液誤嚥が減少します。</a:t>
            </a:r>
            <a:endParaRPr lang="en-US" altLang="ja-JP" kern="0" dirty="0">
              <a:cs typeface="メイリオ"/>
            </a:endParaRPr>
          </a:p>
          <a:p>
            <a:pPr>
              <a:defRPr/>
            </a:pPr>
            <a:r>
              <a:rPr lang="ja-JP" altLang="en-US" kern="0" dirty="0">
                <a:cs typeface="メイリオ"/>
              </a:rPr>
              <a:t>　　その結果、ぜろつきが減少し吸引頻度が減少します。また、誤嚥性肺炎のリスクが低下します。</a:t>
            </a:r>
            <a:endParaRPr lang="en-US" altLang="ja-JP" kern="0"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155</a:t>
            </a:fld>
            <a:endParaRPr kumimoji="1" lang="ja-JP" altLang="en-US"/>
          </a:p>
        </p:txBody>
      </p:sp>
    </p:spTree>
    <p:extLst>
      <p:ext uri="{BB962C8B-B14F-4D97-AF65-F5344CB8AC3E}">
        <p14:creationId xmlns:p14="http://schemas.microsoft.com/office/powerpoint/2010/main" val="10491089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ja-JP" dirty="0"/>
              <a:t>器械を用いて換気を補助する人工呼吸器療法について説明していきます。</a:t>
            </a:r>
            <a:endParaRPr lang="en-US" altLang="ja-JP" dirty="0"/>
          </a:p>
          <a:p>
            <a:r>
              <a:rPr lang="ja-JP" altLang="ja-JP" dirty="0"/>
              <a:t>人工呼吸器療法には、大きく２種類あります。</a:t>
            </a:r>
            <a:endParaRPr lang="en-US" altLang="ja-JP" dirty="0"/>
          </a:p>
          <a:p>
            <a:endParaRPr lang="en-US" altLang="ja-JP" dirty="0"/>
          </a:p>
          <a:p>
            <a:r>
              <a:rPr lang="ja-JP" altLang="ja-JP" dirty="0"/>
              <a:t>１つ目は、非侵襲的人工呼吸器療法です。</a:t>
            </a:r>
          </a:p>
          <a:p>
            <a:r>
              <a:rPr lang="ja-JP" altLang="en-US" dirty="0"/>
              <a:t>　</a:t>
            </a:r>
            <a:r>
              <a:rPr lang="ja-JP" altLang="ja-JP" dirty="0"/>
              <a:t>鼻だけのマスク、あるいは鼻と口をおおうマスクを通して、コンパクトな</a:t>
            </a:r>
            <a:r>
              <a:rPr lang="ja-JP" altLang="en-US" dirty="0"/>
              <a:t>呼吸器</a:t>
            </a:r>
            <a:r>
              <a:rPr lang="ja-JP" altLang="ja-JP" dirty="0"/>
              <a:t>によって換気を補助します。</a:t>
            </a:r>
            <a:endParaRPr lang="en-US" altLang="ja-JP" dirty="0"/>
          </a:p>
          <a:p>
            <a:r>
              <a:rPr lang="ja-JP" altLang="en-US" dirty="0"/>
              <a:t>・マスク式呼吸器療法と言われることもあります</a:t>
            </a:r>
            <a:endParaRPr lang="en-US" altLang="ja-JP" dirty="0"/>
          </a:p>
          <a:p>
            <a:r>
              <a:rPr lang="ja-JP" altLang="en-US" dirty="0"/>
              <a:t>・英語の頭文字から</a:t>
            </a:r>
            <a:r>
              <a:rPr lang="ja-JP" altLang="ja-JP" dirty="0"/>
              <a:t>NPPVやNIPPVと呼ばれることもあります。</a:t>
            </a:r>
            <a:endParaRPr lang="en-US" altLang="ja-JP" dirty="0"/>
          </a:p>
          <a:p>
            <a:r>
              <a:rPr lang="ja-JP" altLang="en-US" dirty="0"/>
              <a:t>・</a:t>
            </a:r>
            <a:r>
              <a:rPr lang="ja-JP" altLang="ja-JP" dirty="0"/>
              <a:t>また、代表的な器械の名前から、バイパップ療法(BiPAP)と呼ばれることもあります。</a:t>
            </a:r>
          </a:p>
          <a:p>
            <a:r>
              <a:rPr lang="ja-JP" altLang="en-US" dirty="0"/>
              <a:t>　</a:t>
            </a:r>
            <a:endParaRPr lang="en-US" altLang="ja-JP" dirty="0"/>
          </a:p>
          <a:p>
            <a:r>
              <a:rPr lang="ja-JP" altLang="en-US" dirty="0"/>
              <a:t>　</a:t>
            </a:r>
            <a:r>
              <a:rPr lang="ja-JP" altLang="ja-JP" dirty="0"/>
              <a:t>有効な換気</a:t>
            </a:r>
            <a:r>
              <a:rPr lang="ja-JP" altLang="en-US" dirty="0"/>
              <a:t>を得るために、</a:t>
            </a:r>
            <a:r>
              <a:rPr lang="ja-JP" altLang="ja-JP" dirty="0"/>
              <a:t>マスクのずれや、はずれによる空気の漏れ</a:t>
            </a:r>
            <a:r>
              <a:rPr lang="ja-JP" altLang="en-US" dirty="0"/>
              <a:t>に注意します。</a:t>
            </a:r>
            <a:endParaRPr lang="en-US" altLang="ja-JP" dirty="0"/>
          </a:p>
          <a:p>
            <a:r>
              <a:rPr lang="ja-JP" altLang="en-US" dirty="0"/>
              <a:t>　</a:t>
            </a:r>
            <a:r>
              <a:rPr lang="ja-JP" altLang="ja-JP" dirty="0"/>
              <a:t>マスクによる皮膚への圧迫や褥瘡、固定用バンドによる皮膚の圧迫、損傷、マスクから漏れる空気による眼の乾燥に注意</a:t>
            </a:r>
            <a:r>
              <a:rPr kumimoji="1" lang="ja-JP" altLang="ja-JP" kern="1200" dirty="0">
                <a:solidFill>
                  <a:schemeClr val="tx1"/>
                </a:solidFill>
                <a:effectLst/>
              </a:rPr>
              <a:t>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156</a:t>
            </a:fld>
            <a:endParaRPr kumimoji="1" lang="ja-JP" altLang="en-US"/>
          </a:p>
        </p:txBody>
      </p:sp>
    </p:spTree>
    <p:extLst>
      <p:ext uri="{BB962C8B-B14F-4D97-AF65-F5344CB8AC3E}">
        <p14:creationId xmlns:p14="http://schemas.microsoft.com/office/powerpoint/2010/main" val="285121752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0722" y="4783307"/>
            <a:ext cx="5655533" cy="4856489"/>
          </a:xfrm>
        </p:spPr>
        <p:txBody>
          <a:bodyPr/>
          <a:lstStyle/>
          <a:p>
            <a:r>
              <a:rPr lang="ja-JP" altLang="en-US" dirty="0">
                <a:cs typeface="HG創英角ﾎﾟｯﾌﾟ体" charset="2"/>
              </a:rPr>
              <a:t>非侵襲的陽圧換気療法（マスク式呼吸器療法）（</a:t>
            </a:r>
            <a:r>
              <a:rPr lang="en-US" altLang="ja-JP" dirty="0">
                <a:cs typeface="HG創英角ﾎﾟｯﾌﾟ体" charset="2"/>
              </a:rPr>
              <a:t>NPPV)</a:t>
            </a:r>
            <a:r>
              <a:rPr lang="ja-JP" altLang="en-US" dirty="0">
                <a:cs typeface="HG創英角ﾎﾟｯﾌﾟ体" charset="2"/>
              </a:rPr>
              <a:t>に</a:t>
            </a:r>
            <a:r>
              <a:rPr kumimoji="1" lang="ja-JP" altLang="en-US" dirty="0">
                <a:cs typeface="HG創英角ﾎﾟｯﾌﾟ体" charset="2"/>
              </a:rPr>
              <a:t>は気管切開下での侵襲的呼吸器療法とは異なる意義があります。</a:t>
            </a:r>
            <a:endParaRPr kumimoji="1" lang="en-US" altLang="ja-JP" dirty="0">
              <a:cs typeface="HG創英角ﾎﾟｯﾌﾟ体" charset="2"/>
            </a:endParaRPr>
          </a:p>
          <a:p>
            <a:pPr marL="171637" indent="-171637">
              <a:buFont typeface="Wingdings" pitchFamily="2" charset="2"/>
              <a:buChar char="n"/>
            </a:pPr>
            <a:endParaRPr kumimoji="1" lang="en-US" altLang="ja-JP" dirty="0">
              <a:cs typeface="HG創英角ﾎﾟｯﾌﾟ体" charset="2"/>
            </a:endParaRPr>
          </a:p>
          <a:p>
            <a:pPr>
              <a:lnSpc>
                <a:spcPct val="110000"/>
              </a:lnSpc>
            </a:pPr>
            <a:r>
              <a:rPr kumimoji="1" lang="ja-JP" altLang="en-US" dirty="0"/>
              <a:t>　１）</a:t>
            </a:r>
            <a:r>
              <a:rPr lang="ja-JP" altLang="en-US" u="none" dirty="0">
                <a:cs typeface="メイリオ"/>
              </a:rPr>
              <a:t>気管切開を回避しながら呼吸リハ</a:t>
            </a:r>
            <a:r>
              <a:rPr lang="ja-JP" altLang="en-US" dirty="0">
                <a:cs typeface="メイリオ"/>
              </a:rPr>
              <a:t>を行うことができます。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①</a:t>
            </a:r>
            <a:r>
              <a:rPr lang="ja-JP" altLang="en-US" dirty="0">
                <a:cs typeface="メイリオ"/>
              </a:rPr>
              <a:t>肺胞を膨らませて１回換気量を増やすことができます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②</a:t>
            </a:r>
            <a:r>
              <a:rPr lang="ja-JP" altLang="en-US" dirty="0">
                <a:cs typeface="メイリオ"/>
              </a:rPr>
              <a:t>肺胞を膨らませて排痰を促すことができます</a:t>
            </a:r>
            <a:r>
              <a:rPr lang="en-US" altLang="ja-JP" dirty="0">
                <a:cs typeface="メイリオ"/>
              </a:rPr>
              <a:t>→</a:t>
            </a:r>
            <a:r>
              <a:rPr lang="ja-JP" altLang="en-US" dirty="0">
                <a:cs typeface="HG創英角ﾎﾟｯﾌﾟ体" charset="2"/>
              </a:rPr>
              <a:t>排痰補助装置</a:t>
            </a:r>
            <a:r>
              <a:rPr lang="ja-JP" altLang="en-US" dirty="0">
                <a:cs typeface="メイリオ"/>
              </a:rPr>
              <a:t>を併用するとより効果的です。</a:t>
            </a:r>
            <a:endParaRPr lang="en-US" altLang="ja-JP" dirty="0">
              <a:cs typeface="メイリオ"/>
            </a:endParaRPr>
          </a:p>
          <a:p>
            <a:pPr>
              <a:lnSpc>
                <a:spcPct val="110000"/>
              </a:lnSpc>
            </a:pPr>
            <a:endParaRPr lang="en-US" altLang="ja-JP" dirty="0">
              <a:cs typeface="メイリオ"/>
            </a:endParaRPr>
          </a:p>
          <a:p>
            <a:pPr>
              <a:lnSpc>
                <a:spcPct val="110000"/>
              </a:lnSpc>
            </a:pPr>
            <a:r>
              <a:rPr kumimoji="1" lang="ja-JP" altLang="en-US" dirty="0"/>
              <a:t>　２）</a:t>
            </a:r>
            <a:r>
              <a:rPr lang="ja-JP" altLang="en-US" dirty="0">
                <a:cs typeface="メイリオ"/>
              </a:rPr>
              <a:t>進行性の神経筋疾患の呼吸障害に対して</a:t>
            </a:r>
            <a:r>
              <a:rPr lang="ja-JP" altLang="en-US" u="none" dirty="0">
                <a:cs typeface="メイリオ"/>
              </a:rPr>
              <a:t>気管切開を回避する</a:t>
            </a:r>
            <a:r>
              <a:rPr lang="ja-JP" altLang="en-US" dirty="0">
                <a:cs typeface="メイリオ"/>
              </a:rPr>
              <a:t>方法になりえます。</a:t>
            </a:r>
            <a:endParaRPr lang="en-US" altLang="ja-JP" dirty="0">
              <a:cs typeface="メイリオ"/>
            </a:endParaRPr>
          </a:p>
          <a:p>
            <a:pPr>
              <a:lnSpc>
                <a:spcPct val="110000"/>
              </a:lnSpc>
            </a:pPr>
            <a:r>
              <a:rPr lang="ja-JP" altLang="ja-JP" dirty="0">
                <a:cs typeface="メイリオ"/>
              </a:rPr>
              <a:t>　</a:t>
            </a:r>
            <a:r>
              <a:rPr lang="ja-JP" altLang="en-US" dirty="0">
                <a:cs typeface="メイリオ"/>
              </a:rPr>
              <a:t>　</a:t>
            </a:r>
            <a:r>
              <a:rPr lang="en-US" altLang="ja-JP" dirty="0">
                <a:cs typeface="メイリオ"/>
              </a:rPr>
              <a:t>→</a:t>
            </a:r>
            <a:r>
              <a:rPr lang="ja-JP" altLang="en-US" dirty="0">
                <a:cs typeface="メイリオ"/>
              </a:rPr>
              <a:t>夜間のみ</a:t>
            </a:r>
            <a:r>
              <a:rPr lang="en-US" altLang="ja-JP" dirty="0">
                <a:cs typeface="メイリオ"/>
              </a:rPr>
              <a:t>NPPV→</a:t>
            </a:r>
            <a:r>
              <a:rPr lang="ja-JP" altLang="en-US" dirty="0">
                <a:cs typeface="メイリオ"/>
              </a:rPr>
              <a:t>終日</a:t>
            </a:r>
            <a:r>
              <a:rPr lang="en-US" altLang="ja-JP" dirty="0">
                <a:cs typeface="メイリオ"/>
              </a:rPr>
              <a:t>NPPV→</a:t>
            </a:r>
            <a:r>
              <a:rPr lang="ja-JP" altLang="en-US" dirty="0">
                <a:cs typeface="メイリオ"/>
              </a:rPr>
              <a:t>悩んだ末に結局気管切開しての人工呼吸器になることも</a:t>
            </a:r>
            <a:endParaRPr lang="en-US" altLang="ja-JP" dirty="0">
              <a:cs typeface="メイリオ"/>
            </a:endParaRPr>
          </a:p>
          <a:p>
            <a:pPr>
              <a:lnSpc>
                <a:spcPct val="110000"/>
              </a:lnSpc>
            </a:pPr>
            <a:r>
              <a:rPr lang="ja-JP" altLang="en-US" dirty="0">
                <a:cs typeface="メイリオ"/>
              </a:rPr>
              <a:t>　　　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157</a:t>
            </a:fld>
            <a:endParaRPr kumimoji="1" lang="ja-JP" altLang="en-US"/>
          </a:p>
        </p:txBody>
      </p:sp>
    </p:spTree>
    <p:extLst>
      <p:ext uri="{BB962C8B-B14F-4D97-AF65-F5344CB8AC3E}">
        <p14:creationId xmlns:p14="http://schemas.microsoft.com/office/powerpoint/2010/main" val="39313752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en-US" altLang="ja-JP" dirty="0"/>
              <a:t>2</a:t>
            </a:r>
            <a:r>
              <a:rPr kumimoji="1" lang="ja-JP" altLang="ja-JP" kern="1200" dirty="0">
                <a:solidFill>
                  <a:schemeClr val="tx1"/>
                </a:solidFill>
                <a:effectLst/>
              </a:rPr>
              <a:t>つ目</a:t>
            </a:r>
            <a:r>
              <a:rPr kumimoji="1" lang="ja-JP" altLang="en-US" kern="1200" dirty="0">
                <a:solidFill>
                  <a:schemeClr val="tx1"/>
                </a:solidFill>
                <a:effectLst/>
              </a:rPr>
              <a:t>は、</a:t>
            </a:r>
            <a:r>
              <a:rPr lang="ja-JP" altLang="ja-JP" dirty="0"/>
              <a:t>気管切開</a:t>
            </a:r>
            <a:r>
              <a:rPr lang="ja-JP" altLang="en-US" dirty="0"/>
              <a:t>下</a:t>
            </a:r>
            <a:r>
              <a:rPr lang="ja-JP" altLang="ja-JP" dirty="0"/>
              <a:t>人工呼吸器療法です。</a:t>
            </a:r>
            <a:endParaRPr lang="en-US" altLang="ja-JP" dirty="0"/>
          </a:p>
          <a:p>
            <a:r>
              <a:rPr lang="ja-JP" altLang="ja-JP" dirty="0"/>
              <a:t>TPPVと略したり、侵襲的人工呼吸器療法</a:t>
            </a:r>
            <a:r>
              <a:rPr lang="ja-JP" altLang="en-US" dirty="0"/>
              <a:t>（気管切開下陽圧人工呼吸）</a:t>
            </a:r>
            <a:r>
              <a:rPr lang="ja-JP" altLang="ja-JP" dirty="0"/>
              <a:t>と呼ぶこともあります。</a:t>
            </a:r>
            <a:endParaRPr lang="en-US" altLang="ja-JP" dirty="0"/>
          </a:p>
          <a:p>
            <a:pPr marL="171637" indent="-171637">
              <a:buFont typeface="Wingdings" pitchFamily="2" charset="2"/>
              <a:buChar char="n"/>
            </a:pPr>
            <a:endParaRPr lang="en-US" altLang="ja-JP" dirty="0"/>
          </a:p>
          <a:p>
            <a:r>
              <a:rPr lang="ja-JP" altLang="en-US" dirty="0"/>
              <a:t>　</a:t>
            </a:r>
            <a:r>
              <a:rPr lang="ja-JP" altLang="ja-JP" dirty="0"/>
              <a:t>気管切開をして、そこに気管カニューレを挿入し、</a:t>
            </a:r>
            <a:r>
              <a:rPr lang="ja-JP" altLang="en-US" dirty="0"/>
              <a:t>カニューレと</a:t>
            </a:r>
            <a:r>
              <a:rPr lang="ja-JP" altLang="ja-JP" dirty="0"/>
              <a:t>人工呼吸器</a:t>
            </a:r>
            <a:r>
              <a:rPr lang="ja-JP" altLang="en-US" dirty="0"/>
              <a:t>を呼吸器回路で</a:t>
            </a:r>
            <a:r>
              <a:rPr lang="ja-JP" altLang="ja-JP" dirty="0"/>
              <a:t>つなげて人工呼吸を行う呼吸療法です。</a:t>
            </a:r>
          </a:p>
          <a:p>
            <a:r>
              <a:rPr lang="ja-JP" altLang="en-US" dirty="0"/>
              <a:t>　気管切開下陽圧人工呼吸</a:t>
            </a:r>
            <a:r>
              <a:rPr lang="en-US" altLang="ja-JP" dirty="0"/>
              <a:t>(TPPV)</a:t>
            </a:r>
            <a:r>
              <a:rPr lang="ja-JP" altLang="en-US" dirty="0"/>
              <a:t>は、気管</a:t>
            </a:r>
            <a:r>
              <a:rPr lang="ja-JP" altLang="ja-JP" dirty="0"/>
              <a:t>カニューレの装着</a:t>
            </a:r>
            <a:r>
              <a:rPr lang="ja-JP" altLang="en-US" dirty="0"/>
              <a:t>により、安定した気道の確保と呼吸の補助が可能になります。</a:t>
            </a:r>
            <a:endParaRPr lang="en-US" altLang="ja-JP" dirty="0"/>
          </a:p>
          <a:p>
            <a:r>
              <a:rPr lang="ja-JP" altLang="en-US" dirty="0"/>
              <a:t>　しかし、気管出血・肉芽・潰瘍などの気管カニューレの合併症や、会話がしづらいなどの短所があります。</a:t>
            </a:r>
            <a:endParaRPr lang="en-US" altLang="ja-JP" dirty="0"/>
          </a:p>
          <a:p>
            <a:r>
              <a:rPr kumimoji="1" lang="ja-JP" altLang="en-US" dirty="0"/>
              <a:t>　登校時には、人工呼吸器や吸引器をバギーや車椅子の下に搭載し、回路をバギーや身体に固定して移動します。</a:t>
            </a:r>
            <a:endParaRPr kumimoji="1" lang="en-US" altLang="ja-JP" dirty="0"/>
          </a:p>
          <a:p>
            <a:r>
              <a:rPr kumimoji="1" lang="ja-JP" altLang="en-US" dirty="0"/>
              <a:t>　写真のように加湿器を使用しない場合は、フレックスチューブに呼吸器用の人工鼻を装着します。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99936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人工呼吸器の構造は、人工</a:t>
            </a:r>
            <a:r>
              <a:rPr kumimoji="1" lang="ja-JP" altLang="en-US" dirty="0">
                <a:cs typeface="メイリオ"/>
              </a:rPr>
              <a:t>呼吸器の機種によって異なります。</a:t>
            </a:r>
            <a:endParaRPr kumimoji="1" lang="en-US" altLang="ja-JP" dirty="0">
              <a:cs typeface="メイリオ"/>
            </a:endParaRPr>
          </a:p>
          <a:p>
            <a:r>
              <a:rPr kumimoji="1" lang="ja-JP" altLang="en-US" dirty="0"/>
              <a:t>　人工</a:t>
            </a:r>
            <a:r>
              <a:rPr kumimoji="1" lang="ja-JP" altLang="en-US" dirty="0">
                <a:cs typeface="メイリオ"/>
              </a:rPr>
              <a:t>呼吸器が同じでも設定が異なるため、</a:t>
            </a:r>
            <a:r>
              <a:rPr kumimoji="1" lang="ja-JP" altLang="en-US" b="0" u="none" dirty="0">
                <a:cs typeface="メイリオ"/>
              </a:rPr>
              <a:t>人工呼吸器の構造、回路と圧</a:t>
            </a:r>
            <a:r>
              <a:rPr lang="ja-JP" altLang="en-US" dirty="0">
                <a:cs typeface="メイリオ"/>
              </a:rPr>
              <a:t>チューブ</a:t>
            </a:r>
            <a:r>
              <a:rPr kumimoji="1" lang="ja-JP" altLang="en-US" b="0" u="none" dirty="0">
                <a:cs typeface="メイリオ"/>
              </a:rPr>
              <a:t>の組み方、人工呼吸器設定の意味と</a:t>
            </a:r>
            <a:r>
              <a:rPr lang="ja-JP" altLang="en-US" dirty="0">
                <a:cs typeface="メイリオ"/>
              </a:rPr>
              <a:t>アラーム</a:t>
            </a:r>
            <a:r>
              <a:rPr kumimoji="1" lang="ja-JP" altLang="en-US" b="0" u="none" dirty="0">
                <a:cs typeface="メイリオ"/>
              </a:rPr>
              <a:t>の意味などについて、人工呼吸器業者などから個別に説明してもらうのがよいと思います。</a:t>
            </a:r>
            <a:endParaRPr kumimoji="1" lang="en-US" altLang="ja-JP" b="0" u="none" dirty="0">
              <a:cs typeface="メイリオ"/>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159</a:t>
            </a:fld>
            <a:endParaRPr kumimoji="1" lang="ja-JP" altLang="en-US"/>
          </a:p>
        </p:txBody>
      </p:sp>
    </p:spTree>
    <p:extLst>
      <p:ext uri="{BB962C8B-B14F-4D97-AF65-F5344CB8AC3E}">
        <p14:creationId xmlns:p14="http://schemas.microsoft.com/office/powerpoint/2010/main" val="38963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器具によって下顎を保持することも舌根沈下</a:t>
            </a:r>
            <a:r>
              <a:rPr lang="ja-JP" altLang="en-US" dirty="0"/>
              <a:t>や喉頭部狭窄</a:t>
            </a:r>
            <a:r>
              <a:rPr lang="ja-JP" altLang="ja-JP" dirty="0"/>
              <a:t>による上気道狭窄への対策として有用なことがかなりあ</a:t>
            </a:r>
            <a:r>
              <a:rPr lang="ja-JP" altLang="en-US" dirty="0"/>
              <a:t>ります</a:t>
            </a:r>
            <a:r>
              <a:rPr lang="ja-JP" altLang="ja-JP" dirty="0"/>
              <a:t>。</a:t>
            </a:r>
          </a:p>
          <a:p>
            <a:r>
              <a:rPr lang="ja-JP" altLang="en-US" dirty="0"/>
              <a:t>　</a:t>
            </a:r>
            <a:r>
              <a:rPr lang="ja-JP" altLang="ja-JP" dirty="0"/>
              <a:t>下顎を持ち上げるような形で</a:t>
            </a:r>
            <a:r>
              <a:rPr lang="ja-JP" altLang="en-US" dirty="0"/>
              <a:t>頸</a:t>
            </a:r>
            <a:r>
              <a:rPr lang="ja-JP" altLang="ja-JP" dirty="0"/>
              <a:t>の周りにセットして下顎を保持</a:t>
            </a:r>
            <a:r>
              <a:rPr lang="ja-JP" altLang="en-US" dirty="0"/>
              <a:t>します</a:t>
            </a:r>
            <a:r>
              <a:rPr lang="ja-JP" altLang="ja-JP" dirty="0"/>
              <a:t>。</a:t>
            </a:r>
            <a:endParaRPr lang="en-US" altLang="ja-JP" dirty="0"/>
          </a:p>
          <a:p>
            <a:r>
              <a:rPr lang="ja-JP" altLang="en-US" dirty="0"/>
              <a:t>　</a:t>
            </a:r>
            <a:r>
              <a:rPr lang="ja-JP" altLang="ja-JP" dirty="0"/>
              <a:t>ソフトなネックカラー</a:t>
            </a:r>
            <a:r>
              <a:rPr lang="ja-JP" altLang="en-US" dirty="0"/>
              <a:t>も有効で、</a:t>
            </a:r>
            <a:r>
              <a:rPr lang="ja-JP" altLang="ja-JP" dirty="0"/>
              <a:t>頸椎症用の既製の物をそのまま使用</a:t>
            </a:r>
            <a:r>
              <a:rPr lang="ja-JP" altLang="en-US" dirty="0"/>
              <a:t>したり</a:t>
            </a:r>
            <a:r>
              <a:rPr lang="ja-JP" altLang="ja-JP" dirty="0"/>
              <a:t>、装具業者に削ってもらって高さを低くして使用</a:t>
            </a:r>
            <a:r>
              <a:rPr lang="ja-JP" altLang="en-US" dirty="0"/>
              <a:t>しますが、</a:t>
            </a:r>
            <a:r>
              <a:rPr lang="ja-JP" altLang="ja-JP" dirty="0"/>
              <a:t>完全なオーダーメードでの作製が必要なこともあ</a:t>
            </a:r>
            <a:r>
              <a:rPr lang="ja-JP" altLang="en-US" dirty="0"/>
              <a:t>ります。</a:t>
            </a:r>
            <a:endParaRPr lang="en-US" altLang="ja-JP" dirty="0"/>
          </a:p>
          <a:p>
            <a:r>
              <a:rPr lang="ja-JP" altLang="en-US" dirty="0"/>
              <a:t>　</a:t>
            </a:r>
            <a:r>
              <a:rPr lang="ja-JP" altLang="ja-JP" dirty="0"/>
              <a:t>手製のネックカラーや、タオルやパッドによる単純な保持なども対策として有効</a:t>
            </a:r>
            <a:r>
              <a:rPr lang="ja-JP" altLang="en-US" dirty="0"/>
              <a:t>なことがあります</a:t>
            </a:r>
            <a:r>
              <a:rPr lang="ja-JP" altLang="ja-JP" dirty="0"/>
              <a:t>。</a:t>
            </a:r>
            <a:endParaRPr lang="en-US" altLang="ja-JP" dirty="0"/>
          </a:p>
          <a:p>
            <a:r>
              <a:rPr lang="ja-JP" altLang="en-US" dirty="0"/>
              <a:t>　</a:t>
            </a:r>
            <a:r>
              <a:rPr lang="ja-JP" altLang="ja-JP" dirty="0"/>
              <a:t>下顎舌根が沈下し閉塞性呼吸となり椅子座位が保持できないケースで、</a:t>
            </a:r>
            <a:r>
              <a:rPr lang="ja-JP" altLang="en-US" dirty="0"/>
              <a:t>このような工夫により車椅子</a:t>
            </a:r>
            <a:r>
              <a:rPr lang="ja-JP" altLang="ja-JP" dirty="0"/>
              <a:t>座位</a:t>
            </a:r>
            <a:r>
              <a:rPr lang="ja-JP" altLang="en-US" dirty="0"/>
              <a:t>を保つことが</a:t>
            </a:r>
            <a:r>
              <a:rPr lang="ja-JP" altLang="ja-JP" dirty="0"/>
              <a:t>可能となる例もあ</a:t>
            </a:r>
            <a:r>
              <a:rPr lang="ja-JP" altLang="en-US" dirty="0"/>
              <a:t>ります</a:t>
            </a:r>
            <a:r>
              <a:rPr lang="ja-JP" altLang="ja-JP" dirty="0"/>
              <a:t>。</a:t>
            </a: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2462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effectLst/>
              </a:rPr>
              <a:t>この写真は、実際に人工呼吸器を装着している場面です。</a:t>
            </a:r>
            <a:endParaRPr kumimoji="1" lang="en-US" altLang="ja-JP" kern="1200" dirty="0">
              <a:effectLst/>
            </a:endParaRPr>
          </a:p>
          <a:p>
            <a:pPr algn="l">
              <a:spcBef>
                <a:spcPct val="0"/>
              </a:spcBef>
            </a:pPr>
            <a:r>
              <a:rPr lang="ja-JP" altLang="en-US" dirty="0"/>
              <a:t>　</a:t>
            </a:r>
            <a:r>
              <a:rPr lang="en-US" altLang="ja-JP" dirty="0"/>
              <a:t>①</a:t>
            </a:r>
            <a:r>
              <a:rPr lang="ja-JP" altLang="en-US" dirty="0"/>
              <a:t>呼吸器本体から出てくる呼気は</a:t>
            </a:r>
            <a:r>
              <a:rPr lang="en-US" altLang="ja-JP" dirty="0"/>
              <a:t>②</a:t>
            </a:r>
            <a:r>
              <a:rPr lang="ja-JP" altLang="en-US" dirty="0"/>
              <a:t>バクテリアフィルターを介して</a:t>
            </a:r>
            <a:r>
              <a:rPr lang="en-US" altLang="ja-JP" dirty="0"/>
              <a:t>③</a:t>
            </a:r>
            <a:r>
              <a:rPr lang="ja-JP" altLang="en-US" dirty="0"/>
              <a:t>青い吸気回路を通って④加温加湿器に入り加湿されます。</a:t>
            </a:r>
            <a:endParaRPr lang="en-US" altLang="ja-JP" dirty="0"/>
          </a:p>
          <a:p>
            <a:pPr algn="l">
              <a:spcBef>
                <a:spcPct val="0"/>
              </a:spcBef>
            </a:pPr>
            <a:r>
              <a:rPr lang="ja-JP" altLang="en-US" dirty="0"/>
              <a:t>　④加温加湿器によって加湿された吸気は</a:t>
            </a:r>
            <a:r>
              <a:rPr lang="en-US" altLang="ja-JP" dirty="0"/>
              <a:t>⑤</a:t>
            </a:r>
            <a:r>
              <a:rPr lang="ja-JP" altLang="en-US" dirty="0"/>
              <a:t>青い吸気回路によって⑥フレックスチューブを介して⑦気管カニューレに繋がり、体内に入ります。</a:t>
            </a:r>
            <a:endParaRPr lang="en-US" altLang="ja-JP" dirty="0"/>
          </a:p>
          <a:p>
            <a:pPr algn="l">
              <a:spcBef>
                <a:spcPct val="0"/>
              </a:spcBef>
            </a:pPr>
            <a:r>
              <a:rPr lang="ja-JP" altLang="en-US" dirty="0"/>
              <a:t>　体内から排出された呼気は、⑦気管カニューレから⑧フレックスチューブを介して⑨白い呼気回路を通って大気中に排出されますが、途中に</a:t>
            </a:r>
            <a:r>
              <a:rPr lang="en-US" altLang="ja-JP" dirty="0"/>
              <a:t>⑩</a:t>
            </a:r>
            <a:r>
              <a:rPr lang="ja-JP" altLang="en-US" dirty="0"/>
              <a:t>呼気弁があり、呼気終末に設定された陽圧がかかるようになっています。</a:t>
            </a:r>
            <a:endParaRPr lang="en-US" altLang="ja-JP" dirty="0"/>
          </a:p>
          <a:p>
            <a:pPr defTabSz="915398">
              <a:defRPr/>
            </a:pPr>
            <a:r>
              <a:rPr lang="ja-JP" altLang="en-US" dirty="0"/>
              <a:t>　回路内の水滴は回路の途中にあるウオータートラップに溜めるタイプの呼吸器もありますが、この呼吸器は呼気回路から直接回路内水滴が出てくるようになっています。</a:t>
            </a:r>
            <a:endParaRPr lang="ja-JP" altLang="en-US" b="1" dirty="0"/>
          </a:p>
          <a:p>
            <a:endParaRPr kumimoji="1" lang="ja-JP" altLang="ja-JP" kern="1200" dirty="0">
              <a:effectLst/>
            </a:endParaRPr>
          </a:p>
          <a:p>
            <a:r>
              <a:rPr kumimoji="1" lang="ja-JP" altLang="ja-JP" kern="1200" dirty="0">
                <a:solidFill>
                  <a:schemeClr val="tx1"/>
                </a:solidFill>
                <a:effectLst/>
              </a:rPr>
              <a:t>回路（蛇管などのチューブ）と他のいろいろな器具が、緩みなくしっかりと接続されているかの確認が大事です。</a:t>
            </a:r>
            <a:endParaRPr kumimoji="1" lang="en-US" altLang="ja-JP" kern="1200" dirty="0">
              <a:solidFill>
                <a:schemeClr val="tx1"/>
              </a:solidFill>
              <a:effectLst/>
            </a:endParaRPr>
          </a:p>
          <a:p>
            <a:endParaRPr kumimoji="1" lang="en-US" altLang="ja-JP" kern="1200" dirty="0">
              <a:solidFill>
                <a:schemeClr val="tx1"/>
              </a:solidFill>
              <a:effectLst/>
            </a:endParaRPr>
          </a:p>
          <a:p>
            <a:r>
              <a:rPr kumimoji="1" lang="ja-JP" altLang="ja-JP" kern="1200" dirty="0">
                <a:solidFill>
                  <a:schemeClr val="tx1"/>
                </a:solidFill>
                <a:effectLst/>
              </a:rPr>
              <a:t>回路の中に水がたまっていないか、ねじれたり折れたりしていないかの確認も必要です。</a:t>
            </a:r>
            <a:endParaRPr kumimoji="1" lang="en-US"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9505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人工呼吸器の加温加湿器とウォータートラップに関する注意点を説明します。</a:t>
            </a:r>
            <a:endParaRPr lang="en-US" altLang="ja-JP" dirty="0"/>
          </a:p>
          <a:p>
            <a:pPr marL="171637" indent="-171637">
              <a:buFont typeface="Wingdings" pitchFamily="2" charset="2"/>
              <a:buChar char="n"/>
            </a:pPr>
            <a:endParaRPr lang="ja-JP" altLang="en-US" dirty="0"/>
          </a:p>
          <a:p>
            <a:r>
              <a:rPr lang="ja-JP" altLang="en-US" dirty="0"/>
              <a:t>　左側は、空気を温め加湿してから体に送るための加温加湿器です。私たちの鼻や口にあたります。</a:t>
            </a:r>
            <a:endParaRPr lang="en-US" altLang="ja-JP" dirty="0"/>
          </a:p>
          <a:p>
            <a:r>
              <a:rPr lang="ja-JP" altLang="en-US" dirty="0"/>
              <a:t>　加湿器の水槽の水が少なくなっていないか確認します。</a:t>
            </a:r>
            <a:endParaRPr lang="en-US" altLang="ja-JP" dirty="0"/>
          </a:p>
          <a:p>
            <a:r>
              <a:rPr lang="ja-JP" altLang="en-US" dirty="0"/>
              <a:t>　加温加湿器のヒーターとそれに近い部分が熱くなっていることがあるので、やけどに注意が必要です。</a:t>
            </a:r>
            <a:endParaRPr lang="en-US" altLang="ja-JP" dirty="0"/>
          </a:p>
          <a:p>
            <a:r>
              <a:rPr lang="ja-JP" altLang="en-US" dirty="0"/>
              <a:t>　外出時には、加温加湿器のかわりに人工呼吸器回路とフレキシブルチューブの間に、人工鼻を組み込んで使用することもありますが、人工鼻では加温加湿が不充分なため、通所や学校などでも加温加湿器を使用することが多くなっています。</a:t>
            </a:r>
            <a:endParaRPr lang="en-US" altLang="ja-JP" dirty="0"/>
          </a:p>
          <a:p>
            <a:r>
              <a:rPr lang="ja-JP" altLang="en-US" dirty="0"/>
              <a:t>　加温加湿器が傾いたり倒れて、中の水が人工呼吸器回路に流れ込まないように注意が必要です。</a:t>
            </a:r>
            <a:endParaRPr lang="en-US" altLang="ja-JP" dirty="0"/>
          </a:p>
          <a:p>
            <a:pPr marL="171637" indent="-171637">
              <a:buFont typeface="Wingdings" pitchFamily="2" charset="2"/>
              <a:buChar char="ü"/>
            </a:pPr>
            <a:endParaRPr lang="ja-JP" altLang="en-US" dirty="0"/>
          </a:p>
          <a:p>
            <a:r>
              <a:rPr lang="ja-JP" altLang="en-US" dirty="0"/>
              <a:t>　右側にあるのが、ウォータートラップです。温めたり加湿した空気は回路内で結露を生じます。この水滴が気管内に入ってしまわないように、このウォータートラップに余分な水分は落ちてたまるようになっています。</a:t>
            </a:r>
          </a:p>
          <a:p>
            <a:r>
              <a:rPr lang="ja-JP" altLang="en-US" dirty="0"/>
              <a:t>　ウォータートラップの位置が上の方にあったり、水がたまり過ぎてしまうと、回路に水が入ってしまい危険です。</a:t>
            </a:r>
            <a:endParaRPr lang="en-US" altLang="ja-JP" dirty="0"/>
          </a:p>
          <a:p>
            <a:r>
              <a:rPr lang="ja-JP" altLang="en-US" dirty="0"/>
              <a:t>　ウォータートラップの水がたまったら、家族や医療職が捨てますが、その際、蓋をきっちりと閉めないと空気が漏れて換気量が低下しますので注意します。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161</a:t>
            </a:fld>
            <a:endParaRPr kumimoji="1" lang="ja-JP" altLang="en-US"/>
          </a:p>
        </p:txBody>
      </p:sp>
    </p:spTree>
    <p:extLst>
      <p:ext uri="{BB962C8B-B14F-4D97-AF65-F5344CB8AC3E}">
        <p14:creationId xmlns:p14="http://schemas.microsoft.com/office/powerpoint/2010/main" val="15660145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effectLst/>
              </a:rPr>
              <a:t>人工呼吸器の設定や表示は個々に異なります。その中でも、</a:t>
            </a:r>
            <a:r>
              <a:rPr lang="ja-JP" altLang="en-US" dirty="0"/>
              <a:t>確認しておくべきことは</a:t>
            </a:r>
            <a:endParaRPr lang="en-US" altLang="ja-JP" dirty="0"/>
          </a:p>
          <a:p>
            <a:r>
              <a:rPr lang="ja-JP" altLang="en-US" dirty="0"/>
              <a:t>・</a:t>
            </a:r>
            <a:r>
              <a:rPr kumimoji="1" lang="ja-JP" altLang="ja-JP" kern="1200" dirty="0">
                <a:effectLst/>
              </a:rPr>
              <a:t>電源スイッチ</a:t>
            </a:r>
            <a:r>
              <a:rPr kumimoji="1" lang="ja-JP" altLang="ja-JP" kern="1200" dirty="0">
                <a:solidFill>
                  <a:schemeClr val="tx1"/>
                </a:solidFill>
                <a:effectLst/>
              </a:rPr>
              <a:t>の位置</a:t>
            </a:r>
            <a:endParaRPr kumimoji="1" lang="en-US" altLang="ja-JP" kern="1200" dirty="0">
              <a:solidFill>
                <a:schemeClr val="tx1"/>
              </a:solidFill>
              <a:effectLst/>
            </a:endParaRPr>
          </a:p>
          <a:p>
            <a:r>
              <a:rPr lang="ja-JP" altLang="en-US" dirty="0">
                <a:solidFill>
                  <a:prstClr val="black"/>
                </a:solidFill>
              </a:rPr>
              <a:t>・使用している電源の種類の</a:t>
            </a:r>
            <a:r>
              <a:rPr kumimoji="1" lang="ja-JP" altLang="ja-JP" kern="1200" dirty="0">
                <a:solidFill>
                  <a:schemeClr val="tx1"/>
                </a:solidFill>
                <a:effectLst/>
              </a:rPr>
              <a:t>表示</a:t>
            </a:r>
            <a:r>
              <a:rPr kumimoji="1" lang="ja-JP" altLang="en-US" kern="1200" dirty="0">
                <a:solidFill>
                  <a:schemeClr val="tx1"/>
                </a:solidFill>
                <a:effectLst/>
              </a:rPr>
              <a:t>：</a:t>
            </a:r>
            <a:r>
              <a:rPr lang="ja-JP" altLang="en-US" dirty="0">
                <a:solidFill>
                  <a:prstClr val="black"/>
                </a:solidFill>
              </a:rPr>
              <a:t>校内では交流電源が使用されていることを確認します。</a:t>
            </a:r>
            <a:endParaRPr kumimoji="1" lang="en-US" altLang="ja-JP" kern="1200" dirty="0">
              <a:solidFill>
                <a:prstClr val="black"/>
              </a:solidFill>
              <a:effectLst/>
            </a:endParaRPr>
          </a:p>
          <a:p>
            <a:r>
              <a:rPr lang="ja-JP" altLang="en-US" dirty="0"/>
              <a:t>・</a:t>
            </a:r>
            <a:r>
              <a:rPr kumimoji="1" lang="ja-JP" altLang="ja-JP" kern="1200" dirty="0">
                <a:solidFill>
                  <a:schemeClr val="tx1"/>
                </a:solidFill>
                <a:effectLst/>
              </a:rPr>
              <a:t>各種アラーム表示の位置、アラーム消音ボタンの位置</a:t>
            </a:r>
            <a:r>
              <a:rPr kumimoji="1" lang="ja-JP" altLang="en-US" kern="1200" dirty="0">
                <a:solidFill>
                  <a:schemeClr val="tx1"/>
                </a:solidFill>
                <a:effectLst/>
              </a:rPr>
              <a:t>。</a:t>
            </a:r>
            <a:endParaRPr kumimoji="1" lang="en-US" altLang="ja-JP" kern="1200" dirty="0">
              <a:solidFill>
                <a:schemeClr val="tx1"/>
              </a:solidFill>
              <a:effectLst/>
            </a:endParaRPr>
          </a:p>
          <a:p>
            <a:r>
              <a:rPr lang="ja-JP" altLang="en-US" dirty="0"/>
              <a:t>・</a:t>
            </a:r>
            <a:r>
              <a:rPr kumimoji="1" lang="ja-JP" altLang="en-US" kern="1200" dirty="0">
                <a:solidFill>
                  <a:schemeClr val="tx1"/>
                </a:solidFill>
                <a:effectLst/>
              </a:rPr>
              <a:t>実測値の表示：設定によっても異なりますが、一般的には</a:t>
            </a:r>
            <a:r>
              <a:rPr lang="ja-JP" altLang="en-US" dirty="0">
                <a:solidFill>
                  <a:prstClr val="black"/>
                </a:solidFill>
              </a:rPr>
              <a:t>気道内圧、呼吸回数、</a:t>
            </a:r>
            <a:r>
              <a:rPr lang="en-US" altLang="ja-JP" dirty="0">
                <a:solidFill>
                  <a:prstClr val="black"/>
                </a:solidFill>
              </a:rPr>
              <a:t>1</a:t>
            </a:r>
            <a:r>
              <a:rPr lang="ja-JP" altLang="en-US" dirty="0">
                <a:solidFill>
                  <a:prstClr val="black"/>
                </a:solidFill>
              </a:rPr>
              <a:t>回換気量などが示されます。</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162</a:t>
            </a:fld>
            <a:endParaRPr kumimoji="1" lang="ja-JP" altLang="en-US"/>
          </a:p>
        </p:txBody>
      </p:sp>
    </p:spTree>
    <p:extLst>
      <p:ext uri="{BB962C8B-B14F-4D97-AF65-F5344CB8AC3E}">
        <p14:creationId xmlns:p14="http://schemas.microsoft.com/office/powerpoint/2010/main" val="2419483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strike="noStrike" dirty="0"/>
              <a:t>人工呼吸器には様々な警報（アラーム）があります。</a:t>
            </a:r>
            <a:endParaRPr lang="en-US" altLang="ja-JP" strike="noStrike" dirty="0"/>
          </a:p>
          <a:p>
            <a:pPr>
              <a:defRPr/>
            </a:pPr>
            <a:r>
              <a:rPr lang="ja-JP" altLang="en-US" strike="noStrike" dirty="0"/>
              <a:t>人工呼吸器の機種によって</a:t>
            </a:r>
            <a:r>
              <a:rPr lang="ja-JP" altLang="en-US" dirty="0">
                <a:cs typeface="ＭＳ ゴシック"/>
              </a:rPr>
              <a:t>アラーム表示が異なるので個々に学習する必要ありますが、主なアラーム表示とその原因について説明します。</a:t>
            </a:r>
            <a:endParaRPr lang="en-US" altLang="ja-JP" dirty="0"/>
          </a:p>
          <a:p>
            <a:pPr>
              <a:lnSpc>
                <a:spcPct val="120000"/>
              </a:lnSpc>
            </a:pPr>
            <a:r>
              <a:rPr lang="ja-JP" altLang="en-US" dirty="0">
                <a:cs typeface="メイリオ"/>
              </a:rPr>
              <a:t>　低圧・無呼吸・回路外れなどの表示は、</a:t>
            </a:r>
            <a:r>
              <a:rPr lang="ja-JP" altLang="en-US" dirty="0"/>
              <a:t>気管カニューレと回路の接続外れや気管カニューレの抜去、呼吸器回路の破損や脱落などが原因です。</a:t>
            </a:r>
            <a:endParaRPr lang="en-US" altLang="ja-JP" dirty="0"/>
          </a:p>
          <a:p>
            <a:pPr>
              <a:lnSpc>
                <a:spcPct val="120000"/>
              </a:lnSpc>
            </a:pPr>
            <a:r>
              <a:rPr lang="ja-JP" altLang="en-US" dirty="0">
                <a:cs typeface="メイリオ"/>
              </a:rPr>
              <a:t>　分時換気量上限・</a:t>
            </a:r>
            <a:r>
              <a:rPr lang="en-US" altLang="ja-JP" dirty="0">
                <a:cs typeface="メイリオ"/>
              </a:rPr>
              <a:t>1</a:t>
            </a:r>
            <a:r>
              <a:rPr lang="ja-JP" altLang="en-US" dirty="0">
                <a:cs typeface="メイリオ"/>
              </a:rPr>
              <a:t>回換気量上限などの表示は、</a:t>
            </a:r>
            <a:r>
              <a:rPr lang="ja-JP" altLang="en-US" dirty="0"/>
              <a:t>気管カニューレと回路の接続外れや、気管カニューレ抜けかかっていたり、筋緊張低下やカニューレ固定の緩みによるリークの増加が原因です。　　</a:t>
            </a:r>
            <a:endParaRPr lang="en-US" altLang="ja-JP" dirty="0"/>
          </a:p>
          <a:p>
            <a:pPr>
              <a:lnSpc>
                <a:spcPct val="120000"/>
              </a:lnSpc>
            </a:pPr>
            <a:r>
              <a:rPr lang="ja-JP" altLang="en-US" dirty="0">
                <a:cs typeface="メイリオ"/>
              </a:rPr>
              <a:t>　高圧アラームは、</a:t>
            </a:r>
            <a:r>
              <a:rPr lang="ja-JP" altLang="en-US" dirty="0"/>
              <a:t>咳込み、息こらえ、呼吸回路や圧ラインチューブの閉塞、</a:t>
            </a:r>
            <a:r>
              <a:rPr lang="ja-JP" altLang="en-US" dirty="0">
                <a:cs typeface="ＭＳ ゴシック"/>
              </a:rPr>
              <a:t>気管カニューレの閉塞が原因です。</a:t>
            </a:r>
            <a:endParaRPr lang="en-US" altLang="ja-JP" dirty="0">
              <a:cs typeface="ＭＳ ゴシック"/>
            </a:endParaRPr>
          </a:p>
          <a:p>
            <a:pPr>
              <a:lnSpc>
                <a:spcPct val="120000"/>
              </a:lnSpc>
            </a:pPr>
            <a:r>
              <a:rPr lang="ja-JP" altLang="en-US" dirty="0">
                <a:cs typeface="メイリオ"/>
              </a:rPr>
              <a:t>　分時換気量下限・</a:t>
            </a:r>
            <a:r>
              <a:rPr lang="en-US" altLang="ja-JP" dirty="0">
                <a:cs typeface="メイリオ"/>
              </a:rPr>
              <a:t>1</a:t>
            </a:r>
            <a:r>
              <a:rPr lang="ja-JP" altLang="en-US" dirty="0">
                <a:cs typeface="メイリオ"/>
              </a:rPr>
              <a:t>回換気量下限などの表示は、</a:t>
            </a:r>
            <a:r>
              <a:rPr lang="ja-JP" altLang="en-US" dirty="0"/>
              <a:t>気道の痰詰まり、気管カニューレ先端の位置不良による換気不良、緊張亢進などによる胸郭コンプライアンスの低下が原因です。　　　</a:t>
            </a:r>
            <a:endParaRPr lang="en-US" altLang="ja-JP" dirty="0"/>
          </a:p>
          <a:p>
            <a:pPr>
              <a:lnSpc>
                <a:spcPct val="120000"/>
              </a:lnSpc>
            </a:pPr>
            <a:r>
              <a:rPr lang="ja-JP" altLang="en-US" dirty="0">
                <a:cs typeface="メイリオ"/>
              </a:rPr>
              <a:t>　</a:t>
            </a:r>
            <a:r>
              <a:rPr lang="en-US" altLang="ja-JP" dirty="0">
                <a:cs typeface="メイリオ"/>
              </a:rPr>
              <a:t>AC</a:t>
            </a:r>
            <a:r>
              <a:rPr lang="ja-JP" altLang="en-US" dirty="0">
                <a:cs typeface="メイリオ"/>
              </a:rPr>
              <a:t>電源不良・バッテリなどの表示は、</a:t>
            </a:r>
            <a:r>
              <a:rPr lang="ja-JP" altLang="en-US" dirty="0"/>
              <a:t>電源プラグがはずれて内蔵バッテリが作動している状態を示します。</a:t>
            </a:r>
            <a:endParaRPr lang="ja-JP" altLang="en-US" dirty="0">
              <a:cs typeface="ＭＳ ゴシック"/>
            </a:endParaRPr>
          </a:p>
          <a:p>
            <a:pPr>
              <a:lnSpc>
                <a:spcPct val="120000"/>
              </a:lnSpc>
            </a:pPr>
            <a:endParaRPr lang="ja-JP" altLang="en-US" dirty="0">
              <a:cs typeface="メイリオ"/>
            </a:endParaRPr>
          </a:p>
          <a:p>
            <a:pPr algn="l" defTabSz="915398">
              <a:lnSpc>
                <a:spcPct val="120000"/>
              </a:lnSpc>
              <a:defRPr/>
            </a:pPr>
            <a:endParaRPr lang="ja-JP" altLang="en-US" dirty="0">
              <a:cs typeface="ＭＳ ゴシック"/>
            </a:endParaRPr>
          </a:p>
          <a:p>
            <a:pPr defTabSz="915398">
              <a:lnSpc>
                <a:spcPct val="120000"/>
              </a:lnSpc>
              <a:defRPr/>
            </a:pPr>
            <a:endParaRPr lang="en-US" altLang="ja-JP" dirty="0"/>
          </a:p>
          <a:p>
            <a:pPr>
              <a:lnSpc>
                <a:spcPct val="120000"/>
              </a:lnSpc>
            </a:pPr>
            <a:endParaRPr lang="ja-JP" altLang="en-US" dirty="0">
              <a:cs typeface="メイリオ"/>
            </a:endParaRPr>
          </a:p>
          <a:p>
            <a:pPr>
              <a:defRPr/>
            </a:pPr>
            <a:endParaRPr lang="en-US" altLang="ja-JP" strike="noStrike" dirty="0">
              <a:solidFill>
                <a:srgbClr val="FF0000"/>
              </a:solidFill>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163</a:t>
            </a:fld>
            <a:endParaRPr kumimoji="1" lang="ja-JP" altLang="en-US"/>
          </a:p>
        </p:txBody>
      </p:sp>
    </p:spTree>
    <p:extLst>
      <p:ext uri="{BB962C8B-B14F-4D97-AF65-F5344CB8AC3E}">
        <p14:creationId xmlns:p14="http://schemas.microsoft.com/office/powerpoint/2010/main" val="249542943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kern="0" dirty="0">
                <a:latin typeface="メイリオ" panose="020B0604030504040204" pitchFamily="50" charset="-128"/>
                <a:ea typeface="メイリオ" panose="020B0604030504040204" pitchFamily="50" charset="-128"/>
                <a:cs typeface="HG創英角ﾎﾟｯﾌﾟ体" charset="2"/>
              </a:rPr>
              <a:t>人工呼吸器には様々な実測値が表示されますが、その中でも、人工呼吸器による換気状態を推定できる指標として有用なのが、「</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a:t>
            </a:r>
            <a:r>
              <a:rPr lang="ja-JP" altLang="en-US" kern="0" dirty="0">
                <a:cs typeface="HG創英角ﾎﾟｯﾌﾟ体" charset="2"/>
              </a:rPr>
              <a:t>（</a:t>
            </a:r>
            <a:r>
              <a:rPr lang="en-US" altLang="ja-JP" kern="0" dirty="0" err="1">
                <a:latin typeface="メイリオ" panose="020B0604030504040204" pitchFamily="50" charset="-128"/>
                <a:ea typeface="メイリオ" panose="020B0604030504040204" pitchFamily="50" charset="-128"/>
                <a:cs typeface="HG創英角ﾎﾟｯﾌﾟ体" charset="2"/>
              </a:rPr>
              <a:t>Vti</a:t>
            </a:r>
            <a:r>
              <a:rPr lang="ja-JP" altLang="en-US" kern="0" dirty="0">
                <a:latin typeface="メイリオ" panose="020B0604030504040204" pitchFamily="50" charset="-128"/>
                <a:ea typeface="メイリオ" panose="020B0604030504040204" pitchFamily="50" charset="-128"/>
                <a:cs typeface="HG創英角ﾎﾟｯﾌﾟ体" charset="2"/>
              </a:rPr>
              <a:t>）」あるいは「分時換気量」です。</a:t>
            </a: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a:t>
            </a:r>
            <a:r>
              <a:rPr lang="ja-JP" altLang="en-US" kern="0" dirty="0">
                <a:cs typeface="HG創英角ﾎﾟｯﾌﾟ体" charset="2"/>
              </a:rPr>
              <a:t>子</a:t>
            </a:r>
            <a:r>
              <a:rPr lang="ja-JP" altLang="en-US" kern="0" dirty="0">
                <a:latin typeface="メイリオ" panose="020B0604030504040204" pitchFamily="50" charset="-128"/>
                <a:ea typeface="メイリオ" panose="020B0604030504040204" pitchFamily="50" charset="-128"/>
                <a:cs typeface="HG創英角ﾎﾟｯﾌﾟ体" charset="2"/>
              </a:rPr>
              <a:t>どもの人工呼吸器の設定は、高い吸気圧で肺を損傷させることがないよう、吸気圧の上限を設定し、設定以上の圧がかからないよう送気量を調節しています。咳き込みなどの急激な圧抵抗が生じない限り、高圧アラームは鳴りません。</a:t>
            </a: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そのため、気道に痰が貯まっていたり、気管カニューレの位置が不適切であったり、胸郭のコンプライアンス（動き）が低下していたりすると、換気量が低下してきます。</a:t>
            </a:r>
            <a:endParaRPr lang="en-US" altLang="ja-JP" kern="0" dirty="0">
              <a:latin typeface="メイリオ" panose="020B0604030504040204" pitchFamily="50" charset="-128"/>
              <a:ea typeface="メイリオ" panose="020B0604030504040204" pitchFamily="50" charset="-128"/>
              <a:cs typeface="HG創英角ﾎﾟｯﾌﾟ体" charset="2"/>
            </a:endParaRPr>
          </a:p>
          <a:p>
            <a:pPr>
              <a:defRPr/>
            </a:pPr>
            <a:endParaRPr lang="ja-JP" altLang="en-US" kern="0" dirty="0">
              <a:latin typeface="メイリオ" panose="020B0604030504040204" pitchFamily="50" charset="-128"/>
              <a:ea typeface="メイリオ" panose="020B0604030504040204" pitchFamily="50" charset="-128"/>
              <a:cs typeface="HG創英角ﾎﾟｯﾌﾟ体" charset="2"/>
            </a:endParaRPr>
          </a:p>
          <a:p>
            <a:pPr>
              <a:defRPr/>
            </a:pPr>
            <a:r>
              <a:rPr lang="ja-JP" altLang="en-US" kern="0" dirty="0">
                <a:latin typeface="メイリオ" panose="020B0604030504040204" pitchFamily="50" charset="-128"/>
                <a:ea typeface="メイリオ" panose="020B0604030504040204" pitchFamily="50" charset="-128"/>
                <a:cs typeface="HG創英角ﾎﾟｯﾌﾟ体" charset="2"/>
              </a:rPr>
              <a:t>　換気不良を反映する指標の一つとして</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回換気量ないしは分時換気量は有用であり、調子の良い時の</a:t>
            </a:r>
            <a:r>
              <a:rPr lang="en-US" altLang="ja-JP" kern="0" dirty="0">
                <a:latin typeface="メイリオ" panose="020B0604030504040204" pitchFamily="50" charset="-128"/>
                <a:ea typeface="メイリオ" panose="020B0604030504040204" pitchFamily="50" charset="-128"/>
                <a:cs typeface="HG創英角ﾎﾟｯﾌﾟ体" charset="2"/>
              </a:rPr>
              <a:t>1</a:t>
            </a:r>
            <a:r>
              <a:rPr lang="ja-JP" altLang="en-US" kern="0" dirty="0">
                <a:latin typeface="メイリオ" panose="020B0604030504040204" pitchFamily="50" charset="-128"/>
                <a:ea typeface="メイリオ" panose="020B0604030504040204" pitchFamily="50" charset="-128"/>
                <a:cs typeface="HG創英角ﾎﾟｯﾌﾟ体" charset="2"/>
              </a:rPr>
              <a:t>回換気量ないしは分時換気量を指標にして、換気状態の悪化を早期に把握することができます。</a:t>
            </a:r>
          </a:p>
          <a:p>
            <a:pPr>
              <a:defRPr/>
            </a:pPr>
            <a:endParaRPr lang="ja-JP" altLang="en-US" kern="0" dirty="0">
              <a:latin typeface="メイリオ" panose="020B0604030504040204" pitchFamily="50" charset="-128"/>
              <a:ea typeface="メイリオ" panose="020B0604030504040204" pitchFamily="50" charset="-128"/>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164</a:t>
            </a:fld>
            <a:endParaRPr kumimoji="1" lang="ja-JP" altLang="en-US"/>
          </a:p>
        </p:txBody>
      </p:sp>
    </p:spTree>
    <p:extLst>
      <p:ext uri="{BB962C8B-B14F-4D97-AF65-F5344CB8AC3E}">
        <p14:creationId xmlns:p14="http://schemas.microsoft.com/office/powerpoint/2010/main" val="19209631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gn="l"/>
            <a:r>
              <a:rPr lang="ja-JP" altLang="en-US" dirty="0">
                <a:cs typeface="HG創英角ﾎﾟｯﾌﾟ体" charset="2"/>
              </a:rPr>
              <a:t>呼吸器関連のヒヤリ・ハット事例を示します。</a:t>
            </a:r>
            <a:endParaRPr lang="en-US" altLang="ja-JP" dirty="0">
              <a:cs typeface="HG創英角ﾎﾟｯﾌﾟ体" charset="2"/>
            </a:endParaRPr>
          </a:p>
          <a:p>
            <a:pPr algn="l" defTabSz="915398">
              <a:defRPr/>
            </a:pPr>
            <a:r>
              <a:rPr lang="ja-JP" altLang="en-US" dirty="0"/>
              <a:t>最も多いのは、</a:t>
            </a:r>
            <a:endParaRPr lang="en-US" altLang="ja-JP" dirty="0"/>
          </a:p>
          <a:p>
            <a:pPr algn="l" defTabSz="915398">
              <a:defRPr/>
            </a:pPr>
            <a:r>
              <a:rPr lang="ja-JP" altLang="en-US" dirty="0"/>
              <a:t>１．回路に関するヒヤリ・ハットです。</a:t>
            </a:r>
            <a:endParaRPr lang="en-US" altLang="ja-JP" dirty="0"/>
          </a:p>
          <a:p>
            <a:pPr algn="l" defTabSz="915398">
              <a:defRPr/>
            </a:pPr>
            <a:r>
              <a:rPr lang="ja-JP" altLang="en-US" dirty="0"/>
              <a:t>　　回路外れ（非常に多いです）、回路接続の緩み、圧ラインの外れなどは、看護師でなく　</a:t>
            </a:r>
            <a:endParaRPr lang="en-US" altLang="ja-JP" dirty="0"/>
          </a:p>
          <a:p>
            <a:pPr algn="l" defTabSz="915398">
              <a:defRPr/>
            </a:pPr>
            <a:r>
              <a:rPr lang="ja-JP" altLang="en-US" dirty="0"/>
              <a:t>　　てもその場にいる職員が速やかに接続することが望まれます。回路破損も意外に多いで</a:t>
            </a:r>
            <a:endParaRPr lang="en-US" altLang="ja-JP" dirty="0"/>
          </a:p>
          <a:p>
            <a:pPr algn="l" defTabSz="915398">
              <a:defRPr/>
            </a:pPr>
            <a:r>
              <a:rPr lang="ja-JP" altLang="en-US" dirty="0"/>
              <a:t>　　す。</a:t>
            </a:r>
            <a:endParaRPr lang="en-US" altLang="ja-JP" dirty="0"/>
          </a:p>
          <a:p>
            <a:pPr algn="l"/>
            <a:r>
              <a:rPr lang="ja-JP" altLang="en-US" dirty="0"/>
              <a:t>　　姿勢・タオルなどで呼気ポートが閉塞すると「回路リーク低下」の表示がでます。看護</a:t>
            </a:r>
            <a:endParaRPr lang="en-US" altLang="ja-JP" dirty="0"/>
          </a:p>
          <a:p>
            <a:pPr algn="l"/>
            <a:r>
              <a:rPr lang="ja-JP" altLang="en-US" dirty="0"/>
              <a:t>　　師以外の職員も回路に対する意識を持つ必要あります。</a:t>
            </a:r>
            <a:endParaRPr lang="en-US" altLang="ja-JP" dirty="0"/>
          </a:p>
          <a:p>
            <a:pPr algn="l"/>
            <a:r>
              <a:rPr lang="ja-JP" altLang="en-US" dirty="0"/>
              <a:t>　　通学中</a:t>
            </a:r>
            <a:r>
              <a:rPr lang="en-US" altLang="ja-JP" dirty="0"/>
              <a:t>(</a:t>
            </a:r>
            <a:r>
              <a:rPr lang="ja-JP" altLang="en-US" dirty="0"/>
              <a:t>加湿器無</a:t>
            </a:r>
            <a:r>
              <a:rPr lang="en-US" altLang="ja-JP" dirty="0"/>
              <a:t>)</a:t>
            </a:r>
            <a:r>
              <a:rPr lang="ja-JP" altLang="en-US" dirty="0"/>
              <a:t>と学校</a:t>
            </a:r>
            <a:r>
              <a:rPr lang="en-US" altLang="ja-JP" dirty="0"/>
              <a:t>(</a:t>
            </a:r>
            <a:r>
              <a:rPr lang="ja-JP" altLang="en-US" dirty="0"/>
              <a:t>加湿器有</a:t>
            </a:r>
            <a:r>
              <a:rPr lang="en-US" altLang="ja-JP" dirty="0"/>
              <a:t>)</a:t>
            </a:r>
            <a:r>
              <a:rPr lang="ja-JP" altLang="en-US" dirty="0"/>
              <a:t>で異なる回路を使用する事例では、回路の組み間違</a:t>
            </a:r>
            <a:endParaRPr lang="en-US" altLang="ja-JP" dirty="0"/>
          </a:p>
          <a:p>
            <a:pPr algn="l"/>
            <a:r>
              <a:rPr lang="ja-JP" altLang="en-US" dirty="0"/>
              <a:t>　　えが生じる可能性があります。</a:t>
            </a:r>
            <a:endParaRPr lang="en-US" altLang="ja-JP" dirty="0"/>
          </a:p>
          <a:p>
            <a:pPr algn="l"/>
            <a:endParaRPr lang="en-US" altLang="ja-JP" b="1" dirty="0"/>
          </a:p>
          <a:p>
            <a:pPr algn="l"/>
            <a:r>
              <a:rPr lang="ja-JP" altLang="en-US" dirty="0"/>
              <a:t>次に多いのは、</a:t>
            </a:r>
            <a:endParaRPr lang="en-US" altLang="ja-JP" dirty="0"/>
          </a:p>
          <a:p>
            <a:pPr algn="l"/>
            <a:endParaRPr lang="en-US" altLang="ja-JP" dirty="0"/>
          </a:p>
          <a:p>
            <a:pPr algn="l"/>
            <a:r>
              <a:rPr lang="ja-JP" altLang="en-US" dirty="0"/>
              <a:t>２．加湿器関係や回路内の水滴に関するヒヤリ・ハットです。</a:t>
            </a:r>
            <a:endParaRPr lang="en-US" altLang="ja-JP" dirty="0"/>
          </a:p>
          <a:p>
            <a:pPr algn="l"/>
            <a:r>
              <a:rPr lang="ja-JP" altLang="en-US" dirty="0"/>
              <a:t>　　加湿器の蒸留水不足・電源入れ忘れ</a:t>
            </a:r>
            <a:endParaRPr lang="en-US" altLang="ja-JP" dirty="0"/>
          </a:p>
          <a:p>
            <a:pPr algn="l"/>
            <a:r>
              <a:rPr lang="ja-JP" altLang="en-US" dirty="0"/>
              <a:t>　　呼気弁への水滴貯留による低圧アラーム</a:t>
            </a:r>
            <a:endParaRPr lang="en-US" altLang="ja-JP" dirty="0"/>
          </a:p>
          <a:p>
            <a:pPr algn="l"/>
            <a:r>
              <a:rPr lang="ja-JP" altLang="en-US" dirty="0"/>
              <a:t>　　人工呼吸器本体への水滴混入（圧チューブの水滴）</a:t>
            </a:r>
            <a:endParaRPr lang="en-US" altLang="ja-JP" dirty="0"/>
          </a:p>
          <a:p>
            <a:pPr algn="l"/>
            <a:r>
              <a:rPr lang="ja-JP" altLang="en-US" dirty="0"/>
              <a:t>　　人工呼吸器フィルターへの水滴混入（回路内の水滴）</a:t>
            </a:r>
            <a:endParaRPr lang="en-US" altLang="ja-JP" dirty="0"/>
          </a:p>
          <a:p>
            <a:pPr algn="l"/>
            <a:r>
              <a:rPr lang="ja-JP" altLang="en-US" dirty="0"/>
              <a:t>　　加湿器の傾き・転倒による回路内への水流入</a:t>
            </a:r>
            <a:br>
              <a:rPr lang="en-US" altLang="ja-JP" dirty="0"/>
            </a:br>
            <a:r>
              <a:rPr lang="ja-JP" altLang="en-US" dirty="0"/>
              <a:t>　　学校内でも加湿器回路の人工呼吸器で過ごす子どもが増えてきたので、呼吸器本体だけ　</a:t>
            </a:r>
            <a:endParaRPr lang="en-US" altLang="ja-JP" dirty="0"/>
          </a:p>
          <a:p>
            <a:pPr algn="l"/>
            <a:r>
              <a:rPr lang="ja-JP" altLang="en-US" dirty="0"/>
              <a:t>　　でなく、加湿器や回路内の水滴の扱いに関する知識も必要です。</a:t>
            </a:r>
          </a:p>
          <a:p>
            <a:endParaRPr lang="en-US" altLang="ja-JP" dirty="0">
              <a:solidFill>
                <a:srgbClr val="FF0000"/>
              </a:solidFill>
              <a:cs typeface="HG創英角ﾎﾟｯﾌﾟ体" charset="2"/>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870121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cs typeface="HG創英角ﾎﾟｯﾌﾟ体" charset="2"/>
              </a:rPr>
              <a:t>呼吸器関連のヒヤリ・ハット事例の続きです。</a:t>
            </a:r>
            <a:endParaRPr lang="en-US" altLang="ja-JP" dirty="0">
              <a:cs typeface="HG創英角ﾎﾟｯﾌﾟ体" charset="2"/>
            </a:endParaRPr>
          </a:p>
          <a:p>
            <a:r>
              <a:rPr lang="ja-JP" altLang="en-US" dirty="0"/>
              <a:t>３．呼吸不全に関するヒヤリ・ハットもあります。</a:t>
            </a:r>
            <a:endParaRPr lang="en-US" altLang="ja-JP" dirty="0"/>
          </a:p>
          <a:p>
            <a:r>
              <a:rPr lang="ja-JP" altLang="en-US" dirty="0"/>
              <a:t>　　粘調痰の詰まりによる</a:t>
            </a:r>
            <a:r>
              <a:rPr lang="en-US" altLang="ja-JP" dirty="0"/>
              <a:t>SpO</a:t>
            </a:r>
            <a:r>
              <a:rPr lang="en-US" altLang="ja-JP" baseline="-25000" dirty="0"/>
              <a:t>2</a:t>
            </a:r>
            <a:r>
              <a:rPr lang="ja-JP" altLang="en-US" dirty="0"/>
              <a:t>低下をおこし、バギングや吸引繰り返して回復した事例が</a:t>
            </a:r>
            <a:endParaRPr lang="en-US" altLang="ja-JP" dirty="0"/>
          </a:p>
          <a:p>
            <a:r>
              <a:rPr lang="ja-JP" altLang="en-US" dirty="0"/>
              <a:t>　　あります。人工呼吸器装着児は排痰が苦手なので、排痰ケアが重要課題です。</a:t>
            </a:r>
          </a:p>
          <a:p>
            <a:pPr algn="l"/>
            <a:r>
              <a:rPr lang="ja-JP" altLang="en-US" dirty="0"/>
              <a:t>　　学校で人工呼吸器を外して過ごす生徒が呼吸不全をおこし、バギングしたのち人工呼吸</a:t>
            </a:r>
            <a:endParaRPr lang="en-US" altLang="ja-JP" dirty="0"/>
          </a:p>
          <a:p>
            <a:pPr algn="l"/>
            <a:r>
              <a:rPr lang="ja-JP" altLang="en-US" dirty="0"/>
              <a:t>　　器を装着した事例、人工呼吸器を外して過ごすことで気道の加湿が不良になり、痰詰</a:t>
            </a:r>
            <a:r>
              <a:rPr lang="ja-JP" altLang="en-US" dirty="0" err="1"/>
              <a:t>ま</a:t>
            </a:r>
            <a:r>
              <a:rPr lang="ja-JP" altLang="en-US" dirty="0"/>
              <a:t>　</a:t>
            </a:r>
            <a:endParaRPr lang="en-US" altLang="ja-JP" dirty="0"/>
          </a:p>
          <a:p>
            <a:pPr algn="l"/>
            <a:r>
              <a:rPr lang="ja-JP" altLang="en-US" dirty="0"/>
              <a:t>　　</a:t>
            </a:r>
            <a:r>
              <a:rPr lang="ja-JP" altLang="en-US" dirty="0" err="1"/>
              <a:t>りを</a:t>
            </a:r>
            <a:r>
              <a:rPr lang="ja-JP" altLang="en-US" dirty="0"/>
              <a:t>おこし、バギング吸引を繰り返したところ、バギングで血中二酸化炭素が低下して　</a:t>
            </a:r>
            <a:endParaRPr lang="en-US" altLang="ja-JP" dirty="0"/>
          </a:p>
          <a:p>
            <a:pPr algn="l"/>
            <a:r>
              <a:rPr lang="ja-JP" altLang="en-US" dirty="0"/>
              <a:t>　　自発呼吸が消失し、車椅子に登載していた人工呼吸器を装着した事例などがあります。</a:t>
            </a:r>
            <a:br>
              <a:rPr lang="en-US" altLang="ja-JP" dirty="0"/>
            </a:br>
            <a:r>
              <a:rPr lang="ja-JP" altLang="en-US" dirty="0"/>
              <a:t>　　自宅では呼吸器を装着しているが学校内では人工呼吸器を外して生活する事例では、呼　</a:t>
            </a:r>
            <a:endParaRPr lang="en-US" altLang="ja-JP" dirty="0"/>
          </a:p>
          <a:p>
            <a:pPr algn="l"/>
            <a:r>
              <a:rPr lang="ja-JP" altLang="en-US" dirty="0"/>
              <a:t>　　吸不全になるリスクが少なからずあります。</a:t>
            </a:r>
            <a:endParaRPr lang="en-US" altLang="ja-JP" dirty="0"/>
          </a:p>
          <a:p>
            <a:pPr marL="826" defTabSz="915398">
              <a:defRPr/>
            </a:pPr>
            <a:r>
              <a:rPr lang="ja-JP" altLang="en-US" dirty="0"/>
              <a:t>４．気管カニューレ抜去、気管カニューレ内の痰詰まり閉塞、気管カニューレの向きによる　　</a:t>
            </a:r>
            <a:endParaRPr lang="en-US" altLang="ja-JP" dirty="0"/>
          </a:p>
          <a:p>
            <a:pPr marL="826" defTabSz="915398">
              <a:defRPr/>
            </a:pPr>
            <a:r>
              <a:rPr lang="ja-JP" altLang="en-US" dirty="0"/>
              <a:t>　　閉塞など、気管切開カニューレ関係のヒヤリ・ハットもあります</a:t>
            </a:r>
            <a:r>
              <a:rPr lang="ja-JP" altLang="en-US" b="1" dirty="0"/>
              <a:t>。</a:t>
            </a:r>
            <a:endParaRPr lang="ja-JP" altLang="en-US" dirty="0"/>
          </a:p>
          <a:p>
            <a:r>
              <a:rPr lang="ja-JP" altLang="en-US" dirty="0"/>
              <a:t>　　人工呼吸器の対応は気管カニューレへの対応ができることが大前提となります。</a:t>
            </a:r>
            <a:endParaRPr lang="en-US" altLang="ja-JP" dirty="0">
              <a:cs typeface="HG創英角ﾎﾟｯﾌﾟ体" charset="2"/>
            </a:endParaRPr>
          </a:p>
          <a:p>
            <a:pPr marL="826" defTabSz="915398">
              <a:defRPr/>
            </a:pPr>
            <a:r>
              <a:rPr lang="ja-JP" altLang="en-US" dirty="0">
                <a:cs typeface="HG創英角ﾎﾟｯﾌﾟ体" charset="2"/>
              </a:rPr>
              <a:t>５</a:t>
            </a:r>
            <a:r>
              <a:rPr lang="en-US" altLang="ja-JP" dirty="0">
                <a:cs typeface="HG創英角ﾎﾟｯﾌﾟ体" charset="2"/>
              </a:rPr>
              <a:t>. </a:t>
            </a:r>
            <a:r>
              <a:rPr lang="ja-JP" altLang="en-US" dirty="0">
                <a:cs typeface="HG創英角ﾎﾟｯﾌﾟ体" charset="2"/>
              </a:rPr>
              <a:t> </a:t>
            </a:r>
            <a:r>
              <a:rPr lang="ja-JP" altLang="en-US" dirty="0"/>
              <a:t>酸素ボンベの元栓・流量計・酸素チューブ、濃縮器の電源など酸素関係のヒヤリ・ハッ　</a:t>
            </a:r>
            <a:endParaRPr lang="en-US" altLang="ja-JP" dirty="0"/>
          </a:p>
          <a:p>
            <a:pPr marL="826" defTabSz="915398">
              <a:defRPr/>
            </a:pPr>
            <a:r>
              <a:rPr lang="ja-JP" altLang="en-US" dirty="0"/>
              <a:t>　　トもあります。</a:t>
            </a:r>
            <a:endParaRPr lang="en-US" altLang="ja-JP" dirty="0"/>
          </a:p>
          <a:p>
            <a:pPr marL="826" defTabSz="915398">
              <a:defRPr/>
            </a:pPr>
            <a:r>
              <a:rPr lang="ja-JP" altLang="en-US" dirty="0"/>
              <a:t>　  酸素ボンベにはアラーム機能がないので目視での確認が必要です。</a:t>
            </a:r>
          </a:p>
          <a:p>
            <a:pPr marL="826"/>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219627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学校生活における呼吸器関連のヒヤリ・ハット事例の中で多いのは、</a:t>
            </a:r>
            <a:r>
              <a:rPr kumimoji="1" lang="ja-JP" altLang="en-US" dirty="0">
                <a:cs typeface="HG創英角ﾎﾟｯﾌﾟ体" charset="2"/>
              </a:rPr>
              <a:t>人工呼吸器回路および加湿器の取扱いに関するヒヤリ・ハットです。</a:t>
            </a:r>
            <a:endParaRPr kumimoji="1" lang="en-US" altLang="ja-JP" dirty="0">
              <a:cs typeface="HG創英角ﾎﾟｯﾌﾟ体" charset="2"/>
            </a:endParaRPr>
          </a:p>
          <a:p>
            <a:r>
              <a:rPr kumimoji="1" lang="ja-JP" altLang="en-US" dirty="0">
                <a:cs typeface="メイリオ"/>
              </a:rPr>
              <a:t>　学校生活では、車椅子と床面との移乗や体位変換が多いため、回路のゆるみや脱落、呼気ポート・呼気弁の閉塞に注意する必要があります。</a:t>
            </a:r>
          </a:p>
          <a:p>
            <a:r>
              <a:rPr kumimoji="1" lang="ja-JP" altLang="en-US" dirty="0">
                <a:cs typeface="メイリオ"/>
              </a:rPr>
              <a:t>　低体温が顕著だったり痰が粘調な子どもでは、学校内でも加湿器回路を使用することが増えてきました。</a:t>
            </a:r>
            <a:endParaRPr kumimoji="1" lang="en-US" altLang="ja-JP" b="0" dirty="0">
              <a:cs typeface="メイリオ"/>
            </a:endParaRPr>
          </a:p>
          <a:p>
            <a:r>
              <a:rPr kumimoji="1" lang="ja-JP" altLang="en-US" b="0" dirty="0">
                <a:cs typeface="メイリオ"/>
              </a:rPr>
              <a:t>　そのため、</a:t>
            </a:r>
            <a:r>
              <a:rPr kumimoji="1" lang="ja-JP" altLang="en-US" dirty="0">
                <a:cs typeface="メイリオ"/>
              </a:rPr>
              <a:t>加湿器回路や</a:t>
            </a:r>
            <a:r>
              <a:rPr lang="ja-JP" altLang="en-US" dirty="0">
                <a:cs typeface="HG創英角ﾎﾟｯﾌﾟ体" charset="2"/>
              </a:rPr>
              <a:t>人工呼吸器</a:t>
            </a:r>
            <a:r>
              <a:rPr kumimoji="1" lang="ja-JP" altLang="en-US" dirty="0">
                <a:cs typeface="メイリオ"/>
              </a:rPr>
              <a:t>回路内の結露の適切な除去方法について学習する必要があります。</a:t>
            </a:r>
            <a:endParaRPr kumimoji="1" lang="en-US" altLang="ja-JP" dirty="0">
              <a:cs typeface="メイリオ"/>
            </a:endParaRPr>
          </a:p>
          <a:p>
            <a:r>
              <a:rPr kumimoji="1" lang="ja-JP" altLang="en-US" dirty="0">
                <a:cs typeface="HG創英角ﾎﾟｯﾌﾟ体" charset="2"/>
              </a:rPr>
              <a:t>　また、</a:t>
            </a:r>
            <a:r>
              <a:rPr kumimoji="1" lang="ja-JP" altLang="en-US" dirty="0">
                <a:cs typeface="メイリオ"/>
              </a:rPr>
              <a:t>自宅と学校との間の移動中は、加湿器回路のまま電源を入れずに登校してくるケースが多いのですが、移動中は人工鼻付き外出用回路で登下校し、登校後に加湿器回路に組み替えるケースもあります。</a:t>
            </a:r>
            <a:r>
              <a:rPr kumimoji="1" lang="ja-JP" altLang="en-US" dirty="0">
                <a:cs typeface="HG創英角ﾎﾟｯﾌﾟ体" charset="2"/>
              </a:rPr>
              <a:t>そのような場合、</a:t>
            </a:r>
            <a:r>
              <a:rPr kumimoji="1" lang="ja-JP" altLang="en-US" dirty="0">
                <a:cs typeface="メイリオ"/>
              </a:rPr>
              <a:t>加湿器回路に誤って人工鼻を装着すると人工鼻の気道抵抗が上昇し換気量が低下するので注意します。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1088597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cs typeface="HG創英角ﾎﾟｯﾌﾟ体" charset="2"/>
              </a:rPr>
              <a:t>人工呼吸器装着児が酸素飽和度が低下した時のチェックポイントを示します。</a:t>
            </a:r>
            <a:endParaRPr lang="en-US" altLang="ja-JP" dirty="0">
              <a:cs typeface="HG創英角ﾎﾟｯﾌﾟ体" charset="2"/>
            </a:endParaRPr>
          </a:p>
          <a:p>
            <a:r>
              <a:rPr lang="ja-JP" altLang="en-US" dirty="0">
                <a:cs typeface="HG創英角ﾎﾟｯﾌﾟ体" charset="2"/>
              </a:rPr>
              <a:t>　まず子どもの様子をみましょう。</a:t>
            </a:r>
            <a:endParaRPr lang="en-US" altLang="ja-JP" dirty="0">
              <a:cs typeface="HG創英角ﾎﾟｯﾌﾟ体" charset="2"/>
            </a:endParaRPr>
          </a:p>
          <a:p>
            <a:r>
              <a:rPr lang="ja-JP" altLang="en-US" dirty="0">
                <a:cs typeface="HG創英角ﾎﾟｯﾌﾟ体" charset="2"/>
              </a:rPr>
              <a:t>　人工呼吸器の作動は正常か？　</a:t>
            </a:r>
            <a:endParaRPr lang="en-US" altLang="ja-JP" dirty="0">
              <a:cs typeface="HG創英角ﾎﾟｯﾌﾟ体" charset="2"/>
            </a:endParaRPr>
          </a:p>
          <a:p>
            <a:r>
              <a:rPr lang="ja-JP" altLang="en-US" dirty="0">
                <a:cs typeface="HG創英角ﾎﾟｯﾌﾟ体" charset="2"/>
              </a:rPr>
              <a:t>　人工呼吸器アラームは？</a:t>
            </a:r>
            <a:endParaRPr lang="en-US" altLang="ja-JP" dirty="0">
              <a:cs typeface="HG創英角ﾎﾟｯﾌﾟ体" charset="2"/>
            </a:endParaRPr>
          </a:p>
          <a:p>
            <a:r>
              <a:rPr lang="ja-JP" altLang="en-US" dirty="0">
                <a:cs typeface="HG創英角ﾎﾟｯﾌﾟ体" charset="2"/>
              </a:rPr>
              <a:t>　低圧の時：カニューレ抜去や人工呼吸器回路外れがないか？</a:t>
            </a:r>
            <a:endParaRPr lang="en-US" altLang="ja-JP" dirty="0">
              <a:cs typeface="HG創英角ﾎﾟｯﾌﾟ体" charset="2"/>
            </a:endParaRPr>
          </a:p>
          <a:p>
            <a:r>
              <a:rPr lang="ja-JP" altLang="en-US" dirty="0">
                <a:cs typeface="HG創英角ﾎﾟｯﾌﾟ体" charset="2"/>
              </a:rPr>
              <a:t>　換気量低下（高圧アラーム）：痰による狭窄、気管カニューレの位置や向きが不適切、本人の筋緊張亢進、人工呼吸器回路内結露。</a:t>
            </a:r>
          </a:p>
          <a:p>
            <a:r>
              <a:rPr lang="ja-JP" altLang="en-US" dirty="0">
                <a:cs typeface="HG創英角ﾎﾟｯﾌﾟ体" charset="2"/>
              </a:rPr>
              <a:t>　ゼロゼロしていて痰が溜まっていないか？→吸引します。</a:t>
            </a:r>
            <a:endParaRPr lang="en-US" altLang="ja-JP" dirty="0">
              <a:cs typeface="HG創英角ﾎﾟｯﾌﾟ体" charset="2"/>
            </a:endParaRPr>
          </a:p>
          <a:p>
            <a:r>
              <a:rPr lang="ja-JP" altLang="en-US" dirty="0">
                <a:cs typeface="HG創英角ﾎﾟｯﾌﾟ体" charset="2"/>
              </a:rPr>
              <a:t>　ゼロゼロしないが呼吸音が弱くないか？→バギング吸引します。</a:t>
            </a:r>
            <a:endParaRPr lang="en-US" altLang="ja-JP" dirty="0">
              <a:cs typeface="HG創英角ﾎﾟｯﾌﾟ体" charset="2"/>
            </a:endParaRPr>
          </a:p>
          <a:p>
            <a:r>
              <a:rPr lang="ja-JP" altLang="en-US" dirty="0">
                <a:cs typeface="HG創英角ﾎﾟｯﾌﾟ体" charset="2"/>
              </a:rPr>
              <a:t>　酸素チューブが外れていないか？→酸素ボンベにはアラームがありません。</a:t>
            </a:r>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168</a:t>
            </a:fld>
            <a:endParaRPr kumimoji="1" lang="ja-JP" altLang="en-US"/>
          </a:p>
        </p:txBody>
      </p:sp>
    </p:spTree>
    <p:extLst>
      <p:ext uri="{BB962C8B-B14F-4D97-AF65-F5344CB8AC3E}">
        <p14:creationId xmlns:p14="http://schemas.microsoft.com/office/powerpoint/2010/main" val="328957089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cs typeface="メイリオ"/>
              </a:rPr>
              <a:t>　人工</a:t>
            </a:r>
            <a:r>
              <a:rPr kumimoji="1" lang="ja-JP" altLang="en-US" dirty="0">
                <a:cs typeface="メイリオ"/>
              </a:rPr>
              <a:t>呼吸器装着児は排痰困難な児が多く吸引だけでは対処できません。</a:t>
            </a:r>
            <a:endParaRPr kumimoji="1" lang="en-US" altLang="ja-JP" dirty="0">
              <a:cs typeface="メイリオ"/>
            </a:endParaRPr>
          </a:p>
          <a:p>
            <a:r>
              <a:rPr kumimoji="1" lang="ja-JP" altLang="en-US" dirty="0"/>
              <a:t>　</a:t>
            </a:r>
            <a:r>
              <a:rPr lang="ja-JP" altLang="en-US" dirty="0">
                <a:cs typeface="メイリオ"/>
              </a:rPr>
              <a:t>医師や看護師のできる</a:t>
            </a:r>
            <a:r>
              <a:rPr kumimoji="1" lang="ja-JP" altLang="en-US" dirty="0"/>
              <a:t>排痰介助には様々ありますが、上気道により近い中枢側にある痰の除去は、</a:t>
            </a:r>
            <a:r>
              <a:rPr kumimoji="1" lang="ja-JP" altLang="en-US" dirty="0">
                <a:cs typeface="メイリオ"/>
              </a:rPr>
              <a:t>胸郭圧迫による咳介助</a:t>
            </a:r>
            <a:r>
              <a:rPr kumimoji="1" lang="en-US" altLang="ja-JP" dirty="0">
                <a:cs typeface="メイリオ"/>
              </a:rPr>
              <a:t>(</a:t>
            </a:r>
            <a:r>
              <a:rPr kumimoji="1" lang="ja-JP" altLang="en-US" dirty="0">
                <a:cs typeface="メイリオ"/>
              </a:rPr>
              <a:t>呼気介助）や、気管圧迫による咳嗽誘発、排痰補助装置などが有効です。</a:t>
            </a:r>
            <a:endParaRPr kumimoji="1" lang="en-US" altLang="ja-JP" dirty="0">
              <a:cs typeface="メイリオ"/>
            </a:endParaRPr>
          </a:p>
          <a:p>
            <a:r>
              <a:rPr lang="ja-JP" altLang="en-US" dirty="0"/>
              <a:t>　末梢</a:t>
            </a:r>
            <a:r>
              <a:rPr kumimoji="1" lang="ja-JP" altLang="en-US" dirty="0"/>
              <a:t>にある痰の移動には、</a:t>
            </a:r>
            <a:r>
              <a:rPr kumimoji="1" lang="ja-JP" altLang="en-US" dirty="0">
                <a:cs typeface="メイリオ"/>
              </a:rPr>
              <a:t>体位ドレナージ、スクイージングなどの呼吸リハビリ的アプローチが有用ですが、アンビューバックによる加圧換気</a:t>
            </a:r>
            <a:r>
              <a:rPr kumimoji="1" lang="ja-JP" altLang="en-US" b="0" dirty="0">
                <a:cs typeface="メイリオ"/>
              </a:rPr>
              <a:t>も排痰介助として有用です。</a:t>
            </a:r>
            <a:endParaRPr kumimoji="1" lang="en-US" altLang="ja-JP" b="0" dirty="0">
              <a:cs typeface="メイリオ"/>
            </a:endParaRPr>
          </a:p>
          <a:p>
            <a:pPr>
              <a:lnSpc>
                <a:spcPct val="120000"/>
              </a:lnSpc>
            </a:pPr>
            <a:r>
              <a:rPr kumimoji="1" lang="ja-JP" altLang="en-US" dirty="0">
                <a:cs typeface="メイリオ"/>
              </a:rPr>
              <a:t>　用手換気に慣れてくるとバックの硬さや胸の上がり方で気道狭窄</a:t>
            </a:r>
            <a:r>
              <a:rPr kumimoji="1" lang="en-US" altLang="ja-JP" dirty="0">
                <a:cs typeface="メイリオ"/>
              </a:rPr>
              <a:t>(</a:t>
            </a:r>
            <a:r>
              <a:rPr kumimoji="1" lang="ja-JP" altLang="en-US" dirty="0">
                <a:cs typeface="メイリオ"/>
              </a:rPr>
              <a:t>痰の詰まり程度）がわかるようになります。</a:t>
            </a:r>
            <a:endParaRPr kumimoji="1" lang="en-US" altLang="ja-JP" dirty="0">
              <a:cs typeface="メイリオ"/>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324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舌根沈下など、</a:t>
            </a:r>
            <a:r>
              <a:rPr lang="ja-JP" altLang="ja-JP" dirty="0"/>
              <a:t>上咽頭、中咽頭の狭窄による呼吸障害に対</a:t>
            </a:r>
            <a:r>
              <a:rPr lang="ja-JP" altLang="en-US" dirty="0"/>
              <a:t>する医学的な対応として経鼻エアウェイがあります。</a:t>
            </a:r>
            <a:endParaRPr lang="en-US" altLang="ja-JP" dirty="0"/>
          </a:p>
          <a:p>
            <a:r>
              <a:rPr lang="ja-JP" altLang="en-US" dirty="0"/>
              <a:t>　これは</a:t>
            </a:r>
            <a:r>
              <a:rPr lang="ja-JP" altLang="ja-JP" dirty="0"/>
              <a:t>、鼻から咽頭まで</a:t>
            </a:r>
            <a:r>
              <a:rPr lang="ja-JP" altLang="en-US" dirty="0"/>
              <a:t>比較的軟らかい管を</a:t>
            </a:r>
            <a:r>
              <a:rPr lang="ja-JP" altLang="ja-JP" dirty="0"/>
              <a:t>挿入して、空気の通り道のトンネルを作る</a:t>
            </a:r>
            <a:r>
              <a:rPr lang="ja-JP" altLang="en-US" dirty="0"/>
              <a:t>方法です。</a:t>
            </a:r>
            <a:endParaRPr lang="en-US" altLang="ja-JP" dirty="0"/>
          </a:p>
          <a:p>
            <a:r>
              <a:rPr lang="ja-JP" altLang="en-US" dirty="0"/>
              <a:t>　この方法により</a:t>
            </a:r>
            <a:r>
              <a:rPr lang="ja-JP" altLang="ja-JP" dirty="0"/>
              <a:t>、</a:t>
            </a:r>
            <a:r>
              <a:rPr lang="ja-JP" altLang="en-US" dirty="0"/>
              <a:t>呼吸が非常に楽になる場合がかなりあります。</a:t>
            </a:r>
            <a:endParaRPr lang="en-US" altLang="ja-JP" dirty="0"/>
          </a:p>
          <a:p>
            <a:r>
              <a:rPr lang="ja-JP" altLang="en-US" dirty="0"/>
              <a:t>　</a:t>
            </a:r>
            <a:r>
              <a:rPr lang="ja-JP" altLang="ja-JP" dirty="0"/>
              <a:t>この経鼻エアウェイによって、呼吸障害の改善、睡眠の安定化、表情の改善、精神活動の改善などの他に、胃食道逆流症の改善、体重増加などが得られ</a:t>
            </a:r>
            <a:r>
              <a:rPr lang="ja-JP" altLang="en-US" dirty="0"/>
              <a:t>ます</a:t>
            </a:r>
            <a:r>
              <a:rPr lang="ja-JP" altLang="ja-JP" dirty="0"/>
              <a:t>。</a:t>
            </a:r>
            <a:endParaRPr lang="en-US" altLang="ja-JP" dirty="0"/>
          </a:p>
          <a:p>
            <a:r>
              <a:rPr lang="ja-JP" altLang="en-US" dirty="0"/>
              <a:t>　</a:t>
            </a:r>
            <a:r>
              <a:rPr lang="ja-JP" altLang="ja-JP" dirty="0"/>
              <a:t>これが上首尾にできることによって気管切開をしなくて済んだり、家庭療育を維持することが可能となっている例も多いなど、著しい</a:t>
            </a:r>
            <a:r>
              <a:rPr lang="en-US" altLang="ja-JP" dirty="0"/>
              <a:t>QOL</a:t>
            </a:r>
            <a:r>
              <a:rPr lang="ja-JP" altLang="ja-JP" dirty="0"/>
              <a:t>の改善</a:t>
            </a:r>
            <a:r>
              <a:rPr lang="ja-JP" altLang="en-US" dirty="0"/>
              <a:t>につながることもあり</a:t>
            </a:r>
            <a:r>
              <a:rPr lang="ja-JP" altLang="ja-JP" dirty="0"/>
              <a:t>得る</a:t>
            </a:r>
            <a:r>
              <a:rPr lang="ja-JP" altLang="en-US" dirty="0"/>
              <a:t>ものです</a:t>
            </a:r>
            <a:r>
              <a:rPr lang="ja-JP" altLang="ja-JP" dirty="0"/>
              <a:t>。</a:t>
            </a:r>
          </a:p>
          <a:p>
            <a:r>
              <a:rPr lang="ja-JP" altLang="en-US" dirty="0"/>
              <a:t>　</a:t>
            </a:r>
            <a:r>
              <a:rPr lang="ja-JP" altLang="ja-JP" dirty="0"/>
              <a:t>このエアウェイは夜間睡眠時だけの使用で済む例が多い</a:t>
            </a:r>
            <a:r>
              <a:rPr lang="ja-JP" altLang="en-US" dirty="0"/>
              <a:t>のですが</a:t>
            </a:r>
            <a:r>
              <a:rPr lang="ja-JP" altLang="ja-JP" dirty="0"/>
              <a:t>、日中もずっと必要な場合もあ</a:t>
            </a:r>
            <a:r>
              <a:rPr lang="ja-JP" altLang="en-US" dirty="0"/>
              <a:t>ります</a:t>
            </a:r>
            <a:r>
              <a:rPr lang="ja-JP" altLang="ja-JP" dirty="0"/>
              <a:t>。</a:t>
            </a:r>
            <a:endParaRPr lang="en-US" altLang="ja-JP" dirty="0"/>
          </a:p>
          <a:p>
            <a:r>
              <a:rPr lang="ja-JP" altLang="en-US" dirty="0"/>
              <a:t>　</a:t>
            </a:r>
            <a:r>
              <a:rPr lang="ja-JP" altLang="ja-JP" dirty="0"/>
              <a:t>そのようなケースで、食事水分摂取可能なケースでは摂取の時にはエアウェイは抜くか、少し引き抜いて浅くして固定</a:t>
            </a:r>
            <a:r>
              <a:rPr lang="ja-JP" altLang="en-US" dirty="0"/>
              <a:t>します</a:t>
            </a:r>
            <a:r>
              <a:rPr lang="ja-JP" altLang="ja-JP" dirty="0"/>
              <a:t>。</a:t>
            </a:r>
          </a:p>
          <a:p>
            <a:endParaRPr lang="ja-JP" altLang="en-US" sz="800"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7678546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spcBef>
                <a:spcPct val="0"/>
              </a:spcBef>
            </a:pPr>
            <a:r>
              <a:rPr lang="ja-JP" altLang="en-US" dirty="0">
                <a:cs typeface="HG創英角ﾎﾟｯﾌﾟ体" charset="2"/>
              </a:rPr>
              <a:t>　特別支援学校における人工呼吸器装着児受け入れに必要なことは、教職員の主体性です。</a:t>
            </a:r>
            <a:endParaRPr lang="en-US" altLang="ja-JP" dirty="0">
              <a:cs typeface="HG創英角ﾎﾟｯﾌﾟ体" charset="2"/>
            </a:endParaRPr>
          </a:p>
          <a:p>
            <a:pPr>
              <a:spcBef>
                <a:spcPct val="0"/>
              </a:spcBef>
            </a:pPr>
            <a:r>
              <a:rPr lang="ja-JP" altLang="en-US" dirty="0"/>
              <a:t>　校内に複数の対象児がいる場合、看護師は子どもの傍に常時いられるわけではありません。</a:t>
            </a:r>
            <a:endParaRPr lang="en-US" altLang="ja-JP" dirty="0"/>
          </a:p>
          <a:p>
            <a:pPr>
              <a:spcBef>
                <a:spcPct val="0"/>
              </a:spcBef>
            </a:pPr>
            <a:r>
              <a:rPr lang="ja-JP" altLang="en-US" dirty="0"/>
              <a:t>　教職員が子どもの状態や呼吸器を理解していないと、適切なタイミングで看護師を呼ぶことができません。</a:t>
            </a:r>
            <a:endParaRPr lang="en-US" altLang="ja-JP" dirty="0"/>
          </a:p>
          <a:p>
            <a:pPr>
              <a:spcBef>
                <a:spcPct val="0"/>
              </a:spcBef>
            </a:pPr>
            <a:r>
              <a:rPr lang="ja-JP" altLang="en-US" dirty="0"/>
              <a:t>　教職員が主体的に関わりながら、必要な場面で看護師が援助するという連携体制が必要です。</a:t>
            </a:r>
            <a:endParaRPr lang="en-US" altLang="ja-JP" b="1" dirty="0">
              <a:latin typeface="メイリオ"/>
              <a:ea typeface="メイリオ"/>
              <a:cs typeface="メイリオ"/>
            </a:endParaRPr>
          </a:p>
          <a:p>
            <a:pPr algn="l">
              <a:spcAft>
                <a:spcPts val="300"/>
              </a:spcAft>
            </a:pPr>
            <a:endParaRPr lang="en-US" altLang="ja-JP" dirty="0">
              <a:latin typeface="メイリオ"/>
              <a:ea typeface="メイリオ"/>
              <a:cs typeface="メイリオ"/>
            </a:endParaRPr>
          </a:p>
          <a:p>
            <a:pPr algn="l">
              <a:spcAft>
                <a:spcPts val="300"/>
              </a:spcAft>
            </a:pPr>
            <a:r>
              <a:rPr lang="ja-JP" altLang="en-US" dirty="0">
                <a:latin typeface="メイリオ"/>
                <a:ea typeface="メイリオ"/>
                <a:cs typeface="メイリオ"/>
              </a:rPr>
              <a:t>　人工呼吸器の管理は看護師だけで対応するのではなく、教職員の協力を得て実施しましょう。</a:t>
            </a:r>
          </a:p>
          <a:p>
            <a:pPr>
              <a:spcBef>
                <a:spcPct val="0"/>
              </a:spcBef>
              <a:buFontTx/>
              <a:buNone/>
            </a:pPr>
            <a:endParaRPr lang="en-US" altLang="ja-JP" dirty="0">
              <a:cs typeface="HG創英角ﾎﾟｯﾌﾟ体" charset="2"/>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77161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脳性まひや神経筋疾患などのために摂食・嚥下機能に障害があり、経口摂取が不可能ないしは、必要十分な量の経口摂取ができない場合や、嚥下機能の低下により誤嚥が許容範囲を超えた場合に経管栄養が必要とな</a:t>
            </a:r>
            <a:r>
              <a:rPr kumimoji="1" lang="ja-JP" altLang="en-US" kern="1200" dirty="0">
                <a:solidFill>
                  <a:schemeClr val="tx1"/>
                </a:solidFill>
                <a:effectLst/>
              </a:rPr>
              <a:t>ります</a:t>
            </a:r>
            <a:r>
              <a:rPr kumimoji="1" lang="ja-JP" altLang="ja-JP" kern="1200" dirty="0">
                <a:solidFill>
                  <a:schemeClr val="tx1"/>
                </a:solidFill>
                <a:effectLst/>
              </a:rPr>
              <a:t>。</a:t>
            </a:r>
            <a:endParaRPr kumimoji="1" lang="en-US" altLang="ja-JP" kern="1200" dirty="0">
              <a:solidFill>
                <a:schemeClr val="tx1"/>
              </a:solidFill>
              <a:effectLst/>
            </a:endParaRPr>
          </a:p>
          <a:p>
            <a:endParaRPr kumimoji="1" lang="en-US" altLang="ja-JP" kern="1200" dirty="0">
              <a:solidFill>
                <a:schemeClr val="tx1"/>
              </a:solidFill>
              <a:effectLst/>
            </a:endParaRPr>
          </a:p>
          <a:p>
            <a:r>
              <a:rPr kumimoji="1" lang="ja-JP" altLang="ja-JP" kern="1200" dirty="0">
                <a:solidFill>
                  <a:schemeClr val="tx1"/>
                </a:solidFill>
                <a:effectLst/>
              </a:rPr>
              <a:t>病態は様々で</a:t>
            </a:r>
            <a:r>
              <a:rPr kumimoji="1" lang="ja-JP" altLang="en-US" kern="1200" dirty="0">
                <a:solidFill>
                  <a:schemeClr val="tx1"/>
                </a:solidFill>
                <a:effectLst/>
              </a:rPr>
              <a:t>す</a:t>
            </a:r>
            <a:r>
              <a:rPr kumimoji="1" lang="ja-JP" altLang="ja-JP" kern="1200" dirty="0">
                <a:solidFill>
                  <a:schemeClr val="tx1"/>
                </a:solidFill>
                <a:effectLst/>
              </a:rPr>
              <a:t>が、経管栄養に至る経過には以下の３つが考えられます。</a:t>
            </a:r>
          </a:p>
          <a:p>
            <a:r>
              <a:rPr kumimoji="1" lang="ja-JP" altLang="en-US" kern="1200" dirty="0">
                <a:solidFill>
                  <a:schemeClr val="tx1"/>
                </a:solidFill>
                <a:effectLst/>
              </a:rPr>
              <a:t>　</a:t>
            </a:r>
            <a:r>
              <a:rPr kumimoji="1" lang="ja-JP" altLang="ja-JP" kern="1200" dirty="0">
                <a:solidFill>
                  <a:schemeClr val="tx1"/>
                </a:solidFill>
                <a:effectLst/>
              </a:rPr>
              <a:t>１）嚥下機能障害が重度で、幼少期から経管栄養を行ってい</a:t>
            </a:r>
            <a:r>
              <a:rPr kumimoji="1" lang="ja-JP" altLang="en-US" kern="1200" dirty="0">
                <a:solidFill>
                  <a:schemeClr val="tx1"/>
                </a:solidFill>
                <a:effectLst/>
              </a:rPr>
              <a:t>る</a:t>
            </a:r>
            <a:r>
              <a:rPr kumimoji="1" lang="ja-JP" altLang="ja-JP" kern="1200" dirty="0">
                <a:solidFill>
                  <a:schemeClr val="tx1"/>
                </a:solidFill>
                <a:effectLst/>
              </a:rPr>
              <a:t>。</a:t>
            </a:r>
          </a:p>
          <a:p>
            <a:r>
              <a:rPr kumimoji="1" lang="ja-JP" altLang="en-US" kern="1200" dirty="0">
                <a:solidFill>
                  <a:schemeClr val="tx1"/>
                </a:solidFill>
                <a:effectLst/>
              </a:rPr>
              <a:t>　</a:t>
            </a:r>
            <a:r>
              <a:rPr kumimoji="1" lang="ja-JP" altLang="ja-JP" kern="1200" dirty="0">
                <a:solidFill>
                  <a:schemeClr val="tx1"/>
                </a:solidFill>
                <a:effectLst/>
              </a:rPr>
              <a:t>２）摂食・嚥下機能に大きな障害はないが、認知の偏りなどから充分量の経口摂取ができ</a:t>
            </a:r>
            <a:endParaRPr kumimoji="1" lang="en-US" altLang="ja-JP" kern="1200" dirty="0">
              <a:solidFill>
                <a:schemeClr val="tx1"/>
              </a:solidFill>
              <a:effectLst/>
            </a:endParaRPr>
          </a:p>
          <a:p>
            <a:r>
              <a:rPr lang="ja-JP" altLang="en-US" dirty="0"/>
              <a:t>　</a:t>
            </a:r>
            <a:r>
              <a:rPr kumimoji="1" lang="ja-JP" altLang="en-US" kern="1200" dirty="0">
                <a:solidFill>
                  <a:schemeClr val="tx1"/>
                </a:solidFill>
                <a:effectLst/>
              </a:rPr>
              <a:t>　　</a:t>
            </a:r>
            <a:r>
              <a:rPr kumimoji="1" lang="ja-JP" altLang="ja-JP" kern="1200" dirty="0">
                <a:solidFill>
                  <a:schemeClr val="tx1"/>
                </a:solidFill>
                <a:effectLst/>
              </a:rPr>
              <a:t>ない。</a:t>
            </a:r>
          </a:p>
          <a:p>
            <a:r>
              <a:rPr kumimoji="1" lang="ja-JP" altLang="en-US" kern="1200" dirty="0">
                <a:solidFill>
                  <a:schemeClr val="tx1"/>
                </a:solidFill>
                <a:effectLst/>
              </a:rPr>
              <a:t>　</a:t>
            </a:r>
            <a:r>
              <a:rPr kumimoji="1" lang="ja-JP" altLang="ja-JP" kern="1200" dirty="0">
                <a:solidFill>
                  <a:schemeClr val="tx1"/>
                </a:solidFill>
                <a:effectLst/>
              </a:rPr>
              <a:t>３）加齢に伴う嚥下機能の低下で誤嚥が顕著になり、思春期頃から経管栄養が必要になっ</a:t>
            </a:r>
            <a:endParaRPr kumimoji="1" lang="en-US" altLang="ja-JP" kern="1200" dirty="0">
              <a:solidFill>
                <a:schemeClr val="tx1"/>
              </a:solidFill>
              <a:effectLst/>
            </a:endParaRPr>
          </a:p>
          <a:p>
            <a:r>
              <a:rPr lang="ja-JP" altLang="en-US" dirty="0"/>
              <a:t>　　　</a:t>
            </a:r>
            <a:r>
              <a:rPr kumimoji="1" lang="ja-JP" altLang="ja-JP" kern="1200" dirty="0">
                <a:solidFill>
                  <a:schemeClr val="tx1"/>
                </a:solidFill>
                <a:effectLst/>
              </a:rPr>
              <a:t>ている。</a:t>
            </a:r>
            <a:endParaRPr kumimoji="1" lang="en-US" altLang="ja-JP" kern="1200" dirty="0">
              <a:solidFill>
                <a:schemeClr val="tx1"/>
              </a:solidFill>
              <a:effectLst/>
            </a:endParaRPr>
          </a:p>
          <a:p>
            <a:endParaRPr kumimoji="1" lang="ja-JP" altLang="ja-JP" kern="1200" dirty="0">
              <a:solidFill>
                <a:schemeClr val="tx1"/>
              </a:solidFill>
              <a:effectLst/>
            </a:endParaRPr>
          </a:p>
          <a:p>
            <a:r>
              <a:rPr kumimoji="1" lang="ja-JP" altLang="ja-JP" kern="1200" dirty="0">
                <a:solidFill>
                  <a:schemeClr val="tx1"/>
                </a:solidFill>
                <a:effectLst/>
              </a:rPr>
              <a:t>いずれの場合も、経口摂取と経管栄養を併用することがあります。口から食べることは『栄養を摂取する』目的の他に、『味わい食べる人生の楽しみ』『介助する人との相互作用の場』という意味があるため、無理のない範囲で経口摂取を併用することが望まれ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68090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誤嚥とは、嚥下の機能に問題があり、本来、口腔から食道、胃、腸へと流れていくべき「食物や水分」や、</a:t>
            </a:r>
            <a:r>
              <a:rPr lang="en-US" altLang="ja-JP" dirty="0"/>
              <a:t>『</a:t>
            </a:r>
            <a:r>
              <a:rPr lang="ja-JP" altLang="en-US" dirty="0"/>
              <a:t>唾液や口の中の細菌</a:t>
            </a:r>
            <a:r>
              <a:rPr lang="en-US" altLang="ja-JP" dirty="0"/>
              <a:t>』</a:t>
            </a:r>
            <a:r>
              <a:rPr lang="ja-JP" altLang="en-US" dirty="0"/>
              <a:t>などが、誤って気管内に流れ込んでしまう状態を言います。</a:t>
            </a:r>
            <a:endParaRPr lang="en-US" altLang="ja-JP" dirty="0"/>
          </a:p>
          <a:p>
            <a:pPr defTabSz="915398">
              <a:defRPr/>
            </a:pPr>
            <a:r>
              <a:rPr lang="ja-JP" altLang="en-US" dirty="0"/>
              <a:t>　左の図で空気の通り道を青線で示し、食物の通り道を赤線で示しています。咽頭で交叉して空気は気管から肺へ、食物は食道から胃に送られます。</a:t>
            </a:r>
            <a:endParaRPr lang="en-US" altLang="ja-JP" dirty="0"/>
          </a:p>
          <a:p>
            <a:pPr defTabSz="915398">
              <a:defRPr/>
            </a:pPr>
            <a:r>
              <a:rPr lang="ja-JP" altLang="en-US" dirty="0"/>
              <a:t>　右の図のように食物が食道だけでなく気管にも流れ込んでしまう状態を誤嚥と言います。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172</a:t>
            </a:fld>
            <a:endParaRPr kumimoji="1" lang="ja-JP" altLang="en-US"/>
          </a:p>
        </p:txBody>
      </p:sp>
    </p:spTree>
    <p:extLst>
      <p:ext uri="{BB962C8B-B14F-4D97-AF65-F5344CB8AC3E}">
        <p14:creationId xmlns:p14="http://schemas.microsoft.com/office/powerpoint/2010/main" val="3500171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許容できない誤嚥が明らかとなった場合、その対応として、経管栄養が検討されます。</a:t>
            </a:r>
            <a:endParaRPr lang="en-US" altLang="ja-JP" dirty="0"/>
          </a:p>
          <a:p>
            <a:r>
              <a:rPr lang="ja-JP" altLang="en-US" dirty="0"/>
              <a:t>しかし、嚥下障害の程度によって、その対応は異なります。</a:t>
            </a:r>
            <a:endParaRPr lang="en-US" altLang="ja-JP" dirty="0"/>
          </a:p>
          <a:p>
            <a:r>
              <a:rPr lang="ja-JP" altLang="en-US" dirty="0"/>
              <a:t>　誤嚥が最重度の場合は、経管栄養のみとなり、経口摂取は原則禁止となります。</a:t>
            </a:r>
            <a:endParaRPr lang="en-US" altLang="ja-JP" dirty="0"/>
          </a:p>
          <a:p>
            <a:r>
              <a:rPr lang="ja-JP" altLang="en-US" dirty="0"/>
              <a:t>　重度の場合は、経管栄養主体で、経口摂取は好きなものを少量ずつ摂り、楽しむ程度にします。</a:t>
            </a:r>
            <a:endParaRPr lang="en-US" altLang="ja-JP" dirty="0">
              <a:solidFill>
                <a:schemeClr val="tx1"/>
              </a:solidFill>
            </a:endParaRPr>
          </a:p>
          <a:p>
            <a:r>
              <a:rPr lang="ja-JP" altLang="en-US" dirty="0">
                <a:solidFill>
                  <a:srgbClr val="000000"/>
                </a:solidFill>
              </a:rPr>
              <a:t>　中等度の場合は、</a:t>
            </a:r>
            <a:r>
              <a:rPr lang="ja-JP" altLang="en-US" dirty="0"/>
              <a:t>経管栄養と経口摂取をその子どもの生活に合わせて併用していきます。</a:t>
            </a:r>
            <a:endParaRPr lang="en-US" altLang="ja-JP" dirty="0"/>
          </a:p>
          <a:p>
            <a:r>
              <a:rPr lang="ja-JP" altLang="en-US" dirty="0"/>
              <a:t>　軽度の場合は、経口摂取主体で、水分などは経管栄養ないしは、体調不良時のみ経管栄養にします。</a:t>
            </a:r>
            <a:endParaRPr lang="en-US" altLang="ja-JP" dirty="0"/>
          </a:p>
          <a:p>
            <a:r>
              <a:rPr lang="ja-JP" altLang="en-US" dirty="0">
                <a:solidFill>
                  <a:srgbClr val="000000"/>
                </a:solidFill>
              </a:rPr>
              <a:t>　</a:t>
            </a:r>
            <a:endParaRPr lang="en-US" altLang="ja-JP" dirty="0">
              <a:solidFill>
                <a:srgbClr val="000000"/>
              </a:solidFill>
            </a:endParaRPr>
          </a:p>
          <a:p>
            <a:r>
              <a:rPr lang="ja-JP" altLang="en-US" dirty="0">
                <a:solidFill>
                  <a:srgbClr val="000000"/>
                </a:solidFill>
              </a:rPr>
              <a:t>口から食べることは</a:t>
            </a:r>
            <a:r>
              <a:rPr lang="en-US" altLang="ja-JP" dirty="0">
                <a:solidFill>
                  <a:srgbClr val="000000"/>
                </a:solidFill>
              </a:rPr>
              <a:t>『</a:t>
            </a:r>
            <a:r>
              <a:rPr lang="ja-JP" altLang="en-US" dirty="0">
                <a:solidFill>
                  <a:srgbClr val="000000"/>
                </a:solidFill>
              </a:rPr>
              <a:t>栄養を摂取する</a:t>
            </a:r>
            <a:r>
              <a:rPr lang="en-US" altLang="ja-JP" dirty="0">
                <a:solidFill>
                  <a:srgbClr val="000000"/>
                </a:solidFill>
              </a:rPr>
              <a:t>』</a:t>
            </a:r>
            <a:r>
              <a:rPr lang="ja-JP" altLang="en-US" dirty="0">
                <a:solidFill>
                  <a:srgbClr val="000000"/>
                </a:solidFill>
              </a:rPr>
              <a:t>目的の他に、</a:t>
            </a:r>
            <a:r>
              <a:rPr lang="en-US" altLang="ja-JP" dirty="0">
                <a:solidFill>
                  <a:srgbClr val="000000"/>
                </a:solidFill>
              </a:rPr>
              <a:t>『</a:t>
            </a:r>
            <a:r>
              <a:rPr lang="ja-JP" altLang="en-US" dirty="0">
                <a:solidFill>
                  <a:srgbClr val="000000"/>
                </a:solidFill>
              </a:rPr>
              <a:t>味わい食べる人生の楽しみ</a:t>
            </a:r>
            <a:r>
              <a:rPr lang="en-US" altLang="ja-JP" dirty="0">
                <a:solidFill>
                  <a:srgbClr val="000000"/>
                </a:solidFill>
              </a:rPr>
              <a:t>』『</a:t>
            </a:r>
            <a:r>
              <a:rPr lang="ja-JP" altLang="en-US" dirty="0">
                <a:solidFill>
                  <a:srgbClr val="000000"/>
                </a:solidFill>
              </a:rPr>
              <a:t>介助する人との相互作用の場</a:t>
            </a:r>
            <a:r>
              <a:rPr lang="en-US" altLang="ja-JP" dirty="0">
                <a:solidFill>
                  <a:srgbClr val="000000"/>
                </a:solidFill>
              </a:rPr>
              <a:t>』</a:t>
            </a:r>
            <a:r>
              <a:rPr lang="ja-JP" altLang="en-US" dirty="0">
                <a:solidFill>
                  <a:srgbClr val="000000"/>
                </a:solidFill>
              </a:rPr>
              <a:t>という意味があるため、無理のない範囲で経口摂取は続けていけるような併用法を考えていきます。 </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86702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誤嚥が疑われる症状には次のようなものがあります。</a:t>
            </a:r>
            <a:endParaRPr lang="en-US" altLang="ja-JP" dirty="0"/>
          </a:p>
          <a:p>
            <a:pPr defTabSz="915398">
              <a:defRPr/>
            </a:pPr>
            <a:r>
              <a:rPr lang="ja-JP" altLang="en-US" dirty="0"/>
              <a:t>　咳込み・むせ。しかし、誤嚥していてもむせないことがあります。</a:t>
            </a:r>
            <a:r>
              <a:rPr lang="en-US" altLang="ja-JP" dirty="0">
                <a:cs typeface="ＭＳ ゴシック" charset="0"/>
              </a:rPr>
              <a:t>『</a:t>
            </a:r>
            <a:r>
              <a:rPr lang="ja-JP" altLang="en-US" dirty="0">
                <a:cs typeface="ＭＳ ゴシック" charset="0"/>
              </a:rPr>
              <a:t>サイレントアスピレーション</a:t>
            </a:r>
            <a:r>
              <a:rPr lang="en-US" altLang="ja-JP" dirty="0">
                <a:cs typeface="ＭＳ ゴシック" charset="0"/>
              </a:rPr>
              <a:t>』</a:t>
            </a:r>
            <a:r>
              <a:rPr lang="ja-JP" altLang="en-US" dirty="0">
                <a:cs typeface="ＭＳ ゴシック" charset="0"/>
              </a:rPr>
              <a:t>といわれています。</a:t>
            </a:r>
            <a:endParaRPr lang="en-US" altLang="ja-JP" dirty="0">
              <a:cs typeface="ＭＳ ゴシック" charset="0"/>
            </a:endParaRPr>
          </a:p>
          <a:p>
            <a:pPr defTabSz="915398">
              <a:defRPr/>
            </a:pPr>
            <a:r>
              <a:rPr lang="ja-JP" altLang="en-US" dirty="0">
                <a:cs typeface="ＭＳ Ｐ明朝" charset="0"/>
              </a:rPr>
              <a:t>　顔色不良・酸素飽和度の低下</a:t>
            </a:r>
            <a:endParaRPr lang="en-US" altLang="ja-JP" dirty="0">
              <a:cs typeface="ＭＳ Ｐ明朝" charset="0"/>
            </a:endParaRPr>
          </a:p>
          <a:p>
            <a:pPr defTabSz="915398">
              <a:defRPr/>
            </a:pPr>
            <a:r>
              <a:rPr lang="ja-JP" altLang="en-US" dirty="0">
                <a:cs typeface="ＭＳ Ｐ明朝" charset="0"/>
              </a:rPr>
              <a:t>　筋緊張亢進</a:t>
            </a:r>
            <a:endParaRPr lang="en-US" altLang="ja-JP" dirty="0">
              <a:cs typeface="ＭＳ Ｐ明朝" charset="0"/>
            </a:endParaRPr>
          </a:p>
          <a:p>
            <a:pPr defTabSz="915398">
              <a:defRPr/>
            </a:pPr>
            <a:r>
              <a:rPr lang="ja-JP" altLang="en-US" dirty="0">
                <a:cs typeface="ＭＳ Ｐ明朝" charset="0"/>
              </a:rPr>
              <a:t>　食事中の喘鳴。食塊の咽頭滞留や喉頭侵入がある場合にゼロゼロ・ゼコゼコという音がきかれます。</a:t>
            </a:r>
            <a:endParaRPr lang="en-US" altLang="ja-JP" dirty="0">
              <a:cs typeface="ＭＳ Ｐ明朝" charset="0"/>
            </a:endParaRPr>
          </a:p>
          <a:p>
            <a:pPr defTabSz="915398">
              <a:defRPr/>
            </a:pPr>
            <a:r>
              <a:rPr lang="ja-JP" altLang="en-US" dirty="0">
                <a:cs typeface="ＭＳ Ｐ明朝" charset="0"/>
              </a:rPr>
              <a:t>　食後の喘鳴。誤嚥による気管支の攣縮（れんしゅく）が生じると、ゼイゼイ・ヒューヒューという喘息のような音がきかれます。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174</a:t>
            </a:fld>
            <a:endParaRPr kumimoji="1" lang="ja-JP" altLang="en-US"/>
          </a:p>
        </p:txBody>
      </p:sp>
    </p:spTree>
    <p:extLst>
      <p:ext uri="{BB962C8B-B14F-4D97-AF65-F5344CB8AC3E}">
        <p14:creationId xmlns:p14="http://schemas.microsoft.com/office/powerpoint/2010/main" val="24835551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誤嚥が多量であったり誤嚥が繰り返されたりすると、呼吸困難や窒息などの気道閉塞、喘息のような呼吸状態になる気管支攣縮、慢性気管支炎や誤嚥性肺炎などの気道感染症や無気肺など、重篤な症状が生じることがあります。</a:t>
            </a:r>
            <a:endParaRPr lang="en-US" altLang="ja-JP" dirty="0"/>
          </a:p>
          <a:p>
            <a:endParaRPr lang="en-US" altLang="ja-JP" dirty="0"/>
          </a:p>
          <a:p>
            <a:r>
              <a:rPr lang="ja-JP" altLang="en-US" dirty="0"/>
              <a:t>　しかし、誤嚥から気管支や肺を守る防御機構があるため、食事中に誤嚥を起こしても、必ずしもこのような重篤な状態にはなりません。</a:t>
            </a:r>
            <a:endParaRPr lang="en-US" altLang="ja-JP" dirty="0"/>
          </a:p>
          <a:p>
            <a:pPr marL="171637" indent="-171637">
              <a:buFont typeface="Wingdings" pitchFamily="2" charset="2"/>
              <a:buChar char="Ø"/>
            </a:pPr>
            <a:endParaRPr lang="en-US" altLang="ja-JP" dirty="0"/>
          </a:p>
          <a:p>
            <a:r>
              <a:rPr lang="ja-JP" altLang="en-US" dirty="0"/>
              <a:t>　主な防御機構には、</a:t>
            </a:r>
            <a:endParaRPr lang="en-US" altLang="ja-JP" dirty="0"/>
          </a:p>
          <a:p>
            <a:r>
              <a:rPr lang="ja-JP" altLang="en-US" dirty="0"/>
              <a:t>　喉頭や気管に異物が入ろうとすると激しく息を吐き出すことで排除する咳反射が最も重要です。</a:t>
            </a:r>
            <a:endParaRPr lang="en-US" altLang="ja-JP" dirty="0"/>
          </a:p>
          <a:p>
            <a:r>
              <a:rPr lang="ja-JP" altLang="en-US" dirty="0"/>
              <a:t>　気管や気管支壁の細胞の繊毛運動、免疫機能があります。空気が乾燥すると繊毛運動は低下し肺炎をおこしやくなります。</a:t>
            </a:r>
            <a:endParaRPr lang="en-US" altLang="ja-JP" dirty="0"/>
          </a:p>
          <a:p>
            <a:r>
              <a:rPr lang="ja-JP" altLang="en-US" dirty="0"/>
              <a:t>　栄養状態が低下すると免疫機能が低下し肺炎をおこしやすくなります。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175</a:t>
            </a:fld>
            <a:endParaRPr kumimoji="1" lang="ja-JP" altLang="en-US"/>
          </a:p>
        </p:txBody>
      </p:sp>
    </p:spTree>
    <p:extLst>
      <p:ext uri="{BB962C8B-B14F-4D97-AF65-F5344CB8AC3E}">
        <p14:creationId xmlns:p14="http://schemas.microsoft.com/office/powerpoint/2010/main" val="150974362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gn="l" defTabSz="915398">
              <a:defRPr/>
            </a:pPr>
            <a:r>
              <a:rPr lang="ja-JP" altLang="en-US" dirty="0"/>
              <a:t>次のような所見がある場合は、誤嚥が許容範囲を超えているという可能性があります。</a:t>
            </a:r>
            <a:endParaRPr lang="en-US" altLang="ja-JP" dirty="0"/>
          </a:p>
          <a:p>
            <a:pPr>
              <a:defRPr/>
            </a:pPr>
            <a:r>
              <a:rPr lang="ja-JP" altLang="en-US" dirty="0">
                <a:solidFill>
                  <a:schemeClr val="tx1"/>
                </a:solidFill>
              </a:rPr>
              <a:t>　気管支肺炎の反復</a:t>
            </a:r>
            <a:r>
              <a:rPr lang="ja-JP" altLang="en-US" dirty="0">
                <a:solidFill>
                  <a:srgbClr val="000000"/>
                </a:solidFill>
              </a:rPr>
              <a:t>（</a:t>
            </a:r>
            <a:r>
              <a:rPr lang="ja-JP" altLang="en-US" dirty="0">
                <a:solidFill>
                  <a:schemeClr val="tx1"/>
                </a:solidFill>
              </a:rPr>
              <a:t>上気道感染徴候を伴わない）　</a:t>
            </a:r>
            <a:endParaRPr lang="en-US" altLang="ja-JP" dirty="0">
              <a:solidFill>
                <a:schemeClr val="tx1"/>
              </a:solidFill>
            </a:endParaRPr>
          </a:p>
          <a:p>
            <a:pPr>
              <a:defRPr/>
            </a:pPr>
            <a:r>
              <a:rPr lang="ja-JP" altLang="en-US" dirty="0">
                <a:solidFill>
                  <a:schemeClr val="tx1"/>
                </a:solidFill>
              </a:rPr>
              <a:t>　発熱の反復　　</a:t>
            </a:r>
            <a:endParaRPr lang="en-US" altLang="ja-JP" dirty="0">
              <a:solidFill>
                <a:schemeClr val="tx1"/>
              </a:solidFill>
            </a:endParaRPr>
          </a:p>
          <a:p>
            <a:pPr>
              <a:defRPr/>
            </a:pPr>
            <a:r>
              <a:rPr lang="ja-JP" altLang="en-US" dirty="0">
                <a:solidFill>
                  <a:schemeClr val="tx1"/>
                </a:solidFill>
              </a:rPr>
              <a:t>　血液検査での炎症反応の慢性陽性化</a:t>
            </a:r>
            <a:r>
              <a:rPr lang="en-US" altLang="ja-JP" dirty="0">
                <a:solidFill>
                  <a:schemeClr val="tx1"/>
                </a:solidFill>
              </a:rPr>
              <a:t>〜</a:t>
            </a:r>
            <a:r>
              <a:rPr lang="ja-JP" altLang="en-US" dirty="0">
                <a:solidFill>
                  <a:schemeClr val="tx1"/>
                </a:solidFill>
              </a:rPr>
              <a:t>悪化</a:t>
            </a:r>
            <a:r>
              <a:rPr lang="en-US" altLang="ja-JP" dirty="0">
                <a:solidFill>
                  <a:schemeClr val="tx1"/>
                </a:solidFill>
              </a:rPr>
              <a:t> </a:t>
            </a:r>
            <a:r>
              <a:rPr lang="ja-JP" altLang="en-US" dirty="0">
                <a:solidFill>
                  <a:schemeClr val="tx1"/>
                </a:solidFill>
              </a:rPr>
              <a:t>　　　　　　</a:t>
            </a:r>
            <a:endParaRPr lang="en-US" altLang="ja-JP" dirty="0">
              <a:solidFill>
                <a:schemeClr val="tx1"/>
              </a:solidFill>
            </a:endParaRPr>
          </a:p>
          <a:p>
            <a:pPr>
              <a:defRPr/>
            </a:pPr>
            <a:r>
              <a:rPr lang="ja-JP" altLang="en-US" dirty="0">
                <a:solidFill>
                  <a:schemeClr val="tx1"/>
                </a:solidFill>
              </a:rPr>
              <a:t>　経口摂取時</a:t>
            </a:r>
            <a:r>
              <a:rPr lang="en-US" altLang="ja-JP" dirty="0">
                <a:solidFill>
                  <a:schemeClr val="tx1"/>
                </a:solidFill>
              </a:rPr>
              <a:t>(</a:t>
            </a:r>
            <a:r>
              <a:rPr lang="ja-JP" altLang="en-US" dirty="0">
                <a:solidFill>
                  <a:schemeClr val="tx1"/>
                </a:solidFill>
              </a:rPr>
              <a:t>後</a:t>
            </a:r>
            <a:r>
              <a:rPr lang="en-US" altLang="ja-JP" dirty="0">
                <a:solidFill>
                  <a:schemeClr val="tx1"/>
                </a:solidFill>
              </a:rPr>
              <a:t>)</a:t>
            </a:r>
            <a:r>
              <a:rPr lang="ja-JP" altLang="en-US" dirty="0">
                <a:solidFill>
                  <a:schemeClr val="tx1"/>
                </a:solidFill>
              </a:rPr>
              <a:t>の強い喘息様状態　　　　</a:t>
            </a:r>
            <a:endParaRPr lang="en-US" altLang="ja-JP" dirty="0">
              <a:solidFill>
                <a:schemeClr val="tx1"/>
              </a:solidFill>
            </a:endParaRPr>
          </a:p>
          <a:p>
            <a:pPr>
              <a:defRPr/>
            </a:pPr>
            <a:r>
              <a:rPr lang="ja-JP" altLang="en-US" dirty="0">
                <a:solidFill>
                  <a:schemeClr val="tx1"/>
                </a:solidFill>
              </a:rPr>
              <a:t>　肺ＣＴ検査での慢性病変</a:t>
            </a:r>
            <a:endParaRPr lang="en-US" altLang="ja-JP" dirty="0">
              <a:solidFill>
                <a:schemeClr val="tx1"/>
              </a:solidFill>
            </a:endParaRPr>
          </a:p>
          <a:p>
            <a:pPr>
              <a:defRPr/>
            </a:pPr>
            <a:r>
              <a:rPr lang="ja-JP" altLang="en-US" dirty="0">
                <a:solidFill>
                  <a:schemeClr val="tx1"/>
                </a:solidFill>
              </a:rPr>
              <a:t>　</a:t>
            </a:r>
            <a:r>
              <a:rPr lang="en-US" altLang="ja-JP" dirty="0">
                <a:solidFill>
                  <a:schemeClr val="tx1"/>
                </a:solidFill>
              </a:rPr>
              <a:t>VF(</a:t>
            </a:r>
            <a:r>
              <a:rPr lang="ja-JP" altLang="en-US" dirty="0">
                <a:solidFill>
                  <a:schemeClr val="tx1"/>
                </a:solidFill>
              </a:rPr>
              <a:t>ビデオ</a:t>
            </a:r>
            <a:r>
              <a:rPr lang="en-US" altLang="ja-JP" dirty="0">
                <a:solidFill>
                  <a:schemeClr val="tx1"/>
                </a:solidFill>
              </a:rPr>
              <a:t>X</a:t>
            </a:r>
            <a:r>
              <a:rPr lang="ja-JP" altLang="en-US" dirty="0">
                <a:solidFill>
                  <a:schemeClr val="tx1"/>
                </a:solidFill>
              </a:rPr>
              <a:t>線透視造影嚥下検査</a:t>
            </a:r>
            <a:r>
              <a:rPr lang="en-US" altLang="ja-JP" dirty="0">
                <a:solidFill>
                  <a:schemeClr val="tx1"/>
                </a:solidFill>
              </a:rPr>
              <a:t>)</a:t>
            </a:r>
            <a:r>
              <a:rPr lang="ja-JP" altLang="en-US" dirty="0">
                <a:solidFill>
                  <a:schemeClr val="tx1"/>
                </a:solidFill>
              </a:rPr>
              <a:t>での所見で、</a:t>
            </a:r>
            <a:r>
              <a:rPr lang="ja-JP" altLang="en-US" dirty="0"/>
              <a:t>少ない摂取量でも誤嚥する、中等量以上での誤嚥でもむせない、条件を変えても誤嚥があるという所見がある。</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176</a:t>
            </a:fld>
            <a:endParaRPr kumimoji="1" lang="ja-JP" altLang="en-US"/>
          </a:p>
        </p:txBody>
      </p:sp>
    </p:spTree>
    <p:extLst>
      <p:ext uri="{BB962C8B-B14F-4D97-AF65-F5344CB8AC3E}">
        <p14:creationId xmlns:p14="http://schemas.microsoft.com/office/powerpoint/2010/main" val="19391273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許容できない誤嚥が明らかとなった場合、経管栄養が検討されますが、それだけでは誤嚥性肺炎は防げません。</a:t>
            </a:r>
            <a:endParaRPr lang="en-US" altLang="ja-JP" dirty="0"/>
          </a:p>
          <a:p>
            <a:r>
              <a:rPr lang="ja-JP" altLang="en-US" dirty="0"/>
              <a:t>誤嚥性肺炎は食物の誤嚥だけでなく、唾液中の細菌の誤嚥や、胃食道逆流のために胃内容物の誤嚥によっても引き起こされるからです。</a:t>
            </a:r>
            <a:endParaRPr lang="en-US" altLang="ja-JP" dirty="0"/>
          </a:p>
          <a:p>
            <a:pPr marL="171637" indent="-171637">
              <a:buFont typeface="Wingdings" pitchFamily="2" charset="2"/>
              <a:buChar char="n"/>
            </a:pPr>
            <a:endParaRPr lang="ja-JP" altLang="en-US" dirty="0"/>
          </a:p>
          <a:p>
            <a:r>
              <a:rPr lang="ja-JP" altLang="en-US" dirty="0"/>
              <a:t>　誤嚥性肺炎の対応策として</a:t>
            </a:r>
            <a:endParaRPr lang="en-US" altLang="ja-JP" dirty="0"/>
          </a:p>
          <a:p>
            <a:r>
              <a:rPr lang="ja-JP" altLang="en-US" dirty="0"/>
              <a:t>　経管栄養の他、口腔内の細菌を抑制するための口腔ケア</a:t>
            </a:r>
            <a:endParaRPr lang="en-US" altLang="ja-JP" dirty="0"/>
          </a:p>
          <a:p>
            <a:r>
              <a:rPr lang="ja-JP" altLang="en-US" dirty="0"/>
              <a:t>　誤嚥を防ぎ排たんを促すための腹臥位などの姿勢管理、呼吸障害や胃食道逆流への対応も必要です。</a:t>
            </a:r>
            <a:endParaRPr lang="en-US" altLang="ja-JP" dirty="0"/>
          </a:p>
          <a:p>
            <a:r>
              <a:rPr lang="ja-JP" altLang="en-US" dirty="0"/>
              <a:t>　誤嚥を完全に防止するために、喉頭気管分離術や喉頭全摘術が行われることもあります。</a:t>
            </a:r>
            <a:endParaRPr lang="en-US" altLang="ja-JP" dirty="0"/>
          </a:p>
          <a:p>
            <a:r>
              <a:rPr lang="ja-JP" altLang="en-US" dirty="0"/>
              <a:t>　さらに、栄養状態を改善し免疫力を高めて誤嚥性肺炎を予防するという点においても経管栄養は重要です。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177</a:t>
            </a:fld>
            <a:endParaRPr kumimoji="1" lang="ja-JP" altLang="en-US"/>
          </a:p>
        </p:txBody>
      </p:sp>
    </p:spTree>
    <p:extLst>
      <p:ext uri="{BB962C8B-B14F-4D97-AF65-F5344CB8AC3E}">
        <p14:creationId xmlns:p14="http://schemas.microsoft.com/office/powerpoint/2010/main" val="1997289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経管栄養は誤嚥性肺炎の予防の目的だけではなく、栄養障害の悪循環を絶ち切るためにも必要です。</a:t>
            </a:r>
            <a:endParaRPr lang="en-US" altLang="ja-JP" dirty="0"/>
          </a:p>
          <a:p>
            <a:r>
              <a:rPr lang="ja-JP" altLang="en-US" dirty="0"/>
              <a:t>　嚥下機能が低下してくると、経口摂取量が減少し、栄養障害をきたします。</a:t>
            </a:r>
            <a:endParaRPr lang="en-US" altLang="ja-JP" dirty="0"/>
          </a:p>
          <a:p>
            <a:r>
              <a:rPr lang="ja-JP" altLang="en-US" dirty="0"/>
              <a:t>　栄養状態が悪化すると免疫機能が低下し、肺炎をおこしやすくなります。</a:t>
            </a:r>
            <a:endParaRPr lang="en-US" altLang="ja-JP" dirty="0"/>
          </a:p>
          <a:p>
            <a:r>
              <a:rPr lang="ja-JP" altLang="en-US" dirty="0"/>
              <a:t>　肺炎などの感染症を繰り返すと、嚥下機能は益々悪化し、さらに経口摂取量が低下し、栄養状態も悪化します。</a:t>
            </a:r>
            <a:endParaRPr lang="en-US" altLang="ja-JP" dirty="0"/>
          </a:p>
          <a:p>
            <a:pPr marL="171637" indent="-171637">
              <a:buFont typeface="Wingdings" pitchFamily="2" charset="2"/>
              <a:buChar char="ü"/>
            </a:pPr>
            <a:endParaRPr lang="en-US" altLang="ja-JP" dirty="0"/>
          </a:p>
          <a:p>
            <a:r>
              <a:rPr lang="ja-JP" altLang="en-US" dirty="0"/>
              <a:t>このような悪循環を絶ちきり、栄養状態を改善するためには、一時的にでも経管栄養を導入する必要があります。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178</a:t>
            </a:fld>
            <a:endParaRPr kumimoji="1" lang="ja-JP" altLang="en-US"/>
          </a:p>
        </p:txBody>
      </p:sp>
    </p:spTree>
    <p:extLst>
      <p:ext uri="{BB962C8B-B14F-4D97-AF65-F5344CB8AC3E}">
        <p14:creationId xmlns:p14="http://schemas.microsoft.com/office/powerpoint/2010/main" val="25838862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spcBef>
                <a:spcPct val="0"/>
              </a:spcBef>
            </a:pPr>
            <a:r>
              <a:rPr lang="ja-JP" altLang="en-US" dirty="0"/>
              <a:t>　経管栄養とは、口から食事を摂取することが、不可能になったり不十分になったりした場合、様々な方法で胃や腸にチューブを挿入して、栄養剤などを直接注入する方法のことです。</a:t>
            </a:r>
            <a:endParaRPr lang="en-US" altLang="ja-JP" dirty="0"/>
          </a:p>
          <a:p>
            <a:pPr>
              <a:spcBef>
                <a:spcPct val="0"/>
              </a:spcBef>
            </a:pPr>
            <a:r>
              <a:rPr lang="ja-JP" altLang="en-US" dirty="0"/>
              <a:t>　鼻から食道を通って胃にチューブを留置する経鼻胃管による経管栄養が、簡便な方法として一般的ですが、　手術が可能であれば、腹壁から胃に瘻孔を作りチューブを胃や空腸に留置する胃瘻からの経管栄養も広く普及しています。</a:t>
            </a:r>
            <a:endParaRPr lang="en-US" altLang="ja-JP" dirty="0"/>
          </a:p>
          <a:p>
            <a:pPr>
              <a:spcBef>
                <a:spcPct val="0"/>
              </a:spcBef>
            </a:pPr>
            <a:r>
              <a:rPr lang="ja-JP" altLang="en-US" dirty="0"/>
              <a:t>　さらに首の付け根の皮膚から食道に瘻孔をあけ、食道から胃までチューブを留置する食道瘻からの経管栄養や、腹壁から小腸に瘻孔をあけてチューブを留置する腸瘻からの経管栄養も行われることがあり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3161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経鼻咽頭エアウェイの挿入や抜去は、医師や看護師が行います。</a:t>
            </a:r>
          </a:p>
          <a:p>
            <a:r>
              <a:rPr lang="ja-JP" altLang="en-US" dirty="0"/>
              <a:t>経鼻咽頭エアウェイ使用時に生ずる可能性のある最も重大な事故は、エアウェイの固定が不充分でエアウェイが咽頭の奥の方に行き、喉頭や食道に入りこむことです。この予防のために、固定をしっかり行っておく必要があります。また、エアウェイ使用時に吸引する際には、吸引チューブを挿入する時にエアウェイを押し込むことがないように注意する必要があります。このような事故や問題がおきないように作られたエアウェイの製品を使用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a:t>
            </a:fld>
            <a:endParaRPr kumimoji="1" lang="ja-JP" altLang="en-US"/>
          </a:p>
        </p:txBody>
      </p:sp>
    </p:spTree>
    <p:extLst>
      <p:ext uri="{BB962C8B-B14F-4D97-AF65-F5344CB8AC3E}">
        <p14:creationId xmlns:p14="http://schemas.microsoft.com/office/powerpoint/2010/main" val="266310618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経管栄養法には様々な種類がありますが、障害児・者に実施されることの多い代表的な経管栄養法について説明します。</a:t>
            </a:r>
            <a:endParaRPr lang="en-US" altLang="ja-JP" dirty="0"/>
          </a:p>
          <a:p>
            <a:r>
              <a:rPr lang="ja-JP" altLang="en-US" dirty="0"/>
              <a:t>　経管栄養法は大きく、間欠的経管栄養法と、留置チューブによる経管栄養法に分かれます。</a:t>
            </a:r>
            <a:endParaRPr lang="en-US" altLang="ja-JP" dirty="0"/>
          </a:p>
          <a:p>
            <a:r>
              <a:rPr lang="ja-JP" altLang="en-US" dirty="0"/>
              <a:t>　間欠的経管栄養法は口腔ネラトンによる方法で、注入の度に口腔から胃にチューブを挿入して注入し、注入終了後にチューブを抜いておく方法です。</a:t>
            </a:r>
            <a:endParaRPr lang="en-US" altLang="ja-JP" dirty="0"/>
          </a:p>
          <a:p>
            <a:r>
              <a:rPr lang="ja-JP" altLang="en-US" dirty="0"/>
              <a:t>　留置チューブによる経管栄養法には、経鼻胃管、経鼻空腸チューブ、胃瘻チューブ、腸瘻チューブの大きく</a:t>
            </a:r>
            <a:r>
              <a:rPr lang="en-US" altLang="ja-JP" dirty="0"/>
              <a:t>4</a:t>
            </a:r>
            <a:r>
              <a:rPr lang="ja-JP" altLang="en-US" dirty="0"/>
              <a:t>つの方法があります。</a:t>
            </a:r>
            <a:endParaRPr lang="en-US" altLang="ja-JP" dirty="0"/>
          </a:p>
          <a:p>
            <a:r>
              <a:rPr lang="ja-JP" altLang="en-US" dirty="0"/>
              <a:t>　鼻からチューブを入れて栄養を摂る方法を経鼻経管栄養といいますが、その多くは胃までチューブを入れる経鼻胃管です。</a:t>
            </a:r>
            <a:endParaRPr lang="en-US" altLang="ja-JP" dirty="0"/>
          </a:p>
          <a:p>
            <a:r>
              <a:rPr lang="ja-JP" altLang="en-US" dirty="0"/>
              <a:t>　このテキストでは、経鼻胃管と胃ろうからの経管栄養法について説明していきます。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180</a:t>
            </a:fld>
            <a:endParaRPr kumimoji="1" lang="ja-JP" altLang="en-US"/>
          </a:p>
        </p:txBody>
      </p:sp>
    </p:spTree>
    <p:extLst>
      <p:ext uri="{BB962C8B-B14F-4D97-AF65-F5344CB8AC3E}">
        <p14:creationId xmlns:p14="http://schemas.microsoft.com/office/powerpoint/2010/main" val="34137729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spcBef>
                <a:spcPct val="0"/>
              </a:spcBef>
            </a:pPr>
            <a:r>
              <a:rPr lang="ja-JP" altLang="en-US" dirty="0"/>
              <a:t>図は、経管栄養法の代表的な方法である経鼻胃管と胃瘻が、どのように体の中に挿入されているかを示している図です。</a:t>
            </a:r>
            <a:endParaRPr lang="en-US" altLang="ja-JP" dirty="0"/>
          </a:p>
          <a:p>
            <a:pPr marL="171637" indent="-171637">
              <a:spcBef>
                <a:spcPct val="0"/>
              </a:spcBef>
              <a:buFont typeface="Wingdings" pitchFamily="2" charset="2"/>
              <a:buChar char="n"/>
            </a:pPr>
            <a:endParaRPr lang="en-US" altLang="ja-JP" dirty="0"/>
          </a:p>
          <a:p>
            <a:pPr>
              <a:spcBef>
                <a:spcPct val="0"/>
              </a:spcBef>
            </a:pPr>
            <a:r>
              <a:rPr lang="ja-JP" altLang="en-US" dirty="0"/>
              <a:t>　経鼻胃管は、手術の必要がなく、一般的に簡便であるという利点があります。しかし、</a:t>
            </a:r>
            <a:endParaRPr lang="en-US" altLang="ja-JP" dirty="0"/>
          </a:p>
          <a:p>
            <a:pPr>
              <a:spcBef>
                <a:spcPct val="0"/>
              </a:spcBef>
            </a:pPr>
            <a:r>
              <a:rPr lang="ja-JP" altLang="en-US" dirty="0"/>
              <a:t>　鼻腔から胃までの挿入が困難な場合があること、</a:t>
            </a:r>
            <a:endParaRPr lang="en-US" altLang="ja-JP" dirty="0"/>
          </a:p>
          <a:p>
            <a:pPr>
              <a:spcBef>
                <a:spcPct val="0"/>
              </a:spcBef>
            </a:pPr>
            <a:r>
              <a:rPr lang="ja-JP" altLang="en-US" dirty="0"/>
              <a:t>　</a:t>
            </a:r>
            <a:r>
              <a:rPr lang="en-US" altLang="ja-JP" dirty="0"/>
              <a:t>1</a:t>
            </a:r>
            <a:r>
              <a:rPr lang="ja-JP" altLang="en-US" dirty="0"/>
              <a:t>～</a:t>
            </a:r>
            <a:r>
              <a:rPr lang="en-US" altLang="ja-JP" dirty="0"/>
              <a:t>2</a:t>
            </a:r>
            <a:r>
              <a:rPr lang="ja-JP" altLang="en-US" dirty="0"/>
              <a:t>週間毎の交換が必要であること、</a:t>
            </a:r>
            <a:endParaRPr lang="en-US" altLang="ja-JP" dirty="0"/>
          </a:p>
          <a:p>
            <a:pPr>
              <a:spcBef>
                <a:spcPct val="0"/>
              </a:spcBef>
            </a:pPr>
            <a:r>
              <a:rPr lang="ja-JP" altLang="en-US" dirty="0"/>
              <a:t>　管が胃瘻のものよりも細いので栄養剤等が詰まりやすいこと、</a:t>
            </a:r>
            <a:endParaRPr lang="en-US" altLang="ja-JP" dirty="0"/>
          </a:p>
          <a:p>
            <a:pPr>
              <a:spcBef>
                <a:spcPct val="0"/>
              </a:spcBef>
            </a:pPr>
            <a:r>
              <a:rPr lang="ja-JP" altLang="en-US" dirty="0"/>
              <a:t>　抜けやすく注入中に抜けると誤嚥等の重大な事故につながりやすいなどの欠点が挙げられます。</a:t>
            </a:r>
            <a:endParaRPr lang="en-US" altLang="ja-JP" dirty="0"/>
          </a:p>
          <a:p>
            <a:pPr marL="171637" indent="-171637">
              <a:spcBef>
                <a:spcPct val="0"/>
              </a:spcBef>
              <a:buFont typeface="Wingdings" pitchFamily="2" charset="2"/>
              <a:buChar char="ü"/>
            </a:pPr>
            <a:endParaRPr lang="en-US" altLang="ja-JP" dirty="0"/>
          </a:p>
          <a:p>
            <a:pPr>
              <a:spcBef>
                <a:spcPct val="0"/>
              </a:spcBef>
            </a:pPr>
            <a:r>
              <a:rPr lang="ja-JP" altLang="en-US" dirty="0"/>
              <a:t>　一方胃瘻は、抜けにくいこと、胃瘻ボタンやの交換が</a:t>
            </a:r>
            <a:r>
              <a:rPr lang="en-US" altLang="ja-JP" dirty="0"/>
              <a:t>3-6</a:t>
            </a:r>
            <a:r>
              <a:rPr lang="ja-JP" altLang="en-US" dirty="0"/>
              <a:t>ヶ月毎でよいこと等が利点です。しかし、胃瘻チューブ造設時に手術が必要なこと、</a:t>
            </a:r>
            <a:endParaRPr lang="en-US" altLang="ja-JP" dirty="0"/>
          </a:p>
          <a:p>
            <a:pPr>
              <a:spcBef>
                <a:spcPct val="0"/>
              </a:spcBef>
            </a:pPr>
            <a:r>
              <a:rPr lang="ja-JP" altLang="en-US" dirty="0"/>
              <a:t>　合併症として皮膚のトラブルや腹膜炎等のリスクがあるなどの欠点があります。</a:t>
            </a:r>
            <a:endParaRPr lang="en-US" altLang="ja-JP" dirty="0"/>
          </a:p>
          <a:p>
            <a:pPr>
              <a:spcBef>
                <a:spcPct val="0"/>
              </a:spcBef>
            </a:pPr>
            <a:endParaRPr kumimoji="1" lang="en-US" altLang="ja-JP" kern="1200" dirty="0">
              <a:solidFill>
                <a:schemeClr val="tx1"/>
              </a:solidFill>
              <a:effectLst/>
            </a:endParaRPr>
          </a:p>
          <a:p>
            <a:pPr>
              <a:spcBef>
                <a:spcPct val="0"/>
              </a:spcBef>
            </a:pPr>
            <a:r>
              <a:rPr kumimoji="1" lang="ja-JP" altLang="ja-JP" kern="1200" dirty="0">
                <a:solidFill>
                  <a:schemeClr val="tx1"/>
                </a:solidFill>
                <a:effectLst/>
              </a:rPr>
              <a:t>学校など病院以外の場で生活する場合には、</a:t>
            </a:r>
            <a:r>
              <a:rPr kumimoji="1" lang="ja-JP" altLang="en-US" kern="1200" dirty="0">
                <a:solidFill>
                  <a:schemeClr val="tx1"/>
                </a:solidFill>
                <a:effectLst/>
              </a:rPr>
              <a:t>胃瘻</a:t>
            </a:r>
            <a:r>
              <a:rPr kumimoji="1" lang="ja-JP" altLang="ja-JP" kern="1200" dirty="0">
                <a:solidFill>
                  <a:schemeClr val="tx1"/>
                </a:solidFill>
                <a:effectLst/>
              </a:rPr>
              <a:t>の方が管理しやすく支援者からの受け入れが良いという社会的利点もあります。</a:t>
            </a:r>
            <a:r>
              <a:rPr lang="ja-JP" altLang="ja-JP" dirty="0">
                <a:effectLst/>
              </a:rPr>
              <a:t> </a:t>
            </a:r>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33820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経鼻胃管を留置している場合に最も注意して欲しいことは、経鼻胃管が抜けないように気をつけることです。</a:t>
            </a:r>
            <a:endParaRPr lang="en-US" altLang="ja-JP" dirty="0"/>
          </a:p>
          <a:p>
            <a:endParaRPr lang="en-US" altLang="ja-JP" dirty="0"/>
          </a:p>
          <a:p>
            <a:r>
              <a:rPr lang="ja-JP" altLang="en-US" dirty="0"/>
              <a:t>　注入中に抜けると、注入物の誤嚥の危険性が生じます。</a:t>
            </a:r>
            <a:endParaRPr lang="en-US" altLang="ja-JP" dirty="0"/>
          </a:p>
          <a:p>
            <a:endParaRPr lang="en-US" altLang="ja-JP" dirty="0"/>
          </a:p>
          <a:p>
            <a:r>
              <a:rPr lang="ja-JP" altLang="en-US" dirty="0"/>
              <a:t>　また、経鼻胃管は挿入が困難なケースがあるので、注入していない時でも経鼻胃管が抜けないように充分に注意して下さい。</a:t>
            </a:r>
            <a:endParaRPr lang="en-US" altLang="ja-JP" dirty="0"/>
          </a:p>
          <a:p>
            <a:r>
              <a:rPr lang="ja-JP" altLang="en-US" dirty="0"/>
              <a:t>　そのためには、</a:t>
            </a:r>
            <a:endParaRPr lang="en-US" altLang="ja-JP" dirty="0"/>
          </a:p>
          <a:p>
            <a:r>
              <a:rPr lang="ja-JP" altLang="en-US" dirty="0"/>
              <a:t>　経鼻胃管先端をブラブラさせておくと引っ掛けて抜け易いので、経鼻胃管を束ねて頭（髪の毛）や本人の衣類に留めておくとよいでしょう。</a:t>
            </a:r>
            <a:endParaRPr lang="en-US" altLang="ja-JP" dirty="0"/>
          </a:p>
          <a:p>
            <a:r>
              <a:rPr lang="ja-JP" altLang="en-US" dirty="0"/>
              <a:t>　また、自分で抜く可能性のある子どもでは、手にミトン手袋を着けるなどして指先が利かないようにしたり、</a:t>
            </a:r>
            <a:endParaRPr lang="en-US" altLang="ja-JP" dirty="0"/>
          </a:p>
          <a:p>
            <a:r>
              <a:rPr lang="ja-JP" altLang="en-US" dirty="0"/>
              <a:t>　小鼻の脇に経鼻胃管の隙間ができないようにテープ固定をするなどの工夫が必要です。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182</a:t>
            </a:fld>
            <a:endParaRPr kumimoji="1" lang="ja-JP" altLang="en-US"/>
          </a:p>
        </p:txBody>
      </p:sp>
    </p:spTree>
    <p:extLst>
      <p:ext uri="{BB962C8B-B14F-4D97-AF65-F5344CB8AC3E}">
        <p14:creationId xmlns:p14="http://schemas.microsoft.com/office/powerpoint/2010/main" val="131876450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spcBef>
                <a:spcPct val="0"/>
              </a:spcBef>
            </a:pPr>
            <a:r>
              <a:rPr lang="ja-JP" altLang="en-US" dirty="0"/>
              <a:t>　経鼻胃管から注入する手技で最も重要なポイントは、経鼻胃管の先端が胃の中にあることの確認です。</a:t>
            </a:r>
            <a:endParaRPr lang="en-US" altLang="ja-JP" dirty="0"/>
          </a:p>
          <a:p>
            <a:pPr>
              <a:spcBef>
                <a:spcPct val="0"/>
              </a:spcBef>
            </a:pPr>
            <a:r>
              <a:rPr lang="ja-JP" altLang="en-US" dirty="0"/>
              <a:t>　あらかじめ空気を入れておいた</a:t>
            </a:r>
            <a:r>
              <a:rPr lang="en-US" altLang="ja-JP" dirty="0"/>
              <a:t>10〜20ml</a:t>
            </a:r>
            <a:r>
              <a:rPr lang="ja-JP" altLang="en-US" dirty="0"/>
              <a:t>の注射器を経鼻胃管に接続し、</a:t>
            </a:r>
            <a:r>
              <a:rPr lang="en-US" altLang="ja-JP" dirty="0"/>
              <a:t>5〜10ml</a:t>
            </a:r>
            <a:r>
              <a:rPr lang="ja-JP" altLang="en-US" dirty="0"/>
              <a:t>の空気をシュ一ッと速く入れ、空気が胃に入る音を、腹部にあてた聴診器で確認します。</a:t>
            </a:r>
            <a:endParaRPr lang="en-US" altLang="ja-JP" dirty="0"/>
          </a:p>
          <a:p>
            <a:pPr>
              <a:spcBef>
                <a:spcPct val="0"/>
              </a:spcBef>
            </a:pPr>
            <a:r>
              <a:rPr lang="ja-JP" altLang="en-US" dirty="0"/>
              <a:t>　聴診器をあてる場所は、左の上腹部で、臍と左の肋弓の間が一般的ですが、変形が強い子どもなどは聴きとりやすい位置を予め確認しておくとよいでしょう。</a:t>
            </a:r>
            <a:endParaRPr lang="en-US" altLang="ja-JP" dirty="0"/>
          </a:p>
          <a:p>
            <a:pPr>
              <a:spcBef>
                <a:spcPct val="0"/>
              </a:spcBef>
            </a:pPr>
            <a:r>
              <a:rPr lang="ja-JP" altLang="en-US" dirty="0"/>
              <a:t>　空気注入音の確認は複数で確認するとより確実です。同じ部位に当てて</a:t>
            </a:r>
            <a:r>
              <a:rPr lang="en-US" altLang="ja-JP" dirty="0"/>
              <a:t>2</a:t>
            </a:r>
            <a:r>
              <a:rPr lang="ja-JP" altLang="en-US" dirty="0"/>
              <a:t>人で同時に確認することができる</a:t>
            </a:r>
            <a:r>
              <a:rPr lang="en-US" altLang="ja-JP" dirty="0"/>
              <a:t>2</a:t>
            </a:r>
            <a:r>
              <a:rPr lang="ja-JP" altLang="en-US" dirty="0"/>
              <a:t>人用聴診器があると便利です。</a:t>
            </a: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94728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spcBef>
                <a:spcPct val="0"/>
              </a:spcBef>
            </a:pPr>
            <a:r>
              <a:rPr lang="ja-JP" altLang="en-US" dirty="0"/>
              <a:t>　空気注入音を確認する時に、経鼻胃管の先が気管に入っていたり、食道に戻っている場合でも、空気を注入した音が左上腹部で聞こえることがあります。</a:t>
            </a:r>
            <a:endParaRPr lang="en-US" altLang="ja-JP" dirty="0"/>
          </a:p>
          <a:p>
            <a:pPr>
              <a:spcBef>
                <a:spcPct val="0"/>
              </a:spcBef>
            </a:pPr>
            <a:r>
              <a:rPr lang="ja-JP" altLang="en-US" dirty="0"/>
              <a:t>　このような時は音の聞こえ方が普段と違って弱く、しっかり聞こえません。</a:t>
            </a:r>
            <a:endParaRPr lang="en-US" altLang="ja-JP" dirty="0"/>
          </a:p>
          <a:p>
            <a:pPr>
              <a:spcBef>
                <a:spcPct val="0"/>
              </a:spcBef>
            </a:pPr>
            <a:endParaRPr lang="en-US" altLang="ja-JP" dirty="0"/>
          </a:p>
          <a:p>
            <a:pPr>
              <a:spcBef>
                <a:spcPct val="0"/>
              </a:spcBef>
            </a:pPr>
            <a:r>
              <a:rPr lang="ja-JP" altLang="en-US" dirty="0"/>
              <a:t>図のように、空気の注入音が、Ａの部分でしっかり聴こえにくい時はＢの部分と聴き比べて、Ｂでの音の方が大きければ、食道か、気管に経鼻胃管先端が入っている可能性があります。</a:t>
            </a:r>
            <a:endParaRPr lang="en-US" altLang="ja-JP" dirty="0"/>
          </a:p>
          <a:p>
            <a:pPr>
              <a:spcBef>
                <a:spcPct val="0"/>
              </a:spcBef>
            </a:pPr>
            <a:r>
              <a:rPr lang="ja-JP" altLang="en-US" dirty="0"/>
              <a:t>　頸部・上胸部・下胸部・心窩部で注入音を聞き比べ、胃に相当しない部位に最強点があれば先端が胃ではないと判断します。</a:t>
            </a:r>
            <a:endParaRPr lang="en-US" altLang="ja-JP" dirty="0"/>
          </a:p>
          <a:p>
            <a:pPr>
              <a:spcBef>
                <a:spcPct val="0"/>
              </a:spcBef>
            </a:pPr>
            <a:endParaRPr lang="en-US" altLang="ja-JP" dirty="0"/>
          </a:p>
          <a:p>
            <a:pPr>
              <a:spcBef>
                <a:spcPct val="0"/>
              </a:spcBef>
            </a:pPr>
            <a:r>
              <a:rPr lang="ja-JP" altLang="en-US" dirty="0"/>
              <a:t>　先端が確実に胃内にある時に予め個々の最強点を把握しておくとよいでしょう。</a:t>
            </a: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941960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経鼻胃チューブの先端位置の確認方法として「胃液が吸引されればﾁｭｰﾌﾞ先端は胃内にあると判断してよい」とする考え方や「吸引された液を</a:t>
            </a:r>
            <a:r>
              <a:rPr kumimoji="1" lang="en-US" altLang="ja-JP" kern="1200" dirty="0">
                <a:solidFill>
                  <a:schemeClr val="tx1"/>
                </a:solidFill>
                <a:effectLst/>
              </a:rPr>
              <a:t>pH</a:t>
            </a:r>
            <a:r>
              <a:rPr kumimoji="1" lang="ja-JP" altLang="ja-JP" kern="1200" dirty="0">
                <a:solidFill>
                  <a:schemeClr val="tx1"/>
                </a:solidFill>
                <a:effectLst/>
              </a:rPr>
              <a:t>試験紙で検査して</a:t>
            </a:r>
            <a:r>
              <a:rPr kumimoji="1" lang="en-US" altLang="ja-JP" kern="1200" dirty="0">
                <a:solidFill>
                  <a:schemeClr val="tx1"/>
                </a:solidFill>
                <a:effectLst/>
              </a:rPr>
              <a:t>pH</a:t>
            </a:r>
            <a:r>
              <a:rPr kumimoji="1" lang="ja-JP" altLang="ja-JP" kern="1200" dirty="0">
                <a:solidFill>
                  <a:schemeClr val="tx1"/>
                </a:solidFill>
                <a:effectLst/>
              </a:rPr>
              <a:t>４以下の場合は胃からの吸引液と判断してよい」という考え方などが提唱されています。</a:t>
            </a:r>
            <a:endParaRPr kumimoji="1" lang="en-US" altLang="ja-JP" kern="1200" dirty="0">
              <a:solidFill>
                <a:schemeClr val="tx1"/>
              </a:solidFill>
              <a:effectLst/>
            </a:endParaRPr>
          </a:p>
          <a:p>
            <a:endParaRPr kumimoji="1" lang="ja-JP"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しかし、チューブが胃内にあっても胃内物が吸引されない可能性あります。また、液体が吸引されたとしても、制酸剤の内服や腸液の逆流によって胃液がアルカリ化している可能性があります。胃食道逆流症があるとチューブ先端が食道内にあっても</a:t>
            </a:r>
            <a:r>
              <a:rPr kumimoji="1" lang="en-US" altLang="ja-JP" kern="1200" dirty="0">
                <a:solidFill>
                  <a:schemeClr val="tx1"/>
                </a:solidFill>
                <a:effectLst/>
              </a:rPr>
              <a:t>pH4</a:t>
            </a:r>
            <a:r>
              <a:rPr kumimoji="1" lang="ja-JP" altLang="ja-JP" kern="1200" dirty="0">
                <a:solidFill>
                  <a:schemeClr val="tx1"/>
                </a:solidFill>
                <a:effectLst/>
              </a:rPr>
              <a:t>以下の酸性の液が吸引される可能性あります。</a:t>
            </a:r>
            <a:endParaRPr kumimoji="1" lang="en-US" altLang="ja-JP" kern="1200" dirty="0">
              <a:solidFill>
                <a:schemeClr val="tx1"/>
              </a:solidFill>
              <a:effectLst/>
            </a:endParaRPr>
          </a:p>
          <a:p>
            <a:endParaRPr kumimoji="1" lang="en-US" altLang="ja-JP" kern="1200" dirty="0">
              <a:solidFill>
                <a:schemeClr val="tx1"/>
              </a:solidFill>
              <a:effectLst/>
            </a:endParaRPr>
          </a:p>
          <a:p>
            <a:pPr>
              <a:defRPr/>
            </a:pPr>
            <a:r>
              <a:rPr kumimoji="1" lang="ja-JP" altLang="en-US" kern="1200" dirty="0">
                <a:solidFill>
                  <a:schemeClr val="tx1"/>
                </a:solidFill>
                <a:effectLst/>
              </a:rPr>
              <a:t>　また、胃内容の吸引で確認する方法は、</a:t>
            </a:r>
            <a:r>
              <a:rPr lang="ja-JP" altLang="en-US" dirty="0">
                <a:solidFill>
                  <a:srgbClr val="000000"/>
                </a:solidFill>
              </a:rPr>
              <a:t>チューブが胃内にあっても胃内容物が吸引されない可能性があります。梨状窩などの下咽頭から液が吸引される可能性もあります。胃食道逆流症があると、食道からも液が吸引される可能性があります。</a:t>
            </a:r>
          </a:p>
          <a:p>
            <a:endParaRPr kumimoji="1" lang="en-US" altLang="ja-JP" kern="1200" dirty="0">
              <a:solidFill>
                <a:schemeClr val="tx1"/>
              </a:solidFill>
              <a:effectLst/>
            </a:endParaRPr>
          </a:p>
          <a:p>
            <a:r>
              <a:rPr kumimoji="1" lang="ja-JP" altLang="en-US" kern="1200" dirty="0">
                <a:solidFill>
                  <a:schemeClr val="tx1"/>
                </a:solidFill>
                <a:effectLst/>
              </a:rPr>
              <a:t>レントゲン撮影は病院でなければできません。</a:t>
            </a:r>
            <a:endParaRPr kumimoji="1" lang="en-US" altLang="ja-JP" kern="1200" dirty="0">
              <a:solidFill>
                <a:schemeClr val="tx1"/>
              </a:solidFill>
              <a:effectLst/>
            </a:endParaRPr>
          </a:p>
          <a:p>
            <a:r>
              <a:rPr kumimoji="1" lang="ja-JP" altLang="en-US" kern="1200" dirty="0">
                <a:solidFill>
                  <a:schemeClr val="tx1"/>
                </a:solidFill>
                <a:effectLst/>
              </a:rPr>
              <a:t>在宅や学校における胃チューブ先端の位置の確認は、</a:t>
            </a:r>
            <a:r>
              <a:rPr kumimoji="1" lang="ja-JP" altLang="ja-JP" kern="1200" dirty="0">
                <a:solidFill>
                  <a:schemeClr val="tx1"/>
                </a:solidFill>
                <a:effectLst/>
              </a:rPr>
              <a:t>「空気注入音の確認」</a:t>
            </a:r>
            <a:r>
              <a:rPr kumimoji="1" lang="ja-JP" altLang="en-US" kern="1200" dirty="0">
                <a:solidFill>
                  <a:schemeClr val="tx1"/>
                </a:solidFill>
                <a:effectLst/>
              </a:rPr>
              <a:t>が</a:t>
            </a:r>
            <a:r>
              <a:rPr kumimoji="1" lang="ja-JP" altLang="ja-JP" kern="1200" dirty="0">
                <a:solidFill>
                  <a:schemeClr val="tx1"/>
                </a:solidFill>
                <a:effectLst/>
              </a:rPr>
              <a:t>最も合理的で確実な方法と考えられています。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8EAE8A1-A69E-454C-BC20-9CAFC149105A}" type="slidenum">
              <a:rPr kumimoji="1" lang="ja-JP" altLang="en-US" smtClean="0"/>
              <a:t>185</a:t>
            </a:fld>
            <a:endParaRPr kumimoji="1" lang="ja-JP" altLang="en-US"/>
          </a:p>
        </p:txBody>
      </p:sp>
    </p:spTree>
    <p:extLst>
      <p:ext uri="{BB962C8B-B14F-4D97-AF65-F5344CB8AC3E}">
        <p14:creationId xmlns:p14="http://schemas.microsoft.com/office/powerpoint/2010/main" val="11791174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gn="l" defTabSz="916588">
              <a:defRPr/>
            </a:pPr>
            <a:r>
              <a:rPr lang="ja-JP" altLang="en-US" dirty="0"/>
              <a:t>　空気注入音の聴取位置は胃の上方に偏位しています。</a:t>
            </a:r>
            <a:endParaRPr lang="en-US" altLang="ja-JP" dirty="0"/>
          </a:p>
          <a:p>
            <a:pPr algn="l">
              <a:defRPr/>
            </a:pPr>
            <a:r>
              <a:rPr lang="ja-JP" altLang="en-US" dirty="0"/>
              <a:t>　この写真は、</a:t>
            </a:r>
            <a:r>
              <a:rPr lang="ja-JP" altLang="en-US" dirty="0">
                <a:cs typeface="ＭＳ ゴシック" charset="0"/>
              </a:rPr>
              <a:t>肋骨弓に銅線をおいて胃を造影したものですが、重症心障害児・者では胃がかなり上に偏位していることが多く、特に左凸側彎の症例では胃は左上方に偏位していることが多いです。</a:t>
            </a:r>
            <a:endParaRPr lang="en-US" altLang="ja-JP" dirty="0">
              <a:cs typeface="ＭＳ ゴシック" charset="0"/>
            </a:endParaRPr>
          </a:p>
          <a:p>
            <a:pPr algn="l">
              <a:defRPr/>
            </a:pPr>
            <a:r>
              <a:rPr lang="ja-JP" altLang="en-US" dirty="0">
                <a:cs typeface="ＭＳ ゴシック" charset="0"/>
              </a:rPr>
              <a:t>　空気注入音（気胞音）は心窩部よりも左下胸部でよく聞こえることもあります。</a:t>
            </a:r>
            <a:endParaRPr lang="en-US" altLang="ja-JP" dirty="0">
              <a:cs typeface="ＭＳ ゴシック" charset="0"/>
            </a:endParaRPr>
          </a:p>
          <a:p>
            <a:pPr algn="l">
              <a:defRPr/>
            </a:pPr>
            <a:endParaRPr lang="ja-JP" altLang="en-US" dirty="0">
              <a:cs typeface="ＭＳ ゴシック"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1048433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cs typeface="ＭＳ Ｐ明朝" charset="0"/>
              </a:rPr>
              <a:t>　経鼻胃管先端が確認困難な場合いくつかの原因が考えられます。</a:t>
            </a:r>
            <a:endParaRPr lang="en-US" altLang="ja-JP" dirty="0">
              <a:cs typeface="ＭＳ Ｐ明朝" charset="0"/>
            </a:endParaRPr>
          </a:p>
          <a:p>
            <a:pPr>
              <a:defRPr/>
            </a:pPr>
            <a:r>
              <a:rPr lang="ja-JP" altLang="en-US" dirty="0">
                <a:cs typeface="ＭＳ ゴシック" charset="0"/>
              </a:rPr>
              <a:t>　</a:t>
            </a:r>
            <a:r>
              <a:rPr lang="en-US" altLang="ja-JP" dirty="0">
                <a:cs typeface="ＭＳ ゴシック" charset="0"/>
              </a:rPr>
              <a:t>A</a:t>
            </a:r>
            <a:r>
              <a:rPr lang="ja-JP" altLang="en-US" dirty="0">
                <a:cs typeface="ＭＳ ゴシック" charset="0"/>
              </a:rPr>
              <a:t>は</a:t>
            </a:r>
            <a:r>
              <a:rPr lang="ja-JP" altLang="en-US" dirty="0">
                <a:cs typeface="ＭＳ Ｐ明朝" charset="0"/>
              </a:rPr>
              <a:t>経鼻胃管</a:t>
            </a:r>
            <a:r>
              <a:rPr lang="ja-JP" altLang="en-US" dirty="0">
                <a:cs typeface="ＭＳ ゴシック" charset="0"/>
              </a:rPr>
              <a:t>が気管内に入っている場合です。気管内に挿入されていてもむせないことがあるので注意が必要です。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B</a:t>
            </a:r>
            <a:r>
              <a:rPr lang="ja-JP" altLang="en-US" dirty="0">
                <a:cs typeface="ＭＳ 明朝" charset="0"/>
              </a:rPr>
              <a:t>は</a:t>
            </a:r>
            <a:r>
              <a:rPr lang="ja-JP" altLang="en-US" dirty="0">
                <a:cs typeface="ＭＳ Ｐ明朝" charset="0"/>
              </a:rPr>
              <a:t>経鼻胃管</a:t>
            </a:r>
            <a:r>
              <a:rPr lang="ja-JP" altLang="en-US" dirty="0">
                <a:cs typeface="ＭＳ ゴシック" charset="0"/>
              </a:rPr>
              <a:t>挿入が浅い場合です。子どもの体が大きくなっているのに長さの変更をしていないため胃に達していないことがあります。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C</a:t>
            </a:r>
            <a:r>
              <a:rPr lang="ja-JP" altLang="en-US" dirty="0">
                <a:cs typeface="ＭＳ 明朝" charset="0"/>
              </a:rPr>
              <a:t>は</a:t>
            </a:r>
            <a:r>
              <a:rPr lang="ja-JP" altLang="en-US" dirty="0">
                <a:cs typeface="ＭＳ Ｐ明朝" charset="0"/>
              </a:rPr>
              <a:t>経鼻胃管</a:t>
            </a:r>
            <a:r>
              <a:rPr lang="ja-JP" altLang="en-US" dirty="0">
                <a:cs typeface="ＭＳ ゴシック" charset="0"/>
              </a:rPr>
              <a:t>が咽頭部でとぐろを巻いている場合。</a:t>
            </a:r>
            <a:endParaRPr lang="en-US" altLang="ja-JP" dirty="0">
              <a:cs typeface="ＭＳ ゴシック" charset="0"/>
            </a:endParaRPr>
          </a:p>
          <a:p>
            <a:pPr>
              <a:defRPr/>
            </a:pPr>
            <a:r>
              <a:rPr lang="ja-JP" altLang="en-US" dirty="0">
                <a:cs typeface="ＭＳ 明朝" charset="0"/>
              </a:rPr>
              <a:t>　</a:t>
            </a:r>
            <a:r>
              <a:rPr lang="en-US" altLang="ja-JP" dirty="0">
                <a:cs typeface="ＭＳ 明朝" charset="0"/>
              </a:rPr>
              <a:t>D</a:t>
            </a:r>
            <a:r>
              <a:rPr lang="ja-JP" altLang="en-US" dirty="0">
                <a:cs typeface="ＭＳ 明朝" charset="0"/>
              </a:rPr>
              <a:t>は</a:t>
            </a:r>
            <a:r>
              <a:rPr lang="ja-JP" altLang="en-US" dirty="0">
                <a:cs typeface="ＭＳ ゴシック" charset="0"/>
              </a:rPr>
              <a:t>胃の手前で</a:t>
            </a:r>
            <a:r>
              <a:rPr lang="en-US" altLang="ja-JP" dirty="0">
                <a:cs typeface="ＭＳ 明朝" charset="0"/>
              </a:rPr>
              <a:t>U</a:t>
            </a:r>
            <a:r>
              <a:rPr lang="ja-JP" altLang="en-US" dirty="0">
                <a:cs typeface="ＭＳ ゴシック" charset="0"/>
              </a:rPr>
              <a:t>ターンして先端が食道内にある場合。</a:t>
            </a:r>
            <a:endParaRPr lang="en-US" altLang="ja-JP" dirty="0">
              <a:cs typeface="ＭＳ ゴシック" charset="0"/>
            </a:endParaRPr>
          </a:p>
          <a:p>
            <a:pPr>
              <a:defRPr/>
            </a:pPr>
            <a:r>
              <a:rPr lang="ja-JP" altLang="en-US" dirty="0">
                <a:cs typeface="ＭＳ 明朝" charset="0"/>
              </a:rPr>
              <a:t>　</a:t>
            </a:r>
            <a:r>
              <a:rPr lang="en-US" altLang="ja-JP" dirty="0">
                <a:cs typeface="ＭＳ 明朝" charset="0"/>
              </a:rPr>
              <a:t>E</a:t>
            </a:r>
            <a:r>
              <a:rPr lang="ja-JP" altLang="en-US" dirty="0">
                <a:cs typeface="ＭＳ 明朝" charset="0"/>
              </a:rPr>
              <a:t>は</a:t>
            </a:r>
            <a:r>
              <a:rPr lang="ja-JP" altLang="en-US" dirty="0">
                <a:cs typeface="ＭＳ ゴシック" charset="0"/>
              </a:rPr>
              <a:t>挿入が深過ぎて</a:t>
            </a:r>
            <a:r>
              <a:rPr lang="en-US" altLang="ja-JP" dirty="0">
                <a:cs typeface="ＭＳ 明朝" charset="0"/>
              </a:rPr>
              <a:t>U</a:t>
            </a:r>
            <a:r>
              <a:rPr lang="ja-JP" altLang="en-US" dirty="0">
                <a:cs typeface="ＭＳ ゴシック" charset="0"/>
              </a:rPr>
              <a:t>ターンして食道に戻っている場合です。あわてて</a:t>
            </a:r>
            <a:r>
              <a:rPr lang="ja-JP" altLang="en-US" dirty="0">
                <a:cs typeface="ＭＳ Ｐ明朝" charset="0"/>
              </a:rPr>
              <a:t>経鼻胃管</a:t>
            </a:r>
            <a:r>
              <a:rPr lang="ja-JP" altLang="en-US" dirty="0">
                <a:cs typeface="ＭＳ ゴシック" charset="0"/>
              </a:rPr>
              <a:t>の入れ替えをした後は要注意です。</a:t>
            </a:r>
            <a:endParaRPr lang="en-US" altLang="ja-JP" dirty="0">
              <a:cs typeface="ＭＳ 明朝" charset="0"/>
            </a:endParaRPr>
          </a:p>
          <a:p>
            <a:pPr>
              <a:defRPr/>
            </a:pPr>
            <a:r>
              <a:rPr lang="ja-JP" altLang="en-US" dirty="0">
                <a:cs typeface="ＭＳ 明朝" charset="0"/>
              </a:rPr>
              <a:t>　</a:t>
            </a:r>
            <a:r>
              <a:rPr lang="en-US" altLang="ja-JP" dirty="0">
                <a:cs typeface="ＭＳ 明朝" charset="0"/>
              </a:rPr>
              <a:t>F</a:t>
            </a:r>
            <a:r>
              <a:rPr lang="ja-JP" altLang="en-US" dirty="0">
                <a:cs typeface="ＭＳ 明朝" charset="0"/>
              </a:rPr>
              <a:t>は</a:t>
            </a:r>
            <a:r>
              <a:rPr lang="ja-JP" altLang="en-US" dirty="0">
                <a:cs typeface="ＭＳ ゴシック" charset="0"/>
              </a:rPr>
              <a:t>胃内に空気が充満して空気音が聞こえない場合です。上腹部が膨満している時には先に胃内容を吸引してみます。</a:t>
            </a:r>
            <a:endParaRPr lang="en-US" altLang="ja-JP" dirty="0">
              <a:cs typeface="ＭＳ ゴシック"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5273583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6680"/>
            <a:r>
              <a:rPr lang="ja-JP" altLang="en-US" dirty="0"/>
              <a:t>　空気注入音が明瞭に聞こえない場合には、複数のスタッフで一緒に確認します。</a:t>
            </a:r>
            <a:endParaRPr lang="en-US" altLang="ja-JP" dirty="0"/>
          </a:p>
          <a:p>
            <a:r>
              <a:rPr lang="ja-JP" altLang="en-US" dirty="0"/>
              <a:t>　それでも、空気注入音が明瞭に聞こえなかったり、胃に相当しない部位に最強点があれば先端が胃ではないと判断し、注入は中止し、</a:t>
            </a:r>
            <a:r>
              <a:rPr lang="ja-JP" altLang="en-US" dirty="0">
                <a:cs typeface="ＭＳ Ｐ明朝" charset="0"/>
              </a:rPr>
              <a:t>経鼻胃管</a:t>
            </a:r>
            <a:r>
              <a:rPr lang="ja-JP" altLang="en-US" dirty="0"/>
              <a:t>の入れ替えをします。</a:t>
            </a:r>
            <a:endParaRPr lang="en-US" altLang="ja-JP" dirty="0"/>
          </a:p>
          <a:p>
            <a:r>
              <a:rPr lang="ja-JP" altLang="en-US" dirty="0"/>
              <a:t>　一度で確認できない時は繰り返し確認します。確認のため多めに空気が入ってもほとんど間題はありません。確認が不完全のままに注入することは絶対に避けます。</a:t>
            </a:r>
            <a:endParaRPr lang="en-US" altLang="ja-JP" dirty="0"/>
          </a:p>
          <a:p>
            <a:endParaRPr lang="en-US" altLang="ja-JP" dirty="0"/>
          </a:p>
          <a:p>
            <a:r>
              <a:rPr lang="ja-JP" altLang="en-US" dirty="0"/>
              <a:t>　おそらく大丈夫だが、少々不安が残るという場合は、栄養剤や薬剤を注入する前に、生理食塩水や湯冷ましを</a:t>
            </a:r>
            <a:r>
              <a:rPr lang="en-US" altLang="ja-JP" dirty="0"/>
              <a:t>10ml</a:t>
            </a:r>
            <a:r>
              <a:rPr lang="ja-JP" altLang="en-US" dirty="0"/>
              <a:t>注入し、状態観察や胸部聴診をしてから、栄養剤や薬剤の注入を行うとよいでしょう。これらの判断や対応は看護師が行います。</a:t>
            </a: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431984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胃瘻からの経管栄養は、腹壁と胃壁に穴をあけ、そこに通したチューブから、流動食や栄養剤、水分などを注入する方法です。 </a:t>
            </a:r>
          </a:p>
          <a:p>
            <a:r>
              <a:rPr lang="ja-JP" altLang="en-US" dirty="0"/>
              <a:t>　経口摂取が、不可能か不十分であったり、可能であっても誤嚥がかなりあり、経管栄養が永続的に必要となる場合に適応となります。</a:t>
            </a:r>
            <a:endParaRPr lang="en-US" altLang="ja-JP" dirty="0"/>
          </a:p>
          <a:p>
            <a:r>
              <a:rPr lang="ja-JP" altLang="en-US" dirty="0"/>
              <a:t>　経鼻胃管の挿入が容易ではない場合や、誤って気管内に管が挿入されてしまう可能性が高い場合も、胃瘻が選択されます。</a:t>
            </a:r>
            <a:endParaRPr lang="en-US" altLang="ja-JP" dirty="0"/>
          </a:p>
          <a:p>
            <a:endParaRPr lang="en-US" altLang="ja-JP" dirty="0"/>
          </a:p>
          <a:p>
            <a:r>
              <a:rPr lang="ja-JP" altLang="en-US" dirty="0"/>
              <a:t>胃瘻とは、腹部の外側から胃の内部に、栄養を入れるための管を通す、小さな穴のことです。この穴を「瘻孔」といいます。</a:t>
            </a:r>
            <a:endParaRPr lang="en-US" altLang="ja-JP" dirty="0"/>
          </a:p>
          <a:p>
            <a:r>
              <a:rPr lang="ja-JP" altLang="en-US" dirty="0"/>
              <a:t>　この瘻孔はそのままにしておくと孔がふさがってしまうため、必ず胃瘻カテーテルを挿入しておきます。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0097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このスライドにも、状態と対応方法を整理してあります。</a:t>
            </a:r>
          </a:p>
          <a:p>
            <a:pPr eaLnBrk="1" hangingPunct="1"/>
            <a:r>
              <a:rPr lang="ja-JP" altLang="en-US" dirty="0"/>
              <a:t>　このスライドにあるように、姿勢管理、すなわち、適切な姿勢を取るようにすることが、いろいろな気道狭窄すべてに共通した基本的なことです。</a:t>
            </a:r>
          </a:p>
          <a:p>
            <a:pPr eaLnBrk="1" hangingPunct="1"/>
            <a:r>
              <a:rPr lang="ja-JP" altLang="en-US" dirty="0"/>
              <a:t>　全身的な姿勢の管理が、気道の狭窄への対応としても、また他の呼吸の問題への対応としても重要です。呼吸が楽になるように全身的な姿勢を適切に整え、リラックスできてかつ安全に、その姿勢を保持できるようにしていくことが、呼吸障害への日常的対応として最も基本的なものとなります。このような姿勢の調節や管理を、ポジショニングや姿勢づくりと言います。</a:t>
            </a:r>
          </a:p>
          <a:p>
            <a:pPr eaLnBrk="1" hangingPunct="1"/>
            <a:r>
              <a:rPr lang="ja-JP" altLang="en-US" dirty="0"/>
              <a:t>　重症児にとって、全身的な姿勢の取り方は、呼吸障害だけでなく、胃食道逆流や嚥下障害に大きく影響してきます。また、この他の問題にも姿勢は大きく影響します。したがって、このポジショニングは、呼吸障害への援助だけでなく、重症児・者への日常的な援助の基本の一つといえ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a:t>
            </a:fld>
            <a:endParaRPr kumimoji="1" lang="ja-JP" altLang="en-US"/>
          </a:p>
        </p:txBody>
      </p:sp>
    </p:spTree>
    <p:extLst>
      <p:ext uri="{BB962C8B-B14F-4D97-AF65-F5344CB8AC3E}">
        <p14:creationId xmlns:p14="http://schemas.microsoft.com/office/powerpoint/2010/main" val="282031842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胃瘻カテーテルの種類と特徴について表に示します。</a:t>
            </a:r>
            <a:endParaRPr lang="en-US" altLang="ja-JP" dirty="0"/>
          </a:p>
          <a:p>
            <a:pPr defTabSz="915398">
              <a:defRPr/>
            </a:pPr>
            <a:r>
              <a:rPr lang="ja-JP" altLang="en-US" dirty="0"/>
              <a:t>　カテーテル部がボタンタイプかチューブタイプか、胃内のストッパーがバルーンタイプかバンパータイプか、それぞれの組み合わせで４つの種類があります。</a:t>
            </a:r>
            <a:endParaRPr lang="en-US" altLang="ja-JP" dirty="0"/>
          </a:p>
          <a:p>
            <a:pPr defTabSz="915398">
              <a:defRPr/>
            </a:pPr>
            <a:r>
              <a:rPr kumimoji="1" lang="ja-JP" altLang="en-US" kern="1200" dirty="0">
                <a:solidFill>
                  <a:schemeClr val="tx1"/>
                </a:solidFill>
                <a:effectLst/>
              </a:rPr>
              <a:t>　</a:t>
            </a:r>
            <a:r>
              <a:rPr lang="ja-JP" altLang="en-US" dirty="0"/>
              <a:t>子</a:t>
            </a:r>
            <a:r>
              <a:rPr kumimoji="1" lang="ja-JP" altLang="en-US" kern="1200" dirty="0">
                <a:solidFill>
                  <a:schemeClr val="tx1"/>
                </a:solidFill>
                <a:effectLst/>
              </a:rPr>
              <a:t>ども</a:t>
            </a:r>
            <a:r>
              <a:rPr kumimoji="1" lang="ja-JP" altLang="ja-JP" kern="1200" dirty="0">
                <a:solidFill>
                  <a:schemeClr val="tx1"/>
                </a:solidFill>
                <a:effectLst/>
              </a:rPr>
              <a:t>では交換が容易で自己抜去のリスクの少ないバルーンボタンタイプを使用することが多いです。</a:t>
            </a:r>
            <a:endParaRPr kumimoji="1" lang="en-US" altLang="ja-JP" kern="1200" dirty="0">
              <a:solidFill>
                <a:schemeClr val="tx1"/>
              </a:solidFill>
              <a:effectLst/>
            </a:endParaRPr>
          </a:p>
          <a:p>
            <a:pPr marL="171637" indent="-171637" defTabSz="915398">
              <a:buFont typeface="Wingdings" pitchFamily="2" charset="2"/>
              <a:buChar char="Ø"/>
              <a:defRPr/>
            </a:pPr>
            <a:endParaRPr kumimoji="1" lang="en-US" altLang="ja-JP" kern="1200" dirty="0">
              <a:solidFill>
                <a:schemeClr val="tx1"/>
              </a:solidFill>
              <a:effectLst/>
            </a:endParaRPr>
          </a:p>
          <a:p>
            <a:pPr defTabSz="915398">
              <a:defRPr/>
            </a:pPr>
            <a:r>
              <a:rPr kumimoji="1" lang="ja-JP" altLang="ja-JP" kern="1200" dirty="0">
                <a:solidFill>
                  <a:schemeClr val="tx1"/>
                </a:solidFill>
                <a:effectLst/>
              </a:rPr>
              <a:t>注入方法や注入内容に応じて</a:t>
            </a:r>
            <a:r>
              <a:rPr kumimoji="1" lang="ja-JP" altLang="en-US" kern="1200" dirty="0">
                <a:effectLst/>
              </a:rPr>
              <a:t>胃瘻</a:t>
            </a:r>
            <a:r>
              <a:rPr kumimoji="1" lang="ja-JP" altLang="ja-JP" kern="1200" dirty="0">
                <a:effectLst/>
              </a:rPr>
              <a:t>の</a:t>
            </a:r>
            <a:r>
              <a:rPr kumimoji="1" lang="ja-JP" altLang="ja-JP" kern="1200" dirty="0">
                <a:solidFill>
                  <a:schemeClr val="tx1"/>
                </a:solidFill>
                <a:effectLst/>
              </a:rPr>
              <a:t>種類や太さを選択し、腹壁の厚さを考慮してシャフトの長さを選択します。</a:t>
            </a:r>
            <a:r>
              <a:rPr lang="ja-JP" altLang="en-US" dirty="0"/>
              <a:t>子</a:t>
            </a:r>
            <a:r>
              <a:rPr kumimoji="1" lang="ja-JP" altLang="en-US" kern="1200" dirty="0">
                <a:solidFill>
                  <a:schemeClr val="tx1"/>
                </a:solidFill>
                <a:effectLst/>
              </a:rPr>
              <a:t>ども</a:t>
            </a:r>
            <a:r>
              <a:rPr kumimoji="1" lang="ja-JP" altLang="ja-JP" kern="1200" dirty="0">
                <a:solidFill>
                  <a:schemeClr val="tx1"/>
                </a:solidFill>
                <a:effectLst/>
              </a:rPr>
              <a:t>は栄養状態の改善や成長に伴い腹壁が厚くなるため、サイズが適切か常に評価し変更していく必要があります。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01317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胃瘻の日常的な観察のポイントの一つ目は</a:t>
            </a:r>
            <a:endParaRPr lang="en-US" altLang="ja-JP" dirty="0"/>
          </a:p>
          <a:p>
            <a:pPr defTabSz="915398">
              <a:defRPr/>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皮膚トラブルがないか？　</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defTabSz="915398">
              <a:defRPr/>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肉芽形成がないか？</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defTabSz="915398">
              <a:defRPr/>
            </a:pPr>
            <a:r>
              <a:rPr lang="ja-JP" altLang="en-US" dirty="0">
                <a:latin typeface="Meiryo" panose="020B0604030504040204" pitchFamily="34" charset="-128"/>
                <a:ea typeface="Meiryo" panose="020B0604030504040204" pitchFamily="34" charset="-128"/>
                <a:cs typeface="Times New Roman" panose="02020603050405020304" pitchFamily="18" charset="0"/>
              </a:rPr>
              <a:t>　胃瘻カテーテル</a:t>
            </a:r>
            <a:r>
              <a:rPr lang="ja-JP" altLang="ja-JP" dirty="0">
                <a:latin typeface="Meiryo" panose="020B0604030504040204" pitchFamily="34" charset="-128"/>
                <a:ea typeface="Meiryo" panose="020B0604030504040204" pitchFamily="34" charset="-128"/>
                <a:cs typeface="Times New Roman" panose="02020603050405020304" pitchFamily="18" charset="0"/>
              </a:rPr>
              <a:t>は皮膚に対して垂直か？</a:t>
            </a:r>
            <a:r>
              <a:rPr lang="ja-JP"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ja-JP" altLang="en-US" dirty="0"/>
              <a:t>です。</a:t>
            </a:r>
            <a:endParaRPr lang="en-US" altLang="ja-JP" dirty="0"/>
          </a:p>
          <a:p>
            <a:pPr marL="171637" indent="-171637" defTabSz="915398">
              <a:buFont typeface="Wingdings" pitchFamily="2" charset="2"/>
              <a:buChar char="ü"/>
              <a:defRPr/>
            </a:pPr>
            <a:endParaRPr lang="en-US" altLang="ja-JP" dirty="0"/>
          </a:p>
          <a:p>
            <a:pPr defTabSz="915398">
              <a:defRPr/>
            </a:pPr>
            <a:r>
              <a:rPr kumimoji="1" lang="ja-JP" altLang="en-US" kern="1200" dirty="0">
                <a:solidFill>
                  <a:schemeClr val="tx1"/>
                </a:solidFill>
                <a:effectLst/>
              </a:rPr>
              <a:t>　</a:t>
            </a:r>
            <a:r>
              <a:rPr kumimoji="1" lang="ja-JP" altLang="ja-JP" kern="1200" dirty="0">
                <a:solidFill>
                  <a:schemeClr val="tx1"/>
                </a:solidFill>
                <a:effectLst/>
              </a:rPr>
              <a:t>皮膚トラブルは、</a:t>
            </a:r>
            <a:endParaRPr kumimoji="1" lang="en-US" altLang="ja-JP" kern="1200" dirty="0">
              <a:solidFill>
                <a:schemeClr val="tx1"/>
              </a:solidFill>
              <a:effectLst/>
            </a:endParaRPr>
          </a:p>
          <a:p>
            <a:pPr defTabSz="915398">
              <a:defRPr/>
            </a:pPr>
            <a:r>
              <a:rPr lang="ja-JP" altLang="en-US" dirty="0"/>
              <a:t>　胃瘻カテーテル</a:t>
            </a:r>
            <a:r>
              <a:rPr kumimoji="1" lang="ja-JP" altLang="ja-JP" kern="1200" dirty="0">
                <a:effectLst/>
              </a:rPr>
              <a:t>が側方からの外力によって</a:t>
            </a:r>
            <a:r>
              <a:rPr kumimoji="1" lang="ja-JP" altLang="en-US" kern="1200" dirty="0">
                <a:effectLst/>
              </a:rPr>
              <a:t>瘻孔</a:t>
            </a:r>
            <a:r>
              <a:rPr kumimoji="1" lang="ja-JP" altLang="ja-JP" kern="1200" dirty="0">
                <a:effectLst/>
              </a:rPr>
              <a:t>壁を圧迫することが原因の一つです。</a:t>
            </a:r>
            <a:endParaRPr kumimoji="1" lang="en-US" altLang="ja-JP" kern="1200" dirty="0">
              <a:effectLst/>
            </a:endParaRPr>
          </a:p>
          <a:p>
            <a:pPr>
              <a:defRPr/>
            </a:pPr>
            <a:r>
              <a:rPr kumimoji="1" lang="ja-JP" altLang="en-US" kern="1200" dirty="0">
                <a:effectLst/>
              </a:rPr>
              <a:t>　</a:t>
            </a:r>
            <a:r>
              <a:rPr kumimoji="1" lang="ja-JP" altLang="ja-JP" kern="1200" dirty="0">
                <a:effectLst/>
              </a:rPr>
              <a:t>胃内容物の漏れも</a:t>
            </a:r>
            <a:r>
              <a:rPr lang="ja-JP" altLang="en-US" dirty="0"/>
              <a:t>胃瘻カテーテル</a:t>
            </a:r>
            <a:r>
              <a:rPr kumimoji="1" lang="ja-JP" altLang="ja-JP" kern="1200" dirty="0">
                <a:effectLst/>
              </a:rPr>
              <a:t>が垂直に固定されていないことが原因のことがあります。</a:t>
            </a:r>
            <a:endParaRPr kumimoji="1" lang="en-US" altLang="ja-JP" kern="1200" dirty="0">
              <a:effectLst/>
            </a:endParaRPr>
          </a:p>
          <a:p>
            <a:pPr>
              <a:defRPr/>
            </a:pPr>
            <a:r>
              <a:rPr lang="ja-JP" altLang="en-US" dirty="0"/>
              <a:t>　胃瘻カテーテル</a:t>
            </a:r>
            <a:r>
              <a:rPr kumimoji="1" lang="ja-JP" altLang="ja-JP" kern="1200" dirty="0">
                <a:effectLst/>
              </a:rPr>
              <a:t>が垂直に固定されるように、こより状にしたティッシュなどを</a:t>
            </a:r>
            <a:r>
              <a:rPr lang="ja-JP" altLang="en-US" dirty="0"/>
              <a:t>胃瘻のチューブ</a:t>
            </a:r>
            <a:r>
              <a:rPr kumimoji="1" lang="ja-JP" altLang="ja-JP" kern="1200" dirty="0">
                <a:effectLst/>
              </a:rPr>
              <a:t>の根本</a:t>
            </a:r>
            <a:r>
              <a:rPr kumimoji="1" lang="ja-JP" altLang="ja-JP" kern="1200" dirty="0">
                <a:solidFill>
                  <a:schemeClr val="tx1"/>
                </a:solidFill>
                <a:effectLst/>
              </a:rPr>
              <a:t>に巻きつけたり、薄いスポンジを挟むこと</a:t>
            </a:r>
            <a:r>
              <a:rPr kumimoji="1" lang="ja-JP" altLang="en-US" kern="1200" dirty="0">
                <a:solidFill>
                  <a:schemeClr val="tx1"/>
                </a:solidFill>
                <a:effectLst/>
              </a:rPr>
              <a:t>が</a:t>
            </a:r>
            <a:r>
              <a:rPr kumimoji="1" lang="ja-JP" altLang="ja-JP" kern="1200" dirty="0">
                <a:solidFill>
                  <a:schemeClr val="tx1"/>
                </a:solidFill>
                <a:effectLst/>
              </a:rPr>
              <a:t>あります。</a:t>
            </a:r>
            <a:endParaRPr kumimoji="1" lang="en-US" altLang="ja-JP" kern="1200" dirty="0">
              <a:solidFill>
                <a:schemeClr val="tx1"/>
              </a:solidFill>
              <a:effectLst/>
            </a:endParaRPr>
          </a:p>
          <a:p>
            <a:pPr marL="171637" indent="-171637" defTabSz="915398">
              <a:buFont typeface="Wingdings" pitchFamily="2" charset="2"/>
              <a:buChar char="n"/>
              <a:defRPr/>
            </a:pPr>
            <a:endParaRPr kumimoji="1" lang="en-US" altLang="ja-JP" kern="1200" dirty="0">
              <a:solidFill>
                <a:schemeClr val="tx1"/>
              </a:solidFill>
              <a:effectLst/>
            </a:endParaRPr>
          </a:p>
          <a:p>
            <a:pPr defTabSz="915398">
              <a:defRPr/>
            </a:pPr>
            <a:r>
              <a:rPr kumimoji="1" lang="ja-JP" altLang="en-US" kern="1200" dirty="0">
                <a:solidFill>
                  <a:schemeClr val="tx1"/>
                </a:solidFill>
                <a:effectLst/>
              </a:rPr>
              <a:t>　胃瘻</a:t>
            </a:r>
            <a:r>
              <a:rPr kumimoji="1" lang="ja-JP" altLang="ja-JP" kern="1200" dirty="0">
                <a:solidFill>
                  <a:schemeClr val="tx1"/>
                </a:solidFill>
                <a:effectLst/>
              </a:rPr>
              <a:t>周囲に液漏れや炎症がある場合には切り込みガーゼを挟み込み、ガーゼが汚染していたら適宜交換をします。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8879920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胃瘻の日常的な観察のポイントの</a:t>
            </a:r>
            <a:r>
              <a:rPr lang="en-US" altLang="ja-JP" dirty="0"/>
              <a:t>2</a:t>
            </a:r>
            <a:r>
              <a:rPr lang="ja-JP" altLang="en-US" dirty="0"/>
              <a:t>つ目は</a:t>
            </a:r>
            <a:endParaRPr lang="en-US" altLang="ja-JP" dirty="0"/>
          </a:p>
          <a:p>
            <a:r>
              <a:rPr lang="ja-JP" altLang="en-US" dirty="0">
                <a:latin typeface="Meiryo" panose="020B0604030504040204" pitchFamily="34" charset="-128"/>
                <a:ea typeface="Meiryo" panose="020B0604030504040204" pitchFamily="34" charset="-128"/>
              </a:rPr>
              <a:t>　胃瘻カテーテル</a:t>
            </a:r>
            <a:r>
              <a:rPr lang="ja-JP" altLang="ja-JP" dirty="0">
                <a:latin typeface="Meiryo" panose="020B0604030504040204" pitchFamily="34" charset="-128"/>
                <a:ea typeface="Meiryo" panose="020B0604030504040204" pitchFamily="34" charset="-128"/>
              </a:rPr>
              <a:t>のストッパーがきつくないか</a:t>
            </a:r>
            <a:r>
              <a:rPr lang="ja-JP" altLang="en-US" dirty="0">
                <a:latin typeface="Meiryo" panose="020B0604030504040204" pitchFamily="34" charset="-128"/>
                <a:ea typeface="Meiryo" panose="020B0604030504040204" pitchFamily="34" charset="-128"/>
              </a:rPr>
              <a:t>？</a:t>
            </a:r>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胃瘻カテーテル</a:t>
            </a:r>
            <a:r>
              <a:rPr lang="ja-JP" altLang="ja-JP" dirty="0">
                <a:latin typeface="Meiryo" panose="020B0604030504040204" pitchFamily="34" charset="-128"/>
                <a:ea typeface="Meiryo" panose="020B0604030504040204" pitchFamily="34" charset="-128"/>
              </a:rPr>
              <a:t>はスムーズに回転するか</a:t>
            </a:r>
            <a:r>
              <a:rPr lang="ja-JP" altLang="en-US" dirty="0">
                <a:latin typeface="Meiryo" panose="020B0604030504040204" pitchFamily="34" charset="-128"/>
                <a:ea typeface="Meiryo" panose="020B0604030504040204" pitchFamily="34" charset="-128"/>
              </a:rPr>
              <a:t>？</a:t>
            </a:r>
            <a:r>
              <a:rPr lang="ja-JP" altLang="ja-JP" sz="1100" dirty="0">
                <a:latin typeface="Meiryo" panose="020B0604030504040204" pitchFamily="34" charset="-128"/>
                <a:ea typeface="Meiryo" panose="020B0604030504040204" pitchFamily="34" charset="-128"/>
              </a:rPr>
              <a:t> </a:t>
            </a:r>
            <a:r>
              <a:rPr lang="ja-JP" altLang="en-US" sz="1100" dirty="0">
                <a:latin typeface="Meiryo" panose="020B0604030504040204" pitchFamily="34" charset="-128"/>
                <a:ea typeface="Meiryo" panose="020B0604030504040204" pitchFamily="34" charset="-128"/>
              </a:rPr>
              <a:t>　です。</a:t>
            </a:r>
            <a:endParaRPr lang="en-US" altLang="ja-JP" dirty="0"/>
          </a:p>
          <a:p>
            <a:r>
              <a:rPr kumimoji="1" lang="ja-JP" altLang="en-US" kern="1200" dirty="0">
                <a:effectLst/>
              </a:rPr>
              <a:t>　小児</a:t>
            </a:r>
            <a:r>
              <a:rPr kumimoji="1" lang="ja-JP" altLang="ja-JP" kern="1200" dirty="0">
                <a:effectLst/>
              </a:rPr>
              <a:t>の場合、栄養状態の改善や成長に伴い腹壁が厚くなるため、シャフトの長さが相対的に短くなり、きつくなることがあります。</a:t>
            </a:r>
            <a:endParaRPr kumimoji="1" lang="en-US" altLang="ja-JP" kern="1200" dirty="0">
              <a:effectLst/>
            </a:endParaRPr>
          </a:p>
          <a:p>
            <a:r>
              <a:rPr kumimoji="1" lang="ja-JP" altLang="ja-JP" kern="1200" dirty="0">
                <a:effectLst/>
              </a:rPr>
              <a:t>筋緊張がない状態で皮膚との間に</a:t>
            </a:r>
            <a:r>
              <a:rPr kumimoji="1" lang="en-US" altLang="ja-JP" kern="1200" dirty="0">
                <a:effectLst/>
              </a:rPr>
              <a:t>0.5</a:t>
            </a:r>
            <a:r>
              <a:rPr kumimoji="1" lang="ja-JP" altLang="ja-JP" kern="1200" dirty="0">
                <a:effectLst/>
              </a:rPr>
              <a:t>〜１</a:t>
            </a:r>
            <a:r>
              <a:rPr kumimoji="1" lang="en-US" altLang="ja-JP" kern="1200" dirty="0">
                <a:effectLst/>
              </a:rPr>
              <a:t>cm</a:t>
            </a:r>
            <a:r>
              <a:rPr kumimoji="1" lang="ja-JP" altLang="ja-JP" kern="1200" dirty="0">
                <a:effectLst/>
              </a:rPr>
              <a:t>のゆとりが適当です。</a:t>
            </a:r>
            <a:endParaRPr kumimoji="1" lang="en-US" altLang="ja-JP" kern="1200" dirty="0">
              <a:effectLst/>
            </a:endParaRPr>
          </a:p>
          <a:p>
            <a:r>
              <a:rPr kumimoji="1" lang="ja-JP" altLang="en-US" kern="1200" dirty="0">
                <a:effectLst/>
              </a:rPr>
              <a:t>　</a:t>
            </a:r>
            <a:endParaRPr kumimoji="1" lang="en-US" altLang="ja-JP" kern="1200" dirty="0">
              <a:effectLst/>
            </a:endParaRPr>
          </a:p>
          <a:p>
            <a:r>
              <a:rPr kumimoji="1" lang="ja-JP" altLang="en-US" kern="1200" dirty="0">
                <a:effectLst/>
              </a:rPr>
              <a:t>　</a:t>
            </a:r>
            <a:r>
              <a:rPr kumimoji="1" lang="ja-JP" altLang="ja-JP" kern="1200" dirty="0">
                <a:effectLst/>
              </a:rPr>
              <a:t>きつ過ぎると</a:t>
            </a:r>
            <a:r>
              <a:rPr kumimoji="1" lang="ja-JP" altLang="en-US" kern="1200" dirty="0">
                <a:effectLst/>
              </a:rPr>
              <a:t>締めすぎによる血流障害が発生し、</a:t>
            </a:r>
            <a:r>
              <a:rPr kumimoji="1" lang="ja-JP" altLang="ja-JP" kern="1200" dirty="0">
                <a:effectLst/>
              </a:rPr>
              <a:t>バンパーやボタンが胃壁に埋没して動かなくなります。</a:t>
            </a:r>
            <a:r>
              <a:rPr kumimoji="1" lang="ja-JP" altLang="en-US" kern="1200" dirty="0">
                <a:effectLst/>
              </a:rPr>
              <a:t>このような状態を</a:t>
            </a:r>
            <a:r>
              <a:rPr kumimoji="1" lang="en-US" altLang="ja-JP" kern="1200" dirty="0">
                <a:effectLst/>
              </a:rPr>
              <a:t>【</a:t>
            </a:r>
            <a:r>
              <a:rPr kumimoji="1" lang="ja-JP" altLang="ja-JP" kern="1200" dirty="0">
                <a:effectLst/>
              </a:rPr>
              <a:t>バンパー埋没症候群</a:t>
            </a:r>
            <a:r>
              <a:rPr kumimoji="1" lang="en-US" altLang="ja-JP" kern="1200" dirty="0">
                <a:effectLst/>
              </a:rPr>
              <a:t>】</a:t>
            </a:r>
            <a:r>
              <a:rPr kumimoji="1" lang="ja-JP" altLang="en-US" kern="1200" dirty="0">
                <a:effectLst/>
              </a:rPr>
              <a:t>と言います。</a:t>
            </a:r>
            <a:endParaRPr kumimoji="1" lang="en-US" altLang="ja-JP" kern="1200" dirty="0">
              <a:effectLst/>
            </a:endParaRPr>
          </a:p>
          <a:p>
            <a:endParaRPr kumimoji="1" lang="en-US" altLang="ja-JP" kern="1200" dirty="0">
              <a:effectLst/>
            </a:endParaRPr>
          </a:p>
          <a:p>
            <a:r>
              <a:rPr kumimoji="1" lang="ja-JP" altLang="en-US" kern="1200" dirty="0">
                <a:effectLst/>
              </a:rPr>
              <a:t>　</a:t>
            </a:r>
            <a:r>
              <a:rPr kumimoji="1" lang="ja-JP" altLang="ja-JP" kern="1200" dirty="0">
                <a:effectLst/>
              </a:rPr>
              <a:t>また、</a:t>
            </a:r>
            <a:r>
              <a:rPr kumimoji="1" lang="ja-JP" altLang="en-US" kern="1200" dirty="0">
                <a:effectLst/>
              </a:rPr>
              <a:t>瘻孔</a:t>
            </a:r>
            <a:r>
              <a:rPr kumimoji="1" lang="ja-JP" altLang="ja-JP" kern="1200" dirty="0">
                <a:effectLst/>
              </a:rPr>
              <a:t>が幽門の近くにあったり、シャフトが長いとバルーンが幽門にはまり込み、</a:t>
            </a:r>
            <a:r>
              <a:rPr kumimoji="1" lang="ja-JP" altLang="en-US" kern="1200" dirty="0">
                <a:effectLst/>
              </a:rPr>
              <a:t>胃瘻の</a:t>
            </a:r>
            <a:r>
              <a:rPr kumimoji="1" lang="ja-JP" altLang="ja-JP" kern="1200" dirty="0">
                <a:effectLst/>
              </a:rPr>
              <a:t>ボタンが</a:t>
            </a:r>
            <a:r>
              <a:rPr kumimoji="1" lang="ja-JP" altLang="en-US" kern="1200" dirty="0">
                <a:effectLst/>
              </a:rPr>
              <a:t>瘻孔</a:t>
            </a:r>
            <a:r>
              <a:rPr kumimoji="1" lang="ja-JP" altLang="ja-JP" kern="1200" dirty="0">
                <a:effectLst/>
              </a:rPr>
              <a:t>に引き込まれ回転しなくなることがあります。チューブ型</a:t>
            </a:r>
            <a:r>
              <a:rPr kumimoji="1" lang="ja-JP" altLang="en-US" kern="1200" dirty="0">
                <a:effectLst/>
              </a:rPr>
              <a:t>胃瘻</a:t>
            </a:r>
            <a:r>
              <a:rPr kumimoji="1" lang="ja-JP" altLang="ja-JP" kern="1200" dirty="0">
                <a:effectLst/>
              </a:rPr>
              <a:t>の</a:t>
            </a:r>
            <a:r>
              <a:rPr kumimoji="1" lang="ja-JP" altLang="en-US" kern="1200" dirty="0">
                <a:effectLst/>
              </a:rPr>
              <a:t>バルーンタイプ</a:t>
            </a:r>
            <a:r>
              <a:rPr kumimoji="1" lang="ja-JP" altLang="ja-JP" kern="1200" dirty="0">
                <a:effectLst/>
              </a:rPr>
              <a:t>は、外部ストッパーの固定が甘いとバルーンが十二指腸に流れていき、嵌頓することがあります。このような状態になると、胃液の排出障害が発生し、胃拡張、</a:t>
            </a:r>
            <a:r>
              <a:rPr kumimoji="1" lang="ja-JP" altLang="en-US" kern="1200" dirty="0">
                <a:effectLst/>
              </a:rPr>
              <a:t>瘻孔</a:t>
            </a:r>
            <a:r>
              <a:rPr kumimoji="1" lang="ja-JP" altLang="ja-JP" kern="1200" dirty="0">
                <a:effectLst/>
              </a:rPr>
              <a:t>の漏れ、突然の嘔吐</a:t>
            </a:r>
            <a:r>
              <a:rPr kumimoji="1" lang="ja-JP" altLang="ja-JP" kern="1200" dirty="0">
                <a:solidFill>
                  <a:schemeClr val="tx1"/>
                </a:solidFill>
                <a:effectLst/>
              </a:rPr>
              <a:t>などの症状が生じます。</a:t>
            </a:r>
            <a:r>
              <a:rPr kumimoji="1" lang="ja-JP" altLang="en-US" kern="1200" dirty="0">
                <a:solidFill>
                  <a:schemeClr val="tx1"/>
                </a:solidFill>
                <a:effectLst/>
              </a:rPr>
              <a:t>このような状態を</a:t>
            </a:r>
            <a:r>
              <a:rPr kumimoji="1" lang="en-US" altLang="ja-JP" kern="1200" dirty="0">
                <a:solidFill>
                  <a:schemeClr val="tx1"/>
                </a:solidFill>
                <a:effectLst/>
              </a:rPr>
              <a:t>【</a:t>
            </a:r>
            <a:r>
              <a:rPr kumimoji="1" lang="ja-JP" altLang="ja-JP" kern="1200" dirty="0">
                <a:solidFill>
                  <a:schemeClr val="tx1"/>
                </a:solidFill>
                <a:effectLst/>
              </a:rPr>
              <a:t>ボールバルブ症候群</a:t>
            </a:r>
            <a:r>
              <a:rPr kumimoji="1" lang="en-US" altLang="ja-JP" kern="1200" dirty="0">
                <a:solidFill>
                  <a:schemeClr val="tx1"/>
                </a:solidFill>
                <a:effectLst/>
              </a:rPr>
              <a:t>】</a:t>
            </a:r>
            <a:r>
              <a:rPr lang="ja-JP" altLang="ja-JP" dirty="0">
                <a:effectLst/>
              </a:rPr>
              <a:t> </a:t>
            </a:r>
            <a:r>
              <a:rPr lang="ja-JP" altLang="en-US" dirty="0">
                <a:effectLst/>
              </a:rPr>
              <a:t>と言います。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37607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胃瘻の日常的管理のまとめです。</a:t>
            </a:r>
            <a:endParaRPr lang="en-US" altLang="ja-JP" dirty="0"/>
          </a:p>
          <a:p>
            <a:r>
              <a:rPr lang="ja-JP" altLang="en-US" dirty="0"/>
              <a:t>　胃瘻カテーテルは基本的には腹壁と垂直に入っている状態を保ちます。</a:t>
            </a:r>
            <a:endParaRPr lang="en-US" altLang="ja-JP" dirty="0"/>
          </a:p>
          <a:p>
            <a:r>
              <a:rPr lang="ja-JP" altLang="en-US" dirty="0"/>
              <a:t>　胃瘻カテーテルはスムーズに回転する状態が良い状態です。</a:t>
            </a:r>
            <a:endParaRPr kumimoji="1" lang="en-US" altLang="ja-JP" dirty="0"/>
          </a:p>
          <a:p>
            <a:r>
              <a:rPr lang="ja-JP" altLang="en-US" dirty="0"/>
              <a:t>　胃瘻周囲に液漏れや炎症がある場合には切り込みガーゼを挟み込み、ガーゼが汚染していたら適宜交換をします。</a:t>
            </a:r>
            <a:endParaRPr lang="en-US" altLang="ja-JP" dirty="0"/>
          </a:p>
          <a:p>
            <a:r>
              <a:rPr lang="ja-JP" altLang="en-US" dirty="0"/>
              <a:t>　ガーゼの代わりに、こより状にしたティッシュを胃瘻カテーテルの根本に巻き付け胃瘻カテーテルを垂直に保持する方法もあります。</a:t>
            </a:r>
            <a:endParaRPr lang="en-US" altLang="ja-JP" dirty="0"/>
          </a:p>
          <a:p>
            <a:r>
              <a:rPr lang="ja-JP" altLang="en-US" dirty="0"/>
              <a:t>　胃瘻のバルーン固定がきつ過ぎたり、胃瘻のボタンが短すぎると、胃壁の損傷を生じたり、肉芽の原因になる可能性があります。</a:t>
            </a:r>
            <a:endParaRPr lang="en-US" altLang="ja-JP" dirty="0"/>
          </a:p>
          <a:p>
            <a:r>
              <a:rPr lang="ja-JP" altLang="en-US" dirty="0"/>
              <a:t>　胃瘻のボタンやチューブのストッパーと皮膚の間には、</a:t>
            </a:r>
            <a:r>
              <a:rPr lang="en-US" altLang="ja-JP" dirty="0"/>
              <a:t>0.5〜1.0cm</a:t>
            </a:r>
            <a:r>
              <a:rPr lang="ja-JP" altLang="en-US" dirty="0"/>
              <a:t>程度のゆとりが　必要です。</a:t>
            </a:r>
            <a:endParaRPr lang="en-US" altLang="ja-JP" dirty="0"/>
          </a:p>
          <a:p>
            <a:pPr algn="l" defTabSz="915398">
              <a:defRPr/>
            </a:pPr>
            <a:r>
              <a:rPr lang="ja-JP" altLang="en-US" dirty="0"/>
              <a:t>　バルーンの水は時間が経つと減少するので、定期的にバルーン水の量の確認と補充をする必要があります。</a:t>
            </a:r>
            <a:endParaRPr lang="en-US" altLang="ja-JP" dirty="0"/>
          </a:p>
          <a:p>
            <a:pPr algn="l" defTabSz="915398">
              <a:defRPr/>
            </a:pPr>
            <a:r>
              <a:rPr lang="ja-JP" altLang="en-US" dirty="0"/>
              <a:t>　入浴やプール遊びの時は、固定をしっかりしておけばそのまま入ってかまいません。</a:t>
            </a:r>
            <a:endParaRPr lang="en-US" altLang="ja-JP" dirty="0"/>
          </a:p>
          <a:p>
            <a:pPr algn="l" defTabSz="915398">
              <a:defRPr/>
            </a:pPr>
            <a:r>
              <a:rPr lang="ja-JP" altLang="en-US" dirty="0"/>
              <a:t>　　出てきてから胃瘻部の観察を行い、必要があればガーゼやこよりティッシュの交換を</a:t>
            </a:r>
            <a:endParaRPr lang="en-US" altLang="ja-JP" dirty="0"/>
          </a:p>
          <a:p>
            <a:pPr algn="l" defTabSz="915398">
              <a:defRPr/>
            </a:pPr>
            <a:r>
              <a:rPr lang="ja-JP" altLang="en-US" dirty="0"/>
              <a:t>　行います。</a:t>
            </a: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312858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胃瘻周囲からの液漏れの原因には以下のような様々な原因が考えられます。</a:t>
            </a:r>
            <a:endParaRPr lang="en-US" altLang="ja-JP" dirty="0"/>
          </a:p>
          <a:p>
            <a:pPr defTabSz="915398">
              <a:defRPr/>
            </a:pPr>
            <a:r>
              <a:rPr lang="en-US" altLang="ja-JP" dirty="0"/>
              <a:t>A.</a:t>
            </a:r>
            <a:r>
              <a:rPr lang="ja-JP" altLang="en-US" b="0" dirty="0"/>
              <a:t>胃瘻カテーテルの圧迫</a:t>
            </a:r>
            <a:endParaRPr lang="en-US" altLang="ja-JP" b="0" dirty="0"/>
          </a:p>
          <a:p>
            <a:pPr defTabSz="915398">
              <a:defRPr/>
            </a:pPr>
            <a:r>
              <a:rPr lang="ja-JP" altLang="en-US" b="0" dirty="0"/>
              <a:t>　腹臥位姿勢や、体幹装具や車椅子のベルト</a:t>
            </a:r>
            <a:r>
              <a:rPr lang="ja-JP" altLang="en-US" dirty="0"/>
              <a:t>などによる胃瘻部の圧迫。腹臥位姿勢をとる時には液漏れだけでなく、胃瘻ボタンが抜けやすいことにも留意。</a:t>
            </a:r>
            <a:endParaRPr lang="en-US" altLang="ja-JP" dirty="0"/>
          </a:p>
          <a:p>
            <a:pPr defTabSz="915398">
              <a:defRPr/>
            </a:pPr>
            <a:r>
              <a:rPr lang="en-US" altLang="ja-JP" dirty="0"/>
              <a:t>B.</a:t>
            </a:r>
            <a:r>
              <a:rPr lang="ja-JP" altLang="en-US" dirty="0"/>
              <a:t>腹圧の上昇</a:t>
            </a:r>
            <a:endParaRPr lang="en-US" altLang="ja-JP" dirty="0"/>
          </a:p>
          <a:p>
            <a:pPr defTabSz="915398">
              <a:defRPr/>
            </a:pPr>
            <a:r>
              <a:rPr lang="ja-JP" altLang="en-US" dirty="0"/>
              <a:t>　腹圧が上昇するような座位姿勢や前屈姿勢を長時間とる。注入の滴下速度が速すぎる。シリンジ注入のスピードが速すぎる。半固形栄養剤の加圧バッグの圧が高すぎる。</a:t>
            </a:r>
            <a:endParaRPr lang="en-US" altLang="ja-JP" dirty="0"/>
          </a:p>
          <a:p>
            <a:pPr>
              <a:buClr>
                <a:srgbClr val="0000FF"/>
              </a:buClr>
            </a:pPr>
            <a:r>
              <a:rPr lang="en-US" altLang="ja-JP" b="0" dirty="0"/>
              <a:t>C.</a:t>
            </a:r>
            <a:r>
              <a:rPr lang="ja-JP" altLang="en-US" b="0" dirty="0"/>
              <a:t>胃瘻</a:t>
            </a:r>
            <a:r>
              <a:rPr lang="ja-JP" altLang="en-US" dirty="0"/>
              <a:t>のチューブ</a:t>
            </a:r>
            <a:r>
              <a:rPr lang="ja-JP" altLang="en-US" b="0" dirty="0"/>
              <a:t>サイズの不適合</a:t>
            </a:r>
            <a:endParaRPr lang="en-US" altLang="ja-JP" b="0" dirty="0"/>
          </a:p>
          <a:p>
            <a:pPr>
              <a:buClr>
                <a:srgbClr val="0000FF"/>
              </a:buClr>
            </a:pPr>
            <a:r>
              <a:rPr lang="ja-JP" altLang="en-US" b="0" dirty="0"/>
              <a:t>　シャフトが長すぎる。シャフトの太さが瘻孔に比して細すぎる。</a:t>
            </a:r>
          </a:p>
          <a:p>
            <a:pPr>
              <a:buClr>
                <a:srgbClr val="0000FF"/>
              </a:buClr>
            </a:pPr>
            <a:r>
              <a:rPr lang="en-US" altLang="ja-JP" b="0" dirty="0"/>
              <a:t>D.</a:t>
            </a:r>
            <a:r>
              <a:rPr lang="ja-JP" altLang="en-US" b="0" dirty="0"/>
              <a:t>胃内容の排出障害</a:t>
            </a:r>
            <a:endParaRPr lang="en-US" altLang="ja-JP" b="0" dirty="0"/>
          </a:p>
          <a:p>
            <a:pPr>
              <a:buClr>
                <a:srgbClr val="0000FF"/>
              </a:buClr>
            </a:pPr>
            <a:r>
              <a:rPr lang="ja-JP" altLang="en-US" b="0" dirty="0"/>
              <a:t>　様々な要因によって消化管蠕動運動が低下している。バルーン</a:t>
            </a:r>
            <a:r>
              <a:rPr lang="ja-JP" altLang="en-US" dirty="0"/>
              <a:t>タイプの</a:t>
            </a:r>
            <a:r>
              <a:rPr lang="ja-JP" altLang="en-US" b="0" dirty="0"/>
              <a:t>胃瘻カテーテルが深く入り過ぎたり、バルーンの固定水が多すぎてバルーンが胃内容の排出を阻害している。</a:t>
            </a:r>
            <a:endParaRPr lang="en-US" altLang="ja-JP" b="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26304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effectLst/>
              </a:rPr>
              <a:t>　</a:t>
            </a:r>
            <a:r>
              <a:rPr kumimoji="1" lang="ja-JP" altLang="ja-JP" kern="1200" dirty="0">
                <a:effectLst/>
              </a:rPr>
              <a:t>ボタン</a:t>
            </a:r>
            <a:r>
              <a:rPr kumimoji="1" lang="ja-JP" altLang="en-US" kern="1200" dirty="0">
                <a:effectLst/>
              </a:rPr>
              <a:t>型胃瘻</a:t>
            </a:r>
            <a:r>
              <a:rPr kumimoji="1" lang="ja-JP" altLang="ja-JP" kern="1200" dirty="0">
                <a:effectLst/>
              </a:rPr>
              <a:t>の交換は通常３〜６ヶ月每ですが、下記のような場合は劣化や不良品の可能性があるため、早めに交換してもらうとよいでしょう。</a:t>
            </a:r>
          </a:p>
          <a:p>
            <a:r>
              <a:rPr kumimoji="1" lang="ja-JP" altLang="en-US" kern="1200" dirty="0">
                <a:effectLst/>
              </a:rPr>
              <a:t>　</a:t>
            </a:r>
            <a:endParaRPr kumimoji="1" lang="en-US" altLang="ja-JP" kern="1200" dirty="0">
              <a:effectLst/>
            </a:endParaRPr>
          </a:p>
          <a:p>
            <a:r>
              <a:rPr kumimoji="1" lang="ja-JP" altLang="en-US" kern="1200" dirty="0">
                <a:effectLst/>
              </a:rPr>
              <a:t>　</a:t>
            </a:r>
            <a:r>
              <a:rPr kumimoji="1" lang="ja-JP" altLang="ja-JP" kern="1200" dirty="0">
                <a:effectLst/>
              </a:rPr>
              <a:t>蓋が自然に開いてしまう（蓋の劣化）</a:t>
            </a:r>
          </a:p>
          <a:p>
            <a:r>
              <a:rPr kumimoji="1" lang="ja-JP" altLang="en-US" kern="1200" dirty="0">
                <a:effectLst/>
              </a:rPr>
              <a:t>　</a:t>
            </a:r>
            <a:r>
              <a:rPr kumimoji="1" lang="ja-JP" altLang="ja-JP" kern="1200" dirty="0">
                <a:effectLst/>
              </a:rPr>
              <a:t>蓋を開けると</a:t>
            </a:r>
            <a:r>
              <a:rPr lang="ja-JP" altLang="en-US" dirty="0"/>
              <a:t>胃瘻のボタン</a:t>
            </a:r>
            <a:r>
              <a:rPr kumimoji="1" lang="ja-JP" altLang="ja-JP" kern="1200" dirty="0">
                <a:effectLst/>
              </a:rPr>
              <a:t>内部から液漏れする（逆流防止弁の劣化）</a:t>
            </a:r>
          </a:p>
          <a:p>
            <a:r>
              <a:rPr kumimoji="1" lang="ja-JP" altLang="en-US" kern="1200" dirty="0">
                <a:effectLst/>
              </a:rPr>
              <a:t>　</a:t>
            </a:r>
            <a:r>
              <a:rPr kumimoji="1" lang="ja-JP" altLang="ja-JP" kern="1200" dirty="0">
                <a:effectLst/>
              </a:rPr>
              <a:t>接続チューブがロックされない（</a:t>
            </a:r>
            <a:r>
              <a:rPr kumimoji="1" lang="ja-JP" altLang="en-US" kern="1200" dirty="0">
                <a:effectLst/>
              </a:rPr>
              <a:t>胃瘻の</a:t>
            </a:r>
            <a:r>
              <a:rPr kumimoji="1" lang="ja-JP" altLang="ja-JP" kern="1200" dirty="0">
                <a:effectLst/>
              </a:rPr>
              <a:t>ボタンの劣化・不良）</a:t>
            </a:r>
          </a:p>
          <a:p>
            <a:r>
              <a:rPr kumimoji="1" lang="ja-JP" altLang="en-US" kern="1200" dirty="0">
                <a:effectLst/>
              </a:rPr>
              <a:t>　</a:t>
            </a:r>
            <a:r>
              <a:rPr kumimoji="1" lang="ja-JP" altLang="ja-JP" kern="1200" dirty="0">
                <a:effectLst/>
              </a:rPr>
              <a:t>接続チューブが自然に外れてしまう（</a:t>
            </a:r>
            <a:r>
              <a:rPr kumimoji="1" lang="ja-JP" altLang="en-US" kern="1200" dirty="0">
                <a:effectLst/>
              </a:rPr>
              <a:t>胃瘻の</a:t>
            </a:r>
            <a:r>
              <a:rPr kumimoji="1" lang="ja-JP" altLang="ja-JP" kern="1200" dirty="0">
                <a:effectLst/>
              </a:rPr>
              <a:t>ボタンの劣化・不良）</a:t>
            </a:r>
          </a:p>
          <a:p>
            <a:r>
              <a:rPr kumimoji="1" lang="ja-JP" altLang="en-US" kern="1200" dirty="0">
                <a:effectLst/>
              </a:rPr>
              <a:t>　</a:t>
            </a:r>
            <a:r>
              <a:rPr kumimoji="1" lang="ja-JP" altLang="ja-JP" kern="1200" dirty="0">
                <a:effectLst/>
              </a:rPr>
              <a:t>バルーン</a:t>
            </a:r>
            <a:r>
              <a:rPr kumimoji="1" lang="ja-JP" altLang="en-US" kern="1200" dirty="0">
                <a:effectLst/>
              </a:rPr>
              <a:t>の</a:t>
            </a:r>
            <a:r>
              <a:rPr kumimoji="1" lang="ja-JP" altLang="ja-JP" kern="1200" dirty="0">
                <a:effectLst/>
              </a:rPr>
              <a:t>水が抜けてしまう（バルーンやシャフトの劣化）</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402738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effectLst/>
              </a:rPr>
              <a:t>胃瘻カテーテル</a:t>
            </a:r>
            <a:r>
              <a:rPr kumimoji="1" lang="ja-JP" altLang="ja-JP" kern="1200" dirty="0">
                <a:effectLst/>
              </a:rPr>
              <a:t>が事故抜去の原因は、バルーンの水の減少による事が最も多く、その対策として、家族に定期的にバルーンの水を確認してもらい必要ならば補充してもらう必要があります。</a:t>
            </a:r>
            <a:endParaRPr kumimoji="1" lang="en-US" altLang="ja-JP" kern="1200" dirty="0">
              <a:effectLst/>
            </a:endParaRPr>
          </a:p>
          <a:p>
            <a:endParaRPr kumimoji="1" lang="ja-JP" altLang="ja-JP" kern="1200" dirty="0">
              <a:effectLst/>
            </a:endParaRPr>
          </a:p>
          <a:p>
            <a:r>
              <a:rPr lang="ja-JP" altLang="en-US" dirty="0"/>
              <a:t>胃瘻カテーテル</a:t>
            </a:r>
            <a:r>
              <a:rPr kumimoji="1" lang="ja-JP" altLang="ja-JP" kern="1200" dirty="0">
                <a:effectLst/>
              </a:rPr>
              <a:t>に無理な力が加わると抜けてしまうので腹臥位の取り方などにも注意する必要があります。</a:t>
            </a:r>
            <a:endParaRPr kumimoji="1" lang="en-US" altLang="ja-JP" kern="1200" dirty="0">
              <a:effectLst/>
            </a:endParaRPr>
          </a:p>
          <a:p>
            <a:endParaRPr kumimoji="1" lang="en-US" altLang="ja-JP" kern="1200" dirty="0">
              <a:effectLst/>
            </a:endParaRPr>
          </a:p>
          <a:p>
            <a:r>
              <a:rPr kumimoji="1" lang="ja-JP" altLang="en-US" kern="1200" dirty="0">
                <a:effectLst/>
              </a:rPr>
              <a:t>胃瘻のチューブ</a:t>
            </a:r>
            <a:r>
              <a:rPr kumimoji="1" lang="ja-JP" altLang="ja-JP" kern="1200" dirty="0">
                <a:effectLst/>
              </a:rPr>
              <a:t>が抜けた時に、抜けたままにしておいて時間が経ってしまうと、</a:t>
            </a:r>
            <a:r>
              <a:rPr kumimoji="1" lang="ja-JP" altLang="en-US" kern="1200" dirty="0">
                <a:effectLst/>
              </a:rPr>
              <a:t>瘻孔</a:t>
            </a:r>
            <a:r>
              <a:rPr kumimoji="1" lang="ja-JP" altLang="ja-JP" kern="1200" dirty="0">
                <a:effectLst/>
              </a:rPr>
              <a:t>が狭くなり、同じサイズの</a:t>
            </a:r>
            <a:r>
              <a:rPr kumimoji="1" lang="ja-JP" altLang="en-US" kern="1200" dirty="0">
                <a:effectLst/>
              </a:rPr>
              <a:t>胃瘻カテーテル</a:t>
            </a:r>
            <a:r>
              <a:rPr kumimoji="1" lang="ja-JP" altLang="ja-JP" kern="1200" dirty="0">
                <a:effectLst/>
              </a:rPr>
              <a:t>が入らなくなることがありますので、抜けた場合の対応を主治医と確認しておきます。</a:t>
            </a:r>
            <a:endParaRPr kumimoji="1" lang="en-US" altLang="ja-JP" kern="1200" dirty="0">
              <a:effectLst/>
            </a:endParaRPr>
          </a:p>
          <a:p>
            <a:pPr defTabSz="915398">
              <a:defRPr/>
            </a:pPr>
            <a:r>
              <a:rPr kumimoji="1" lang="ja-JP" altLang="en-US" kern="1200" dirty="0">
                <a:effectLst/>
              </a:rPr>
              <a:t>　</a:t>
            </a:r>
            <a:r>
              <a:rPr kumimoji="1" lang="ja-JP" altLang="ja-JP" kern="1200" dirty="0">
                <a:effectLst/>
              </a:rPr>
              <a:t>バルーンタイプの</a:t>
            </a:r>
            <a:r>
              <a:rPr kumimoji="1" lang="ja-JP" altLang="en-US" kern="1200" dirty="0">
                <a:effectLst/>
              </a:rPr>
              <a:t>胃瘻カテーテル</a:t>
            </a:r>
            <a:r>
              <a:rPr kumimoji="1" lang="ja-JP" altLang="ja-JP" kern="1200" dirty="0">
                <a:effectLst/>
              </a:rPr>
              <a:t>であれば、バルンの水を全部抜いて、そのチューブを再挿入しておいて受診するという方法もあります。</a:t>
            </a:r>
            <a:r>
              <a:rPr kumimoji="1" lang="ja-JP" altLang="en-US" kern="1200" dirty="0">
                <a:effectLst/>
              </a:rPr>
              <a:t>胃瘻</a:t>
            </a:r>
            <a:r>
              <a:rPr kumimoji="1" lang="ja-JP" altLang="ja-JP" kern="1200" dirty="0">
                <a:effectLst/>
              </a:rPr>
              <a:t>に押し込む時に、シャフトの部分が折れ曲がって挿入できないことがあり、シャフトの部分が曲がらないようシャフトを保持して挿入することがコツです。</a:t>
            </a:r>
            <a:endParaRPr kumimoji="1" lang="en-US" altLang="ja-JP" kern="1200" dirty="0">
              <a:effectLst/>
            </a:endParaRPr>
          </a:p>
          <a:p>
            <a:r>
              <a:rPr kumimoji="1" lang="ja-JP" altLang="en-US" kern="1200" dirty="0">
                <a:effectLst/>
              </a:rPr>
              <a:t>　</a:t>
            </a:r>
            <a:r>
              <a:rPr kumimoji="1" lang="ja-JP" altLang="ja-JP" kern="1200" dirty="0">
                <a:effectLst/>
              </a:rPr>
              <a:t>抜けた</a:t>
            </a:r>
            <a:r>
              <a:rPr kumimoji="1" lang="ja-JP" altLang="en-US" kern="1200" dirty="0">
                <a:effectLst/>
              </a:rPr>
              <a:t>胃瘻カテーテル</a:t>
            </a:r>
            <a:r>
              <a:rPr kumimoji="1" lang="ja-JP" altLang="ja-JP" kern="1200" dirty="0">
                <a:effectLst/>
              </a:rPr>
              <a:t>が挿入できない状態であれば、入っている</a:t>
            </a:r>
            <a:r>
              <a:rPr kumimoji="1" lang="ja-JP" altLang="en-US" kern="1200" dirty="0">
                <a:effectLst/>
              </a:rPr>
              <a:t>胃瘻カテーテル</a:t>
            </a:r>
            <a:r>
              <a:rPr kumimoji="1" lang="ja-JP" altLang="ja-JP" kern="1200" dirty="0">
                <a:effectLst/>
              </a:rPr>
              <a:t>より少し細めのチューブ（ネラトンカテーテル、吸引チューブなど）を、５</a:t>
            </a:r>
            <a:r>
              <a:rPr kumimoji="1" lang="en-US" altLang="ja-JP" kern="1200" dirty="0">
                <a:effectLst/>
              </a:rPr>
              <a:t>cm</a:t>
            </a:r>
            <a:r>
              <a:rPr kumimoji="1" lang="ja-JP" altLang="ja-JP" kern="1200" dirty="0">
                <a:effectLst/>
              </a:rPr>
              <a:t>程度挿入しテープで固定しておいて受診する方法があります。</a:t>
            </a:r>
            <a:endParaRPr kumimoji="1" lang="en-US" altLang="ja-JP" kern="1200" dirty="0">
              <a:effectLst/>
            </a:endParaRPr>
          </a:p>
          <a:p>
            <a:r>
              <a:rPr kumimoji="1" lang="ja-JP" altLang="en-US" kern="1200" dirty="0">
                <a:effectLst/>
              </a:rPr>
              <a:t>　</a:t>
            </a:r>
            <a:r>
              <a:rPr kumimoji="1" lang="ja-JP" altLang="ja-JP" kern="1200" dirty="0">
                <a:effectLst/>
              </a:rPr>
              <a:t>ただし、</a:t>
            </a:r>
            <a:r>
              <a:rPr kumimoji="1" lang="ja-JP" altLang="en-US" kern="1200" dirty="0">
                <a:effectLst/>
              </a:rPr>
              <a:t>胃瘻</a:t>
            </a:r>
            <a:r>
              <a:rPr kumimoji="1" lang="ja-JP" altLang="ja-JP" kern="1200" dirty="0">
                <a:effectLst/>
              </a:rPr>
              <a:t>造設後間もない時期には、</a:t>
            </a:r>
            <a:r>
              <a:rPr kumimoji="1" lang="ja-JP" altLang="en-US" kern="1200" dirty="0">
                <a:effectLst/>
              </a:rPr>
              <a:t>瘻孔</a:t>
            </a:r>
            <a:r>
              <a:rPr kumimoji="1" lang="ja-JP" altLang="ja-JP" kern="1200" dirty="0">
                <a:effectLst/>
              </a:rPr>
              <a:t>が不安定な状態なので、何も挿入せずに</a:t>
            </a:r>
            <a:r>
              <a:rPr kumimoji="1" lang="ja-JP" altLang="en-US" kern="1200" dirty="0">
                <a:effectLst/>
              </a:rPr>
              <a:t>瘻孔</a:t>
            </a:r>
            <a:r>
              <a:rPr kumimoji="1" lang="ja-JP" altLang="ja-JP" kern="1200" dirty="0">
                <a:effectLst/>
              </a:rPr>
              <a:t>から胃内容が漏れないように</a:t>
            </a:r>
            <a:r>
              <a:rPr lang="ja-JP" altLang="en-US" dirty="0"/>
              <a:t>瘻孔</a:t>
            </a:r>
            <a:r>
              <a:rPr kumimoji="1" lang="ja-JP" altLang="ja-JP" kern="1200" dirty="0">
                <a:solidFill>
                  <a:schemeClr val="tx1"/>
                </a:solidFill>
                <a:effectLst/>
              </a:rPr>
              <a:t>をガーゼで覆って受診しましょう。</a:t>
            </a:r>
            <a:endParaRPr kumimoji="1" lang="en-US"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4006644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ボタン型胃瘻のチューブのバルーンが膨らんだまま抜けた時は、</a:t>
            </a:r>
            <a:endParaRPr lang="en-US" altLang="ja-JP" dirty="0"/>
          </a:p>
          <a:p>
            <a:r>
              <a:rPr kumimoji="1" lang="ja-JP" altLang="en-US" dirty="0"/>
              <a:t>　図１：胃瘻のボタンの側面にあるバルーン水注入孔にシリンジを接続しバルーンの水を完全に抜きます。</a:t>
            </a:r>
          </a:p>
          <a:p>
            <a:r>
              <a:rPr kumimoji="1" lang="ja-JP" altLang="en-US" dirty="0"/>
              <a:t>　図２：抜けた直後の瘻孔はしっかりと開いていますが時間と共に狭くなってきます。</a:t>
            </a:r>
          </a:p>
          <a:p>
            <a:r>
              <a:rPr kumimoji="1" lang="ja-JP" altLang="en-US" dirty="0"/>
              <a:t>　図３：瘻孔にゼリーを塗り、バルーンの水を抜いた胃瘻カテーテルを瘻孔に垂直に根本まで挿入します。挿入し難い時には、右の写真のようにシャフトをしっかり保持しながら挿入します。</a:t>
            </a:r>
          </a:p>
          <a:p>
            <a:r>
              <a:rPr kumimoji="1" lang="ja-JP" altLang="en-US" dirty="0"/>
              <a:t>　図４：バルーン水を注入し、シリンジを外します。</a:t>
            </a:r>
          </a:p>
          <a:p>
            <a:r>
              <a:rPr kumimoji="1" lang="ja-JP" altLang="en-US" dirty="0"/>
              <a:t>　図５：胃瘻のボタンが瘻孔内でスムーズに回れば正しく挿入されている可能性が高いのですが、その後必ず医療機関を受診してください。</a:t>
            </a:r>
            <a:endParaRPr kumimoji="1" lang="en-US" altLang="ja-JP" dirty="0"/>
          </a:p>
          <a:p>
            <a:r>
              <a:rPr lang="ja-JP" altLang="en-US" dirty="0"/>
              <a:t>教職員が通常に行う行為として認められた行為ではありませんが、医師、看護師、家族と協同して介護をする上で、教職員も知識をもつことは有用です。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8697867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975050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経管栄養に使用される用具の名称について説明します</a:t>
            </a:r>
            <a:r>
              <a:rPr lang="ja-JP" altLang="en-US" b="1" dirty="0"/>
              <a:t>。</a:t>
            </a:r>
          </a:p>
          <a:p>
            <a:r>
              <a:rPr lang="ja-JP" altLang="en-US" dirty="0"/>
              <a:t>　滴下型経管栄養を行う場合には、注入ボトル使用します。栄養剤を入れておく部分を「ボトル」、その下のチューブを「栄養チューブ」と言います。</a:t>
            </a:r>
            <a:endParaRPr lang="en-US" altLang="ja-JP" dirty="0"/>
          </a:p>
          <a:p>
            <a:r>
              <a:rPr lang="ja-JP" altLang="en-US" dirty="0"/>
              <a:t>　栄養チューブには「ドリップチャンバー」といわれる栄養剤の滴下速度を目で見て確認する部分があり、その下の「クレンメ」で滴下速度を調節します。</a:t>
            </a:r>
            <a:endParaRPr lang="en-US" altLang="ja-JP" dirty="0"/>
          </a:p>
          <a:p>
            <a:r>
              <a:rPr lang="ja-JP" altLang="en-US" dirty="0"/>
              <a:t>　栄養チューブの接続部は、注入用接続の太いサイズの接続タイプになっています。栄養チューブに接続する注射器も、先端の太い栄養注入用のカテーテルチップ型シリンジを使用します。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199</a:t>
            </a:fld>
            <a:endParaRPr kumimoji="1" lang="ja-JP" altLang="en-US"/>
          </a:p>
        </p:txBody>
      </p:sp>
    </p:spTree>
    <p:extLst>
      <p:ext uri="{BB962C8B-B14F-4D97-AF65-F5344CB8AC3E}">
        <p14:creationId xmlns:p14="http://schemas.microsoft.com/office/powerpoint/2010/main" val="379791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重症の脳性麻痺などの障害のある人の呼吸障害の要因を説明します。</a:t>
            </a:r>
          </a:p>
          <a:p>
            <a:r>
              <a:rPr lang="ja-JP" altLang="en-US" dirty="0"/>
              <a:t>呼吸運動は脳幹部の延髄にある呼吸中枢からの指令によって行われます。</a:t>
            </a:r>
          </a:p>
          <a:p>
            <a:r>
              <a:rPr lang="ja-JP" altLang="en-US" dirty="0"/>
              <a:t>呼吸中枢の異常により呼吸が低下し換気が少なくなる状態を中枢性低換気といいます。</a:t>
            </a:r>
          </a:p>
          <a:p>
            <a:r>
              <a:rPr lang="ja-JP" altLang="en-US" dirty="0"/>
              <a:t>重度の仮死などによる脳幹部の神経細胞のダメージによって、初期から呼吸中枢機能の障害がある、一次性の呼吸中枢障害と、気道狭窄などの呼吸障害により低酸素症や高炭酸ガス血症となり、その状態に慣れてしまい呼吸中枢の感度や指令が低下してくる二次性の呼吸中枢機能障害とがあります。</a:t>
            </a:r>
          </a:p>
          <a:p>
            <a:r>
              <a:rPr lang="ja-JP" altLang="en-US" dirty="0"/>
              <a:t>気道の狭窄、肺そのものの問題、胸廓呼吸運動の障害など、呼吸器官の障害に加えて、誤嚥や分泌物の貯留が呼吸を悪化させます。</a:t>
            </a:r>
            <a:endParaRPr lang="en-US" altLang="ja-JP"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4065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2385">
              <a:defRPr/>
            </a:pPr>
            <a:r>
              <a:rPr lang="ja-JP" altLang="en-US" dirty="0">
                <a:solidFill>
                  <a:srgbClr val="000000"/>
                </a:solidFill>
              </a:rPr>
              <a:t>　姿勢管理が、</a:t>
            </a:r>
            <a:r>
              <a:rPr lang="ja-JP" altLang="ja-JP" dirty="0">
                <a:solidFill>
                  <a:srgbClr val="000000"/>
                </a:solidFill>
              </a:rPr>
              <a:t>気道の狭窄への対応としても、また他の呼吸の問題への対応としても重要です。</a:t>
            </a:r>
            <a:endParaRPr lang="en-US" altLang="ja-JP" dirty="0">
              <a:solidFill>
                <a:srgbClr val="000000"/>
              </a:solidFill>
            </a:endParaRPr>
          </a:p>
          <a:p>
            <a:pPr defTabSz="912385">
              <a:defRPr/>
            </a:pPr>
            <a:r>
              <a:rPr lang="ja-JP" altLang="en-US" dirty="0">
                <a:solidFill>
                  <a:srgbClr val="000000"/>
                </a:solidFill>
              </a:rPr>
              <a:t>　</a:t>
            </a:r>
            <a:r>
              <a:rPr lang="ja-JP" altLang="ja-JP" dirty="0">
                <a:solidFill>
                  <a:srgbClr val="000000"/>
                </a:solidFill>
              </a:rPr>
              <a:t>呼吸が楽になるように全身的な姿勢を適切に整え、リラックスできてかつ安全に、その姿勢を保持できるようにしていくことが、呼吸障害への日常的対応として最も基本的なものとなり</a:t>
            </a:r>
            <a:r>
              <a:rPr lang="ja-JP" altLang="en-US" dirty="0">
                <a:solidFill>
                  <a:srgbClr val="000000"/>
                </a:solidFill>
              </a:rPr>
              <a:t>ます</a:t>
            </a:r>
            <a:r>
              <a:rPr lang="ja-JP" altLang="ja-JP" dirty="0">
                <a:solidFill>
                  <a:srgbClr val="000000"/>
                </a:solidFill>
              </a:rPr>
              <a:t>。このような姿勢の調節や管理を、ポジショニング</a:t>
            </a:r>
            <a:r>
              <a:rPr lang="ja-JP" altLang="en-US" dirty="0">
                <a:solidFill>
                  <a:srgbClr val="000000"/>
                </a:solidFill>
              </a:rPr>
              <a:t>や姿勢づくり</a:t>
            </a:r>
            <a:r>
              <a:rPr lang="ja-JP" altLang="ja-JP" dirty="0">
                <a:solidFill>
                  <a:srgbClr val="000000"/>
                </a:solidFill>
              </a:rPr>
              <a:t>と言</a:t>
            </a:r>
            <a:r>
              <a:rPr lang="ja-JP" altLang="en-US" dirty="0">
                <a:solidFill>
                  <a:srgbClr val="000000"/>
                </a:solidFill>
              </a:rPr>
              <a:t>います</a:t>
            </a:r>
            <a:r>
              <a:rPr lang="ja-JP" altLang="ja-JP" dirty="0">
                <a:solidFill>
                  <a:srgbClr val="000000"/>
                </a:solidFill>
              </a:rPr>
              <a:t>。</a:t>
            </a:r>
          </a:p>
          <a:p>
            <a:pPr defTabSz="912385">
              <a:defRPr/>
            </a:pPr>
            <a:r>
              <a:rPr lang="ja-JP" altLang="en-US" dirty="0">
                <a:solidFill>
                  <a:srgbClr val="000000"/>
                </a:solidFill>
              </a:rPr>
              <a:t>　障害の重い子ども</a:t>
            </a:r>
            <a:r>
              <a:rPr lang="ja-JP" altLang="ja-JP" dirty="0">
                <a:solidFill>
                  <a:srgbClr val="000000"/>
                </a:solidFill>
              </a:rPr>
              <a:t>にとって、全身的な姿勢の取り方は、呼吸障害だけでなく、胃食道逆流や嚥下障害に大きく影響してきます。また、この他の問題にも姿勢は大きく影響</a:t>
            </a:r>
            <a:r>
              <a:rPr lang="ja-JP" altLang="en-US" dirty="0">
                <a:solidFill>
                  <a:srgbClr val="000000"/>
                </a:solidFill>
              </a:rPr>
              <a:t>します</a:t>
            </a:r>
            <a:r>
              <a:rPr lang="ja-JP" altLang="ja-JP" dirty="0">
                <a:solidFill>
                  <a:srgbClr val="000000"/>
                </a:solidFill>
              </a:rPr>
              <a:t>。したがって、このポジショニングは、呼吸障害への援助だけでなく、日常的な援助の基本の一つといえます。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20</a:t>
            </a:fld>
            <a:endParaRPr lang="en-US" altLang="ja-JP"/>
          </a:p>
        </p:txBody>
      </p:sp>
    </p:spTree>
    <p:extLst>
      <p:ext uri="{BB962C8B-B14F-4D97-AF65-F5344CB8AC3E}">
        <p14:creationId xmlns:p14="http://schemas.microsoft.com/office/powerpoint/2010/main" val="267151023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注入の準備を行います。</a:t>
            </a:r>
            <a:endParaRPr lang="en-US" altLang="ja-JP" dirty="0"/>
          </a:p>
          <a:p>
            <a:pPr eaLnBrk="1" hangingPunct="1"/>
            <a:r>
              <a:rPr lang="ja-JP" altLang="en-US" dirty="0"/>
              <a:t>　準備①②</a:t>
            </a:r>
            <a:endParaRPr lang="en-US" altLang="ja-JP" dirty="0"/>
          </a:p>
          <a:p>
            <a:pPr eaLnBrk="1" hangingPunct="1"/>
            <a:r>
              <a:rPr lang="ja-JP" altLang="en-US" dirty="0"/>
              <a:t>　必要物品、栄養剤、個別マニュアル（チェックカード）などを用意します。それぞれの</a:t>
            </a:r>
            <a:endParaRPr lang="en-US" altLang="ja-JP" dirty="0"/>
          </a:p>
          <a:p>
            <a:pPr eaLnBrk="1" hangingPunct="1"/>
            <a:r>
              <a:rPr lang="ja-JP" altLang="en-US" dirty="0"/>
              <a:t>　物品が、清潔であるか、乾燥しているかも確認します。</a:t>
            </a:r>
            <a:endParaRPr lang="en-US" altLang="ja-JP" dirty="0"/>
          </a:p>
          <a:p>
            <a:pPr eaLnBrk="1" hangingPunct="1"/>
            <a:endParaRPr lang="ja-JP" altLang="en-US" dirty="0"/>
          </a:p>
          <a:p>
            <a:pPr eaLnBrk="1" hangingPunct="1"/>
            <a:r>
              <a:rPr lang="ja-JP" altLang="en-US" dirty="0"/>
              <a:t>　準備</a:t>
            </a:r>
            <a:r>
              <a:rPr lang="en-US" altLang="ja-JP" dirty="0"/>
              <a:t>③</a:t>
            </a:r>
            <a:r>
              <a:rPr lang="ja-JP" altLang="en-US" dirty="0"/>
              <a:t>　流水と石けんによって手洗いを行います。速乾性擦式手指消毒剤での手洗いでも</a:t>
            </a:r>
            <a:endParaRPr lang="en-US" altLang="ja-JP" dirty="0"/>
          </a:p>
          <a:p>
            <a:pPr eaLnBrk="1" hangingPunct="1"/>
            <a:r>
              <a:rPr lang="ja-JP" altLang="en-US" dirty="0"/>
              <a:t>　よいでしょう。</a:t>
            </a:r>
          </a:p>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200</a:t>
            </a:fld>
            <a:endParaRPr kumimoji="1" lang="ja-JP" altLang="en-US"/>
          </a:p>
        </p:txBody>
      </p:sp>
    </p:spTree>
    <p:extLst>
      <p:ext uri="{BB962C8B-B14F-4D97-AF65-F5344CB8AC3E}">
        <p14:creationId xmlns:p14="http://schemas.microsoft.com/office/powerpoint/2010/main" val="28286101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手順①</a:t>
            </a:r>
            <a:r>
              <a:rPr kumimoji="1" lang="ja-JP" altLang="en-US" kern="1200" dirty="0">
                <a:solidFill>
                  <a:schemeClr val="tx1"/>
                </a:solidFill>
                <a:effectLst/>
              </a:rPr>
              <a:t>　</a:t>
            </a:r>
            <a:r>
              <a:rPr kumimoji="1" lang="ja-JP" altLang="ja-JP" kern="1200" dirty="0">
                <a:solidFill>
                  <a:schemeClr val="tx1"/>
                </a:solidFill>
                <a:effectLst/>
              </a:rPr>
              <a:t>注入することを伝え本人の意思を確認します。お腹が減っていないか、調子はどうかなど聞きながら、注入を始めてよいかどうか、本人の意思の表出を確認するようにしましょう。</a:t>
            </a:r>
          </a:p>
          <a:p>
            <a:r>
              <a:rPr kumimoji="1" lang="ja-JP" altLang="ja-JP" kern="1200" dirty="0">
                <a:solidFill>
                  <a:schemeClr val="tx1"/>
                </a:solidFill>
                <a:effectLst/>
              </a:rPr>
              <a:t>手順②</a:t>
            </a:r>
            <a:r>
              <a:rPr kumimoji="1" lang="ja-JP" altLang="en-US" kern="1200" dirty="0">
                <a:solidFill>
                  <a:schemeClr val="tx1"/>
                </a:solidFill>
                <a:effectLst/>
              </a:rPr>
              <a:t>　</a:t>
            </a:r>
            <a:r>
              <a:rPr kumimoji="1" lang="ja-JP" altLang="ja-JP" kern="1200" dirty="0">
                <a:solidFill>
                  <a:schemeClr val="tx1"/>
                </a:solidFill>
                <a:effectLst/>
              </a:rPr>
              <a:t>呼吸や腹部の状態を確認し姿勢を整えます。</a:t>
            </a:r>
          </a:p>
          <a:p>
            <a:r>
              <a:rPr kumimoji="1" lang="ja-JP" altLang="en-US" kern="1200" dirty="0">
                <a:solidFill>
                  <a:schemeClr val="tx1"/>
                </a:solidFill>
                <a:effectLst/>
              </a:rPr>
              <a:t>　</a:t>
            </a:r>
            <a:r>
              <a:rPr kumimoji="1" lang="ja-JP" altLang="ja-JP" kern="1200" dirty="0">
                <a:solidFill>
                  <a:schemeClr val="tx1"/>
                </a:solidFill>
                <a:effectLst/>
              </a:rPr>
              <a:t>呼吸状態が落ち着いているか確認します。ゼロゼロ、ゼコゼコという喘鳴が強いままで注入を開始すると、注入の途中で咳込んだりしてトラブルになるので、姿勢の調節や吸引によって、</a:t>
            </a:r>
            <a:r>
              <a:rPr lang="ja-JP" altLang="en-US" dirty="0"/>
              <a:t>痰</a:t>
            </a:r>
            <a:r>
              <a:rPr kumimoji="1" lang="ja-JP" altLang="ja-JP" kern="1200" dirty="0">
                <a:solidFill>
                  <a:schemeClr val="tx1"/>
                </a:solidFill>
                <a:effectLst/>
              </a:rPr>
              <a:t>のたまりが改善してから注入を始めるようにします。上気道の狭窄による喘鳴や陥没呼吸が強いままで注入すると、注入したものが胃から食道に逆流しやすくなるので、姿勢を調節してリラックスさせておきます。</a:t>
            </a:r>
          </a:p>
          <a:p>
            <a:r>
              <a:rPr kumimoji="1" lang="ja-JP" altLang="en-US" kern="1200" dirty="0">
                <a:solidFill>
                  <a:schemeClr val="tx1"/>
                </a:solidFill>
                <a:effectLst/>
              </a:rPr>
              <a:t>　</a:t>
            </a:r>
            <a:r>
              <a:rPr kumimoji="1" lang="ja-JP" altLang="ja-JP" kern="1200" dirty="0">
                <a:solidFill>
                  <a:schemeClr val="tx1"/>
                </a:solidFill>
                <a:effectLst/>
              </a:rPr>
              <a:t>腹部が張っていないか確認します。お腹が張っているときは、気胞音を確認する前に前吸引を行うようにします。温かくした手（手掌を擦り合わせて）で軽くさわってみて硬い感じで張っているときには特に慎重に考えます。</a:t>
            </a:r>
          </a:p>
          <a:p>
            <a:r>
              <a:rPr lang="ja-JP" altLang="en-US" dirty="0"/>
              <a:t>　</a:t>
            </a:r>
            <a:r>
              <a:rPr kumimoji="1" lang="ja-JP" altLang="ja-JP" kern="1200" dirty="0">
                <a:solidFill>
                  <a:schemeClr val="tx1"/>
                </a:solidFill>
                <a:effectLst/>
              </a:rPr>
              <a:t>胃から食道への逆流を防ぐために、上体を高くしたり、側臥位にしたりします。緊張の亢進を抑制し、呼吸を楽にするために、抱っこをしたり、腹臥位にしたりして姿勢を整えます。</a:t>
            </a:r>
          </a:p>
          <a:p>
            <a:r>
              <a:rPr lang="ja-JP" altLang="en-US" dirty="0"/>
              <a:t>　</a:t>
            </a:r>
            <a:r>
              <a:rPr kumimoji="1" lang="ja-JP" altLang="ja-JP" kern="1200" dirty="0">
                <a:solidFill>
                  <a:schemeClr val="tx1"/>
                </a:solidFill>
                <a:effectLst/>
              </a:rPr>
              <a:t>観察した呼吸や腹部の状態に加え、体温、心拍数、酸素飽和度、などを記録しておきます。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201</a:t>
            </a:fld>
            <a:endParaRPr kumimoji="1" lang="ja-JP" altLang="en-US"/>
          </a:p>
        </p:txBody>
      </p:sp>
    </p:spTree>
    <p:extLst>
      <p:ext uri="{BB962C8B-B14F-4D97-AF65-F5344CB8AC3E}">
        <p14:creationId xmlns:p14="http://schemas.microsoft.com/office/powerpoint/2010/main" val="111140757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手順③</a:t>
            </a:r>
            <a:r>
              <a:rPr kumimoji="1" lang="ja-JP" altLang="en-US" kern="1200" dirty="0">
                <a:solidFill>
                  <a:schemeClr val="tx1"/>
                </a:solidFill>
                <a:effectLst/>
              </a:rPr>
              <a:t>　</a:t>
            </a:r>
            <a:r>
              <a:rPr lang="ja-JP" altLang="en-US" dirty="0"/>
              <a:t>経鼻胃管</a:t>
            </a:r>
            <a:r>
              <a:rPr kumimoji="1" lang="ja-JP" altLang="ja-JP" kern="1200" dirty="0">
                <a:effectLst/>
              </a:rPr>
              <a:t>の固定と</a:t>
            </a:r>
            <a:r>
              <a:rPr lang="ja-JP" altLang="en-US" dirty="0"/>
              <a:t>経鼻胃管</a:t>
            </a:r>
            <a:r>
              <a:rPr kumimoji="1" lang="ja-JP" altLang="ja-JP" kern="1200" dirty="0">
                <a:effectLst/>
              </a:rPr>
              <a:t>先端が胃内にあることを確認します。</a:t>
            </a:r>
          </a:p>
          <a:p>
            <a:r>
              <a:rPr lang="ja-JP" altLang="en-US" dirty="0"/>
              <a:t>　経鼻胃管</a:t>
            </a:r>
            <a:r>
              <a:rPr kumimoji="1" lang="ja-JP" altLang="ja-JP" kern="1200" dirty="0">
                <a:effectLst/>
              </a:rPr>
              <a:t>が絆創膏でしっかり固定されていて、</a:t>
            </a:r>
            <a:r>
              <a:rPr lang="ja-JP" altLang="en-US" dirty="0"/>
              <a:t>経鼻胃管</a:t>
            </a:r>
            <a:r>
              <a:rPr kumimoji="1" lang="ja-JP" altLang="ja-JP" kern="1200" dirty="0">
                <a:effectLst/>
              </a:rPr>
              <a:t>の鼻孔出口に付けられた印がずれていないか</a:t>
            </a:r>
            <a:r>
              <a:rPr lang="ja-JP" altLang="en-US" dirty="0"/>
              <a:t>経鼻胃管</a:t>
            </a:r>
            <a:r>
              <a:rPr kumimoji="1" lang="ja-JP" altLang="ja-JP" kern="1200" dirty="0">
                <a:effectLst/>
              </a:rPr>
              <a:t>の固定位置を確認します。</a:t>
            </a:r>
          </a:p>
          <a:p>
            <a:r>
              <a:rPr lang="ja-JP" altLang="en-US" dirty="0"/>
              <a:t>　経鼻胃管</a:t>
            </a:r>
            <a:r>
              <a:rPr kumimoji="1" lang="ja-JP" altLang="ja-JP" kern="1200" dirty="0">
                <a:effectLst/>
              </a:rPr>
              <a:t>の先端</a:t>
            </a:r>
            <a:r>
              <a:rPr kumimoji="1" lang="ja-JP" altLang="ja-JP" kern="1200" dirty="0">
                <a:solidFill>
                  <a:schemeClr val="tx1"/>
                </a:solidFill>
                <a:effectLst/>
              </a:rPr>
              <a:t>が胃内にあることを空気注入音で確認します。あらかじめ空気を入れておいた</a:t>
            </a:r>
            <a:r>
              <a:rPr kumimoji="1" lang="en-US" altLang="ja-JP" kern="1200" dirty="0">
                <a:solidFill>
                  <a:schemeClr val="tx1"/>
                </a:solidFill>
                <a:effectLst/>
              </a:rPr>
              <a:t>10</a:t>
            </a:r>
            <a:r>
              <a:rPr kumimoji="1" lang="ja-JP" altLang="ja-JP" kern="1200" dirty="0">
                <a:solidFill>
                  <a:schemeClr val="tx1"/>
                </a:solidFill>
                <a:effectLst/>
              </a:rPr>
              <a:t>〜</a:t>
            </a:r>
            <a:r>
              <a:rPr kumimoji="1" lang="en-US" altLang="ja-JP" kern="1200" dirty="0">
                <a:solidFill>
                  <a:schemeClr val="tx1"/>
                </a:solidFill>
                <a:effectLst/>
              </a:rPr>
              <a:t>20ml</a:t>
            </a:r>
            <a:r>
              <a:rPr kumimoji="1" lang="ja-JP" altLang="ja-JP" kern="1200" dirty="0">
                <a:solidFill>
                  <a:schemeClr val="tx1"/>
                </a:solidFill>
                <a:effectLst/>
              </a:rPr>
              <a:t>の注射器を接続し、</a:t>
            </a:r>
            <a:r>
              <a:rPr kumimoji="1" lang="en-US" altLang="ja-JP" kern="1200" dirty="0">
                <a:solidFill>
                  <a:schemeClr val="tx1"/>
                </a:solidFill>
                <a:effectLst/>
              </a:rPr>
              <a:t>5</a:t>
            </a:r>
            <a:r>
              <a:rPr kumimoji="1" lang="ja-JP" altLang="ja-JP" kern="1200" dirty="0">
                <a:solidFill>
                  <a:schemeClr val="tx1"/>
                </a:solidFill>
                <a:effectLst/>
              </a:rPr>
              <a:t>〜</a:t>
            </a:r>
            <a:r>
              <a:rPr kumimoji="1" lang="en-US" altLang="ja-JP" kern="1200" dirty="0">
                <a:solidFill>
                  <a:schemeClr val="tx1"/>
                </a:solidFill>
                <a:effectLst/>
              </a:rPr>
              <a:t>10ml</a:t>
            </a:r>
            <a:r>
              <a:rPr kumimoji="1" lang="ja-JP" altLang="ja-JP" kern="1200" dirty="0">
                <a:solidFill>
                  <a:schemeClr val="tx1"/>
                </a:solidFill>
                <a:effectLst/>
              </a:rPr>
              <a:t>の空気をシ</a:t>
            </a:r>
            <a:r>
              <a:rPr kumimoji="1" lang="ja-JP" altLang="en-US" kern="1200" dirty="0">
                <a:solidFill>
                  <a:schemeClr val="tx1"/>
                </a:solidFill>
                <a:effectLst/>
              </a:rPr>
              <a:t>ュ</a:t>
            </a:r>
            <a:r>
              <a:rPr kumimoji="1" lang="ja-JP" altLang="ja-JP" kern="1200" dirty="0">
                <a:solidFill>
                  <a:schemeClr val="tx1"/>
                </a:solidFill>
                <a:effectLst/>
              </a:rPr>
              <a:t>一と速く入れ、それが胃に入る音を心窩部にあてた聴診器で確認します</a:t>
            </a:r>
            <a:r>
              <a:rPr kumimoji="1" lang="ja-JP" altLang="en-US" kern="1200" dirty="0">
                <a:solidFill>
                  <a:schemeClr val="tx1"/>
                </a:solidFill>
                <a:effectLst/>
              </a:rPr>
              <a:t>。</a:t>
            </a:r>
            <a:endParaRPr kumimoji="1" lang="en-US"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10294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手順④　</a:t>
            </a:r>
            <a:r>
              <a:rPr kumimoji="1" lang="ja-JP" altLang="ja-JP" kern="1200" dirty="0">
                <a:solidFill>
                  <a:schemeClr val="tx1"/>
                </a:solidFill>
                <a:effectLst/>
              </a:rPr>
              <a:t>注入前の胃内容を確認します。</a:t>
            </a:r>
            <a:endParaRPr kumimoji="1" lang="en-US" altLang="ja-JP" kern="1200" dirty="0">
              <a:solidFill>
                <a:schemeClr val="tx1"/>
              </a:solidFill>
              <a:effectLst/>
            </a:endParaRPr>
          </a:p>
          <a:p>
            <a:r>
              <a:rPr lang="ja-JP" altLang="en-US" dirty="0"/>
              <a:t>　経鼻胃管</a:t>
            </a:r>
            <a:r>
              <a:rPr kumimoji="1" lang="ja-JP" altLang="ja-JP" kern="1200" dirty="0">
                <a:effectLst/>
              </a:rPr>
              <a:t>に</a:t>
            </a:r>
            <a:r>
              <a:rPr kumimoji="1" lang="en-US" altLang="ja-JP" kern="1200" dirty="0">
                <a:effectLst/>
              </a:rPr>
              <a:t>20</a:t>
            </a:r>
            <a:r>
              <a:rPr kumimoji="1" lang="ja-JP" altLang="ja-JP" kern="1200" dirty="0">
                <a:effectLst/>
              </a:rPr>
              <a:t>〜</a:t>
            </a:r>
            <a:r>
              <a:rPr kumimoji="1" lang="en-US" altLang="ja-JP" kern="1200" dirty="0">
                <a:effectLst/>
              </a:rPr>
              <a:t>30ml</a:t>
            </a:r>
            <a:r>
              <a:rPr kumimoji="1" lang="ja-JP" altLang="ja-JP" kern="1200" dirty="0">
                <a:effectLst/>
              </a:rPr>
              <a:t>の注射器をつけての胃内容を吸引することを前吸引といいます。この時、胃壁を傷つけないよう無理のない力でゆっくり引きます。</a:t>
            </a:r>
          </a:p>
          <a:p>
            <a:r>
              <a:rPr lang="ja-JP" altLang="en-US" dirty="0"/>
              <a:t>　</a:t>
            </a:r>
            <a:r>
              <a:rPr kumimoji="1" lang="ja-JP" altLang="ja-JP" kern="1200" dirty="0">
                <a:effectLst/>
              </a:rPr>
              <a:t>空腹のはずなのに栄養剤や胃液が多量に引けてくる</a:t>
            </a:r>
            <a:r>
              <a:rPr kumimoji="1" lang="en-US" altLang="ja-JP" kern="1200" dirty="0">
                <a:effectLst/>
              </a:rPr>
              <a:t>→</a:t>
            </a:r>
            <a:r>
              <a:rPr kumimoji="1" lang="ja-JP" altLang="ja-JP" kern="1200" dirty="0">
                <a:effectLst/>
              </a:rPr>
              <a:t>胃や腸の調子が悪い</a:t>
            </a:r>
          </a:p>
          <a:p>
            <a:r>
              <a:rPr lang="ja-JP" altLang="en-US" dirty="0"/>
              <a:t>　</a:t>
            </a:r>
            <a:r>
              <a:rPr kumimoji="1" lang="ja-JP" altLang="ja-JP" kern="1200" dirty="0">
                <a:effectLst/>
              </a:rPr>
              <a:t>褐色の液が引かれる《血液は胃酸と反応して褐色になる》</a:t>
            </a:r>
            <a:r>
              <a:rPr kumimoji="1" lang="en-US" altLang="ja-JP" kern="1200" dirty="0">
                <a:effectLst/>
              </a:rPr>
              <a:t>→</a:t>
            </a:r>
            <a:r>
              <a:rPr kumimoji="1" lang="ja-JP" altLang="ja-JP" kern="1200" dirty="0">
                <a:effectLst/>
              </a:rPr>
              <a:t>胃からの出血、または逆流性食道炎による食道からの出血。</a:t>
            </a:r>
          </a:p>
          <a:p>
            <a:r>
              <a:rPr lang="ja-JP" altLang="en-US" dirty="0"/>
              <a:t>　</a:t>
            </a:r>
            <a:r>
              <a:rPr kumimoji="1" lang="ja-JP" altLang="ja-JP" kern="1200" dirty="0">
                <a:effectLst/>
              </a:rPr>
              <a:t>黄色の液が引ける《胆汁を含む腸液が胃に逆流している》</a:t>
            </a:r>
            <a:r>
              <a:rPr kumimoji="1" lang="en-US" altLang="ja-JP" kern="1200" dirty="0">
                <a:effectLst/>
              </a:rPr>
              <a:t>→</a:t>
            </a:r>
            <a:r>
              <a:rPr kumimoji="1" lang="ja-JP" altLang="ja-JP" kern="1200" dirty="0">
                <a:effectLst/>
              </a:rPr>
              <a:t>腸の動きが悪い</a:t>
            </a:r>
          </a:p>
          <a:p>
            <a:r>
              <a:rPr lang="ja-JP" altLang="en-US" dirty="0"/>
              <a:t>　</a:t>
            </a:r>
            <a:r>
              <a:rPr kumimoji="1" lang="ja-JP" altLang="ja-JP" kern="1200" dirty="0">
                <a:effectLst/>
              </a:rPr>
              <a:t>空気が多量に引ける《空気を多量に飲み込んでいる》</a:t>
            </a:r>
            <a:r>
              <a:rPr kumimoji="1" lang="en-US" altLang="ja-JP" kern="1200" dirty="0">
                <a:effectLst/>
              </a:rPr>
              <a:t>→</a:t>
            </a:r>
            <a:r>
              <a:rPr kumimoji="1" lang="ja-JP" altLang="ja-JP" kern="1200" dirty="0">
                <a:effectLst/>
              </a:rPr>
              <a:t>引けるだけ引いておく。いつもより多い時は体調が悪いサイン。</a:t>
            </a:r>
          </a:p>
          <a:p>
            <a:r>
              <a:rPr lang="ja-JP" altLang="en-US" dirty="0"/>
              <a:t>　</a:t>
            </a:r>
            <a:r>
              <a:rPr kumimoji="1" lang="ja-JP" altLang="ja-JP" kern="1200" dirty="0">
                <a:effectLst/>
              </a:rPr>
              <a:t>無限に空気が引けてくる</a:t>
            </a:r>
            <a:r>
              <a:rPr kumimoji="1" lang="en-US" altLang="ja-JP" kern="1200" dirty="0">
                <a:effectLst/>
              </a:rPr>
              <a:t>→</a:t>
            </a:r>
            <a:r>
              <a:rPr lang="ja-JP" altLang="en-US" dirty="0"/>
              <a:t>経鼻胃管</a:t>
            </a:r>
            <a:r>
              <a:rPr kumimoji="1" lang="ja-JP" altLang="ja-JP" kern="1200" dirty="0">
                <a:effectLst/>
              </a:rPr>
              <a:t>が口に抜けてきているかもしれない。</a:t>
            </a:r>
          </a:p>
          <a:p>
            <a:r>
              <a:rPr lang="ja-JP" altLang="en-US" dirty="0"/>
              <a:t>　</a:t>
            </a:r>
            <a:r>
              <a:rPr kumimoji="1" lang="ja-JP" altLang="ja-JP" kern="1200" dirty="0">
                <a:effectLst/>
              </a:rPr>
              <a:t>腹部が張っているのに何も出てこない</a:t>
            </a:r>
            <a:r>
              <a:rPr kumimoji="1" lang="en-US" altLang="ja-JP" kern="1200" dirty="0">
                <a:effectLst/>
              </a:rPr>
              <a:t>→</a:t>
            </a:r>
            <a:r>
              <a:rPr kumimoji="1" lang="ja-JP" altLang="ja-JP" kern="1200" dirty="0">
                <a:effectLst/>
              </a:rPr>
              <a:t>姿勢を変えて引くと、液や空気がかなり出てくることもある。</a:t>
            </a:r>
            <a:r>
              <a:rPr lang="ja-JP" altLang="en-US" dirty="0"/>
              <a:t>経鼻胃管</a:t>
            </a:r>
            <a:r>
              <a:rPr kumimoji="1" lang="ja-JP" altLang="ja-JP" kern="1200" dirty="0">
                <a:effectLst/>
              </a:rPr>
              <a:t>が胃に届いていない可能性もある。</a:t>
            </a:r>
          </a:p>
          <a:p>
            <a:r>
              <a:rPr kumimoji="1" lang="ja-JP" altLang="en-US" kern="1200" dirty="0">
                <a:effectLst/>
              </a:rPr>
              <a:t>　</a:t>
            </a:r>
            <a:r>
              <a:rPr kumimoji="1" lang="ja-JP" altLang="ja-JP" kern="1200" dirty="0">
                <a:effectLst/>
              </a:rPr>
              <a:t>前吸引に異常が認められた場合には、保護者に相談するか、主治医からあらかじめ</a:t>
            </a:r>
            <a:r>
              <a:rPr kumimoji="1" lang="ja-JP" altLang="en-US" kern="1200" dirty="0">
                <a:effectLst/>
              </a:rPr>
              <a:t>受けておいた</a:t>
            </a:r>
            <a:r>
              <a:rPr kumimoji="1" lang="ja-JP" altLang="ja-JP" kern="1200" dirty="0">
                <a:effectLst/>
              </a:rPr>
              <a:t>指示に従い、注入内容を</a:t>
            </a:r>
            <a:r>
              <a:rPr kumimoji="1" lang="ja-JP" altLang="ja-JP" kern="1200" dirty="0">
                <a:solidFill>
                  <a:schemeClr val="tx1"/>
                </a:solidFill>
                <a:effectLst/>
              </a:rPr>
              <a:t>変更したり、注入を中止したります。</a:t>
            </a:r>
            <a:endParaRPr kumimoji="1" lang="en-US" altLang="ja-JP" kern="1200" dirty="0">
              <a:solidFill>
                <a:schemeClr val="tx1"/>
              </a:solidFill>
              <a:effectLst/>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4887586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手順⑤</a:t>
            </a:r>
            <a:r>
              <a:rPr kumimoji="1" lang="ja-JP" altLang="en-US" kern="1200" dirty="0">
                <a:solidFill>
                  <a:schemeClr val="tx1"/>
                </a:solidFill>
                <a:effectLst/>
              </a:rPr>
              <a:t>　</a:t>
            </a:r>
            <a:r>
              <a:rPr kumimoji="1" lang="ja-JP" altLang="ja-JP" kern="1200" dirty="0">
                <a:solidFill>
                  <a:schemeClr val="tx1"/>
                </a:solidFill>
                <a:effectLst/>
              </a:rPr>
              <a:t>栄養剤を用意し注入ボトルに入れ滴下筒に適量を満たします。</a:t>
            </a:r>
          </a:p>
          <a:p>
            <a:r>
              <a:rPr lang="ja-JP" altLang="en-US" dirty="0"/>
              <a:t>　</a:t>
            </a:r>
            <a:r>
              <a:rPr kumimoji="1" lang="ja-JP" altLang="ja-JP" kern="1200" dirty="0">
                <a:solidFill>
                  <a:schemeClr val="tx1"/>
                </a:solidFill>
                <a:effectLst/>
              </a:rPr>
              <a:t>前吸引の内容や量に応じて、指示書の通りに栄養剤や湯を定量し調合します。必要であれば栄養剤を体温程度に温めます。</a:t>
            </a:r>
          </a:p>
          <a:p>
            <a:r>
              <a:rPr lang="ja-JP" altLang="en-US" dirty="0"/>
              <a:t>　</a:t>
            </a:r>
            <a:r>
              <a:rPr kumimoji="1" lang="ja-JP" altLang="ja-JP" kern="1200" dirty="0">
                <a:solidFill>
                  <a:schemeClr val="tx1"/>
                </a:solidFill>
                <a:effectLst/>
              </a:rPr>
              <a:t>注入用ボトルをスタンドにかけ、クレンメを閉じます。この時、栄養チューブの先端が汚れないようにスタンドにかけます。クレンメを操作しやすい位置に動かしクレンメを閉じます。</a:t>
            </a:r>
          </a:p>
          <a:p>
            <a:r>
              <a:rPr lang="ja-JP" altLang="en-US" dirty="0"/>
              <a:t>　</a:t>
            </a:r>
            <a:r>
              <a:rPr kumimoji="1" lang="ja-JP" altLang="ja-JP" kern="1200" dirty="0">
                <a:solidFill>
                  <a:schemeClr val="tx1"/>
                </a:solidFill>
                <a:effectLst/>
              </a:rPr>
              <a:t>調合した栄養剤を注入ボトルに入れます。</a:t>
            </a:r>
          </a:p>
          <a:p>
            <a:r>
              <a:rPr lang="ja-JP" altLang="en-US" dirty="0"/>
              <a:t>　</a:t>
            </a:r>
            <a:r>
              <a:rPr kumimoji="1" lang="ja-JP" altLang="ja-JP" kern="1200" dirty="0">
                <a:solidFill>
                  <a:schemeClr val="tx1"/>
                </a:solidFill>
                <a:effectLst/>
              </a:rPr>
              <a:t>滴下筒を押してその中に栄養剤を適量（</a:t>
            </a:r>
            <a:r>
              <a:rPr kumimoji="1" lang="en-US" altLang="ja-JP" kern="1200" dirty="0">
                <a:solidFill>
                  <a:schemeClr val="tx1"/>
                </a:solidFill>
                <a:effectLst/>
              </a:rPr>
              <a:t>1/3</a:t>
            </a:r>
            <a:r>
              <a:rPr kumimoji="1" lang="ja-JP" altLang="ja-JP" kern="1200" dirty="0">
                <a:solidFill>
                  <a:schemeClr val="tx1"/>
                </a:solidFill>
                <a:effectLst/>
              </a:rPr>
              <a:t>〜</a:t>
            </a:r>
            <a:r>
              <a:rPr kumimoji="1" lang="en-US" altLang="ja-JP" kern="1200" dirty="0">
                <a:solidFill>
                  <a:schemeClr val="tx1"/>
                </a:solidFill>
                <a:effectLst/>
              </a:rPr>
              <a:t>1/2</a:t>
            </a:r>
            <a:r>
              <a:rPr kumimoji="1" lang="ja-JP" altLang="ja-JP" kern="1200" dirty="0">
                <a:solidFill>
                  <a:schemeClr val="tx1"/>
                </a:solidFill>
                <a:effectLst/>
              </a:rPr>
              <a:t>）満たします。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044119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手順⑥</a:t>
            </a:r>
            <a:r>
              <a:rPr kumimoji="1" lang="ja-JP" altLang="en-US" kern="1200" dirty="0">
                <a:solidFill>
                  <a:schemeClr val="tx1"/>
                </a:solidFill>
                <a:effectLst/>
              </a:rPr>
              <a:t>　</a:t>
            </a:r>
            <a:r>
              <a:rPr kumimoji="1" lang="ja-JP" altLang="ja-JP" kern="1200" dirty="0">
                <a:solidFill>
                  <a:schemeClr val="tx1"/>
                </a:solidFill>
                <a:effectLst/>
              </a:rPr>
              <a:t>栄養チューブの先端まで栄養剤を満たします。</a:t>
            </a:r>
          </a:p>
          <a:p>
            <a:r>
              <a:rPr lang="ja-JP" altLang="en-US" dirty="0"/>
              <a:t>　</a:t>
            </a:r>
            <a:r>
              <a:rPr kumimoji="1" lang="ja-JP" altLang="ja-JP" kern="1200" dirty="0">
                <a:solidFill>
                  <a:schemeClr val="tx1"/>
                </a:solidFill>
                <a:effectLst/>
              </a:rPr>
              <a:t>栄養チューブの先端をきれいなコップや計量カップに入れ、栄養チューブのクレンメを開け、栄養チューブに調合した栄養剤を満たします。</a:t>
            </a:r>
          </a:p>
          <a:p>
            <a:r>
              <a:rPr lang="ja-JP" altLang="en-US" dirty="0"/>
              <a:t>　</a:t>
            </a:r>
            <a:r>
              <a:rPr kumimoji="1" lang="ja-JP" altLang="ja-JP" kern="1200" dirty="0">
                <a:solidFill>
                  <a:schemeClr val="tx1"/>
                </a:solidFill>
                <a:effectLst/>
              </a:rPr>
              <a:t>栄養チューブの先端まで栄養剤が満たされたら、栄養チューブのクレンメを閉めます。</a:t>
            </a:r>
            <a:endParaRPr kumimoji="1" lang="en-US" altLang="ja-JP" kern="1200" dirty="0">
              <a:solidFill>
                <a:schemeClr val="tx1"/>
              </a:solidFill>
              <a:effectLst/>
            </a:endParaRPr>
          </a:p>
          <a:p>
            <a:r>
              <a:rPr kumimoji="1" lang="ja-JP" altLang="ja-JP" kern="1200" dirty="0">
                <a:solidFill>
                  <a:schemeClr val="tx1"/>
                </a:solidFill>
                <a:effectLst/>
              </a:rPr>
              <a:t>手順⑦</a:t>
            </a:r>
            <a:r>
              <a:rPr kumimoji="1" lang="ja-JP" altLang="en-US" kern="1200" dirty="0">
                <a:solidFill>
                  <a:schemeClr val="tx1"/>
                </a:solidFill>
                <a:effectLst/>
              </a:rPr>
              <a:t>　</a:t>
            </a:r>
            <a:r>
              <a:rPr kumimoji="1" lang="ja-JP" altLang="ja-JP" kern="1200" dirty="0">
                <a:solidFill>
                  <a:schemeClr val="tx1"/>
                </a:solidFill>
                <a:effectLst/>
              </a:rPr>
              <a:t>栄養チューブと経鼻胃チューブをつなぎます。</a:t>
            </a:r>
          </a:p>
          <a:p>
            <a:r>
              <a:rPr lang="ja-JP" altLang="en-US" dirty="0"/>
              <a:t>　</a:t>
            </a:r>
            <a:r>
              <a:rPr kumimoji="1" lang="ja-JP" altLang="ja-JP" kern="1200" dirty="0">
                <a:solidFill>
                  <a:schemeClr val="tx1"/>
                </a:solidFill>
                <a:effectLst/>
              </a:rPr>
              <a:t>注入中に接続部からの液漏れをおこさないように、接続はしっかり行います。</a:t>
            </a:r>
          </a:p>
          <a:p>
            <a:r>
              <a:rPr lang="ja-JP" altLang="en-US" dirty="0"/>
              <a:t>　</a:t>
            </a:r>
            <a:r>
              <a:rPr kumimoji="1" lang="ja-JP" altLang="ja-JP" kern="1200" dirty="0">
                <a:solidFill>
                  <a:schemeClr val="tx1"/>
                </a:solidFill>
                <a:effectLst/>
              </a:rPr>
              <a:t>チューブの接続操作の際に、経鼻チューブを引っ張らないように注意します。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205</a:t>
            </a:fld>
            <a:endParaRPr kumimoji="1" lang="ja-JP" altLang="en-US"/>
          </a:p>
        </p:txBody>
      </p:sp>
    </p:spTree>
    <p:extLst>
      <p:ext uri="{BB962C8B-B14F-4D97-AF65-F5344CB8AC3E}">
        <p14:creationId xmlns:p14="http://schemas.microsoft.com/office/powerpoint/2010/main" val="382138334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手順⑧</a:t>
            </a:r>
            <a:r>
              <a:rPr kumimoji="1" lang="ja-JP" altLang="en-US" kern="1200" dirty="0">
                <a:solidFill>
                  <a:schemeClr val="tx1"/>
                </a:solidFill>
                <a:effectLst/>
              </a:rPr>
              <a:t>　</a:t>
            </a:r>
            <a:r>
              <a:rPr kumimoji="1" lang="ja-JP" altLang="ja-JP" kern="1200" dirty="0">
                <a:solidFill>
                  <a:schemeClr val="tx1"/>
                </a:solidFill>
                <a:effectLst/>
              </a:rPr>
              <a:t>クレンメをゆっくりと緩めて滴下を開始します。</a:t>
            </a:r>
          </a:p>
          <a:p>
            <a:r>
              <a:rPr lang="ja-JP" altLang="en-US" dirty="0"/>
              <a:t>　</a:t>
            </a:r>
            <a:r>
              <a:rPr kumimoji="1" lang="ja-JP" altLang="ja-JP" kern="1200" dirty="0">
                <a:solidFill>
                  <a:schemeClr val="tx1"/>
                </a:solidFill>
                <a:effectLst/>
              </a:rPr>
              <a:t>注入を開始することを本人に伝えます。『いただきます』</a:t>
            </a:r>
          </a:p>
          <a:p>
            <a:r>
              <a:rPr lang="ja-JP" altLang="en-US" dirty="0"/>
              <a:t>　</a:t>
            </a:r>
            <a:r>
              <a:rPr kumimoji="1" lang="ja-JP" altLang="ja-JP" kern="1200" dirty="0">
                <a:solidFill>
                  <a:schemeClr val="tx1"/>
                </a:solidFill>
                <a:effectLst/>
              </a:rPr>
              <a:t>栄養チューブのクレンメをゆっくり緩めて滴下を開始します。</a:t>
            </a:r>
          </a:p>
          <a:p>
            <a:r>
              <a:rPr lang="ja-JP" altLang="en-US" dirty="0"/>
              <a:t>　</a:t>
            </a:r>
            <a:r>
              <a:rPr kumimoji="1" lang="ja-JP" altLang="ja-JP" kern="1200" dirty="0">
                <a:solidFill>
                  <a:schemeClr val="tx1"/>
                </a:solidFill>
                <a:effectLst/>
              </a:rPr>
              <a:t>ドリップチェンバーの滴下で注入速度を調節します。『１分間に</a:t>
            </a:r>
            <a:r>
              <a:rPr kumimoji="1" lang="en-US" altLang="ja-JP" kern="1200" dirty="0">
                <a:solidFill>
                  <a:schemeClr val="tx1"/>
                </a:solidFill>
                <a:effectLst/>
              </a:rPr>
              <a:t>60</a:t>
            </a:r>
            <a:r>
              <a:rPr kumimoji="1" lang="ja-JP" altLang="ja-JP" kern="1200" dirty="0">
                <a:solidFill>
                  <a:schemeClr val="tx1"/>
                </a:solidFill>
                <a:effectLst/>
              </a:rPr>
              <a:t>滴</a:t>
            </a:r>
            <a:r>
              <a:rPr kumimoji="1" lang="en-US" altLang="ja-JP" kern="1200" dirty="0">
                <a:solidFill>
                  <a:schemeClr val="tx1"/>
                </a:solidFill>
                <a:effectLst/>
              </a:rPr>
              <a:t>→10</a:t>
            </a:r>
            <a:r>
              <a:rPr kumimoji="1" lang="ja-JP" altLang="ja-JP" kern="1200" dirty="0">
                <a:solidFill>
                  <a:schemeClr val="tx1"/>
                </a:solidFill>
                <a:effectLst/>
              </a:rPr>
              <a:t>秒で</a:t>
            </a:r>
            <a:r>
              <a:rPr kumimoji="1" lang="en-US" altLang="ja-JP" kern="1200" dirty="0">
                <a:solidFill>
                  <a:schemeClr val="tx1"/>
                </a:solidFill>
                <a:effectLst/>
              </a:rPr>
              <a:t>10</a:t>
            </a:r>
            <a:r>
              <a:rPr kumimoji="1" lang="ja-JP" altLang="ja-JP" kern="1200" dirty="0">
                <a:solidFill>
                  <a:schemeClr val="tx1"/>
                </a:solidFill>
                <a:effectLst/>
              </a:rPr>
              <a:t>滴</a:t>
            </a:r>
            <a:r>
              <a:rPr kumimoji="1" lang="en-US" altLang="ja-JP" kern="1200" dirty="0">
                <a:solidFill>
                  <a:schemeClr val="tx1"/>
                </a:solidFill>
                <a:effectLst/>
              </a:rPr>
              <a:t>→</a:t>
            </a:r>
            <a:r>
              <a:rPr kumimoji="1" lang="ja-JP" altLang="ja-JP" kern="1200" dirty="0">
                <a:solidFill>
                  <a:schemeClr val="tx1"/>
                </a:solidFill>
                <a:effectLst/>
              </a:rPr>
              <a:t>１時間で</a:t>
            </a:r>
            <a:r>
              <a:rPr kumimoji="1" lang="en-US" altLang="ja-JP" kern="1200" dirty="0">
                <a:solidFill>
                  <a:schemeClr val="tx1"/>
                </a:solidFill>
                <a:effectLst/>
              </a:rPr>
              <a:t>200ml</a:t>
            </a:r>
            <a:r>
              <a:rPr kumimoji="1" lang="ja-JP" altLang="ja-JP" kern="1200" dirty="0">
                <a:solidFill>
                  <a:schemeClr val="tx1"/>
                </a:solidFill>
                <a:effectLst/>
              </a:rPr>
              <a:t>』『１分間に</a:t>
            </a:r>
            <a:r>
              <a:rPr kumimoji="1" lang="en-US" altLang="ja-JP" kern="1200" dirty="0">
                <a:solidFill>
                  <a:schemeClr val="tx1"/>
                </a:solidFill>
                <a:effectLst/>
              </a:rPr>
              <a:t>90</a:t>
            </a:r>
            <a:r>
              <a:rPr kumimoji="1" lang="ja-JP" altLang="ja-JP" kern="1200" dirty="0">
                <a:solidFill>
                  <a:schemeClr val="tx1"/>
                </a:solidFill>
                <a:effectLst/>
              </a:rPr>
              <a:t>滴</a:t>
            </a:r>
            <a:r>
              <a:rPr kumimoji="1" lang="en-US" altLang="ja-JP" kern="1200" dirty="0">
                <a:solidFill>
                  <a:schemeClr val="tx1"/>
                </a:solidFill>
                <a:effectLst/>
              </a:rPr>
              <a:t>→10</a:t>
            </a:r>
            <a:r>
              <a:rPr kumimoji="1" lang="ja-JP" altLang="ja-JP" kern="1200" dirty="0">
                <a:solidFill>
                  <a:schemeClr val="tx1"/>
                </a:solidFill>
                <a:effectLst/>
              </a:rPr>
              <a:t>秒で</a:t>
            </a:r>
            <a:r>
              <a:rPr kumimoji="1" lang="en-US" altLang="ja-JP" kern="1200" dirty="0">
                <a:solidFill>
                  <a:schemeClr val="tx1"/>
                </a:solidFill>
                <a:effectLst/>
              </a:rPr>
              <a:t>15</a:t>
            </a:r>
            <a:r>
              <a:rPr kumimoji="1" lang="ja-JP" altLang="ja-JP" kern="1200" dirty="0">
                <a:solidFill>
                  <a:schemeClr val="tx1"/>
                </a:solidFill>
                <a:effectLst/>
              </a:rPr>
              <a:t>滴</a:t>
            </a:r>
            <a:r>
              <a:rPr kumimoji="1" lang="en-US" altLang="ja-JP" kern="1200" dirty="0">
                <a:solidFill>
                  <a:schemeClr val="tx1"/>
                </a:solidFill>
                <a:effectLst/>
              </a:rPr>
              <a:t>→</a:t>
            </a:r>
            <a:r>
              <a:rPr kumimoji="1" lang="ja-JP" altLang="ja-JP" kern="1200" dirty="0">
                <a:solidFill>
                  <a:schemeClr val="tx1"/>
                </a:solidFill>
                <a:effectLst/>
              </a:rPr>
              <a:t>１時間で</a:t>
            </a:r>
            <a:r>
              <a:rPr kumimoji="1" lang="en-US" altLang="ja-JP" kern="1200" dirty="0">
                <a:solidFill>
                  <a:schemeClr val="tx1"/>
                </a:solidFill>
                <a:effectLst/>
              </a:rPr>
              <a:t>300ml</a:t>
            </a:r>
            <a:r>
              <a:rPr kumimoji="1" lang="ja-JP" altLang="ja-JP" kern="1200" dirty="0">
                <a:solidFill>
                  <a:schemeClr val="tx1"/>
                </a:solidFill>
                <a:effectLst/>
              </a:rPr>
              <a:t>』が目安です。</a:t>
            </a:r>
          </a:p>
          <a:p>
            <a:r>
              <a:rPr lang="ja-JP" altLang="en-US" dirty="0"/>
              <a:t>　</a:t>
            </a:r>
            <a:r>
              <a:rPr kumimoji="1" lang="ja-JP" altLang="ja-JP" kern="1200" dirty="0">
                <a:solidFill>
                  <a:schemeClr val="tx1"/>
                </a:solidFill>
                <a:effectLst/>
              </a:rPr>
              <a:t>注入開始時刻を記録します。</a:t>
            </a:r>
          </a:p>
          <a:p>
            <a:r>
              <a:rPr lang="ja-JP" altLang="en-US" dirty="0"/>
              <a:t>　</a:t>
            </a:r>
            <a:r>
              <a:rPr kumimoji="1" lang="ja-JP" altLang="ja-JP" kern="1200" dirty="0">
                <a:solidFill>
                  <a:schemeClr val="tx1"/>
                </a:solidFill>
                <a:effectLst/>
              </a:rPr>
              <a:t>注入の速度が速いと、胃食道逆流による嘔吐や喘鳴・呼吸障害をおこしたり、ダンピング症状（下痢や頻脈）をおこすことがあるので、医師から指示された適切な速さで注入します。体位によって注入速度が変わるので体位を整えた後には必ず滴下速度を確認しましょう。</a:t>
            </a:r>
          </a:p>
          <a:p>
            <a:endParaRPr lang="ja-JP" altLang="en-US" sz="9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206</a:t>
            </a:fld>
            <a:endParaRPr kumimoji="1" lang="ja-JP" altLang="en-US"/>
          </a:p>
        </p:txBody>
      </p:sp>
    </p:spTree>
    <p:extLst>
      <p:ext uri="{BB962C8B-B14F-4D97-AF65-F5344CB8AC3E}">
        <p14:creationId xmlns:p14="http://schemas.microsoft.com/office/powerpoint/2010/main" val="116670942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手順⑨</a:t>
            </a:r>
            <a:r>
              <a:rPr kumimoji="1" lang="ja-JP" altLang="en-US" kern="1200" dirty="0">
                <a:solidFill>
                  <a:schemeClr val="tx1"/>
                </a:solidFill>
                <a:effectLst/>
              </a:rPr>
              <a:t>　</a:t>
            </a:r>
            <a:r>
              <a:rPr kumimoji="1" lang="ja-JP" altLang="ja-JP" kern="1200" dirty="0">
                <a:solidFill>
                  <a:schemeClr val="tx1"/>
                </a:solidFill>
                <a:effectLst/>
              </a:rPr>
              <a:t>注入中の状態を観察します。</a:t>
            </a:r>
          </a:p>
          <a:p>
            <a:r>
              <a:rPr kumimoji="1" lang="ja-JP" altLang="en-US" kern="1200" dirty="0">
                <a:solidFill>
                  <a:schemeClr val="tx1"/>
                </a:solidFill>
                <a:effectLst/>
              </a:rPr>
              <a:t>　</a:t>
            </a:r>
            <a:r>
              <a:rPr kumimoji="1" lang="ja-JP" altLang="ja-JP" kern="1200" dirty="0">
                <a:solidFill>
                  <a:schemeClr val="tx1"/>
                </a:solidFill>
                <a:effectLst/>
              </a:rPr>
              <a:t>経管栄養は、栄養剤を接続してしまえば、リスクが少ないと誤解されがちですが、実際</a:t>
            </a:r>
            <a:r>
              <a:rPr lang="ja-JP" altLang="en-US" dirty="0"/>
              <a:t>は</a:t>
            </a:r>
            <a:r>
              <a:rPr kumimoji="1" lang="ja-JP" altLang="ja-JP" kern="1200" dirty="0">
                <a:solidFill>
                  <a:schemeClr val="tx1"/>
                </a:solidFill>
                <a:effectLst/>
              </a:rPr>
              <a:t>注入の姿勢の管理や、呼吸状態や</a:t>
            </a:r>
            <a:r>
              <a:rPr lang="ja-JP" altLang="en-US" dirty="0"/>
              <a:t>心拍数</a:t>
            </a:r>
            <a:r>
              <a:rPr kumimoji="1" lang="ja-JP" altLang="en-US" kern="1200" dirty="0">
                <a:effectLst/>
              </a:rPr>
              <a:t>の</a:t>
            </a:r>
            <a:r>
              <a:rPr kumimoji="1" lang="ja-JP" altLang="ja-JP" kern="1200" dirty="0">
                <a:effectLst/>
              </a:rPr>
              <a:t>変化など</a:t>
            </a:r>
            <a:r>
              <a:rPr kumimoji="1" lang="ja-JP" altLang="ja-JP" kern="1200" dirty="0">
                <a:solidFill>
                  <a:schemeClr val="tx1"/>
                </a:solidFill>
                <a:effectLst/>
              </a:rPr>
              <a:t>、注入開始後の観察が重要です</a:t>
            </a:r>
            <a:r>
              <a:rPr lang="ja-JP" altLang="en-US" dirty="0"/>
              <a:t>。</a:t>
            </a:r>
            <a:r>
              <a:rPr kumimoji="1" lang="ja-JP" altLang="ja-JP" kern="1200" dirty="0">
                <a:solidFill>
                  <a:schemeClr val="tx1"/>
                </a:solidFill>
                <a:effectLst/>
              </a:rPr>
              <a:t>注入が終了して落ち着くまで、必ず複数の</a:t>
            </a:r>
            <a:r>
              <a:rPr lang="ja-JP" altLang="en-US" dirty="0"/>
              <a:t>教職員</a:t>
            </a:r>
            <a:r>
              <a:rPr kumimoji="1" lang="ja-JP" altLang="ja-JP" kern="1200" dirty="0">
                <a:solidFill>
                  <a:schemeClr val="tx1"/>
                </a:solidFill>
                <a:effectLst/>
              </a:rPr>
              <a:t>で</a:t>
            </a:r>
            <a:r>
              <a:rPr kumimoji="1" lang="ja-JP" altLang="en-US" kern="1200" dirty="0">
                <a:solidFill>
                  <a:schemeClr val="tx1"/>
                </a:solidFill>
                <a:effectLst/>
              </a:rPr>
              <a:t>交代しながら</a:t>
            </a:r>
            <a:r>
              <a:rPr kumimoji="1" lang="ja-JP" altLang="ja-JP" kern="1200" dirty="0">
                <a:solidFill>
                  <a:schemeClr val="tx1"/>
                </a:solidFill>
                <a:effectLst/>
              </a:rPr>
              <a:t>見守ることが必要</a:t>
            </a:r>
            <a:r>
              <a:rPr kumimoji="1" lang="ja-JP" altLang="en-US" kern="1200" dirty="0">
                <a:solidFill>
                  <a:schemeClr val="tx1"/>
                </a:solidFill>
                <a:effectLst/>
              </a:rPr>
              <a:t>です。</a:t>
            </a:r>
            <a:r>
              <a:rPr lang="ja-JP" altLang="ja-JP" dirty="0">
                <a:effectLst/>
              </a:rPr>
              <a:t> </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64816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手順⑩</a:t>
            </a:r>
            <a:r>
              <a:rPr kumimoji="1" lang="ja-JP" altLang="en-US" kern="1200" dirty="0">
                <a:solidFill>
                  <a:schemeClr val="tx1"/>
                </a:solidFill>
                <a:effectLst/>
              </a:rPr>
              <a:t>　</a:t>
            </a:r>
            <a:r>
              <a:rPr kumimoji="1" lang="ja-JP" altLang="ja-JP" kern="1200" dirty="0">
                <a:effectLst/>
              </a:rPr>
              <a:t>経鼻胃</a:t>
            </a:r>
            <a:r>
              <a:rPr lang="ja-JP" altLang="en-US" dirty="0"/>
              <a:t>管</a:t>
            </a:r>
            <a:r>
              <a:rPr kumimoji="1" lang="ja-JP" altLang="ja-JP" kern="1200" dirty="0">
                <a:effectLst/>
              </a:rPr>
              <a:t>に白湯を流します。</a:t>
            </a:r>
          </a:p>
          <a:p>
            <a:r>
              <a:rPr lang="ja-JP" altLang="en-US" dirty="0"/>
              <a:t>　</a:t>
            </a:r>
            <a:r>
              <a:rPr kumimoji="1" lang="ja-JP" altLang="ja-JP" kern="1200" dirty="0">
                <a:effectLst/>
              </a:rPr>
              <a:t>ボトル内に栄養剤がなくなったら、接続部まで栄養剤が流れるのを待ちます。栄養剤が接続部まで流れてきたら、栄養チューブのクレンメを閉じます。</a:t>
            </a:r>
          </a:p>
          <a:p>
            <a:r>
              <a:rPr lang="ja-JP" altLang="en-US" dirty="0"/>
              <a:t>　</a:t>
            </a:r>
            <a:r>
              <a:rPr kumimoji="1" lang="ja-JP" altLang="ja-JP" kern="1200" dirty="0">
                <a:effectLst/>
              </a:rPr>
              <a:t>経鼻胃</a:t>
            </a:r>
            <a:r>
              <a:rPr lang="ja-JP" altLang="en-US" dirty="0"/>
              <a:t>管</a:t>
            </a:r>
            <a:r>
              <a:rPr kumimoji="1" lang="ja-JP" altLang="ja-JP" kern="1200" dirty="0">
                <a:effectLst/>
              </a:rPr>
              <a:t>から栄養チューブを外し、白湯の入った</a:t>
            </a:r>
            <a:r>
              <a:rPr lang="ja-JP" altLang="en-US" dirty="0"/>
              <a:t>注射器</a:t>
            </a:r>
            <a:r>
              <a:rPr kumimoji="1" lang="ja-JP" altLang="ja-JP" kern="1200" dirty="0">
                <a:effectLst/>
              </a:rPr>
              <a:t>を接続し白湯をゆっくり流します。そして経鼻胃</a:t>
            </a:r>
            <a:r>
              <a:rPr lang="ja-JP" altLang="en-US" dirty="0"/>
              <a:t>管</a:t>
            </a:r>
            <a:r>
              <a:rPr kumimoji="1" lang="ja-JP" altLang="ja-JP" kern="1200" dirty="0">
                <a:effectLst/>
              </a:rPr>
              <a:t>の蓋を閉じます。</a:t>
            </a:r>
          </a:p>
          <a:p>
            <a:r>
              <a:rPr lang="ja-JP" altLang="en-US" dirty="0"/>
              <a:t>　</a:t>
            </a:r>
            <a:r>
              <a:rPr kumimoji="1" lang="ja-JP" altLang="ja-JP" kern="1200" dirty="0">
                <a:effectLst/>
              </a:rPr>
              <a:t>注入が終了した</a:t>
            </a:r>
            <a:r>
              <a:rPr kumimoji="1" lang="ja-JP" altLang="ja-JP" kern="1200" dirty="0">
                <a:solidFill>
                  <a:schemeClr val="tx1"/>
                </a:solidFill>
                <a:effectLst/>
              </a:rPr>
              <a:t>ことを</a:t>
            </a:r>
            <a:r>
              <a:rPr kumimoji="1" lang="ja-JP" altLang="en-US" kern="1200" dirty="0">
                <a:solidFill>
                  <a:schemeClr val="tx1"/>
                </a:solidFill>
                <a:effectLst/>
              </a:rPr>
              <a:t>対象児</a:t>
            </a:r>
            <a:r>
              <a:rPr kumimoji="1" lang="ja-JP" altLang="ja-JP" kern="1200" dirty="0">
                <a:solidFill>
                  <a:schemeClr val="tx1"/>
                </a:solidFill>
                <a:effectLst/>
              </a:rPr>
              <a:t>に伝えます。『ごちそうさまでした』</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208</a:t>
            </a:fld>
            <a:endParaRPr kumimoji="1" lang="ja-JP" altLang="en-US"/>
          </a:p>
        </p:txBody>
      </p:sp>
    </p:spTree>
    <p:extLst>
      <p:ext uri="{BB962C8B-B14F-4D97-AF65-F5344CB8AC3E}">
        <p14:creationId xmlns:p14="http://schemas.microsoft.com/office/powerpoint/2010/main" val="215469283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手順⑪</a:t>
            </a:r>
            <a:r>
              <a:rPr kumimoji="1" lang="ja-JP" altLang="en-US" kern="1200" dirty="0">
                <a:solidFill>
                  <a:schemeClr val="tx1"/>
                </a:solidFill>
                <a:effectLst/>
              </a:rPr>
              <a:t>　</a:t>
            </a:r>
            <a:r>
              <a:rPr kumimoji="1" lang="ja-JP" altLang="ja-JP" kern="1200" dirty="0">
                <a:solidFill>
                  <a:schemeClr val="tx1"/>
                </a:solidFill>
                <a:effectLst/>
              </a:rPr>
              <a:t>注入後の観察と記録をします。</a:t>
            </a:r>
          </a:p>
          <a:p>
            <a:r>
              <a:rPr lang="ja-JP" altLang="en-US" dirty="0"/>
              <a:t>　</a:t>
            </a:r>
            <a:r>
              <a:rPr kumimoji="1" lang="ja-JP" altLang="ja-JP" kern="1200" dirty="0">
                <a:solidFill>
                  <a:schemeClr val="tx1"/>
                </a:solidFill>
                <a:effectLst/>
              </a:rPr>
              <a:t>注入終了時刻を記録します。体温、心拍数、酸素飽和度、呼吸や腹部の状態などを観察し記録します。</a:t>
            </a:r>
          </a:p>
          <a:p>
            <a:r>
              <a:rPr lang="ja-JP" altLang="en-US" dirty="0"/>
              <a:t>　</a:t>
            </a:r>
            <a:r>
              <a:rPr kumimoji="1" lang="ja-JP" altLang="ja-JP" kern="1200" dirty="0">
                <a:solidFill>
                  <a:schemeClr val="tx1"/>
                </a:solidFill>
                <a:effectLst/>
              </a:rPr>
              <a:t>注入直後は胃が栄養剤で充満しているので胃に入ったものが逆流しないよう、急に体を動かしたり緊張させたりしないよう注意します。</a:t>
            </a:r>
          </a:p>
          <a:p>
            <a:r>
              <a:rPr lang="ja-JP" altLang="en-US" dirty="0"/>
              <a:t>　</a:t>
            </a:r>
            <a:r>
              <a:rPr kumimoji="1" lang="ja-JP" altLang="ja-JP" kern="1200" dirty="0">
                <a:solidFill>
                  <a:schemeClr val="tx1"/>
                </a:solidFill>
                <a:effectLst/>
              </a:rPr>
              <a:t>注入終了後からバスに乗るまでの時間は、少なくとも</a:t>
            </a:r>
            <a:r>
              <a:rPr kumimoji="1" lang="en-US" altLang="ja-JP" kern="1200" dirty="0">
                <a:solidFill>
                  <a:schemeClr val="tx1"/>
                </a:solidFill>
                <a:effectLst/>
              </a:rPr>
              <a:t>30</a:t>
            </a:r>
            <a:r>
              <a:rPr kumimoji="1" lang="ja-JP" altLang="ja-JP" kern="1200" dirty="0">
                <a:solidFill>
                  <a:schemeClr val="tx1"/>
                </a:solidFill>
                <a:effectLst/>
              </a:rPr>
              <a:t>分できれば</a:t>
            </a:r>
            <a:r>
              <a:rPr kumimoji="1" lang="en-US" altLang="ja-JP" kern="1200" dirty="0">
                <a:solidFill>
                  <a:schemeClr val="tx1"/>
                </a:solidFill>
                <a:effectLst/>
              </a:rPr>
              <a:t>1</a:t>
            </a:r>
            <a:r>
              <a:rPr kumimoji="1" lang="ja-JP" altLang="ja-JP" kern="1200" dirty="0">
                <a:solidFill>
                  <a:schemeClr val="tx1"/>
                </a:solidFill>
                <a:effectLst/>
              </a:rPr>
              <a:t>時間は空けておきたいです。</a:t>
            </a:r>
          </a:p>
          <a:p>
            <a:r>
              <a:rPr kumimoji="1" lang="ja-JP" altLang="ja-JP" kern="1200" dirty="0">
                <a:solidFill>
                  <a:schemeClr val="tx1"/>
                </a:solidFill>
                <a:effectLst/>
              </a:rPr>
              <a:t>手順⑫</a:t>
            </a:r>
            <a:r>
              <a:rPr kumimoji="1" lang="ja-JP" altLang="en-US" kern="1200" dirty="0">
                <a:solidFill>
                  <a:schemeClr val="tx1"/>
                </a:solidFill>
                <a:effectLst/>
              </a:rPr>
              <a:t>　</a:t>
            </a:r>
            <a:r>
              <a:rPr kumimoji="1" lang="ja-JP" altLang="ja-JP" kern="1200" dirty="0">
                <a:solidFill>
                  <a:schemeClr val="tx1"/>
                </a:solidFill>
                <a:effectLst/>
              </a:rPr>
              <a:t>後片付けをします。</a:t>
            </a:r>
          </a:p>
          <a:p>
            <a:r>
              <a:rPr kumimoji="1" lang="ja-JP" altLang="en-US" kern="1200" dirty="0">
                <a:solidFill>
                  <a:schemeClr val="tx1"/>
                </a:solidFill>
                <a:effectLst/>
              </a:rPr>
              <a:t>　</a:t>
            </a:r>
            <a:r>
              <a:rPr kumimoji="1" lang="ja-JP" altLang="ja-JP" kern="1200" dirty="0">
                <a:solidFill>
                  <a:schemeClr val="tx1"/>
                </a:solidFill>
                <a:effectLst/>
              </a:rPr>
              <a:t>細菌汚染防止のために栄養剤は開封後</a:t>
            </a:r>
            <a:r>
              <a:rPr kumimoji="1" lang="en-US" altLang="ja-JP" kern="1200" dirty="0">
                <a:solidFill>
                  <a:schemeClr val="tx1"/>
                </a:solidFill>
                <a:effectLst/>
              </a:rPr>
              <a:t>8</a:t>
            </a:r>
            <a:r>
              <a:rPr kumimoji="1" lang="ja-JP" altLang="ja-JP" kern="1200" dirty="0">
                <a:solidFill>
                  <a:schemeClr val="tx1"/>
                </a:solidFill>
                <a:effectLst/>
              </a:rPr>
              <a:t>時間以内に使用し、小分けしたり作り置きして残ったものは再利用しません。使用した注射器や、栄養チューブが接続されたボトルは、お湯を通して栄養剤を洗い流します。汚れが取れない場合はブラシを用いて中性洗剤で洗浄します。消毒する場合は</a:t>
            </a:r>
            <a:r>
              <a:rPr kumimoji="1" lang="en-US" altLang="ja-JP" kern="1200" dirty="0">
                <a:solidFill>
                  <a:schemeClr val="tx1"/>
                </a:solidFill>
                <a:effectLst/>
              </a:rPr>
              <a:t>0.01%</a:t>
            </a:r>
            <a:r>
              <a:rPr lang="ja-JP" altLang="en-US" dirty="0"/>
              <a:t>次</a:t>
            </a:r>
            <a:r>
              <a:rPr kumimoji="1" lang="ja-JP" altLang="ja-JP" kern="1200" dirty="0">
                <a:solidFill>
                  <a:schemeClr val="tx1"/>
                </a:solidFill>
                <a:effectLst/>
              </a:rPr>
              <a:t>亜塩素酸ナトリウム</a:t>
            </a:r>
            <a:r>
              <a:rPr lang="ja-JP" altLang="en-US" dirty="0"/>
              <a:t>等の溶液</a:t>
            </a:r>
            <a:r>
              <a:rPr kumimoji="1" lang="ja-JP" altLang="ja-JP" kern="1200" dirty="0">
                <a:solidFill>
                  <a:schemeClr val="tx1"/>
                </a:solidFill>
                <a:effectLst/>
              </a:rPr>
              <a:t>に漬けて消毒し、流水で十分にすすぎ、乾燥させます。</a:t>
            </a:r>
            <a:r>
              <a:rPr lang="ja-JP" altLang="en-US" dirty="0"/>
              <a:t>注射器</a:t>
            </a:r>
            <a:r>
              <a:rPr kumimoji="1" lang="ja-JP" altLang="ja-JP" kern="1200" dirty="0">
                <a:effectLst/>
              </a:rPr>
              <a:t>や栄養</a:t>
            </a:r>
            <a:r>
              <a:rPr kumimoji="1" lang="ja-JP" altLang="ja-JP" kern="1200" dirty="0">
                <a:solidFill>
                  <a:schemeClr val="tx1"/>
                </a:solidFill>
                <a:effectLst/>
              </a:rPr>
              <a:t>チューブは１週間に１回交換します。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355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それぞれの姿勢が、どのような影響を与えるかをみていきましょう。</a:t>
            </a:r>
            <a:endParaRPr lang="en-US" altLang="ja-JP" dirty="0"/>
          </a:p>
          <a:p>
            <a:pPr eaLnBrk="1" hangingPunct="1"/>
            <a:r>
              <a:rPr lang="ja-JP" altLang="en-US" dirty="0"/>
              <a:t>　仰臥位（背臥位、あおむけ姿勢）の特徴は、下顎・舌根が後退・沈下しやすい、顎や肩を後退させるような緊張が出やすい、痰・唾液がのどにたまりやすい、呼気が充分しにくい、背中側の方の胸郭の動きが制限される、胃食道逆流が起きやすい、誤嚥物が肺下葉にたまりやすいなど、</a:t>
            </a:r>
            <a:r>
              <a:rPr lang="ja-JP" altLang="en-US" b="0" dirty="0"/>
              <a:t>重症心身障害児</a:t>
            </a:r>
            <a:r>
              <a:rPr lang="ja-JP" altLang="en-US" dirty="0"/>
              <a:t>にとってはあまり望ましいものではありません。また、仰臥位姿勢ばかりをとっていることが、年長の</a:t>
            </a:r>
            <a:r>
              <a:rPr lang="ja-JP" altLang="en-US" b="0" dirty="0"/>
              <a:t>重症心身障害児によくみられる胸郭の扁平化</a:t>
            </a:r>
            <a:r>
              <a:rPr lang="ja-JP" altLang="en-US" dirty="0"/>
              <a:t>のひとつの要因になったり、呼吸が苦しいことが頸部の過伸展を増加させる可能性があります。</a:t>
            </a:r>
            <a:endParaRPr lang="en-US" altLang="ja-JP" dirty="0"/>
          </a:p>
          <a:p>
            <a:pPr eaLnBrk="1" hangingPunct="1"/>
            <a:r>
              <a:rPr lang="ja-JP" altLang="en-US" dirty="0"/>
              <a:t>　一方、腹臥位は、下顎後退・舌根沈下を避けられる、条件をよく設定すれば緊張がゆるんだ状態になりやすい、痰・唾液がのどにたまらない、呼気がしやすくなる、背中の胸郭・肺が広がりやすい、胃食道逆流が起きにくい、誤嚥物が肺下葉にたまるのを防ぐことができるなどの特徴があり、仰臥位の欠点を補う、望ましい姿勢と言えます。ただし、腹臥位は窒息の危険があるので、鼻や口がうずまらないように枕を工夫し、目を決して離さないなどの注意が必要です。</a:t>
            </a:r>
            <a:endParaRPr lang="en-US" altLang="ja-JP" dirty="0"/>
          </a:p>
          <a:p>
            <a:pPr eaLnBrk="1" hangingPunct="1"/>
            <a:r>
              <a:rPr lang="ja-JP" altLang="en-US" dirty="0"/>
              <a:t>　</a:t>
            </a:r>
            <a:r>
              <a:rPr lang="ja-JP" altLang="ja-JP" dirty="0"/>
              <a:t>腹臥位は、呼吸にとって仰臥位での不利な点を解決できる姿勢です。舌根の沈下や、唾液や痰がのどにたまることを防ぐことができます。喉頭部の狭窄も軽減しやすいです。胸郭呼吸運動の効率も腹臥位の方が良くなります。パルスオキシメーターで酸素飽和度を測定すると、仰臥位より腹臥位の方が酸素飽和度が改善する例が多い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21</a:t>
            </a:fld>
            <a:endParaRPr kumimoji="1" lang="ja-JP" altLang="en-US"/>
          </a:p>
        </p:txBody>
      </p:sp>
    </p:spTree>
    <p:extLst>
      <p:ext uri="{BB962C8B-B14F-4D97-AF65-F5344CB8AC3E}">
        <p14:creationId xmlns:p14="http://schemas.microsoft.com/office/powerpoint/2010/main" val="12117515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320554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solidFill>
                  <a:srgbClr val="00B050"/>
                </a:solidFill>
              </a:rPr>
              <a:t>　</a:t>
            </a:r>
            <a:r>
              <a:rPr kumimoji="1" lang="ja-JP" altLang="en-US" dirty="0"/>
              <a:t>ボタン型胃瘻の場合に、経鼻経管栄養とは異なる必要物品は、接続チューブです。接続チューブは、個々の胃瘻ボタンに固有の物で、互換性はありません。</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52495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手順③</a:t>
            </a:r>
            <a:r>
              <a:rPr kumimoji="1" lang="en-US" altLang="ja-JP" kern="1200" dirty="0">
                <a:solidFill>
                  <a:schemeClr val="tx1"/>
                </a:solidFill>
                <a:effectLst/>
              </a:rPr>
              <a:t>-1</a:t>
            </a:r>
            <a:r>
              <a:rPr lang="ja-JP" altLang="en-US" dirty="0"/>
              <a:t>　</a:t>
            </a:r>
            <a:r>
              <a:rPr kumimoji="1" lang="ja-JP" altLang="en-US" kern="1200" dirty="0">
                <a:effectLst/>
              </a:rPr>
              <a:t>胃瘻のカテーテル</a:t>
            </a:r>
            <a:r>
              <a:rPr kumimoji="1" lang="ja-JP" altLang="ja-JP" kern="1200" dirty="0">
                <a:effectLst/>
              </a:rPr>
              <a:t>と</a:t>
            </a:r>
            <a:r>
              <a:rPr kumimoji="1" lang="ja-JP" altLang="en-US" kern="1200" dirty="0">
                <a:effectLst/>
              </a:rPr>
              <a:t>瘻孔</a:t>
            </a:r>
            <a:r>
              <a:rPr kumimoji="1" lang="ja-JP" altLang="ja-JP" kern="1200" dirty="0">
                <a:effectLst/>
              </a:rPr>
              <a:t>周囲を観察します。</a:t>
            </a:r>
          </a:p>
          <a:p>
            <a:r>
              <a:rPr lang="ja-JP" altLang="en-US" dirty="0"/>
              <a:t>　</a:t>
            </a:r>
            <a:r>
              <a:rPr kumimoji="1" lang="ja-JP" altLang="ja-JP" kern="1200" dirty="0">
                <a:effectLst/>
              </a:rPr>
              <a:t>ガーゼの汚れがないか、ストッパーが皮膚の一箇所へ圧迫していないか、</a:t>
            </a:r>
            <a:r>
              <a:rPr kumimoji="1" lang="ja-JP" altLang="en-US" kern="1200" dirty="0">
                <a:effectLst/>
              </a:rPr>
              <a:t>胃瘻</a:t>
            </a:r>
            <a:r>
              <a:rPr lang="ja-JP" altLang="en-US" dirty="0"/>
              <a:t>のボタンや</a:t>
            </a:r>
            <a:r>
              <a:rPr kumimoji="1" lang="ja-JP" altLang="en-US" kern="1200" dirty="0">
                <a:effectLst/>
              </a:rPr>
              <a:t>チューブ</a:t>
            </a:r>
            <a:r>
              <a:rPr kumimoji="1" lang="ja-JP" altLang="ja-JP" kern="1200" dirty="0">
                <a:effectLst/>
              </a:rPr>
              <a:t>が抜けかけていたり、漏れがあったり、発赤がないかなど</a:t>
            </a:r>
            <a:r>
              <a:rPr kumimoji="1" lang="ja-JP" altLang="en-US" kern="1200" dirty="0">
                <a:effectLst/>
              </a:rPr>
              <a:t>瘻孔</a:t>
            </a:r>
            <a:r>
              <a:rPr kumimoji="1" lang="ja-JP" altLang="ja-JP" kern="1200" dirty="0">
                <a:effectLst/>
              </a:rPr>
              <a:t>周囲を観察します。</a:t>
            </a:r>
          </a:p>
          <a:p>
            <a:r>
              <a:rPr kumimoji="1" lang="ja-JP" altLang="ja-JP" kern="1200" dirty="0">
                <a:effectLst/>
              </a:rPr>
              <a:t>手順③</a:t>
            </a:r>
            <a:r>
              <a:rPr kumimoji="1" lang="en-US" altLang="ja-JP" kern="1200" dirty="0">
                <a:effectLst/>
              </a:rPr>
              <a:t>-2</a:t>
            </a:r>
            <a:r>
              <a:rPr lang="ja-JP" altLang="en-US" dirty="0"/>
              <a:t>　</a:t>
            </a:r>
            <a:r>
              <a:rPr kumimoji="1" lang="ja-JP" altLang="en-US" kern="1200" dirty="0">
                <a:effectLst/>
              </a:rPr>
              <a:t>チューブ型胃瘻</a:t>
            </a:r>
            <a:r>
              <a:rPr kumimoji="1" lang="ja-JP" altLang="ja-JP" kern="1200" dirty="0">
                <a:effectLst/>
              </a:rPr>
              <a:t>の場合：</a:t>
            </a:r>
            <a:r>
              <a:rPr kumimoji="1" lang="ja-JP" altLang="en-US" kern="1200" dirty="0">
                <a:effectLst/>
              </a:rPr>
              <a:t>胃瘻の</a:t>
            </a:r>
            <a:r>
              <a:rPr kumimoji="1" lang="ja-JP" altLang="ja-JP" kern="1200" dirty="0">
                <a:effectLst/>
              </a:rPr>
              <a:t>チューブの固定位置と長さの確認をします。</a:t>
            </a:r>
          </a:p>
          <a:p>
            <a:r>
              <a:rPr lang="ja-JP" altLang="en-US" dirty="0"/>
              <a:t>　</a:t>
            </a:r>
            <a:r>
              <a:rPr kumimoji="1" lang="ja-JP" altLang="ja-JP" kern="1200" dirty="0">
                <a:effectLst/>
              </a:rPr>
              <a:t>ストッパーが適正な位置にあるか確認します。あるいは、</a:t>
            </a:r>
            <a:r>
              <a:rPr kumimoji="1" lang="ja-JP" altLang="en-US" kern="1200" dirty="0">
                <a:effectLst/>
              </a:rPr>
              <a:t>瘻孔</a:t>
            </a:r>
            <a:r>
              <a:rPr kumimoji="1" lang="ja-JP" altLang="ja-JP" kern="1200" dirty="0">
                <a:effectLst/>
              </a:rPr>
              <a:t>の外に出ている</a:t>
            </a:r>
            <a:r>
              <a:rPr lang="ja-JP" altLang="en-US" dirty="0"/>
              <a:t>チューブ</a:t>
            </a:r>
            <a:r>
              <a:rPr kumimoji="1" lang="ja-JP" altLang="ja-JP" kern="1200" dirty="0">
                <a:effectLst/>
              </a:rPr>
              <a:t>の長さがいつもと同じ長さであるか確認します。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76562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手順③</a:t>
            </a:r>
            <a:r>
              <a:rPr kumimoji="1" lang="en-US" altLang="ja-JP" kern="1200" dirty="0">
                <a:solidFill>
                  <a:schemeClr val="tx1"/>
                </a:solidFill>
                <a:effectLst/>
              </a:rPr>
              <a:t>-2 </a:t>
            </a:r>
            <a:r>
              <a:rPr kumimoji="1" lang="ja-JP" altLang="ja-JP" kern="1200" dirty="0">
                <a:solidFill>
                  <a:schemeClr val="tx1"/>
                </a:solidFill>
                <a:effectLst/>
              </a:rPr>
              <a:t>ボタン型</a:t>
            </a:r>
            <a:r>
              <a:rPr kumimoji="1" lang="ja-JP" altLang="en-US" kern="1200" dirty="0">
                <a:solidFill>
                  <a:schemeClr val="tx1"/>
                </a:solidFill>
                <a:effectLst/>
              </a:rPr>
              <a:t>胃瘻</a:t>
            </a:r>
            <a:r>
              <a:rPr kumimoji="1" lang="ja-JP" altLang="ja-JP" kern="1200" dirty="0">
                <a:solidFill>
                  <a:schemeClr val="tx1"/>
                </a:solidFill>
                <a:effectLst/>
              </a:rPr>
              <a:t>の場合：</a:t>
            </a:r>
            <a:r>
              <a:rPr kumimoji="1" lang="ja-JP" altLang="en-US" kern="1200" dirty="0">
                <a:effectLst/>
              </a:rPr>
              <a:t>胃瘻の</a:t>
            </a:r>
            <a:r>
              <a:rPr kumimoji="1" lang="ja-JP" altLang="ja-JP" kern="1200" dirty="0">
                <a:effectLst/>
              </a:rPr>
              <a:t>ボタンと接続チューブを接続します。</a:t>
            </a:r>
          </a:p>
          <a:p>
            <a:r>
              <a:rPr lang="ja-JP" altLang="en-US" dirty="0"/>
              <a:t>　</a:t>
            </a:r>
            <a:r>
              <a:rPr kumimoji="1" lang="ja-JP" altLang="ja-JP" kern="1200" dirty="0">
                <a:effectLst/>
              </a:rPr>
              <a:t>接続チューブのクレンメとふたが閉まっていることを確認します。</a:t>
            </a:r>
          </a:p>
          <a:p>
            <a:r>
              <a:rPr lang="ja-JP" altLang="en-US" dirty="0"/>
              <a:t>　</a:t>
            </a:r>
            <a:r>
              <a:rPr kumimoji="1" lang="ja-JP" altLang="ja-JP" kern="1200" dirty="0">
                <a:effectLst/>
              </a:rPr>
              <a:t>次に</a:t>
            </a:r>
            <a:r>
              <a:rPr kumimoji="1" lang="ja-JP" altLang="en-US" kern="1200" dirty="0">
                <a:effectLst/>
              </a:rPr>
              <a:t>胃瘻の</a:t>
            </a:r>
            <a:r>
              <a:rPr kumimoji="1" lang="ja-JP" altLang="ja-JP" kern="1200" dirty="0">
                <a:effectLst/>
              </a:rPr>
              <a:t>ボタンと接続チューブの印を正確に合わせて、パチンと手応えがあるまで押し入れます。この操作の時に、</a:t>
            </a:r>
            <a:r>
              <a:rPr kumimoji="1" lang="ja-JP" altLang="en-US" kern="1200" dirty="0">
                <a:effectLst/>
              </a:rPr>
              <a:t>胃瘻の</a:t>
            </a:r>
            <a:r>
              <a:rPr kumimoji="1" lang="ja-JP" altLang="ja-JP" kern="1200" dirty="0">
                <a:effectLst/>
              </a:rPr>
              <a:t>ボタンを横から親指と人差し指でしっかりはさんで保持し、ボタンが腹部を圧迫しないよう</a:t>
            </a:r>
            <a:r>
              <a:rPr kumimoji="1" lang="ja-JP" altLang="ja-JP" kern="1200" dirty="0">
                <a:solidFill>
                  <a:schemeClr val="tx1"/>
                </a:solidFill>
                <a:effectLst/>
              </a:rPr>
              <a:t>にします。接続チューブを</a:t>
            </a:r>
            <a:r>
              <a:rPr kumimoji="1" lang="en-US" altLang="ja-JP" kern="1200" dirty="0">
                <a:solidFill>
                  <a:schemeClr val="tx1"/>
                </a:solidFill>
                <a:effectLst/>
              </a:rPr>
              <a:t>3/4</a:t>
            </a:r>
            <a:r>
              <a:rPr kumimoji="1" lang="ja-JP" altLang="ja-JP" kern="1200" dirty="0">
                <a:solidFill>
                  <a:schemeClr val="tx1"/>
                </a:solidFill>
                <a:effectLst/>
              </a:rPr>
              <a:t>回転回し、接続が外れないようにロックします。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638355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5398">
              <a:defRPr/>
            </a:pPr>
            <a:r>
              <a:rPr lang="ja-JP" altLang="en-US" dirty="0"/>
              <a:t>　手順④から⑥は経鼻経管栄養に準ずる。</a:t>
            </a:r>
            <a:endParaRPr lang="en-US" altLang="ja-JP" dirty="0"/>
          </a:p>
          <a:p>
            <a:pPr defTabSz="915398">
              <a:defRPr/>
            </a:pPr>
            <a:endParaRPr lang="en-US" altLang="ja-JP" dirty="0"/>
          </a:p>
          <a:p>
            <a:pPr defTabSz="915398">
              <a:defRPr/>
            </a:pPr>
            <a:r>
              <a:rPr lang="ja-JP" altLang="en-US" dirty="0"/>
              <a:t>　手順⑦</a:t>
            </a:r>
            <a:r>
              <a:rPr lang="en-US" altLang="ja-JP" dirty="0"/>
              <a:t> </a:t>
            </a:r>
            <a:r>
              <a:rPr lang="ja-JP" altLang="en-US" dirty="0"/>
              <a:t>　</a:t>
            </a:r>
            <a:r>
              <a:rPr lang="ja-JP" altLang="en-US" dirty="0">
                <a:solidFill>
                  <a:srgbClr val="000000"/>
                </a:solidFill>
              </a:rPr>
              <a:t>栄養剤・水分の内容と量が指示内容であるかを再度確認します。</a:t>
            </a:r>
            <a:endParaRPr lang="en-US" altLang="ja-JP" dirty="0">
              <a:solidFill>
                <a:srgbClr val="000000"/>
              </a:solidFill>
            </a:endParaRPr>
          </a:p>
          <a:p>
            <a:pPr eaLnBrk="1" hangingPunct="1">
              <a:defRPr/>
            </a:pPr>
            <a:r>
              <a:rPr lang="ja-JP" altLang="en-US" dirty="0">
                <a:solidFill>
                  <a:srgbClr val="000000"/>
                </a:solidFill>
              </a:rPr>
              <a:t>　接続チューブのクレンメを閉じた状態で接続します。</a:t>
            </a:r>
          </a:p>
          <a:p>
            <a:pPr eaLnBrk="1" hangingPunct="1">
              <a:defRPr/>
            </a:pPr>
            <a:r>
              <a:rPr lang="ja-JP" altLang="en-US" dirty="0">
                <a:solidFill>
                  <a:srgbClr val="000000"/>
                </a:solidFill>
              </a:rPr>
              <a:t>　注入中に接続部からの液漏れをおこさないように、接続はしっかり行います。</a:t>
            </a:r>
            <a:endParaRPr lang="en-US" altLang="ja-JP" dirty="0">
              <a:solidFill>
                <a:srgbClr val="000000"/>
              </a:solidFill>
            </a:endParaRPr>
          </a:p>
          <a:p>
            <a:pPr eaLnBrk="1" hangingPunct="1">
              <a:defRPr/>
            </a:pPr>
            <a:r>
              <a:rPr lang="ja-JP" altLang="en-US" dirty="0">
                <a:solidFill>
                  <a:srgbClr val="FF0000"/>
                </a:solidFill>
              </a:rPr>
              <a:t>　</a:t>
            </a:r>
            <a:r>
              <a:rPr lang="ja-JP" altLang="en-US" dirty="0"/>
              <a:t>栄養チューブとの接続操作の際に、チューブ型胃瘻カテーテルや、ボタン型胃瘻の接続チューブを引っ張らないように注意します。</a:t>
            </a:r>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4844905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latin typeface="Meiryo" panose="020B0604030504040204" pitchFamily="34" charset="-128"/>
                <a:ea typeface="Meiryo" panose="020B0604030504040204" pitchFamily="34" charset="-128"/>
              </a:rPr>
              <a:t>手順⑧と⑨は</a:t>
            </a:r>
            <a:r>
              <a:rPr lang="ja-JP" altLang="en-US" dirty="0"/>
              <a:t>経鼻経管栄養に準ずる。</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手順⑩　注入が終了したらチューブに白湯を流します。</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r>
              <a:rPr lang="ja-JP" altLang="en-US" dirty="0">
                <a:latin typeface="Meiryo" panose="020B0604030504040204" pitchFamily="34" charset="-128"/>
                <a:ea typeface="Meiryo" panose="020B0604030504040204" pitchFamily="34" charset="-128"/>
              </a:rPr>
              <a:t>　ボトル内に栄養剤がなくなったら、接続部まで栄養剤が流れるのを待ち栄養剤が接続部まで流れてきたら、栄養チューブのクレンメを閉じ、注入が終了したことを対象児に伝えます。</a:t>
            </a:r>
            <a:endParaRPr lang="en-US" altLang="ja-JP" dirty="0">
              <a:latin typeface="Meiryo" panose="020B0604030504040204" pitchFamily="34" charset="-128"/>
              <a:ea typeface="Meiryo" panose="020B0604030504040204" pitchFamily="34" charset="-128"/>
            </a:endParaRPr>
          </a:p>
          <a:p>
            <a:endParaRPr lang="en-US" altLang="ja-JP" dirty="0">
              <a:latin typeface="Meiryo" panose="020B0604030504040204" pitchFamily="34" charset="-128"/>
              <a:ea typeface="Meiryo" panose="020B0604030504040204" pitchFamily="34" charset="-128"/>
            </a:endParaRPr>
          </a:p>
          <a:p>
            <a:pPr defTabSz="915398">
              <a:defRPr/>
            </a:pPr>
            <a:r>
              <a:rPr lang="ja-JP" altLang="en-US" dirty="0">
                <a:latin typeface="Meiryo" panose="020B0604030504040204" pitchFamily="34" charset="-128"/>
                <a:ea typeface="Meiryo" panose="020B0604030504040204" pitchFamily="34" charset="-128"/>
              </a:rPr>
              <a:t>　チューブ型胃瘻の場合、胃瘻カテーテルから栄養チューブを外し、白湯の入った注射器を接続し白湯をゆっくり流し、胃瘻カテーテルの蓋を閉じます。</a:t>
            </a:r>
            <a:endParaRPr lang="en-US" altLang="ja-JP" dirty="0">
              <a:latin typeface="Meiryo" panose="020B0604030504040204" pitchFamily="34" charset="-128"/>
              <a:ea typeface="Meiryo" panose="020B0604030504040204" pitchFamily="34" charset="-128"/>
            </a:endParaRPr>
          </a:p>
          <a:p>
            <a:pPr defTabSz="915398">
              <a:defRPr/>
            </a:pPr>
            <a:endParaRPr lang="en-US" altLang="ja-JP" dirty="0">
              <a:latin typeface="Meiryo" panose="020B0604030504040204" pitchFamily="34" charset="-128"/>
              <a:ea typeface="Meiryo" panose="020B0604030504040204" pitchFamily="34" charset="-128"/>
            </a:endParaRPr>
          </a:p>
          <a:p>
            <a:pPr algn="l" defTabSz="915398">
              <a:defRPr/>
            </a:pPr>
            <a:r>
              <a:rPr lang="ja-JP" altLang="en-US" dirty="0">
                <a:latin typeface="Meiryo" panose="020B0604030504040204" pitchFamily="34" charset="-128"/>
                <a:ea typeface="Meiryo" panose="020B0604030504040204" pitchFamily="34" charset="-128"/>
              </a:rPr>
              <a:t>　ボタン型胃瘻の場合、接続チューブのクレンメを閉じてから、栄養チューブを外し、接続チューブの蓋をします。</a:t>
            </a:r>
            <a:endParaRPr lang="en-US" altLang="ja-JP" dirty="0">
              <a:latin typeface="Meiryo" panose="020B0604030504040204" pitchFamily="34" charset="-128"/>
              <a:ea typeface="Meiryo" panose="020B0604030504040204" pitchFamily="34" charset="-128"/>
            </a:endParaRPr>
          </a:p>
          <a:p>
            <a:pPr algn="l" defTabSz="915398">
              <a:defRPr/>
            </a:pPr>
            <a:endParaRPr lang="en-US" altLang="ja-JP" dirty="0">
              <a:latin typeface="Meiryo" panose="020B0604030504040204" pitchFamily="34" charset="-128"/>
              <a:ea typeface="Meiryo" panose="020B0604030504040204" pitchFamily="34" charset="-128"/>
            </a:endParaRPr>
          </a:p>
          <a:p>
            <a:pPr algn="l" defTabSz="915398">
              <a:defRPr/>
            </a:pPr>
            <a:r>
              <a:rPr lang="ja-JP" altLang="en-US" dirty="0">
                <a:latin typeface="Meiryo" panose="020B0604030504040204" pitchFamily="34" charset="-128"/>
                <a:ea typeface="Meiryo" panose="020B0604030504040204" pitchFamily="34" charset="-128"/>
              </a:rPr>
              <a:t>　さらに、胃瘻ボタンから接続チューブを外し、胃瘻ボタンの蓋をします。この時、ボタン型胃瘻を片手の親指と人差し指でしっかり保持しながら、接続チューブを矢印方向に黒色線まで戻してはずします。</a:t>
            </a:r>
            <a:r>
              <a:rPr lang="ja-JP" altLang="ja-JP" dirty="0">
                <a:latin typeface="Meiryo" panose="020B0604030504040204" pitchFamily="34" charset="-128"/>
                <a:ea typeface="Meiryo" panose="020B0604030504040204" pitchFamily="34" charset="-128"/>
              </a:rPr>
              <a:t> </a:t>
            </a:r>
            <a:endParaRPr lang="ja-JP" altLang="en-US" dirty="0">
              <a:latin typeface="Meiryo" panose="020B0604030504040204" pitchFamily="34" charset="-128"/>
              <a:ea typeface="Meiryo" panose="020B0604030504040204" pitchFamily="34" charset="-128"/>
            </a:endParaRPr>
          </a:p>
          <a:p>
            <a:pPr marL="171637" indent="-171637" algn="l" defTabSz="915398">
              <a:lnSpc>
                <a:spcPct val="114000"/>
              </a:lnSpc>
              <a:spcAft>
                <a:spcPts val="601"/>
              </a:spcAft>
              <a:buFont typeface="Wingdings" pitchFamily="2" charset="2"/>
              <a:buChar char="n"/>
              <a:defRPr/>
            </a:pPr>
            <a:endParaRPr lang="ja-JP" altLang="en-US" sz="900" dirty="0">
              <a:solidFill>
                <a:srgbClr val="002060"/>
              </a:solidFill>
              <a:latin typeface="Meiryo" panose="020B0604030504040204" pitchFamily="34" charset="-128"/>
              <a:ea typeface="Meiryo" panose="020B0604030504040204" pitchFamily="34" charset="-128"/>
            </a:endParaRPr>
          </a:p>
          <a:p>
            <a:pPr>
              <a:lnSpc>
                <a:spcPct val="114000"/>
              </a:lnSpc>
              <a:spcAft>
                <a:spcPts val="601"/>
              </a:spcAft>
            </a:pPr>
            <a:endParaRPr lang="ja-JP" altLang="en-US" sz="9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748524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ja-JP" altLang="en-US" sz="9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437623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6588">
              <a:defRPr/>
            </a:pPr>
            <a:r>
              <a:rPr lang="ja-JP" altLang="en-US" dirty="0">
                <a:cs typeface="ＭＳ ゴシック" charset="0"/>
              </a:rPr>
              <a:t>準備①　必要物品、栄養剤を確認します</a:t>
            </a:r>
            <a:endParaRPr lang="ja-JP" altLang="en-US" b="1" dirty="0">
              <a:solidFill>
                <a:srgbClr val="FFFFFF"/>
              </a:solidFill>
              <a:cs typeface="ＭＳ ゴシック" charset="0"/>
            </a:endParaRPr>
          </a:p>
          <a:p>
            <a:pPr>
              <a:defRPr/>
            </a:pPr>
            <a:r>
              <a:rPr lang="ja-JP" altLang="en-US" dirty="0">
                <a:cs typeface="ＭＳ ゴシック" charset="0"/>
              </a:rPr>
              <a:t>　胃瘻の接続チューブはボーラスタイプ（垂直で太いタイプ）を使用します。</a:t>
            </a:r>
            <a:endParaRPr lang="en-US" altLang="ja-JP" dirty="0">
              <a:cs typeface="ＭＳ ゴシック" charset="0"/>
            </a:endParaRPr>
          </a:p>
          <a:p>
            <a:pPr>
              <a:defRPr/>
            </a:pPr>
            <a:r>
              <a:rPr lang="ja-JP" altLang="en-US" dirty="0">
                <a:cs typeface="ＭＳ ゴシック" charset="0"/>
              </a:rPr>
              <a:t>　接続の方法は滴下注入用チューブと同様に</a:t>
            </a:r>
            <a:r>
              <a:rPr lang="en-US" altLang="ja-JP" dirty="0">
                <a:cs typeface="ＭＳ ゴシック" charset="0"/>
              </a:rPr>
              <a:t>3/4</a:t>
            </a:r>
            <a:r>
              <a:rPr lang="ja-JP" altLang="en-US" dirty="0">
                <a:cs typeface="ＭＳ ゴシック" charset="0"/>
              </a:rPr>
              <a:t>回転させて</a:t>
            </a:r>
            <a:r>
              <a:rPr lang="ja-JP" altLang="en-US" dirty="0"/>
              <a:t>ロックします。</a:t>
            </a:r>
            <a:endParaRPr lang="en-US" altLang="ja-JP" dirty="0"/>
          </a:p>
          <a:p>
            <a:pPr>
              <a:defRPr/>
            </a:pPr>
            <a:endParaRPr lang="en-US" altLang="ja-JP" dirty="0"/>
          </a:p>
          <a:p>
            <a:pPr>
              <a:defRPr/>
            </a:pPr>
            <a:r>
              <a:rPr lang="ja-JP" altLang="en-US" dirty="0"/>
              <a:t>準備②、③は経鼻経管栄養に準ずる。</a:t>
            </a:r>
            <a:endParaRPr lang="en-US" altLang="ja-JP" dirty="0"/>
          </a:p>
          <a:p>
            <a:pPr>
              <a:defRPr/>
            </a:pPr>
            <a:endParaRPr lang="en-US" altLang="ja-JP" dirty="0"/>
          </a:p>
          <a:p>
            <a:pPr>
              <a:defRPr/>
            </a:pPr>
            <a:r>
              <a:rPr lang="ja-JP" altLang="en-US" dirty="0"/>
              <a:t>手順①注入についての対象児の意思を確認します</a:t>
            </a:r>
            <a:endParaRPr lang="en-US" altLang="ja-JP" dirty="0"/>
          </a:p>
          <a:p>
            <a:pPr>
              <a:defRPr/>
            </a:pPr>
            <a:r>
              <a:rPr lang="ja-JP" altLang="en-US" dirty="0">
                <a:cs typeface="ＭＳ ゴシック" charset="0"/>
              </a:rPr>
              <a:t>　半固形栄養剤の場合：前吸引の内容や量に応じて、指示書の通りの量の半固形化栄養剤を計量カップなどに入れます。</a:t>
            </a:r>
            <a:endParaRPr lang="en-US" altLang="ja-JP" dirty="0">
              <a:cs typeface="ＭＳ ゴシック" charset="0"/>
            </a:endParaRPr>
          </a:p>
          <a:p>
            <a:pPr>
              <a:defRPr/>
            </a:pPr>
            <a:r>
              <a:rPr lang="ja-JP" altLang="en-US" dirty="0">
                <a:cs typeface="ＭＳ ゴシック" charset="0"/>
              </a:rPr>
              <a:t>　ミキサー食の場合：注射器で吸い上げることができる程度に水分</a:t>
            </a:r>
            <a:r>
              <a:rPr lang="en-US" altLang="ja-JP" dirty="0">
                <a:cs typeface="ＭＳ ゴシック" charset="0"/>
              </a:rPr>
              <a:t>(</a:t>
            </a:r>
            <a:r>
              <a:rPr lang="ja-JP" altLang="en-US" dirty="0">
                <a:cs typeface="ＭＳ ゴシック" charset="0"/>
              </a:rPr>
              <a:t>スープや牛乳</a:t>
            </a:r>
            <a:r>
              <a:rPr lang="en-US" altLang="ja-JP" dirty="0">
                <a:cs typeface="ＭＳ ゴシック" charset="0"/>
              </a:rPr>
              <a:t>)</a:t>
            </a:r>
            <a:r>
              <a:rPr lang="ja-JP" altLang="en-US" dirty="0">
                <a:cs typeface="ＭＳ ゴシック" charset="0"/>
              </a:rPr>
              <a:t>で薄めたり、増粘剤でとろみをつけて、ミキサー食の粘度を調節します。</a:t>
            </a:r>
            <a:endParaRPr lang="en-US" altLang="ja-JP" dirty="0">
              <a:cs typeface="ＭＳ ゴシック" charset="0"/>
            </a:endParaRPr>
          </a:p>
          <a:p>
            <a:pPr>
              <a:defRPr/>
            </a:pPr>
            <a:r>
              <a:rPr lang="ja-JP" altLang="en-US" dirty="0">
                <a:cs typeface="ＭＳ ゴシック" charset="0"/>
              </a:rPr>
              <a:t>　温度は常温</a:t>
            </a:r>
            <a:r>
              <a:rPr lang="en-US" altLang="ja-JP" dirty="0">
                <a:cs typeface="ＭＳ ゴシック" charset="0"/>
              </a:rPr>
              <a:t>〜</a:t>
            </a:r>
            <a:r>
              <a:rPr lang="ja-JP" altLang="en-US" dirty="0">
                <a:cs typeface="ＭＳ ゴシック" charset="0"/>
              </a:rPr>
              <a:t>人肌程度です。</a:t>
            </a:r>
            <a:endParaRPr lang="en-US" altLang="ja-JP" dirty="0">
              <a:cs typeface="ＭＳ ゴシック"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023586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手順②から④は胃瘻の手順に準ずる。</a:t>
            </a:r>
            <a:endParaRPr kumimoji="1" lang="en-US" altLang="ja-JP" kern="1200" dirty="0">
              <a:solidFill>
                <a:schemeClr val="tx1"/>
              </a:solidFill>
              <a:effectLst/>
            </a:endParaRPr>
          </a:p>
          <a:p>
            <a:endParaRPr lang="en-US" altLang="ja-JP" dirty="0"/>
          </a:p>
          <a:p>
            <a:r>
              <a:rPr lang="ja-JP" altLang="en-US" dirty="0"/>
              <a:t>手順⑤　</a:t>
            </a:r>
            <a:r>
              <a:rPr lang="ja-JP" altLang="ja-JP" dirty="0"/>
              <a:t>半固形栄養剤</a:t>
            </a:r>
            <a:r>
              <a:rPr lang="ja-JP" altLang="en-US" dirty="0"/>
              <a:t>あるいは</a:t>
            </a:r>
            <a:r>
              <a:rPr lang="ja-JP" altLang="ja-JP" dirty="0"/>
              <a:t>ミキサー食を</a:t>
            </a:r>
            <a:r>
              <a:rPr lang="ja-JP" altLang="en-US" dirty="0"/>
              <a:t>準備します。</a:t>
            </a:r>
            <a:endParaRPr kumimoji="1" lang="en-US" altLang="ja-JP" kern="1200" dirty="0">
              <a:solidFill>
                <a:schemeClr val="tx1"/>
              </a:solidFill>
              <a:effectLst/>
            </a:endParaRPr>
          </a:p>
          <a:p>
            <a:endParaRPr lang="en-US" altLang="ja-JP" dirty="0"/>
          </a:p>
          <a:p>
            <a:r>
              <a:rPr kumimoji="1" lang="ja-JP" altLang="ja-JP" kern="1200" dirty="0">
                <a:solidFill>
                  <a:schemeClr val="tx1"/>
                </a:solidFill>
                <a:effectLst/>
              </a:rPr>
              <a:t>手順⑥</a:t>
            </a:r>
            <a:r>
              <a:rPr kumimoji="1" lang="ja-JP" altLang="en-US" kern="1200" dirty="0">
                <a:solidFill>
                  <a:schemeClr val="tx1"/>
                </a:solidFill>
                <a:effectLst/>
              </a:rPr>
              <a:t>　</a:t>
            </a:r>
            <a:r>
              <a:rPr kumimoji="1" lang="ja-JP" altLang="ja-JP" kern="1200" dirty="0">
                <a:effectLst/>
              </a:rPr>
              <a:t>半固形栄養剤</a:t>
            </a:r>
            <a:r>
              <a:rPr lang="ja-JP" altLang="en-US" dirty="0"/>
              <a:t>あるいは</a:t>
            </a:r>
            <a:r>
              <a:rPr kumimoji="1" lang="ja-JP" altLang="ja-JP" kern="1200" dirty="0">
                <a:effectLst/>
              </a:rPr>
              <a:t>ミキサー食を</a:t>
            </a:r>
            <a:r>
              <a:rPr lang="ja-JP" altLang="en-US" dirty="0"/>
              <a:t>注射器</a:t>
            </a:r>
            <a:r>
              <a:rPr kumimoji="1" lang="ja-JP" altLang="ja-JP" kern="1200" dirty="0">
                <a:effectLst/>
              </a:rPr>
              <a:t>に吸い上げます。</a:t>
            </a:r>
          </a:p>
          <a:p>
            <a:r>
              <a:rPr lang="ja-JP" altLang="en-US" dirty="0">
                <a:latin typeface="メイリオ" panose="020B0604030504040204" pitchFamily="50" charset="-128"/>
                <a:ea typeface="メイリオ" panose="020B0604030504040204" pitchFamily="50" charset="-128"/>
              </a:rPr>
              <a:t>　</a:t>
            </a:r>
            <a:r>
              <a:rPr kumimoji="1" lang="en-US" altLang="ja-JP" kern="1200" dirty="0">
                <a:effectLst/>
                <a:latin typeface="メイリオ" panose="020B0604030504040204" pitchFamily="50" charset="-128"/>
                <a:ea typeface="メイリオ" panose="020B0604030504040204" pitchFamily="50" charset="-128"/>
              </a:rPr>
              <a:t>30</a:t>
            </a:r>
            <a:r>
              <a:rPr kumimoji="1" lang="ja-JP" altLang="ja-JP" kern="1200" dirty="0">
                <a:effectLst/>
                <a:latin typeface="メイリオ" panose="020B0604030504040204" pitchFamily="50" charset="-128"/>
                <a:ea typeface="メイリオ" panose="020B0604030504040204" pitchFamily="50" charset="-128"/>
              </a:rPr>
              <a:t>〜</a:t>
            </a:r>
            <a:r>
              <a:rPr kumimoji="1" lang="en-US" altLang="ja-JP" kern="1200" dirty="0">
                <a:effectLst/>
                <a:latin typeface="メイリオ" panose="020B0604030504040204" pitchFamily="50" charset="-128"/>
                <a:ea typeface="メイリオ" panose="020B0604030504040204" pitchFamily="50" charset="-128"/>
              </a:rPr>
              <a:t>50cc</a:t>
            </a:r>
            <a:r>
              <a:rPr kumimoji="1" lang="ja-JP" altLang="ja-JP" kern="1200" dirty="0">
                <a:effectLst/>
                <a:latin typeface="メイリオ" panose="020B0604030504040204" pitchFamily="50" charset="-128"/>
                <a:ea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で量を測りながら、指示されている量の半固形栄養剤</a:t>
            </a:r>
            <a:r>
              <a:rPr lang="ja-JP" altLang="en-US" dirty="0"/>
              <a:t>あるいは</a:t>
            </a:r>
            <a:r>
              <a:rPr kumimoji="1" lang="ja-JP" altLang="ja-JP" kern="1200" dirty="0">
                <a:effectLst/>
                <a:latin typeface="メイリオ" panose="020B0604030504040204" pitchFamily="50" charset="-128"/>
                <a:ea typeface="メイリオ" panose="020B0604030504040204" pitchFamily="50" charset="-128"/>
              </a:rPr>
              <a:t>ミキサー食を吸い上げます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ミキサー食の場合は、おかず每にメニューを確認しながら吸い上げます。</a:t>
            </a:r>
          </a:p>
          <a:p>
            <a:r>
              <a:rPr lang="ja-JP" altLang="en-US" dirty="0">
                <a:latin typeface="メイリオ" panose="020B0604030504040204" pitchFamily="50" charset="-128"/>
                <a:ea typeface="メイリオ" panose="020B0604030504040204" pitchFamily="50" charset="-128"/>
              </a:rPr>
              <a:t>　注射器</a:t>
            </a:r>
            <a:r>
              <a:rPr kumimoji="1" lang="ja-JP" altLang="ja-JP" kern="1200" dirty="0">
                <a:effectLst/>
                <a:latin typeface="メイリオ" panose="020B0604030504040204" pitchFamily="50" charset="-128"/>
                <a:ea typeface="メイリオ" panose="020B0604030504040204" pitchFamily="50" charset="-128"/>
              </a:rPr>
              <a:t>を上に向けてできるだけ空気を抜いておきます。</a:t>
            </a:r>
            <a:endParaRPr kumimoji="1" lang="en-US" altLang="ja-JP" kern="1200" dirty="0">
              <a:effectLst/>
              <a:latin typeface="メイリオ" panose="020B0604030504040204" pitchFamily="50" charset="-128"/>
              <a:ea typeface="メイリオ" panose="020B0604030504040204" pitchFamily="50" charset="-128"/>
            </a:endParaRPr>
          </a:p>
          <a:p>
            <a:endParaRPr kumimoji="1" lang="ja-JP" altLang="ja-JP" kern="1200" dirty="0">
              <a:effectLst/>
              <a:latin typeface="メイリオ" panose="020B0604030504040204" pitchFamily="50" charset="-128"/>
              <a:ea typeface="メイリオ" panose="020B0604030504040204" pitchFamily="50" charset="-128"/>
            </a:endParaRPr>
          </a:p>
          <a:p>
            <a:r>
              <a:rPr kumimoji="1" lang="ja-JP" altLang="ja-JP" kern="1200" dirty="0">
                <a:effectLst/>
                <a:latin typeface="メイリオ" panose="020B0604030504040204" pitchFamily="50" charset="-128"/>
                <a:ea typeface="メイリオ" panose="020B0604030504040204" pitchFamily="50" charset="-128"/>
              </a:rPr>
              <a:t>手順⑦</a:t>
            </a:r>
            <a:r>
              <a:rPr kumimoji="1" lang="ja-JP" altLang="en-US" kern="1200" dirty="0">
                <a:effectLst/>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a:t>
            </a:r>
            <a:r>
              <a:rPr kumimoji="1" lang="ja-JP" altLang="en-US" kern="1200" dirty="0">
                <a:effectLst/>
                <a:latin typeface="メイリオ" panose="020B0604030504040204" pitchFamily="50" charset="-128"/>
                <a:ea typeface="メイリオ" panose="020B0604030504040204" pitchFamily="50" charset="-128"/>
              </a:rPr>
              <a:t>ボタン型胃瘻の</a:t>
            </a:r>
            <a:r>
              <a:rPr kumimoji="1" lang="ja-JP" altLang="ja-JP" kern="1200" dirty="0">
                <a:effectLst/>
                <a:latin typeface="メイリオ" panose="020B0604030504040204" pitchFamily="50" charset="-128"/>
                <a:ea typeface="メイリオ" panose="020B0604030504040204" pitchFamily="50" charset="-128"/>
              </a:rPr>
              <a:t>接続チューブないしは</a:t>
            </a:r>
            <a:r>
              <a:rPr kumimoji="1" lang="ja-JP" altLang="en-US" kern="1200" dirty="0">
                <a:effectLst/>
                <a:latin typeface="メイリオ" panose="020B0604030504040204" pitchFamily="50" charset="-128"/>
                <a:ea typeface="メイリオ" panose="020B0604030504040204" pitchFamily="50" charset="-128"/>
              </a:rPr>
              <a:t>チューブ型胃瘻カテーテル</a:t>
            </a:r>
            <a:r>
              <a:rPr kumimoji="1" lang="ja-JP" altLang="ja-JP" kern="1200" dirty="0">
                <a:effectLst/>
                <a:latin typeface="メイリオ" panose="020B0604030504040204" pitchFamily="50" charset="-128"/>
                <a:ea typeface="メイリオ" panose="020B0604030504040204" pitchFamily="50" charset="-128"/>
              </a:rPr>
              <a:t>に接続し手押しで注入</a:t>
            </a:r>
            <a:r>
              <a:rPr kumimoji="1" lang="ja-JP" altLang="ja-JP" kern="1200" dirty="0">
                <a:solidFill>
                  <a:schemeClr val="tx1"/>
                </a:solidFill>
                <a:effectLst/>
                <a:latin typeface="メイリオ" panose="020B0604030504040204" pitchFamily="50" charset="-128"/>
                <a:ea typeface="メイリオ" panose="020B0604030504040204" pitchFamily="50" charset="-128"/>
              </a:rPr>
              <a:t>します。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クレンメを閉じた状態で接続します。</a:t>
            </a:r>
          </a:p>
          <a:p>
            <a:r>
              <a:rPr lang="ja-JP" altLang="en-US" dirty="0">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注入中に接続部からの液漏れをおこさないように接続はしっかり行います。</a:t>
            </a:r>
          </a:p>
          <a:p>
            <a:r>
              <a:rPr lang="ja-JP" altLang="en-US" dirty="0">
                <a:latin typeface="メイリオ" panose="020B0604030504040204" pitchFamily="50" charset="-128"/>
                <a:ea typeface="メイリオ" panose="020B0604030504040204" pitchFamily="50" charset="-128"/>
              </a:rPr>
              <a:t>　</a:t>
            </a:r>
            <a:r>
              <a:rPr kumimoji="1" lang="en-US" altLang="ja-JP" kern="1200" dirty="0">
                <a:solidFill>
                  <a:schemeClr val="tx1"/>
                </a:solidFill>
                <a:effectLst/>
                <a:latin typeface="メイリオ" panose="020B0604030504040204" pitchFamily="50" charset="-128"/>
                <a:ea typeface="メイリオ" panose="020B0604030504040204" pitchFamily="50" charset="-128"/>
              </a:rPr>
              <a:t>20cc/10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a:t>
            </a:r>
            <a:r>
              <a:rPr kumimoji="1" lang="en-US" altLang="ja-JP" kern="1200" dirty="0">
                <a:solidFill>
                  <a:schemeClr val="tx1"/>
                </a:solidFill>
                <a:effectLst/>
                <a:latin typeface="メイリオ" panose="020B0604030504040204" pitchFamily="50" charset="-128"/>
                <a:ea typeface="メイリオ" panose="020B0604030504040204" pitchFamily="50" charset="-128"/>
              </a:rPr>
              <a:t>30cc/20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a:t>
            </a:r>
            <a:r>
              <a:rPr kumimoji="1" lang="en-US" altLang="ja-JP" kern="1200" dirty="0">
                <a:solidFill>
                  <a:schemeClr val="tx1"/>
                </a:solidFill>
                <a:effectLst/>
                <a:latin typeface="メイリオ" panose="020B0604030504040204" pitchFamily="50" charset="-128"/>
                <a:ea typeface="メイリオ" panose="020B0604030504040204" pitchFamily="50" charset="-128"/>
              </a:rPr>
              <a:t>50cc/30</a:t>
            </a:r>
            <a:r>
              <a:rPr kumimoji="1" lang="ja-JP" altLang="ja-JP" kern="1200" dirty="0">
                <a:solidFill>
                  <a:schemeClr val="tx1"/>
                </a:solidFill>
                <a:effectLst/>
                <a:latin typeface="メイリオ" panose="020B0604030504040204" pitchFamily="50" charset="-128"/>
                <a:ea typeface="メイリオ" panose="020B0604030504040204" pitchFamily="50" charset="-128"/>
              </a:rPr>
              <a:t>秒程度の速度でゆっくり注入します。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70409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effectLst/>
                <a:latin typeface="メイリオ" panose="020B0604030504040204" pitchFamily="50" charset="-128"/>
                <a:ea typeface="メイリオ" panose="020B0604030504040204" pitchFamily="50" charset="-128"/>
              </a:rPr>
              <a:t>手順⑧</a:t>
            </a:r>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数分間隔で指示された量を繰り返し注入します。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頻脈、嘔気・嘔吐などの症状が観察されないように、注入速度や注入間隔を調節します。</a:t>
            </a:r>
            <a:endParaRPr kumimoji="1" lang="en-US" altLang="ja-JP" kern="1200" dirty="0">
              <a:effectLst/>
              <a:latin typeface="メイリオ" panose="020B0604030504040204" pitchFamily="50" charset="-128"/>
              <a:ea typeface="メイリオ" panose="020B0604030504040204" pitchFamily="50" charset="-128"/>
            </a:endParaRP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ミキサー食のメニューによっては、硬さや残渣によって</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に吸い上げ難い物もありますが、そのような食物を注入すると、</a:t>
            </a:r>
            <a:r>
              <a:rPr kumimoji="1" lang="ja-JP" altLang="en-US" kern="1200" dirty="0">
                <a:effectLst/>
                <a:latin typeface="メイリオ" panose="020B0604030504040204" pitchFamily="50" charset="-128"/>
                <a:ea typeface="メイリオ" panose="020B0604030504040204" pitchFamily="50" charset="-128"/>
              </a:rPr>
              <a:t>胃瘻の</a:t>
            </a:r>
            <a:r>
              <a:rPr kumimoji="1" lang="ja-JP" altLang="ja-JP" kern="1200" dirty="0">
                <a:effectLst/>
                <a:latin typeface="メイリオ" panose="020B0604030504040204" pitchFamily="50" charset="-128"/>
                <a:ea typeface="メイリオ" panose="020B0604030504040204" pitchFamily="50" charset="-128"/>
              </a:rPr>
              <a:t>ボタンや</a:t>
            </a:r>
            <a:r>
              <a:rPr lang="ja-JP" altLang="en-US" dirty="0">
                <a:latin typeface="メイリオ" panose="020B0604030504040204" pitchFamily="50" charset="-128"/>
                <a:ea typeface="メイリオ" panose="020B0604030504040204" pitchFamily="50" charset="-128"/>
              </a:rPr>
              <a:t>チューブ</a:t>
            </a:r>
            <a:r>
              <a:rPr kumimoji="1" lang="ja-JP" altLang="ja-JP" kern="1200" dirty="0">
                <a:effectLst/>
                <a:latin typeface="メイリオ" panose="020B0604030504040204" pitchFamily="50" charset="-128"/>
                <a:ea typeface="メイリオ" panose="020B0604030504040204" pitchFamily="50" charset="-128"/>
              </a:rPr>
              <a:t>を詰まらせてしまうので、</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注入に適当でない食物は注入しないようにします。</a:t>
            </a:r>
            <a:endParaRPr kumimoji="1" lang="en-US" altLang="ja-JP" kern="1200" dirty="0">
              <a:effectLst/>
              <a:latin typeface="メイリオ" panose="020B0604030504040204" pitchFamily="50" charset="-128"/>
              <a:ea typeface="メイリオ" panose="020B0604030504040204" pitchFamily="50" charset="-128"/>
            </a:endParaRPr>
          </a:p>
          <a:p>
            <a:endParaRPr lang="en-US" altLang="ja-JP" dirty="0"/>
          </a:p>
          <a:p>
            <a:r>
              <a:rPr kumimoji="1" lang="ja-JP" altLang="en-US" kern="1200" dirty="0">
                <a:effectLst/>
                <a:latin typeface="メイリオ" panose="020B0604030504040204" pitchFamily="50" charset="-128"/>
                <a:ea typeface="メイリオ" panose="020B0604030504040204" pitchFamily="50" charset="-128"/>
              </a:rPr>
              <a:t>手順⑨</a:t>
            </a:r>
            <a:r>
              <a:rPr lang="ja-JP" altLang="en-US" dirty="0"/>
              <a:t>は経鼻経管栄養に準ずる。</a:t>
            </a:r>
            <a:endParaRPr kumimoji="1" lang="en-US" altLang="ja-JP" kern="1200" dirty="0">
              <a:effectLst/>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ja-JP" kern="1200" dirty="0">
                <a:effectLst/>
                <a:latin typeface="メイリオ" panose="020B0604030504040204" pitchFamily="50" charset="-128"/>
                <a:ea typeface="メイリオ" panose="020B0604030504040204" pitchFamily="50" charset="-128"/>
              </a:rPr>
              <a:t>手順⑩</a:t>
            </a:r>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注入が終了したらチューブに白湯を流します。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注入が終了したことを</a:t>
            </a:r>
            <a:r>
              <a:rPr lang="ja-JP" altLang="en-US" dirty="0"/>
              <a:t>対象児</a:t>
            </a:r>
            <a:r>
              <a:rPr kumimoji="1" lang="ja-JP" altLang="ja-JP" kern="1200" dirty="0">
                <a:effectLst/>
                <a:latin typeface="メイリオ" panose="020B0604030504040204" pitchFamily="50" charset="-128"/>
                <a:ea typeface="メイリオ" panose="020B0604030504040204" pitchFamily="50" charset="-128"/>
              </a:rPr>
              <a:t>に伝えます『ごちそうさまでした』</a:t>
            </a:r>
            <a:r>
              <a:rPr kumimoji="1" lang="ja-JP" altLang="en-US" kern="1200" dirty="0">
                <a:effectLst/>
                <a:latin typeface="メイリオ" panose="020B0604030504040204" pitchFamily="50" charset="-128"/>
                <a:ea typeface="メイリオ" panose="020B0604030504040204" pitchFamily="50" charset="-128"/>
              </a:rPr>
              <a:t>。</a:t>
            </a:r>
            <a:endParaRPr kumimoji="1" lang="en-US" altLang="ja-JP" kern="1200" dirty="0">
              <a:effectLst/>
              <a:latin typeface="メイリオ" panose="020B0604030504040204" pitchFamily="50" charset="-128"/>
              <a:ea typeface="メイリオ" panose="020B0604030504040204" pitchFamily="50" charset="-128"/>
            </a:endParaRP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終了後は水かお茶を</a:t>
            </a:r>
            <a:r>
              <a:rPr kumimoji="1" lang="en-US" altLang="ja-JP" kern="1200" dirty="0">
                <a:effectLst/>
                <a:latin typeface="メイリオ" panose="020B0604030504040204" pitchFamily="50" charset="-128"/>
                <a:ea typeface="メイリオ" panose="020B0604030504040204" pitchFamily="50" charset="-128"/>
              </a:rPr>
              <a:t>10cc</a:t>
            </a:r>
            <a:r>
              <a:rPr kumimoji="1" lang="ja-JP" altLang="ja-JP" kern="1200" dirty="0">
                <a:effectLst/>
                <a:latin typeface="メイリオ" panose="020B0604030504040204" pitchFamily="50" charset="-128"/>
                <a:ea typeface="メイリオ" panose="020B0604030504040204" pitchFamily="50" charset="-128"/>
              </a:rPr>
              <a:t>以上注入し、チューブ内をきれいにします。</a:t>
            </a:r>
            <a:endParaRPr kumimoji="1" lang="en-US" altLang="ja-JP" kern="1200" dirty="0">
              <a:effectLst/>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ボタン型</a:t>
            </a:r>
            <a:r>
              <a:rPr kumimoji="1" lang="ja-JP" altLang="en-US" kern="1200" dirty="0">
                <a:effectLst/>
                <a:latin typeface="メイリオ" panose="020B0604030504040204" pitchFamily="50" charset="-128"/>
                <a:ea typeface="メイリオ" panose="020B0604030504040204" pitchFamily="50" charset="-128"/>
              </a:rPr>
              <a:t>胃瘻</a:t>
            </a:r>
            <a:r>
              <a:rPr kumimoji="1" lang="ja-JP" altLang="ja-JP" kern="1200" dirty="0">
                <a:effectLst/>
                <a:latin typeface="メイリオ" panose="020B0604030504040204" pitchFamily="50" charset="-128"/>
                <a:ea typeface="メイリオ" panose="020B0604030504040204" pitchFamily="50" charset="-128"/>
              </a:rPr>
              <a:t>の場合、接続チューブをボタンから外した時の水の滴りを防ぐために、接続チューブ</a:t>
            </a:r>
            <a:r>
              <a:rPr kumimoji="1" lang="ja-JP" altLang="ja-JP" kern="1200" dirty="0">
                <a:solidFill>
                  <a:schemeClr val="tx1"/>
                </a:solidFill>
                <a:effectLst/>
                <a:latin typeface="メイリオ" panose="020B0604030504040204" pitchFamily="50" charset="-128"/>
                <a:ea typeface="メイリオ" panose="020B0604030504040204" pitchFamily="50" charset="-128"/>
              </a:rPr>
              <a:t>を外す前に空気を</a:t>
            </a:r>
            <a:r>
              <a:rPr kumimoji="1" lang="en-US" altLang="ja-JP" kern="1200" dirty="0">
                <a:solidFill>
                  <a:schemeClr val="tx1"/>
                </a:solidFill>
                <a:effectLst/>
                <a:latin typeface="メイリオ" panose="020B0604030504040204" pitchFamily="50" charset="-128"/>
                <a:ea typeface="メイリオ" panose="020B0604030504040204" pitchFamily="50" charset="-128"/>
              </a:rPr>
              <a:t>10cc</a:t>
            </a:r>
            <a:r>
              <a:rPr kumimoji="1" lang="ja-JP" altLang="ja-JP" kern="1200" dirty="0">
                <a:solidFill>
                  <a:schemeClr val="tx1"/>
                </a:solidFill>
                <a:effectLst/>
                <a:latin typeface="メイリオ" panose="020B0604030504040204" pitchFamily="50" charset="-128"/>
                <a:ea typeface="メイリオ" panose="020B0604030504040204" pitchFamily="50" charset="-128"/>
              </a:rPr>
              <a:t>程流すことがあります。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208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重症児</a:t>
            </a:r>
            <a:r>
              <a:rPr lang="ja-JP" altLang="en-US" dirty="0"/>
              <a:t>・者</a:t>
            </a:r>
            <a:r>
              <a:rPr lang="ja-JP" altLang="ja-JP" dirty="0"/>
              <a:t>では、慢性的な肺の病変が、肺下葉に生じやすくな</a:t>
            </a:r>
            <a:r>
              <a:rPr lang="ja-JP" altLang="en-US" dirty="0"/>
              <a:t>ります</a:t>
            </a:r>
            <a:r>
              <a:rPr lang="ja-JP" altLang="ja-JP" dirty="0"/>
              <a:t>。病変は心臓の後になった肺下葉に生じやす</a:t>
            </a:r>
            <a:r>
              <a:rPr lang="ja-JP" altLang="en-US" dirty="0"/>
              <a:t>く、</a:t>
            </a:r>
            <a:r>
              <a:rPr lang="ja-JP" altLang="ja-JP" dirty="0"/>
              <a:t>左凸の側弯がある場合は心臓は右に偏位し、その後の右下葉に慢性的変化が生じ、右凸の側彎ではその逆に左肺下葉に病変が生じやすい</a:t>
            </a:r>
            <a:r>
              <a:rPr lang="ja-JP" altLang="en-US" dirty="0"/>
              <a:t>傾向があります</a:t>
            </a:r>
            <a:r>
              <a:rPr lang="ja-JP" altLang="ja-JP" dirty="0"/>
              <a:t>。肺の下葉は体の後に位置するので、仰臥位では下になり、そこに分泌物や少量</a:t>
            </a:r>
            <a:r>
              <a:rPr lang="ja-JP" altLang="en-US" dirty="0"/>
              <a:t>ず</a:t>
            </a:r>
            <a:r>
              <a:rPr lang="ja-JP" altLang="ja-JP" dirty="0"/>
              <a:t>つ誤嚥した物が停滞し、感染（肺炎）や慢性的な病変が生じてくると考えられるので</a:t>
            </a:r>
            <a:r>
              <a:rPr lang="ja-JP" altLang="en-US" dirty="0"/>
              <a:t>、「</a:t>
            </a:r>
            <a:r>
              <a:rPr lang="ja-JP" altLang="ja-JP" dirty="0"/>
              <a:t>荷重性肺病変」と称され</a:t>
            </a:r>
            <a:r>
              <a:rPr lang="ja-JP" altLang="en-US" dirty="0"/>
              <a:t>ます</a:t>
            </a:r>
            <a:r>
              <a:rPr lang="ja-JP" altLang="ja-JP" dirty="0"/>
              <a:t>。このような病変が悪化し感染を起こさないようにするためにも、腹臥位をしっかり取ることが重要で</a:t>
            </a:r>
            <a:r>
              <a:rPr lang="ja-JP" altLang="en-US" dirty="0"/>
              <a:t>す</a:t>
            </a:r>
            <a:r>
              <a:rPr lang="ja-JP" altLang="ja-JP" dirty="0"/>
              <a:t>。</a:t>
            </a:r>
          </a:p>
          <a:p>
            <a:r>
              <a:rPr lang="ja-JP" altLang="en-US" dirty="0"/>
              <a:t>　</a:t>
            </a:r>
            <a:r>
              <a:rPr lang="ja-JP" altLang="ja-JP" dirty="0"/>
              <a:t>誤嚥があるケースでは、誤嚥の軽減をはかるとともに、誤嚥による肺病変の悪化を防止する、「誤嚥があっても肺が悪くならないようにする」ことが必要で</a:t>
            </a:r>
            <a:r>
              <a:rPr lang="ja-JP" altLang="en-US" dirty="0"/>
              <a:t>す</a:t>
            </a:r>
            <a:r>
              <a:rPr lang="ja-JP" altLang="ja-JP" dirty="0"/>
              <a:t>。日常的に誤嚥性肺炎の予防、慢性的な誤嚥性の肺の変化の悪化防止という意味でも、ポジショニングは重要で</a:t>
            </a:r>
            <a:r>
              <a:rPr lang="ja-JP" altLang="en-US" dirty="0"/>
              <a:t>す</a:t>
            </a:r>
            <a:r>
              <a:rPr lang="ja-JP" altLang="ja-JP" dirty="0"/>
              <a:t>。胃食道逆流症も、食道と胃の位置関係から、リラックスした腹臥位で軽減でき</a:t>
            </a:r>
            <a:r>
              <a:rPr lang="ja-JP" altLang="en-US" dirty="0"/>
              <a:t>ます</a:t>
            </a:r>
            <a:r>
              <a:rPr lang="ja-JP" altLang="ja-JP" dirty="0"/>
              <a:t>。</a:t>
            </a:r>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a:t>
            </a:fld>
            <a:endParaRPr kumimoji="1" lang="ja-JP" altLang="en-US"/>
          </a:p>
        </p:txBody>
      </p:sp>
    </p:spTree>
    <p:extLst>
      <p:ext uri="{BB962C8B-B14F-4D97-AF65-F5344CB8AC3E}">
        <p14:creationId xmlns:p14="http://schemas.microsoft.com/office/powerpoint/2010/main" val="20576616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latin typeface="メイリオ" panose="020B0604030504040204" pitchFamily="50" charset="-128"/>
                <a:ea typeface="メイリオ" panose="020B0604030504040204" pitchFamily="50" charset="-128"/>
              </a:rPr>
              <a:t>ミキサー食注入のメリット</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半固形栄養剤の利点に加え、本来の食事に近い注入内容であるため、優れた栄養注入の方法として近年注目されています。</a:t>
            </a:r>
          </a:p>
          <a:p>
            <a:r>
              <a:rPr kumimoji="1" lang="en-US" altLang="ja-JP" kern="1200" dirty="0">
                <a:effectLst/>
                <a:latin typeface="メイリオ" panose="020B0604030504040204" pitchFamily="50" charset="-128"/>
                <a:ea typeface="メイリオ" panose="020B0604030504040204" pitchFamily="50" charset="-128"/>
              </a:rPr>
              <a:t>A.</a:t>
            </a:r>
            <a:r>
              <a:rPr kumimoji="1" lang="ja-JP" altLang="ja-JP" kern="1200" dirty="0">
                <a:effectLst/>
                <a:latin typeface="メイリオ" panose="020B0604030504040204" pitchFamily="50" charset="-128"/>
                <a:ea typeface="メイリオ" panose="020B0604030504040204" pitchFamily="50" charset="-128"/>
              </a:rPr>
              <a:t>半固形栄養剤</a:t>
            </a:r>
            <a:r>
              <a:rPr kumimoji="1" lang="ja-JP" altLang="ja-JP" kern="1200" dirty="0">
                <a:solidFill>
                  <a:schemeClr val="tx1"/>
                </a:solidFill>
                <a:effectLst/>
                <a:latin typeface="メイリオ" panose="020B0604030504040204" pitchFamily="50" charset="-128"/>
                <a:ea typeface="メイリオ" panose="020B0604030504040204" pitchFamily="50" charset="-128"/>
              </a:rPr>
              <a:t>として</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胃からの排出がゆっくりなため、食後の頻脈や高血糖や低血圧が起こりにくく下痢になりにくい。</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胃から食道に逆流しにくい。</a:t>
            </a:r>
          </a:p>
          <a:p>
            <a:r>
              <a:rPr kumimoji="1" lang="en-US" altLang="ja-JP" kern="1200" dirty="0">
                <a:solidFill>
                  <a:schemeClr val="tx1"/>
                </a:solidFill>
                <a:effectLst/>
                <a:latin typeface="メイリオ" panose="020B0604030504040204" pitchFamily="50" charset="-128"/>
                <a:ea typeface="メイリオ" panose="020B0604030504040204" pitchFamily="50" charset="-128"/>
              </a:rPr>
              <a:t>B.</a:t>
            </a:r>
            <a:r>
              <a:rPr kumimoji="1" lang="ja-JP" altLang="ja-JP" kern="1200" dirty="0">
                <a:solidFill>
                  <a:schemeClr val="tx1"/>
                </a:solidFill>
                <a:effectLst/>
                <a:latin typeface="メイリオ" panose="020B0604030504040204" pitchFamily="50" charset="-128"/>
                <a:ea typeface="メイリオ" panose="020B0604030504040204" pitchFamily="50" charset="-128"/>
              </a:rPr>
              <a:t>天然の多様な食材が摂取できる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ミネラル、ビタミン、微量元素が初めから含まれているので微量元素欠乏症のリスクが軽減する。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食物繊維が初めから含まれているので、便性が正常化する。</a:t>
            </a:r>
          </a:p>
          <a:p>
            <a:r>
              <a:rPr kumimoji="1" lang="en-US" altLang="ja-JP" kern="1200" dirty="0">
                <a:solidFill>
                  <a:schemeClr val="tx1"/>
                </a:solidFill>
                <a:effectLst/>
                <a:latin typeface="メイリオ" panose="020B0604030504040204" pitchFamily="50" charset="-128"/>
                <a:ea typeface="メイリオ" panose="020B0604030504040204" pitchFamily="50" charset="-128"/>
              </a:rPr>
              <a:t>C. </a:t>
            </a:r>
            <a:r>
              <a:rPr kumimoji="1" lang="ja-JP" altLang="ja-JP" kern="1200" dirty="0">
                <a:solidFill>
                  <a:schemeClr val="tx1"/>
                </a:solidFill>
                <a:effectLst/>
                <a:latin typeface="メイリオ" panose="020B0604030504040204" pitchFamily="50" charset="-128"/>
                <a:ea typeface="メイリオ" panose="020B0604030504040204" pitchFamily="50" charset="-128"/>
              </a:rPr>
              <a:t>通常の食事として</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シリンジ注入であるため、職員と１対１でゆっくり関われる。</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食事の香りを楽しむことができる。</a:t>
            </a:r>
            <a:r>
              <a:rPr lang="ja-JP" altLang="ja-JP" dirty="0">
                <a:effectLst/>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220</a:t>
            </a:fld>
            <a:endParaRPr kumimoji="1" lang="ja-JP" altLang="en-US"/>
          </a:p>
        </p:txBody>
      </p:sp>
    </p:spTree>
    <p:extLst>
      <p:ext uri="{BB962C8B-B14F-4D97-AF65-F5344CB8AC3E}">
        <p14:creationId xmlns:p14="http://schemas.microsoft.com/office/powerpoint/2010/main" val="49550899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latin typeface="メイリオ" panose="020B0604030504040204" pitchFamily="50" charset="-128"/>
                <a:ea typeface="メイリオ" panose="020B0604030504040204" pitchFamily="50" charset="-128"/>
              </a:rPr>
              <a:t>ミキサー食注入と食物アレルギー</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乳児期から経管栄養を行い、ミルクや経管栄養剤を注入していた</a:t>
            </a:r>
            <a:r>
              <a:rPr lang="ja-JP" altLang="en-US" dirty="0"/>
              <a:t>対象児</a:t>
            </a:r>
            <a:r>
              <a:rPr kumimoji="1" lang="ja-JP" altLang="ja-JP" kern="1200" dirty="0">
                <a:solidFill>
                  <a:schemeClr val="tx1"/>
                </a:solidFill>
                <a:effectLst/>
                <a:latin typeface="メイリオ" panose="020B0604030504040204" pitchFamily="50" charset="-128"/>
                <a:ea typeface="メイリオ" panose="020B0604030504040204" pitchFamily="50" charset="-128"/>
              </a:rPr>
              <a:t>が、</a:t>
            </a:r>
            <a:r>
              <a:rPr kumimoji="1" lang="ja-JP" altLang="en-US" kern="1200" dirty="0">
                <a:solidFill>
                  <a:schemeClr val="tx1"/>
                </a:solidFill>
                <a:effectLst/>
                <a:latin typeface="メイリオ" panose="020B0604030504040204" pitchFamily="50" charset="-128"/>
                <a:ea typeface="メイリオ" panose="020B0604030504040204" pitchFamily="50" charset="-128"/>
              </a:rPr>
              <a:t>胃瘻</a:t>
            </a:r>
            <a:r>
              <a:rPr kumimoji="1" lang="ja-JP" altLang="ja-JP" kern="1200" dirty="0">
                <a:solidFill>
                  <a:schemeClr val="tx1"/>
                </a:solidFill>
                <a:effectLst/>
                <a:latin typeface="メイリオ" panose="020B0604030504040204" pitchFamily="50" charset="-128"/>
                <a:ea typeface="メイリオ" panose="020B0604030504040204" pitchFamily="50" charset="-128"/>
              </a:rPr>
              <a:t>造設を機にミキサー食注入を開始することがあります。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この時、生まれて始めて注入する食材で、いきなり食物アレルギー反応を起こすことが</a:t>
            </a:r>
            <a:r>
              <a:rPr kumimoji="1" lang="ja-JP" altLang="en-US" kern="1200" dirty="0">
                <a:solidFill>
                  <a:schemeClr val="tx1"/>
                </a:solidFill>
                <a:effectLst/>
                <a:latin typeface="メイリオ" panose="020B0604030504040204" pitchFamily="50" charset="-128"/>
                <a:ea typeface="メイリオ" panose="020B0604030504040204" pitchFamily="50" charset="-128"/>
              </a:rPr>
              <a:t>稀</a:t>
            </a:r>
            <a:r>
              <a:rPr kumimoji="1" lang="ja-JP" altLang="ja-JP" kern="1200" dirty="0">
                <a:solidFill>
                  <a:schemeClr val="tx1"/>
                </a:solidFill>
                <a:effectLst/>
                <a:latin typeface="メイリオ" panose="020B0604030504040204" pitchFamily="50" charset="-128"/>
                <a:ea typeface="メイリオ" panose="020B0604030504040204" pitchFamily="50" charset="-128"/>
              </a:rPr>
              <a:t>にあります。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念のためにミキサー食注入を開始する前に、血中の抗原特異的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抗体を検査すると、摂取したこともない食材に陽性反応が出ることがあります。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1637" indent="-171637">
              <a:buFont typeface="Wingdings" pitchFamily="2" charset="2"/>
              <a:buChar char="ü"/>
            </a:pP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しかし抗原特異的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抗体陽性の食材であっても必ずしもアレルギー反応が出るとは限りません。</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逆に抗原特異的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抗体陰性の食材であってもアレルギー反応が出ることがあります。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そのため抗原特異的</a:t>
            </a:r>
            <a:r>
              <a:rPr kumimoji="1" lang="en-US" altLang="ja-JP" kern="1200" dirty="0" err="1">
                <a:solidFill>
                  <a:schemeClr val="tx1"/>
                </a:solidFill>
                <a:effectLst/>
                <a:latin typeface="メイリオ" panose="020B0604030504040204" pitchFamily="50" charset="-128"/>
                <a:ea typeface="メイリオ" panose="020B0604030504040204" pitchFamily="50" charset="-128"/>
              </a:rPr>
              <a:t>IgE</a:t>
            </a:r>
            <a:r>
              <a:rPr kumimoji="1" lang="ja-JP" altLang="ja-JP" kern="1200" dirty="0">
                <a:solidFill>
                  <a:schemeClr val="tx1"/>
                </a:solidFill>
                <a:effectLst/>
                <a:latin typeface="メイリオ" panose="020B0604030504040204" pitchFamily="50" charset="-128"/>
                <a:ea typeface="メイリオ" panose="020B0604030504040204" pitchFamily="50" charset="-128"/>
              </a:rPr>
              <a:t>抗体検査を行うことに関しては意見が分かれています。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1637" indent="-171637">
              <a:buFont typeface="Wingdings" pitchFamily="2" charset="2"/>
              <a:buChar char="ü"/>
            </a:pP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いずれにせよ、ミキサー食注入を開始する場合には、健常な赤ちゃんが離乳食を進める場合と同様に、限られた食材を少量ずつ摂取して、アレルギー反応の有無に注意しながら、食材の種類や摂取量を徐々に増やしてい</a:t>
            </a:r>
            <a:r>
              <a:rPr kumimoji="1" lang="ja-JP" altLang="en-US" kern="1200" dirty="0">
                <a:solidFill>
                  <a:schemeClr val="tx1"/>
                </a:solidFill>
                <a:effectLst/>
                <a:latin typeface="メイリオ" panose="020B0604030504040204" pitchFamily="50" charset="-128"/>
                <a:ea typeface="メイリオ" panose="020B0604030504040204" pitchFamily="50" charset="-128"/>
              </a:rPr>
              <a:t>きましょう</a:t>
            </a:r>
            <a:r>
              <a:rPr kumimoji="1" lang="ja-JP" altLang="ja-JP" kern="1200" dirty="0">
                <a:solidFill>
                  <a:schemeClr val="tx1"/>
                </a:solidFill>
                <a:effectLst/>
                <a:latin typeface="メイリオ" panose="020B0604030504040204" pitchFamily="50" charset="-128"/>
                <a:ea typeface="メイリオ" panose="020B0604030504040204" pitchFamily="50" charset="-128"/>
              </a:rPr>
              <a:t>。</a:t>
            </a:r>
            <a:r>
              <a:rPr lang="ja-JP" altLang="ja-JP" dirty="0">
                <a:effectLst/>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8095670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薬液の注入手順</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①「薬の内容（種類と数）」が指示書と同じであることを確認します。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②薬溶解用のコップに薬を入れ、白湯で十分に溶解します。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③溶解した薬を</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内に吸い上げ、コップ内に後押し用の白湯を入れておきます。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④</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をしっかり</a:t>
            </a:r>
            <a:r>
              <a:rPr lang="ja-JP" altLang="en-US" dirty="0">
                <a:latin typeface="メイリオ" panose="020B0604030504040204" pitchFamily="50" charset="-128"/>
                <a:ea typeface="メイリオ" panose="020B0604030504040204" pitchFamily="50" charset="-128"/>
              </a:rPr>
              <a:t>チューブ</a:t>
            </a:r>
            <a:r>
              <a:rPr kumimoji="1" lang="ja-JP" altLang="ja-JP" kern="1200" dirty="0">
                <a:effectLst/>
                <a:latin typeface="メイリオ" panose="020B0604030504040204" pitchFamily="50" charset="-128"/>
                <a:ea typeface="メイリオ" panose="020B0604030504040204" pitchFamily="50" charset="-128"/>
              </a:rPr>
              <a:t>に接続し、</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の先に薬が詰まらないように、薬が</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内に残らないように、</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を振りながら注入します。</a:t>
            </a:r>
          </a:p>
          <a:p>
            <a:r>
              <a:rPr kumimoji="1" lang="ja-JP" altLang="en-US" kern="1200" dirty="0">
                <a:effectLst/>
                <a:latin typeface="メイリオ" panose="020B0604030504040204" pitchFamily="50" charset="-128"/>
                <a:ea typeface="メイリオ" panose="020B0604030504040204" pitchFamily="50" charset="-128"/>
              </a:rPr>
              <a:t>　</a:t>
            </a:r>
            <a:r>
              <a:rPr kumimoji="1" lang="ja-JP" altLang="ja-JP" kern="1200" dirty="0">
                <a:effectLst/>
                <a:latin typeface="メイリオ" panose="020B0604030504040204" pitchFamily="50" charset="-128"/>
                <a:ea typeface="メイリオ" panose="020B0604030504040204" pitchFamily="50" charset="-128"/>
              </a:rPr>
              <a:t>⑤後押し用の白湯でコップに付着している薬をよく溶かしながら</a:t>
            </a:r>
            <a:r>
              <a:rPr lang="ja-JP" altLang="en-US" dirty="0">
                <a:latin typeface="メイリオ" panose="020B0604030504040204" pitchFamily="50" charset="-128"/>
                <a:ea typeface="メイリオ" panose="020B0604030504040204" pitchFamily="50" charset="-128"/>
              </a:rPr>
              <a:t>注射器</a:t>
            </a:r>
            <a:r>
              <a:rPr kumimoji="1" lang="ja-JP" altLang="ja-JP" kern="1200" dirty="0">
                <a:effectLst/>
                <a:latin typeface="メイリオ" panose="020B0604030504040204" pitchFamily="50" charset="-128"/>
                <a:ea typeface="メイリオ" panose="020B0604030504040204" pitchFamily="50" charset="-128"/>
              </a:rPr>
              <a:t>に</a:t>
            </a:r>
            <a:r>
              <a:rPr kumimoji="1" lang="ja-JP" altLang="ja-JP" kern="1200" dirty="0">
                <a:solidFill>
                  <a:schemeClr val="tx1"/>
                </a:solidFill>
                <a:effectLst/>
                <a:latin typeface="メイリオ" panose="020B0604030504040204" pitchFamily="50" charset="-128"/>
                <a:ea typeface="メイリオ" panose="020B0604030504040204" pitchFamily="50" charset="-128"/>
              </a:rPr>
              <a:t>吸い上げ注入します。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教職員が通常に行う行為として認められた行為ではありませんが、医師、看護師、家族と協同して介護をする上で、教職員も知識をもつことは有用です。</a:t>
            </a: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5953726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栄養剤の注入手技そのものはそれ程むずかしいことではありませんが、薬をチューブに詰まらせないように注入することは意外に技術を要します。</a:t>
            </a:r>
            <a:endParaRPr kumimoji="1" lang="en-US" altLang="ja-JP" kern="1200" dirty="0">
              <a:solidFill>
                <a:schemeClr val="tx1"/>
              </a:solidFill>
              <a:effectLst/>
            </a:endParaRPr>
          </a:p>
          <a:p>
            <a:r>
              <a:rPr kumimoji="1" lang="ja-JP" altLang="en-US" kern="1200" dirty="0">
                <a:solidFill>
                  <a:schemeClr val="tx1"/>
                </a:solidFill>
                <a:effectLst/>
              </a:rPr>
              <a:t>　</a:t>
            </a:r>
            <a:r>
              <a:rPr kumimoji="1" lang="ja-JP" altLang="ja-JP" kern="1200" dirty="0">
                <a:solidFill>
                  <a:schemeClr val="tx1"/>
                </a:solidFill>
                <a:effectLst/>
              </a:rPr>
              <a:t>医療機関においても</a:t>
            </a:r>
            <a:r>
              <a:rPr lang="ja-JP" altLang="en-US" dirty="0"/>
              <a:t>、</a:t>
            </a:r>
            <a:r>
              <a:rPr kumimoji="1" lang="ja-JP" altLang="ja-JP" kern="1200" dirty="0">
                <a:effectLst/>
              </a:rPr>
              <a:t>内服薬で閉塞させてしまうというトラブルは意外に多いものです。</a:t>
            </a:r>
          </a:p>
          <a:p>
            <a:r>
              <a:rPr kumimoji="1" lang="ja-JP" altLang="ja-JP" kern="1200" dirty="0">
                <a:effectLst/>
              </a:rPr>
              <a:t>　内服薬による</a:t>
            </a:r>
            <a:r>
              <a:rPr lang="ja-JP" altLang="en-US" dirty="0"/>
              <a:t>経鼻胃管・胃瘻</a:t>
            </a:r>
            <a:r>
              <a:rPr kumimoji="1" lang="ja-JP" altLang="ja-JP" kern="1200" dirty="0">
                <a:effectLst/>
              </a:rPr>
              <a:t>の閉塞が生じた場合、閉塞した</a:t>
            </a:r>
            <a:r>
              <a:rPr lang="ja-JP" altLang="en-US" dirty="0"/>
              <a:t>チューブ</a:t>
            </a:r>
            <a:r>
              <a:rPr kumimoji="1" lang="ja-JP" altLang="ja-JP" kern="1200" dirty="0">
                <a:effectLst/>
              </a:rPr>
              <a:t>を交換しなければならないという大きな負担が生じます。</a:t>
            </a:r>
            <a:endParaRPr kumimoji="1" lang="en-US" altLang="ja-JP" kern="1200" dirty="0">
              <a:effectLst/>
            </a:endParaRPr>
          </a:p>
          <a:p>
            <a:r>
              <a:rPr kumimoji="1" lang="ja-JP" altLang="en-US" kern="1200" dirty="0">
                <a:effectLst/>
              </a:rPr>
              <a:t>　</a:t>
            </a:r>
            <a:r>
              <a:rPr kumimoji="1" lang="ja-JP" altLang="ja-JP" kern="1200" dirty="0">
                <a:effectLst/>
              </a:rPr>
              <a:t>経鼻胃</a:t>
            </a:r>
            <a:r>
              <a:rPr lang="ja-JP" altLang="en-US" dirty="0"/>
              <a:t>管</a:t>
            </a:r>
            <a:r>
              <a:rPr kumimoji="1" lang="ja-JP" altLang="ja-JP" kern="1200" dirty="0">
                <a:effectLst/>
              </a:rPr>
              <a:t>にしても</a:t>
            </a:r>
            <a:r>
              <a:rPr kumimoji="1" lang="ja-JP" altLang="en-US" kern="1200" dirty="0">
                <a:effectLst/>
              </a:rPr>
              <a:t>胃瘻</a:t>
            </a:r>
            <a:r>
              <a:rPr kumimoji="1" lang="ja-JP" altLang="ja-JP" kern="1200" dirty="0">
                <a:effectLst/>
              </a:rPr>
              <a:t>にしても、交換用</a:t>
            </a:r>
            <a:r>
              <a:rPr lang="ja-JP" altLang="en-US" dirty="0"/>
              <a:t>のチューブ</a:t>
            </a:r>
            <a:r>
              <a:rPr kumimoji="1" lang="ja-JP" altLang="ja-JP" kern="1200" dirty="0">
                <a:effectLst/>
              </a:rPr>
              <a:t>と交換できる人がいないと入れ替えることはできません。</a:t>
            </a:r>
            <a:endParaRPr kumimoji="1" lang="en-US" altLang="ja-JP" kern="1200" dirty="0">
              <a:effectLst/>
            </a:endParaRPr>
          </a:p>
          <a:p>
            <a:r>
              <a:rPr kumimoji="1" lang="ja-JP" altLang="en-US" kern="1200" dirty="0">
                <a:effectLst/>
              </a:rPr>
              <a:t>　</a:t>
            </a:r>
            <a:r>
              <a:rPr kumimoji="1" lang="ja-JP" altLang="ja-JP" kern="1200" dirty="0">
                <a:effectLst/>
              </a:rPr>
              <a:t>それまでの間、水分も栄養剤も注入することができなくなります。</a:t>
            </a:r>
            <a:endParaRPr kumimoji="1" lang="en-US" altLang="ja-JP" kern="1200" dirty="0">
              <a:effectLst/>
            </a:endParaRPr>
          </a:p>
          <a:p>
            <a:r>
              <a:rPr kumimoji="1" lang="ja-JP" altLang="en-US" kern="1200" dirty="0">
                <a:effectLst/>
              </a:rPr>
              <a:t>　</a:t>
            </a:r>
            <a:r>
              <a:rPr kumimoji="1" lang="ja-JP" altLang="ja-JP" kern="1200" dirty="0">
                <a:effectLst/>
              </a:rPr>
              <a:t>さらに、経鼻空腸チューブや</a:t>
            </a:r>
            <a:r>
              <a:rPr kumimoji="1" lang="ja-JP" altLang="en-US" kern="1200" dirty="0">
                <a:effectLst/>
              </a:rPr>
              <a:t>腸瘻</a:t>
            </a:r>
            <a:r>
              <a:rPr kumimoji="1" lang="ja-JP" altLang="ja-JP" kern="1200" dirty="0">
                <a:effectLst/>
              </a:rPr>
              <a:t>の場合</a:t>
            </a:r>
            <a:r>
              <a:rPr kumimoji="1" lang="ja-JP" altLang="ja-JP" kern="1200" dirty="0">
                <a:solidFill>
                  <a:schemeClr val="tx1"/>
                </a:solidFill>
                <a:effectLst/>
              </a:rPr>
              <a:t>は、医療機関で透視下に交換する必要があり、家族にとっても本人にとっても大きな負担になります。</a:t>
            </a:r>
            <a:r>
              <a:rPr kumimoji="1" lang="ja-JP" altLang="en-US" kern="1200" dirty="0">
                <a:solidFill>
                  <a:schemeClr val="tx1"/>
                </a:solidFill>
                <a:effectLst/>
              </a:rPr>
              <a:t>　</a:t>
            </a:r>
            <a:endParaRPr kumimoji="1" lang="en-US" altLang="ja-JP" kern="1200" dirty="0">
              <a:solidFill>
                <a:schemeClr val="tx1"/>
              </a:solidFill>
              <a:effectLst/>
            </a:endParaRPr>
          </a:p>
          <a:p>
            <a:r>
              <a:rPr lang="ja-JP" altLang="en-US" dirty="0"/>
              <a:t>　</a:t>
            </a:r>
            <a:r>
              <a:rPr kumimoji="1" lang="ja-JP" altLang="en-US" kern="1200" dirty="0">
                <a:solidFill>
                  <a:schemeClr val="tx1"/>
                </a:solidFill>
                <a:effectLst/>
              </a:rPr>
              <a:t>また</a:t>
            </a:r>
            <a:r>
              <a:rPr kumimoji="1" lang="ja-JP" altLang="ja-JP" kern="1200" dirty="0">
                <a:solidFill>
                  <a:schemeClr val="tx1"/>
                </a:solidFill>
                <a:effectLst/>
              </a:rPr>
              <a:t>、必要な内服薬をその時間に注入できないことにもなり、それはまた重要な問題です。</a:t>
            </a:r>
            <a:endParaRPr kumimoji="1" lang="en-US" altLang="ja-JP" kern="1200" dirty="0">
              <a:solidFill>
                <a:schemeClr val="tx1"/>
              </a:solidFill>
              <a:effectLst/>
            </a:endParaRPr>
          </a:p>
          <a:p>
            <a:endParaRPr kumimoji="1" lang="en-US" altLang="ja-JP" dirty="0"/>
          </a:p>
          <a:p>
            <a:pPr defTabSz="915398">
              <a:defRPr/>
            </a:pPr>
            <a:r>
              <a:rPr lang="ja-JP" altLang="en-US" dirty="0"/>
              <a:t>　詰まりやすい薬を注入する時の対応は</a:t>
            </a:r>
          </a:p>
          <a:p>
            <a:pPr>
              <a:defRPr/>
            </a:pPr>
            <a:r>
              <a:rPr lang="ja-JP" altLang="en-US" dirty="0"/>
              <a:t>　</a:t>
            </a:r>
            <a:r>
              <a:rPr lang="en-US" altLang="ja-JP" dirty="0"/>
              <a:t>A.</a:t>
            </a:r>
            <a:r>
              <a:rPr lang="ja-JP" altLang="en-US" dirty="0"/>
              <a:t>薬の溶解方法</a:t>
            </a:r>
          </a:p>
          <a:p>
            <a:pPr>
              <a:defRPr/>
            </a:pPr>
            <a:r>
              <a:rPr lang="ja-JP" altLang="en-US" dirty="0"/>
              <a:t>　溶解する白湯の温度を高め（</a:t>
            </a:r>
            <a:r>
              <a:rPr lang="en-US" altLang="ja-JP" dirty="0"/>
              <a:t>55℃</a:t>
            </a:r>
            <a:r>
              <a:rPr lang="ja-JP" altLang="en-US" dirty="0"/>
              <a:t>前後）にする。</a:t>
            </a:r>
          </a:p>
          <a:p>
            <a:pPr>
              <a:defRPr/>
            </a:pPr>
            <a:r>
              <a:rPr lang="ja-JP" altLang="en-US" dirty="0"/>
              <a:t>　十分な白湯の量（</a:t>
            </a:r>
            <a:r>
              <a:rPr lang="en-US" altLang="ja-JP" dirty="0"/>
              <a:t>20ml</a:t>
            </a:r>
            <a:r>
              <a:rPr lang="ja-JP" altLang="en-US" dirty="0"/>
              <a:t>程度）で溶解する。</a:t>
            </a:r>
          </a:p>
          <a:p>
            <a:pPr>
              <a:defRPr/>
            </a:pPr>
            <a:r>
              <a:rPr lang="ja-JP" altLang="en-US" dirty="0"/>
              <a:t>　白湯に溶解してから時間（</a:t>
            </a:r>
            <a:r>
              <a:rPr lang="en-US" altLang="ja-JP" dirty="0"/>
              <a:t>10</a:t>
            </a:r>
            <a:r>
              <a:rPr lang="ja-JP" altLang="en-US" dirty="0"/>
              <a:t>分程度）を置く。</a:t>
            </a:r>
            <a:endParaRPr lang="en-US" altLang="ja-JP" dirty="0"/>
          </a:p>
          <a:p>
            <a:pPr>
              <a:defRPr/>
            </a:pPr>
            <a:r>
              <a:rPr lang="ja-JP" altLang="en-US" dirty="0"/>
              <a:t>　錠剤は先に粉砕してから白湯に浸し溶解する。</a:t>
            </a:r>
          </a:p>
          <a:p>
            <a:pPr>
              <a:defRPr/>
            </a:pPr>
            <a:r>
              <a:rPr lang="ja-JP" altLang="en-US" dirty="0"/>
              <a:t>　</a:t>
            </a:r>
            <a:r>
              <a:rPr lang="en-US" altLang="ja-JP" dirty="0"/>
              <a:t>B. </a:t>
            </a:r>
            <a:r>
              <a:rPr lang="ja-JP" altLang="en-US" dirty="0"/>
              <a:t>薬液の注入方法</a:t>
            </a:r>
          </a:p>
          <a:p>
            <a:pPr>
              <a:defRPr/>
            </a:pPr>
            <a:r>
              <a:rPr lang="ja-JP" altLang="en-US" dirty="0"/>
              <a:t>　薬剤がシリンジ内に沈殿しないように速やかに注入する。</a:t>
            </a:r>
          </a:p>
          <a:p>
            <a:pPr>
              <a:defRPr/>
            </a:pPr>
            <a:r>
              <a:rPr lang="ja-JP" altLang="en-US" dirty="0"/>
              <a:t>　薬液注入の前後には十分量の押水を入れて、経鼻胃管・胃瘻内で栄養剤と薬液が接しないようにする。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891669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0719" y="4783307"/>
            <a:ext cx="5498602" cy="4856489"/>
          </a:xfrm>
        </p:spPr>
        <p:txBody>
          <a:bodyPr/>
          <a:lstStyle/>
          <a:p>
            <a:pPr algn="l" defTabSz="915398">
              <a:defRPr/>
            </a:pPr>
            <a:r>
              <a:rPr kumimoji="1" lang="ja-JP" altLang="en-US" dirty="0">
                <a:latin typeface="メイリオ" panose="020B0604030504040204" pitchFamily="50" charset="-128"/>
                <a:ea typeface="メイリオ" panose="020B0604030504040204" pitchFamily="50" charset="-128"/>
              </a:rPr>
              <a:t>　胃食道逆流症は、重症心身障害児では合併することが多く、呼吸の障害と悪循環となり、健康に大きく影響します。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食道裂孔ヘルニア（</a:t>
            </a:r>
            <a:r>
              <a:rPr kumimoji="1" lang="ja-JP" altLang="en-US" dirty="0">
                <a:latin typeface="メイリオ" panose="020B0604030504040204" pitchFamily="50" charset="-128"/>
                <a:ea typeface="メイリオ" panose="020B0604030504040204" pitchFamily="50" charset="-128"/>
              </a:rPr>
              <a:t>胃の一部が胸郭に出た状態）となっていることもあり、胃食道逆流症の大きな原因の一つなっています。</a:t>
            </a:r>
            <a:endParaRPr kumimoji="1"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224</a:t>
            </a:fld>
            <a:endParaRPr kumimoji="1" lang="ja-JP" altLang="en-US"/>
          </a:p>
        </p:txBody>
      </p:sp>
    </p:spTree>
    <p:extLst>
      <p:ext uri="{BB962C8B-B14F-4D97-AF65-F5344CB8AC3E}">
        <p14:creationId xmlns:p14="http://schemas.microsoft.com/office/powerpoint/2010/main" val="221753382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latin typeface="メイリオ" panose="020B0604030504040204" pitchFamily="50" charset="-128"/>
                <a:ea typeface="メイリオ" panose="020B0604030504040204" pitchFamily="50" charset="-128"/>
                <a:cs typeface="ＭＳ ゴシック" charset="0"/>
              </a:rPr>
              <a:t>胃から食道へ食物や胃液などの胃内容物が逆流して、様々な症状を起こす状態を胃食道逆流症と言います。</a:t>
            </a:r>
            <a:endParaRPr lang="en-US" altLang="ja-JP" dirty="0">
              <a:latin typeface="メイリオ" panose="020B0604030504040204" pitchFamily="50" charset="-128"/>
              <a:ea typeface="メイリオ" panose="020B0604030504040204" pitchFamily="50" charset="-128"/>
              <a:cs typeface="ＭＳ ゴシック" charset="0"/>
            </a:endParaRPr>
          </a:p>
          <a:p>
            <a:pPr marL="171860" indent="-171860">
              <a:buFont typeface="Wingdings" pitchFamily="2" charset="2"/>
              <a:buChar char="n"/>
              <a:defRPr/>
            </a:pP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その原因は</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①</a:t>
            </a:r>
            <a:r>
              <a:rPr lang="ja-JP" altLang="en-US" dirty="0">
                <a:latin typeface="メイリオ" panose="020B0604030504040204" pitchFamily="50" charset="-128"/>
                <a:ea typeface="メイリオ" panose="020B0604030504040204" pitchFamily="50" charset="-128"/>
              </a:rPr>
              <a:t>体の側彎変形などによる食道裂孔ヘルニア</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rPr>
              <a:t>薬物等による胃や腸の蠕動運動低下</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③</a:t>
            </a:r>
            <a:r>
              <a:rPr lang="ja-JP" altLang="en-US" dirty="0">
                <a:latin typeface="メイリオ" panose="020B0604030504040204" pitchFamily="50" charset="-128"/>
                <a:ea typeface="メイリオ" panose="020B0604030504040204" pitchFamily="50" charset="-128"/>
              </a:rPr>
              <a:t>閉塞性呼吸障害</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④</a:t>
            </a:r>
            <a:r>
              <a:rPr lang="ja-JP" altLang="en-US" dirty="0">
                <a:latin typeface="メイリオ" panose="020B0604030504040204" pitchFamily="50" charset="-128"/>
                <a:ea typeface="メイリオ" panose="020B0604030504040204" pitchFamily="50" charset="-128"/>
              </a:rPr>
              <a:t>加齢による下部食道括約筋の弛緩など様々なです。</a:t>
            </a:r>
            <a:endParaRPr lang="en-US" altLang="ja-JP" dirty="0">
              <a:latin typeface="メイリオ" panose="020B0604030504040204" pitchFamily="50" charset="-128"/>
              <a:ea typeface="メイリオ" panose="020B0604030504040204" pitchFamily="50" charset="-128"/>
            </a:endParaRPr>
          </a:p>
          <a:p>
            <a:pPr>
              <a:defRPr/>
            </a:pP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cs typeface="ＭＳ ゴシック" charset="0"/>
              </a:rPr>
              <a:t>　胃食道逆流症に関連した症状には、</a:t>
            </a:r>
            <a:r>
              <a:rPr kumimoji="0" lang="ja-JP" altLang="en-US" dirty="0">
                <a:latin typeface="メイリオ" panose="020B0604030504040204" pitchFamily="50" charset="-128"/>
                <a:ea typeface="メイリオ" panose="020B0604030504040204" pitchFamily="50" charset="-128"/>
                <a:cs typeface="ＭＳ ゴシック" charset="0"/>
              </a:rPr>
              <a:t>　</a:t>
            </a:r>
            <a:endParaRPr kumimoji="0" lang="en-US" altLang="ja-JP" dirty="0">
              <a:latin typeface="メイリオ" panose="020B0604030504040204" pitchFamily="50" charset="-128"/>
              <a:ea typeface="メイリオ" panose="020B0604030504040204" pitchFamily="50" charset="-128"/>
              <a:cs typeface="ＭＳ ゴシック" charset="0"/>
            </a:endParaRPr>
          </a:p>
          <a:p>
            <a:pPr>
              <a:defRPr/>
            </a:pPr>
            <a:r>
              <a:rPr kumimoji="0" lang="ja-JP" altLang="en-US" dirty="0">
                <a:latin typeface="メイリオ" panose="020B0604030504040204" pitchFamily="50" charset="-128"/>
                <a:ea typeface="メイリオ" panose="020B0604030504040204" pitchFamily="50" charset="-128"/>
                <a:cs typeface="ＭＳ ゴシック" charset="0"/>
              </a:rPr>
              <a:t>　</a:t>
            </a:r>
            <a:r>
              <a:rPr kumimoji="0" lang="en-US" altLang="ja-JP" dirty="0">
                <a:latin typeface="メイリオ" panose="020B0604030504040204" pitchFamily="50" charset="-128"/>
                <a:ea typeface="メイリオ" panose="020B0604030504040204" pitchFamily="50" charset="-128"/>
                <a:cs typeface="ＭＳ ゴシック" charset="0"/>
              </a:rPr>
              <a:t>①</a:t>
            </a:r>
            <a:r>
              <a:rPr kumimoji="0" lang="ja-JP" altLang="en-US" dirty="0">
                <a:latin typeface="メイリオ" panose="020B0604030504040204" pitchFamily="50" charset="-128"/>
                <a:ea typeface="メイリオ" panose="020B0604030504040204" pitchFamily="50" charset="-128"/>
                <a:cs typeface="ＭＳ ゴシック" charset="0"/>
              </a:rPr>
              <a:t>嘔吐・反芻運動・</a:t>
            </a:r>
            <a:r>
              <a:rPr lang="ja-JP" altLang="en-US" dirty="0">
                <a:latin typeface="メイリオ" panose="020B0604030504040204" pitchFamily="50" charset="-128"/>
                <a:ea typeface="メイリオ" panose="020B0604030504040204" pitchFamily="50" charset="-128"/>
                <a:cs typeface="ＭＳ ゴシック" charset="0"/>
              </a:rPr>
              <a:t>栄養障害・体重増加不良など胃内に入った食物や栄養剤の逆流や嘔吐による症状。</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②</a:t>
            </a:r>
            <a:r>
              <a:rPr kumimoji="0" lang="ja-JP" altLang="en-US" dirty="0">
                <a:latin typeface="メイリオ" panose="020B0604030504040204" pitchFamily="50" charset="-128"/>
                <a:ea typeface="メイリオ" panose="020B0604030504040204" pitchFamily="50" charset="-128"/>
                <a:cs typeface="ＭＳ ゴシック" charset="0"/>
              </a:rPr>
              <a:t>コーヒー様の胃残・</a:t>
            </a:r>
            <a:r>
              <a:rPr lang="ja-JP" altLang="en-US" dirty="0">
                <a:latin typeface="メイリオ" panose="020B0604030504040204" pitchFamily="50" charset="-128"/>
                <a:ea typeface="メイリオ" panose="020B0604030504040204" pitchFamily="50" charset="-128"/>
                <a:cs typeface="ＭＳ ゴシック" charset="0"/>
              </a:rPr>
              <a:t>胸痛・腹痛・貧血など、胃酸の逆流による食道炎</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食道潰瘍</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の症状。</a:t>
            </a:r>
            <a:endParaRPr lang="en-US" altLang="ja-JP" dirty="0">
              <a:latin typeface="メイリオ" panose="020B0604030504040204" pitchFamily="50" charset="-128"/>
              <a:ea typeface="メイリオ" panose="020B0604030504040204" pitchFamily="50" charset="-128"/>
              <a:cs typeface="ＭＳ ゴシック" charset="0"/>
            </a:endParaRPr>
          </a:p>
          <a:p>
            <a:pPr>
              <a:defRPr/>
            </a:pPr>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③</a:t>
            </a:r>
            <a:r>
              <a:rPr lang="ja-JP" altLang="en-US" dirty="0">
                <a:latin typeface="メイリオ" panose="020B0604030504040204" pitchFamily="50" charset="-128"/>
                <a:ea typeface="メイリオ" panose="020B0604030504040204" pitchFamily="50" charset="-128"/>
                <a:cs typeface="ＭＳ ゴシック" charset="0"/>
              </a:rPr>
              <a:t>咳嗽発作・喘息</a:t>
            </a:r>
            <a:r>
              <a:rPr lang="ja-JP" altLang="en-US" dirty="0">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反復性肺炎など、胃内容の逆流物が咽頭・喉頭を刺激したり、気管内に誤嚥されることによる症状があります。</a:t>
            </a:r>
            <a:endParaRPr lang="en-US" altLang="ja-JP" dirty="0">
              <a:latin typeface="メイリオ" panose="020B0604030504040204" pitchFamily="50" charset="-128"/>
              <a:ea typeface="メイリオ" panose="020B0604030504040204" pitchFamily="50" charset="-128"/>
              <a:cs typeface="ＭＳ ゴシック"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562830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姿勢と胃内容物の位置関係を図に示します。</a:t>
            </a:r>
            <a:endParaRPr lang="en-US" altLang="ja-JP" dirty="0">
              <a:latin typeface="メイリオ" panose="020B0604030504040204" pitchFamily="50" charset="-128"/>
              <a:ea typeface="メイリオ" panose="020B0604030504040204" pitchFamily="50" charset="-128"/>
            </a:endParaRPr>
          </a:p>
          <a:p>
            <a:pPr defTabSz="915398">
              <a:defRPr/>
            </a:pPr>
            <a:r>
              <a:rPr lang="ja-JP" altLang="en-US" dirty="0">
                <a:latin typeface="メイリオ" panose="020B0604030504040204" pitchFamily="50" charset="-128"/>
                <a:ea typeface="メイリオ" panose="020B0604030504040204" pitchFamily="50" charset="-128"/>
                <a:cs typeface="ＭＳ 明朝"/>
              </a:rPr>
              <a:t>　</a:t>
            </a:r>
            <a:r>
              <a:rPr lang="ja-JP" altLang="ja-JP" dirty="0">
                <a:latin typeface="メイリオ" panose="020B0604030504040204" pitchFamily="50" charset="-128"/>
                <a:ea typeface="メイリオ" panose="020B0604030504040204" pitchFamily="50" charset="-128"/>
                <a:cs typeface="ＭＳ 明朝"/>
              </a:rPr>
              <a:t>食道と胃の接合部（噴門）は体幹の背側に位置し、胃の出口（幽門）は腹側に位置するため、仰臥位にすると胃の内容物は食道に逆流しやすくなり、腹臥位にすると胃の内容物は十二指腸に流れやすくなります。</a:t>
            </a:r>
            <a:endParaRPr kumimoji="1" lang="en-US" altLang="ja-JP" dirty="0">
              <a:latin typeface="メイリオ" panose="020B0604030504040204" pitchFamily="50" charset="-128"/>
              <a:ea typeface="メイリオ" panose="020B0604030504040204" pitchFamily="50" charset="-128"/>
              <a:cs typeface="ＭＳ 明朝"/>
            </a:endParaRPr>
          </a:p>
          <a:p>
            <a:pPr defTabSz="915398">
              <a:defRPr/>
            </a:pPr>
            <a:r>
              <a:rPr lang="ja-JP" altLang="en-US" dirty="0">
                <a:latin typeface="メイリオ" panose="020B0604030504040204" pitchFamily="50" charset="-128"/>
                <a:ea typeface="メイリオ" panose="020B0604030504040204" pitchFamily="50" charset="-128"/>
              </a:rPr>
              <a:t>　学校における注入は、車椅子座位、腹臥位、深め側臥位で行うことで胃食道逆流が予防できます。</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437575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814381" y="4783307"/>
            <a:ext cx="5178445" cy="4856489"/>
          </a:xfrm>
        </p:spPr>
        <p:txBody>
          <a:bodyPr/>
          <a:lstStyle/>
          <a:p>
            <a:pPr defTabSz="915398">
              <a:defRPr/>
            </a:pPr>
            <a:r>
              <a:rPr lang="ja-JP" altLang="en-US" dirty="0">
                <a:latin typeface="メイリオ" panose="020B0604030504040204" pitchFamily="50" charset="-128"/>
                <a:ea typeface="メイリオ" panose="020B0604030504040204" pitchFamily="50" charset="-128"/>
              </a:rPr>
              <a:t>　胃食道逆流防止手術（</a:t>
            </a:r>
            <a:r>
              <a:rPr lang="en-US" altLang="ja-JP" dirty="0">
                <a:latin typeface="メイリオ" panose="020B0604030504040204" pitchFamily="50" charset="-128"/>
                <a:ea typeface="メイリオ" panose="020B0604030504040204" pitchFamily="50" charset="-128"/>
              </a:rPr>
              <a:t>Nissen</a:t>
            </a:r>
            <a:r>
              <a:rPr lang="ja-JP" altLang="en-US" dirty="0">
                <a:latin typeface="メイリオ" panose="020B0604030504040204" pitchFamily="50" charset="-128"/>
                <a:ea typeface="メイリオ" panose="020B0604030504040204" pitchFamily="50" charset="-128"/>
              </a:rPr>
              <a:t>噴門形成術）は、胃瘻造設だけでなく、左図のように、横隔膜右脚の縫縮、食道裂孔・下部食道の固定（食道裂孔ヘルニアの再発防止）、噴門形成（腹部食道の復旧・延長および</a:t>
            </a:r>
            <a:r>
              <a:rPr lang="en-US" altLang="ja-JP" dirty="0">
                <a:latin typeface="メイリオ" panose="020B0604030504040204" pitchFamily="50" charset="-128"/>
                <a:ea typeface="メイリオ" panose="020B0604030504040204" pitchFamily="50" charset="-128"/>
              </a:rPr>
              <a:t>His</a:t>
            </a:r>
            <a:r>
              <a:rPr lang="ja-JP" altLang="en-US" dirty="0">
                <a:latin typeface="メイリオ" panose="020B0604030504040204" pitchFamily="50" charset="-128"/>
                <a:ea typeface="メイリオ" panose="020B0604030504040204" pitchFamily="50" charset="-128"/>
              </a:rPr>
              <a:t>角の形成）を行います。</a:t>
            </a:r>
            <a:endParaRPr lang="en-US" altLang="ja-JP" dirty="0">
              <a:latin typeface="メイリオ" panose="020B0604030504040204" pitchFamily="50" charset="-128"/>
              <a:ea typeface="メイリオ" panose="020B0604030504040204" pitchFamily="50" charset="-128"/>
            </a:endParaRPr>
          </a:p>
          <a:p>
            <a:pPr defTabSz="915398">
              <a:defRPr/>
            </a:pPr>
            <a:r>
              <a:rPr lang="ja-JP" altLang="en-US" dirty="0">
                <a:latin typeface="メイリオ" panose="020B0604030504040204" pitchFamily="50" charset="-128"/>
                <a:ea typeface="メイリオ" panose="020B0604030504040204" pitchFamily="50" charset="-128"/>
              </a:rPr>
              <a:t>　右図のように、腹部食道に胃を巻き付けることで逆流防止弁の機能が期待できます。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227</a:t>
            </a:fld>
            <a:endParaRPr kumimoji="1" lang="ja-JP" altLang="en-US"/>
          </a:p>
        </p:txBody>
      </p:sp>
    </p:spTree>
    <p:extLst>
      <p:ext uri="{BB962C8B-B14F-4D97-AF65-F5344CB8AC3E}">
        <p14:creationId xmlns:p14="http://schemas.microsoft.com/office/powerpoint/2010/main" val="406535760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buSzPct val="70000"/>
            </a:pPr>
            <a:r>
              <a:rPr lang="ja-JP" altLang="en-US" dirty="0">
                <a:latin typeface="メイリオ" panose="020B0604030504040204" pitchFamily="50" charset="-128"/>
                <a:ea typeface="メイリオ" panose="020B0604030504040204" pitchFamily="50" charset="-128"/>
              </a:rPr>
              <a:t>胃食道逆流防止手術後は、胃から食道への逆流が抑制されているため、胃が拡張した時に嘔吐やおくび（ゲップ）をしにくく、不快になることがあります。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注入前の残量チェック、胃内のガス抜き（空気の吸引）、嘔気がでてきたら注入速度を落とすなどの注意が重要です。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胃が過度に拡張することが多いと、胃食道逆流症の再発につながります。</a:t>
            </a:r>
            <a:endParaRPr lang="en-US" altLang="ja-JP" dirty="0">
              <a:latin typeface="メイリオ" panose="020B0604030504040204" pitchFamily="50" charset="-128"/>
              <a:ea typeface="メイリオ" panose="020B0604030504040204" pitchFamily="50" charset="-128"/>
            </a:endParaRPr>
          </a:p>
          <a:p>
            <a:pPr>
              <a:buSzPct val="70000"/>
            </a:pPr>
            <a:r>
              <a:rPr lang="ja-JP" altLang="en-US" dirty="0">
                <a:latin typeface="メイリオ" panose="020B0604030504040204" pitchFamily="50" charset="-128"/>
                <a:ea typeface="メイリオ" panose="020B0604030504040204" pitchFamily="50" charset="-128"/>
              </a:rPr>
              <a:t>　逆流防止手術を受けていない場合でも、空気嚥下が多いなどの理由から、胃に空気がたまりやすいケースでは、注入前以外でも、胃からの空気の吸引（脱気）が必要な場合があります。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228</a:t>
            </a:fld>
            <a:endParaRPr kumimoji="1" lang="ja-JP" altLang="en-US"/>
          </a:p>
        </p:txBody>
      </p:sp>
    </p:spTree>
    <p:extLst>
      <p:ext uri="{BB962C8B-B14F-4D97-AF65-F5344CB8AC3E}">
        <p14:creationId xmlns:p14="http://schemas.microsoft.com/office/powerpoint/2010/main" val="312992840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latin typeface="メイリオ" panose="020B0604030504040204" pitchFamily="50" charset="-128"/>
                <a:ea typeface="メイリオ" panose="020B0604030504040204" pitchFamily="50" charset="-128"/>
              </a:rPr>
              <a:t>ダンピング症候群</a:t>
            </a:r>
            <a:r>
              <a:rPr kumimoji="1" lang="ja-JP" altLang="en-US" dirty="0">
                <a:latin typeface="メイリオ" panose="020B0604030504040204" pitchFamily="50" charset="-128"/>
                <a:ea typeface="メイリオ" panose="020B0604030504040204" pitchFamily="50" charset="-128"/>
              </a:rPr>
              <a:t>とは、</a:t>
            </a:r>
            <a:r>
              <a:rPr lang="ja-JP" altLang="en-US" dirty="0">
                <a:latin typeface="メイリオ" panose="020B0604030504040204" pitchFamily="50" charset="-128"/>
                <a:ea typeface="メイリオ" panose="020B0604030504040204" pitchFamily="50" charset="-128"/>
              </a:rPr>
              <a:t>経腸栄養（特に空腸チューブでの注入）を行っている場合に栄養剤が急速に胃腸に送り込まれることが原因で生じる病態です。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ＭＳ ゴシック" charset="0"/>
              </a:rPr>
              <a:t>　　早期ダンピング症候群</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病態</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栄養剤が急速に小腸に流れ込むと、浸透圧で体の水分が腸の中に集まり、一時　　</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cs typeface="ＭＳ ゴシック" charset="0"/>
              </a:rPr>
              <a:t>　　　　　　</a:t>
            </a:r>
            <a:r>
              <a:rPr lang="ja-JP" altLang="en-US" dirty="0">
                <a:latin typeface="メイリオ" panose="020B0604030504040204" pitchFamily="50" charset="-128"/>
                <a:ea typeface="メイリオ" panose="020B0604030504040204" pitchFamily="50" charset="-128"/>
                <a:cs typeface="ＭＳ ゴシック" charset="0"/>
              </a:rPr>
              <a:t>的に血管内の循環血液量が減少します。</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症状</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頻脈（動悸）低血圧（立ちくらみ、めまい、顔面蒼白）</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r>
              <a:rPr lang="ja-JP" altLang="en-US" dirty="0">
                <a:latin typeface="メイリオ" panose="020B0604030504040204" pitchFamily="50" charset="-128"/>
                <a:ea typeface="メイリオ" panose="020B0604030504040204" pitchFamily="50" charset="-128"/>
                <a:cs typeface="ＭＳ ゴシック" charset="0"/>
              </a:rPr>
              <a:t>　　</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対応</a:t>
            </a:r>
            <a:r>
              <a:rPr lang="en-US" altLang="ja-JP" dirty="0">
                <a:latin typeface="メイリオ" panose="020B0604030504040204" pitchFamily="50" charset="-128"/>
                <a:ea typeface="メイリオ" panose="020B0604030504040204" pitchFamily="50" charset="-128"/>
                <a:cs typeface="ＭＳ ゴシック" charset="0"/>
              </a:rPr>
              <a:t>】</a:t>
            </a:r>
            <a:r>
              <a:rPr lang="ja-JP" altLang="en-US" dirty="0">
                <a:latin typeface="メイリオ" panose="020B0604030504040204" pitchFamily="50" charset="-128"/>
                <a:ea typeface="メイリオ" panose="020B0604030504040204" pitchFamily="50" charset="-128"/>
                <a:cs typeface="ＭＳ ゴシック" charset="0"/>
              </a:rPr>
              <a:t>頻脈にならない程度に注入速度を遅くします。</a:t>
            </a:r>
            <a:endParaRPr lang="en-US" altLang="ja-JP" dirty="0">
              <a:latin typeface="メイリオ" panose="020B0604030504040204" pitchFamily="50" charset="-128"/>
              <a:ea typeface="メイリオ" panose="020B0604030504040204" pitchFamily="50" charset="-128"/>
              <a:cs typeface="ＭＳ ゴシック" charset="0"/>
            </a:endParaRPr>
          </a:p>
          <a:p>
            <a:pPr eaLnBrk="1" hangingPunct="1"/>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後期ダンピング症候群</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病態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栄養剤が吸収され血糖が急激に上昇すると、その後インシュリンが過剰に分泌</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され低血糖を引き起こします。</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症状</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低血糖による発汗、疲労感、顔面蒼白。</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対応</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低血糖症状があれば糖水などを注入します。１回の注入量を減らし注入回数を</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増やします（少量頻回注入）</a:t>
            </a:r>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229</a:t>
            </a:fld>
            <a:endParaRPr kumimoji="1" lang="ja-JP" altLang="en-US"/>
          </a:p>
        </p:txBody>
      </p:sp>
    </p:spTree>
    <p:extLst>
      <p:ext uri="{BB962C8B-B14F-4D97-AF65-F5344CB8AC3E}">
        <p14:creationId xmlns:p14="http://schemas.microsoft.com/office/powerpoint/2010/main" val="802853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腹臥位に慣れてくると緊張がとてもゆるむことは、しばしば経験されることで、手を前</a:t>
            </a:r>
            <a:r>
              <a:rPr lang="ja-JP" altLang="en-US" dirty="0"/>
              <a:t>の</a:t>
            </a:r>
            <a:r>
              <a:rPr lang="ja-JP" altLang="ja-JP" dirty="0"/>
              <a:t>下に出してキーボードを操作できたりするようになることもあ</a:t>
            </a:r>
            <a:r>
              <a:rPr lang="ja-JP" altLang="en-US" dirty="0"/>
              <a:t>ります</a:t>
            </a:r>
            <a:r>
              <a:rPr lang="ja-JP" altLang="ja-JP" dirty="0"/>
              <a:t>。</a:t>
            </a:r>
          </a:p>
          <a:p>
            <a:r>
              <a:rPr lang="ja-JP" altLang="en-US" dirty="0"/>
              <a:t>　</a:t>
            </a:r>
            <a:r>
              <a:rPr lang="ja-JP" altLang="ja-JP" dirty="0"/>
              <a:t>腹臥位でリラックスした状態でいられるためには、股関節や膝を軽く曲がった状態に保つこと、肩から上腕の圧迫感がないようにすることがポイントで</a:t>
            </a:r>
            <a:r>
              <a:rPr lang="ja-JP" altLang="en-US" dirty="0"/>
              <a:t>す。</a:t>
            </a:r>
            <a:endParaRPr lang="ja-JP" altLang="ja-JP" dirty="0"/>
          </a:p>
        </p:txBody>
      </p:sp>
      <p:sp>
        <p:nvSpPr>
          <p:cNvPr id="4" name="スライド番号プレースホルダー 3"/>
          <p:cNvSpPr>
            <a:spLocks noGrp="1"/>
          </p:cNvSpPr>
          <p:nvPr>
            <p:ph type="sldNum" sz="quarter" idx="5"/>
          </p:nvPr>
        </p:nvSpPr>
        <p:spPr/>
        <p:txBody>
          <a:bodyPr/>
          <a:lstStyle/>
          <a:p>
            <a:pPr defTabSz="912385">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385">
                <a:defRPr/>
              </a:pPr>
              <a:t>23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5571074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gn="l" fontAlgn="base">
              <a:spcBef>
                <a:spcPct val="0"/>
              </a:spcBef>
              <a:spcAft>
                <a:spcPct val="0"/>
              </a:spcAft>
            </a:pPr>
            <a:r>
              <a:rPr lang="ja-JP" altLang="en-US" dirty="0"/>
              <a:t>　重症心身障害児は上腸間膜動脈症候群と類似した状態によって十二指腸の通過障害を起こすことがあります。</a:t>
            </a:r>
            <a:endParaRPr lang="en-US" altLang="ja-JP" dirty="0"/>
          </a:p>
          <a:p>
            <a:pPr algn="l" fontAlgn="base">
              <a:spcBef>
                <a:spcPct val="0"/>
              </a:spcBef>
              <a:spcAft>
                <a:spcPct val="0"/>
              </a:spcAft>
            </a:pPr>
            <a:endParaRPr lang="ja-JP" altLang="en-US" dirty="0"/>
          </a:p>
          <a:p>
            <a:r>
              <a:rPr lang="ja-JP" altLang="en-US" dirty="0"/>
              <a:t>　痩せ　長期仰臥位　脊柱前弯　蠕動低下といった、重症心身障害児によくある状態が原因で、十二指腸の水平･上行部</a:t>
            </a:r>
            <a:r>
              <a:rPr lang="en-US" altLang="ja-JP" dirty="0"/>
              <a:t>(</a:t>
            </a:r>
            <a:r>
              <a:rPr lang="ja-JP" altLang="en-US" dirty="0"/>
              <a:t>第３部分</a:t>
            </a:r>
            <a:r>
              <a:rPr lang="en-US" altLang="ja-JP" dirty="0"/>
              <a:t>)</a:t>
            </a:r>
            <a:r>
              <a:rPr lang="ja-JP" altLang="en-US" dirty="0"/>
              <a:t>が、大動脈や脊柱と上腸間膜動脈、腹壁の間に挟まれて通過障害をおこし（上腸間膜動脈症候群類似の状態です）胃拡張（重度な場合はイレウス）や二次性胃食道逆流症を</a:t>
            </a:r>
            <a:r>
              <a:rPr lang="ja-JP" altLang="en-US" dirty="0">
                <a:effectLst>
                  <a:outerShdw blurRad="38100" dist="38100" dir="2700000" algn="tl">
                    <a:srgbClr val="FFFFFF"/>
                  </a:outerShdw>
                </a:effectLst>
              </a:rPr>
              <a:t>おこすことがあります。</a:t>
            </a:r>
            <a:endParaRPr lang="en-US" altLang="ja-JP" dirty="0">
              <a:effectLst>
                <a:outerShdw blurRad="38100" dist="38100" dir="2700000" algn="tl">
                  <a:srgbClr val="FFFFFF"/>
                </a:outerShdw>
              </a:effectLst>
            </a:endParaRPr>
          </a:p>
          <a:p>
            <a:pPr>
              <a:spcAft>
                <a:spcPts val="601"/>
              </a:spcAft>
            </a:pPr>
            <a:r>
              <a:rPr lang="ja-JP" altLang="en-US" dirty="0"/>
              <a:t>　対策としては、体重増加　腹臥位　左側臥位、空腸カテーテル栄養（経鼻・経胃瘻）などがあります。</a:t>
            </a:r>
            <a:endParaRPr lang="en-US" altLang="ja-JP" dirty="0"/>
          </a:p>
          <a:p>
            <a:pPr algn="l"/>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8EAE8A1-A69E-454C-BC20-9CAFC149105A}" type="slidenum">
              <a:rPr kumimoji="1" lang="ja-JP" altLang="en-US" smtClean="0"/>
              <a:t>230</a:t>
            </a:fld>
            <a:endParaRPr kumimoji="1" lang="ja-JP" altLang="en-US"/>
          </a:p>
        </p:txBody>
      </p:sp>
    </p:spTree>
    <p:extLst>
      <p:ext uri="{BB962C8B-B14F-4D97-AF65-F5344CB8AC3E}">
        <p14:creationId xmlns:p14="http://schemas.microsoft.com/office/powerpoint/2010/main" val="198529699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この写真では、胃から排出された造影剤が、十二指腸の上行部の起始部に停滞し、下行部が拡張しているのが分かります。</a:t>
            </a:r>
            <a:endParaRPr kumimoji="1" lang="en-US" altLang="ja-JP" dirty="0"/>
          </a:p>
          <a:p>
            <a:r>
              <a:rPr kumimoji="1" lang="ja-JP" altLang="en-US" dirty="0"/>
              <a:t>　十二指腸の上行部が、何らかの原因で通過障害を起こし、胃も拡張しています。</a:t>
            </a:r>
          </a:p>
        </p:txBody>
      </p:sp>
      <p:sp>
        <p:nvSpPr>
          <p:cNvPr id="4" name="スライド番号プレースホルダー 3"/>
          <p:cNvSpPr>
            <a:spLocks noGrp="1"/>
          </p:cNvSpPr>
          <p:nvPr>
            <p:ph type="sldNum" sz="quarter" idx="5"/>
          </p:nvPr>
        </p:nvSpPr>
        <p:spPr/>
        <p:txBody>
          <a:bodyPr/>
          <a:lstStyle/>
          <a:p>
            <a:fld id="{68EAE8A1-A69E-454C-BC20-9CAFC149105A}" type="slidenum">
              <a:rPr kumimoji="1" lang="ja-JP" altLang="en-US" smtClean="0"/>
              <a:t>231</a:t>
            </a:fld>
            <a:endParaRPr kumimoji="1" lang="ja-JP" altLang="en-US"/>
          </a:p>
        </p:txBody>
      </p:sp>
    </p:spTree>
    <p:extLst>
      <p:ext uri="{BB962C8B-B14F-4D97-AF65-F5344CB8AC3E}">
        <p14:creationId xmlns:p14="http://schemas.microsoft.com/office/powerpoint/2010/main" val="278800383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6588">
              <a:defRPr/>
            </a:pPr>
            <a:r>
              <a:rPr lang="ja-JP" altLang="en-US" dirty="0">
                <a:latin typeface="メイリオ" panose="020B0604030504040204" pitchFamily="50" charset="-128"/>
                <a:ea typeface="メイリオ" panose="020B0604030504040204" pitchFamily="50" charset="-128"/>
              </a:rPr>
              <a:t>注入中の喘鳴増強の原因と対応について説明します。</a:t>
            </a:r>
            <a:endParaRPr lang="en-US" altLang="ja-JP" dirty="0">
              <a:latin typeface="メイリオ" panose="020B0604030504040204" pitchFamily="50" charset="-128"/>
              <a:ea typeface="メイリオ" panose="020B0604030504040204" pitchFamily="50" charset="-128"/>
            </a:endParaRPr>
          </a:p>
          <a:p>
            <a:pPr eaLnBrk="1" hangingPunct="1"/>
            <a:r>
              <a:rPr lang="ja-JP" altLang="en-US" b="0" dirty="0">
                <a:latin typeface="メイリオ" panose="020B0604030504040204" pitchFamily="50" charset="-128"/>
                <a:ea typeface="メイリオ" panose="020B0604030504040204" pitchFamily="50" charset="-128"/>
              </a:rPr>
              <a:t>　</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dirty="0"/>
              <a:t>　</a:t>
            </a:r>
            <a:r>
              <a:rPr lang="en-US" altLang="ja-JP" b="0" dirty="0">
                <a:latin typeface="メイリオ" panose="020B0604030504040204" pitchFamily="50" charset="-128"/>
                <a:ea typeface="メイリオ" panose="020B0604030504040204" pitchFamily="50" charset="-128"/>
              </a:rPr>
              <a:t>①</a:t>
            </a:r>
            <a:r>
              <a:rPr lang="ja-JP" altLang="en-US" b="0" dirty="0">
                <a:latin typeface="メイリオ" panose="020B0604030504040204" pitchFamily="50" charset="-128"/>
                <a:ea typeface="メイリオ" panose="020B0604030504040204" pitchFamily="50" charset="-128"/>
              </a:rPr>
              <a:t>注入の刺激により分泌増加した唾液の咽頭貯留による喘鳴の場合は、上体をあまり挙上　　</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b="0" dirty="0">
                <a:latin typeface="メイリオ" panose="020B0604030504040204" pitchFamily="50" charset="-128"/>
                <a:ea typeface="メイリオ" panose="020B0604030504040204" pitchFamily="50" charset="-128"/>
              </a:rPr>
              <a:t>せずに深い側臥位にします。</a:t>
            </a:r>
            <a:endParaRPr lang="en-US" altLang="ja-JP" b="0" dirty="0">
              <a:latin typeface="メイリオ" panose="020B0604030504040204" pitchFamily="50" charset="-128"/>
              <a:ea typeface="メイリオ" panose="020B0604030504040204" pitchFamily="50" charset="-128"/>
            </a:endParaRPr>
          </a:p>
          <a:p>
            <a:pPr eaLnBrk="1" hangingPunct="1"/>
            <a:r>
              <a:rPr lang="ja-JP" altLang="en-US" b="0" dirty="0">
                <a:latin typeface="メイリオ" panose="020B0604030504040204" pitchFamily="50" charset="-128"/>
                <a:ea typeface="メイリオ" panose="020B0604030504040204" pitchFamily="50" charset="-128"/>
              </a:rPr>
              <a:t>　</a:t>
            </a:r>
            <a:r>
              <a:rPr lang="en-US" altLang="ja-JP" b="0" dirty="0">
                <a:latin typeface="メイリオ" panose="020B0604030504040204" pitchFamily="50" charset="-128"/>
                <a:ea typeface="メイリオ" panose="020B0604030504040204" pitchFamily="50" charset="-128"/>
              </a:rPr>
              <a:t>②</a:t>
            </a:r>
            <a:r>
              <a:rPr lang="ja-JP" altLang="en-US" b="0" dirty="0">
                <a:latin typeface="メイリオ" panose="020B0604030504040204" pitchFamily="50" charset="-128"/>
                <a:ea typeface="メイリオ" panose="020B0604030504040204" pitchFamily="50" charset="-128"/>
              </a:rPr>
              <a:t>胃内容が逆流してくることによる喘鳴の場合は、</a:t>
            </a:r>
            <a:r>
              <a:rPr lang="ja-JP" altLang="en-US" dirty="0">
                <a:latin typeface="メイリオ" panose="020B0604030504040204" pitchFamily="50" charset="-128"/>
                <a:ea typeface="メイリオ" panose="020B0604030504040204" pitchFamily="50" charset="-128"/>
              </a:rPr>
              <a:t>注入中に栄養剤の匂いがすることがあ</a:t>
            </a:r>
            <a:endParaRPr lang="en-US" altLang="ja-JP" dirty="0">
              <a:latin typeface="メイリオ" panose="020B0604030504040204" pitchFamily="50" charset="-128"/>
              <a:ea typeface="メイリオ" panose="020B0604030504040204" pitchFamily="50" charset="-128"/>
            </a:endParaRPr>
          </a:p>
          <a:p>
            <a:pPr eaLnBrk="1" hangingPunct="1"/>
            <a:r>
              <a:rPr lang="ja-JP" altLang="en-US" dirty="0"/>
              <a:t>　　</a:t>
            </a:r>
            <a:r>
              <a:rPr lang="ja-JP" altLang="en-US" dirty="0">
                <a:latin typeface="メイリオ" panose="020B0604030504040204" pitchFamily="50" charset="-128"/>
                <a:ea typeface="メイリオ" panose="020B0604030504040204" pitchFamily="50" charset="-128"/>
              </a:rPr>
              <a:t>るりますが、このような場合は</a:t>
            </a:r>
            <a:r>
              <a:rPr lang="ja-JP"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適切に上体を挙上するか腹臥位にします。</a:t>
            </a:r>
            <a:endParaRPr lang="en-US" altLang="ja-JP" dirty="0">
              <a:latin typeface="メイリオ" panose="020B0604030504040204" pitchFamily="50" charset="-128"/>
              <a:ea typeface="メイリオ" panose="020B0604030504040204" pitchFamily="50" charset="-128"/>
            </a:endParaRPr>
          </a:p>
          <a:p>
            <a:r>
              <a:rPr lang="ja-JP" altLang="en-US" b="0" dirty="0">
                <a:latin typeface="メイリオ" panose="020B0604030504040204" pitchFamily="50" charset="-128"/>
                <a:ea typeface="メイリオ" panose="020B0604030504040204" pitchFamily="50" charset="-128"/>
              </a:rPr>
              <a:t>　③経鼻胃管先端が食道内や胃の噴門近くにある④経鼻胃</a:t>
            </a:r>
            <a:r>
              <a:rPr lang="ja-JP" altLang="en-US" dirty="0">
                <a:latin typeface="メイリオ" panose="020B0604030504040204" pitchFamily="50" charset="-128"/>
                <a:ea typeface="メイリオ" panose="020B0604030504040204" pitchFamily="50" charset="-128"/>
              </a:rPr>
              <a:t>管</a:t>
            </a:r>
            <a:r>
              <a:rPr lang="ja-JP" altLang="en-US" b="0" dirty="0">
                <a:latin typeface="メイリオ" panose="020B0604030504040204" pitchFamily="50" charset="-128"/>
                <a:ea typeface="メイリオ" panose="020B0604030504040204" pitchFamily="50" charset="-128"/>
              </a:rPr>
              <a:t>が短すぎる 場合には、医師の指</a:t>
            </a:r>
            <a:endParaRPr lang="en-US" altLang="ja-JP" b="0" dirty="0">
              <a:latin typeface="メイリオ" panose="020B0604030504040204" pitchFamily="50" charset="-128"/>
              <a:ea typeface="メイリオ" panose="020B0604030504040204" pitchFamily="50" charset="-128"/>
            </a:endParaRPr>
          </a:p>
          <a:p>
            <a:r>
              <a:rPr lang="ja-JP" altLang="en-US" dirty="0"/>
              <a:t>　　</a:t>
            </a:r>
            <a:r>
              <a:rPr lang="ja-JP" altLang="en-US" b="0" dirty="0">
                <a:latin typeface="メイリオ" panose="020B0604030504040204" pitchFamily="50" charset="-128"/>
                <a:ea typeface="メイリオ" panose="020B0604030504040204" pitchFamily="50" charset="-128"/>
              </a:rPr>
              <a:t>示に従って看護師等が</a:t>
            </a:r>
            <a:r>
              <a:rPr lang="ja-JP" altLang="en-US" dirty="0">
                <a:latin typeface="メイリオ" panose="020B0604030504040204" pitchFamily="50" charset="-128"/>
                <a:ea typeface="メイリオ" panose="020B0604030504040204" pitchFamily="50" charset="-128"/>
              </a:rPr>
              <a:t>経鼻胃管</a:t>
            </a:r>
            <a:r>
              <a:rPr lang="ja-JP" altLang="en-US" b="0" dirty="0">
                <a:latin typeface="メイリオ" panose="020B0604030504040204" pitchFamily="50" charset="-128"/>
                <a:ea typeface="メイリオ" panose="020B0604030504040204" pitchFamily="50" charset="-128"/>
              </a:rPr>
              <a:t>を挿入し直します。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232</a:t>
            </a:fld>
            <a:endParaRPr kumimoji="1" lang="ja-JP" altLang="en-US"/>
          </a:p>
        </p:txBody>
      </p:sp>
    </p:spTree>
    <p:extLst>
      <p:ext uri="{BB962C8B-B14F-4D97-AF65-F5344CB8AC3E}">
        <p14:creationId xmlns:p14="http://schemas.microsoft.com/office/powerpoint/2010/main" val="328745760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latin typeface="メイリオ" panose="020B0604030504040204" pitchFamily="50" charset="-128"/>
                <a:ea typeface="メイリオ" panose="020B0604030504040204" pitchFamily="50" charset="-128"/>
              </a:rPr>
              <a:t>注入中の姿勢は、背臥位や車椅子座位だけでなく、腹臥位による注入も考慮します。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腹臥位による注入は、様々な要因による胃食道逆流症に対しても、注入中の唾液分泌による喘鳴に対しても、それらを軽減することが可能な非常に有用な姿勢です。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233</a:t>
            </a:fld>
            <a:endParaRPr kumimoji="1" lang="ja-JP" altLang="en-US"/>
          </a:p>
        </p:txBody>
      </p:sp>
    </p:spTree>
    <p:extLst>
      <p:ext uri="{BB962C8B-B14F-4D97-AF65-F5344CB8AC3E}">
        <p14:creationId xmlns:p14="http://schemas.microsoft.com/office/powerpoint/2010/main" val="18302120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経</a:t>
            </a:r>
            <a:r>
              <a:rPr kumimoji="1" lang="ja-JP" altLang="en-US" kern="1200" dirty="0">
                <a:solidFill>
                  <a:schemeClr val="tx1"/>
                </a:solidFill>
                <a:effectLst/>
                <a:latin typeface="メイリオ" panose="020B0604030504040204" pitchFamily="50" charset="-128"/>
                <a:ea typeface="メイリオ" panose="020B0604030504040204" pitchFamily="50" charset="-128"/>
              </a:rPr>
              <a:t>腸</a:t>
            </a:r>
            <a:r>
              <a:rPr kumimoji="1" lang="ja-JP" altLang="ja-JP" kern="1200" dirty="0">
                <a:solidFill>
                  <a:schemeClr val="tx1"/>
                </a:solidFill>
                <a:effectLst/>
                <a:latin typeface="メイリオ" panose="020B0604030504040204" pitchFamily="50" charset="-128"/>
                <a:ea typeface="メイリオ" panose="020B0604030504040204" pitchFamily="50" charset="-128"/>
              </a:rPr>
              <a:t>栄養用</a:t>
            </a:r>
            <a:r>
              <a:rPr kumimoji="1" lang="ja-JP" altLang="en-US" kern="1200" dirty="0">
                <a:solidFill>
                  <a:schemeClr val="tx1"/>
                </a:solidFill>
                <a:effectLst/>
                <a:latin typeface="メイリオ" panose="020B0604030504040204" pitchFamily="50" charset="-128"/>
                <a:ea typeface="メイリオ" panose="020B0604030504040204" pitchFamily="50" charset="-128"/>
              </a:rPr>
              <a:t>注入</a:t>
            </a:r>
            <a:r>
              <a:rPr kumimoji="1" lang="ja-JP" altLang="ja-JP" kern="1200" dirty="0">
                <a:solidFill>
                  <a:schemeClr val="tx1"/>
                </a:solidFill>
                <a:effectLst/>
                <a:latin typeface="メイリオ" panose="020B0604030504040204" pitchFamily="50" charset="-128"/>
                <a:ea typeface="メイリオ" panose="020B0604030504040204" pitchFamily="50" charset="-128"/>
              </a:rPr>
              <a:t>ポンプ</a:t>
            </a:r>
            <a:r>
              <a:rPr kumimoji="1" lang="ja-JP" altLang="en-US" kern="1200" dirty="0">
                <a:solidFill>
                  <a:schemeClr val="tx1"/>
                </a:solidFill>
                <a:effectLst/>
                <a:latin typeface="メイリオ" panose="020B0604030504040204" pitchFamily="50" charset="-128"/>
                <a:ea typeface="メイリオ" panose="020B0604030504040204" pitchFamily="50" charset="-128"/>
              </a:rPr>
              <a:t>を使用することがあります。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1860" indent="-171860">
              <a:buFont typeface="Wingdings" pitchFamily="2" charset="2"/>
              <a:buChar char="n"/>
            </a:pPr>
            <a:endParaRPr kumimoji="1" lang="ja-JP"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消化管の蠕動や吸収機能に問題</a:t>
            </a:r>
            <a:r>
              <a:rPr kumimoji="1" lang="ja-JP" altLang="en-US" kern="1200" dirty="0">
                <a:solidFill>
                  <a:schemeClr val="tx1"/>
                </a:solidFill>
                <a:effectLst/>
                <a:latin typeface="メイリオ" panose="020B0604030504040204" pitchFamily="50" charset="-128"/>
                <a:ea typeface="メイリオ" panose="020B0604030504040204" pitchFamily="50" charset="-128"/>
              </a:rPr>
              <a:t>が</a:t>
            </a:r>
            <a:r>
              <a:rPr kumimoji="1" lang="ja-JP" altLang="ja-JP" kern="1200" dirty="0">
                <a:solidFill>
                  <a:schemeClr val="tx1"/>
                </a:solidFill>
                <a:effectLst/>
                <a:latin typeface="メイリオ" panose="020B0604030504040204" pitchFamily="50" charset="-128"/>
                <a:ea typeface="メイリオ" panose="020B0604030504040204" pitchFamily="50" charset="-128"/>
              </a:rPr>
              <a:t>ある場合、遅い速度で注入することで嘔吐や下痢を予防できることがあります。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このような場合、</a:t>
            </a:r>
            <a:r>
              <a:rPr kumimoji="1" lang="ja-JP" altLang="en-US" kern="1200" dirty="0">
                <a:effectLst/>
                <a:latin typeface="メイリオ" panose="020B0604030504040204" pitchFamily="50" charset="-128"/>
                <a:ea typeface="メイリオ" panose="020B0604030504040204" pitchFamily="50" charset="-128"/>
              </a:rPr>
              <a:t>経腸栄養</a:t>
            </a:r>
            <a:r>
              <a:rPr kumimoji="1" lang="ja-JP" altLang="ja-JP" kern="1200" dirty="0">
                <a:effectLst/>
                <a:latin typeface="メイリオ" panose="020B0604030504040204" pitchFamily="50" charset="-128"/>
                <a:ea typeface="メイリオ" panose="020B0604030504040204" pitchFamily="50" charset="-128"/>
              </a:rPr>
              <a:t>用</a:t>
            </a:r>
            <a:r>
              <a:rPr kumimoji="1" lang="ja-JP" altLang="en-US" kern="1200" dirty="0">
                <a:effectLst/>
                <a:latin typeface="メイリオ" panose="020B0604030504040204" pitchFamily="50" charset="-128"/>
                <a:ea typeface="メイリオ" panose="020B0604030504040204" pitchFamily="50" charset="-128"/>
              </a:rPr>
              <a:t>注入</a:t>
            </a:r>
            <a:r>
              <a:rPr kumimoji="1" lang="ja-JP" altLang="ja-JP" kern="1200" dirty="0">
                <a:effectLst/>
                <a:latin typeface="メイリオ" panose="020B0604030504040204" pitchFamily="50" charset="-128"/>
                <a:ea typeface="メイリオ" panose="020B0604030504040204" pitchFamily="50" charset="-128"/>
              </a:rPr>
              <a:t>ポンプ</a:t>
            </a:r>
            <a:r>
              <a:rPr kumimoji="1" lang="ja-JP" altLang="ja-JP" kern="1200" dirty="0">
                <a:solidFill>
                  <a:schemeClr val="tx1"/>
                </a:solidFill>
                <a:effectLst/>
                <a:latin typeface="メイリオ" panose="020B0604030504040204" pitchFamily="50" charset="-128"/>
                <a:ea typeface="メイリオ" panose="020B0604030504040204" pitchFamily="50" charset="-128"/>
              </a:rPr>
              <a:t>を使用することで安定した注入ができます。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それほど遅い速度で注入する必要がない場合でも、腹圧や注入物の粘性の変化に関係なく一定の速度で注入</a:t>
            </a:r>
            <a:r>
              <a:rPr kumimoji="1" lang="ja-JP" altLang="en-US" kern="1200" dirty="0">
                <a:solidFill>
                  <a:schemeClr val="tx1"/>
                </a:solidFill>
                <a:effectLst/>
                <a:latin typeface="メイリオ" panose="020B0604030504040204" pitchFamily="50" charset="-128"/>
                <a:ea typeface="メイリオ" panose="020B0604030504040204" pitchFamily="50" charset="-128"/>
              </a:rPr>
              <a:t>でき</a:t>
            </a:r>
            <a:r>
              <a:rPr kumimoji="1" lang="ja-JP" altLang="ja-JP" kern="1200" dirty="0">
                <a:solidFill>
                  <a:schemeClr val="tx1"/>
                </a:solidFill>
                <a:effectLst/>
                <a:latin typeface="メイリオ" panose="020B0604030504040204" pitchFamily="50" charset="-128"/>
                <a:ea typeface="メイリオ" panose="020B0604030504040204" pitchFamily="50" charset="-128"/>
              </a:rPr>
              <a:t>るため、ポンプの使用が普及しています。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pPr marL="171860" indent="-171860">
              <a:buFont typeface="Wingdings" pitchFamily="2" charset="2"/>
              <a:buChar char="ü"/>
            </a:pP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注入ポンプ使用時のポイントは「</a:t>
            </a:r>
            <a:r>
              <a:rPr lang="ja-JP" altLang="en-US" dirty="0">
                <a:latin typeface="メイリオ" panose="020B0604030504040204" pitchFamily="50" charset="-128"/>
                <a:ea typeface="メイリオ" panose="020B0604030504040204" pitchFamily="50" charset="-128"/>
              </a:rPr>
              <a:t>栄養</a:t>
            </a:r>
            <a:r>
              <a:rPr kumimoji="1" lang="ja-JP" altLang="ja-JP" kern="1200" dirty="0">
                <a:effectLst/>
                <a:latin typeface="メイリオ" panose="020B0604030504040204" pitchFamily="50" charset="-128"/>
                <a:ea typeface="メイリオ" panose="020B0604030504040204" pitchFamily="50" charset="-128"/>
              </a:rPr>
              <a:t>のセッティング</a:t>
            </a:r>
            <a:r>
              <a:rPr kumimoji="1" lang="ja-JP" altLang="ja-JP" kern="1200" dirty="0">
                <a:solidFill>
                  <a:schemeClr val="tx1"/>
                </a:solidFill>
                <a:effectLst/>
                <a:latin typeface="メイリオ" panose="020B0604030504040204" pitchFamily="50" charset="-128"/>
                <a:ea typeface="メイリオ" panose="020B0604030504040204" pitchFamily="50" charset="-128"/>
              </a:rPr>
              <a:t>」と「投与速度と注入量の設定」を正しく行うことです。</a:t>
            </a:r>
          </a:p>
          <a:p>
            <a:r>
              <a:rPr kumimoji="1" lang="ja-JP" altLang="en-US" kern="1200" dirty="0">
                <a:solidFill>
                  <a:schemeClr val="tx1"/>
                </a:solidFill>
                <a:effectLst/>
                <a:latin typeface="メイリオ" panose="020B0604030504040204" pitchFamily="50" charset="-128"/>
                <a:ea typeface="メイリオ" panose="020B0604030504040204" pitchFamily="50" charset="-128"/>
              </a:rPr>
              <a:t>　</a:t>
            </a:r>
            <a:r>
              <a:rPr kumimoji="1" lang="ja-JP" altLang="ja-JP" kern="1200" dirty="0">
                <a:solidFill>
                  <a:schemeClr val="tx1"/>
                </a:solidFill>
                <a:effectLst/>
                <a:latin typeface="メイリオ" panose="020B0604030504040204" pitchFamily="50" charset="-128"/>
                <a:ea typeface="メイリオ" panose="020B0604030504040204" pitchFamily="50" charset="-128"/>
              </a:rPr>
              <a:t>在宅小児経管栄養法指導管理料か在宅成分栄養経管栄養法指導管理料を算定している場合に、管理料を算定している医療機関から経管栄養用のポンプをレンタルできます。</a:t>
            </a:r>
            <a:endParaRPr kumimoji="1" lang="en-US" altLang="ja-JP" kern="1200" dirty="0">
              <a:solidFill>
                <a:schemeClr val="tx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735803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a:extLst>
              <a:ext uri="{FF2B5EF4-FFF2-40B4-BE49-F238E27FC236}">
                <a16:creationId xmlns:a16="http://schemas.microsoft.com/office/drawing/2014/main" id="{4ADF517E-ED05-A547-B6B8-EBFECEDEC928}"/>
              </a:ext>
            </a:extLst>
          </p:cNvPr>
          <p:cNvSpPr>
            <a:spLocks noGrp="1" noRot="1" noChangeAspect="1" noTextEdit="1"/>
          </p:cNvSpPr>
          <p:nvPr>
            <p:ph type="sldImg"/>
          </p:nvPr>
        </p:nvSpPr>
        <p:spPr bwMode="auto">
          <a:xfrm>
            <a:off x="981075" y="1243013"/>
            <a:ext cx="48450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ノート プレースホルダ 2">
            <a:extLst>
              <a:ext uri="{FF2B5EF4-FFF2-40B4-BE49-F238E27FC236}">
                <a16:creationId xmlns:a16="http://schemas.microsoft.com/office/drawing/2014/main" id="{A88EAFFF-B41E-2D46-9796-34620E27E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15589">
              <a:defRPr/>
            </a:pPr>
            <a:r>
              <a:rPr lang="ja-JP" altLang="en-US" dirty="0"/>
              <a:t>　</a:t>
            </a:r>
            <a:r>
              <a:rPr lang="ja-JP" altLang="ja-JP" dirty="0"/>
              <a:t>神経因性膀胱とは膀胱の神経支配の異常により発生する排尿機能の障害です。膀胱の神経支配の異常は脊髄の障害によって生じることが多いのですが、脳の障害でも起こります。排尿機能の障害には、『膀胱に尿を貯めることができない蓄尿障害』と『膀胱から尿をスムーズに排出できない排尿障害』があります。実際には、両方の障害が様々な程度に複合していて一人一人病態は異なります。</a:t>
            </a:r>
          </a:p>
          <a:p>
            <a:pPr eaLnBrk="1" hangingPunct="1"/>
            <a:endParaRPr lang="ja-JP" altLang="en-US" dirty="0"/>
          </a:p>
        </p:txBody>
      </p:sp>
      <p:sp>
        <p:nvSpPr>
          <p:cNvPr id="37891" name="日付プレースホルダ 3">
            <a:extLst>
              <a:ext uri="{FF2B5EF4-FFF2-40B4-BE49-F238E27FC236}">
                <a16:creationId xmlns:a16="http://schemas.microsoft.com/office/drawing/2014/main" id="{3FE1D426-BCD6-9F49-8781-B865652BE65F}"/>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Times" pitchFamily="2" charset="0"/>
                <a:ea typeface="Osaka" panose="020B0600000000000000" pitchFamily="34" charset="-128"/>
              </a:defRPr>
            </a:lvl1pPr>
            <a:lvl2pPr marL="743916" indent="-286121">
              <a:defRPr kumimoji="1" sz="2400">
                <a:solidFill>
                  <a:schemeClr val="tx1"/>
                </a:solidFill>
                <a:latin typeface="Times" pitchFamily="2" charset="0"/>
                <a:ea typeface="Osaka" panose="020B0600000000000000" pitchFamily="34" charset="-128"/>
              </a:defRPr>
            </a:lvl2pPr>
            <a:lvl3pPr marL="1144486" indent="-228897">
              <a:defRPr kumimoji="1" sz="2400">
                <a:solidFill>
                  <a:schemeClr val="tx1"/>
                </a:solidFill>
                <a:latin typeface="Times" pitchFamily="2" charset="0"/>
                <a:ea typeface="Osaka" panose="020B0600000000000000" pitchFamily="34" charset="-128"/>
              </a:defRPr>
            </a:lvl3pPr>
            <a:lvl4pPr marL="1602280" indent="-228897">
              <a:defRPr kumimoji="1" sz="2400">
                <a:solidFill>
                  <a:schemeClr val="tx1"/>
                </a:solidFill>
                <a:latin typeface="Times" pitchFamily="2" charset="0"/>
                <a:ea typeface="Osaka" panose="020B0600000000000000" pitchFamily="34" charset="-128"/>
              </a:defRPr>
            </a:lvl4pPr>
            <a:lvl5pPr marL="2060075" indent="-228897">
              <a:defRPr kumimoji="1" sz="2400">
                <a:solidFill>
                  <a:schemeClr val="tx1"/>
                </a:solidFill>
                <a:latin typeface="Times" pitchFamily="2" charset="0"/>
                <a:ea typeface="Osaka" panose="020B0600000000000000" pitchFamily="34" charset="-128"/>
              </a:defRPr>
            </a:lvl5pPr>
            <a:lvl6pPr marL="2517869"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6pPr>
            <a:lvl7pPr marL="2975663"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7pPr>
            <a:lvl8pPr marL="3433458"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8pPr>
            <a:lvl9pPr marL="3891252"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9pPr>
          </a:lstStyle>
          <a:p>
            <a:endParaRPr lang="en-US" altLang="ja-JP" sz="1200">
              <a:latin typeface="Arial" panose="020B0604020202020204" pitchFamily="34" charset="0"/>
              <a:ea typeface="ＭＳ Ｐゴシック" panose="020B0600070205080204" pitchFamily="34" charset="-128"/>
              <a:cs typeface="Osaka" panose="020B0600000000000000" pitchFamily="34" charset="-128"/>
            </a:endParaRPr>
          </a:p>
        </p:txBody>
      </p:sp>
      <p:sp>
        <p:nvSpPr>
          <p:cNvPr id="5"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339</a:t>
            </a:r>
          </a:p>
        </p:txBody>
      </p:sp>
    </p:spTree>
    <p:extLst>
      <p:ext uri="{BB962C8B-B14F-4D97-AF65-F5344CB8AC3E}">
        <p14:creationId xmlns:p14="http://schemas.microsoft.com/office/powerpoint/2010/main" val="330595801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スライド イメージ プレースホルダ 1">
            <a:extLst>
              <a:ext uri="{FF2B5EF4-FFF2-40B4-BE49-F238E27FC236}">
                <a16:creationId xmlns:a16="http://schemas.microsoft.com/office/drawing/2014/main" id="{255D9931-D2EA-6B4D-8131-D40F9C9FA6A0}"/>
              </a:ext>
            </a:extLst>
          </p:cNvPr>
          <p:cNvSpPr>
            <a:spLocks noGrp="1" noRot="1" noChangeAspect="1" noTextEdit="1"/>
          </p:cNvSpPr>
          <p:nvPr>
            <p:ph type="sldImg"/>
          </p:nvPr>
        </p:nvSpPr>
        <p:spPr bwMode="auto">
          <a:xfrm>
            <a:off x="981075" y="1243013"/>
            <a:ext cx="48450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ノート プレースホルダ 2">
            <a:extLst>
              <a:ext uri="{FF2B5EF4-FFF2-40B4-BE49-F238E27FC236}">
                <a16:creationId xmlns:a16="http://schemas.microsoft.com/office/drawing/2014/main" id="{55A373C8-7869-2747-B9C4-CC8868DB4A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膀胱内圧上昇による合併症</a:t>
            </a:r>
            <a:r>
              <a:rPr lang="ja-JP" altLang="en-US" dirty="0"/>
              <a:t>について説明します。</a:t>
            </a:r>
            <a:endParaRPr lang="ja-JP" altLang="ja-JP" dirty="0"/>
          </a:p>
          <a:p>
            <a:r>
              <a:rPr lang="ja-JP" altLang="ja-JP" dirty="0"/>
              <a:t>　『蓄尿障害』は失禁を生じるためオムツが必須で、社会生活への影響は大きいのですが、腎機能への影響はありません。</a:t>
            </a:r>
          </a:p>
          <a:p>
            <a:r>
              <a:rPr lang="ja-JP" altLang="en-US" dirty="0"/>
              <a:t>　</a:t>
            </a:r>
            <a:r>
              <a:rPr lang="ja-JP" altLang="ja-JP" dirty="0"/>
              <a:t>一方、『排尿障害』は、残尿によって膀胱内圧が上昇すると、膀胱尿管逆流症が生じ、さらに尿路感染症や逆流性腎症や水腎症を引き起こし、それらを適切に治療しないと、腎機能が低下し腎不全に至ります。腎不全にならないためには、膀胱内圧を高めない程度に『残尿』をコントロールすることが重要になります。</a:t>
            </a:r>
          </a:p>
          <a:p>
            <a:pPr eaLnBrk="1" hangingPunct="1"/>
            <a:endParaRPr lang="ja-JP" altLang="en-US" dirty="0"/>
          </a:p>
        </p:txBody>
      </p:sp>
      <p:sp>
        <p:nvSpPr>
          <p:cNvPr id="39939" name="日付プレースホルダ 4">
            <a:extLst>
              <a:ext uri="{FF2B5EF4-FFF2-40B4-BE49-F238E27FC236}">
                <a16:creationId xmlns:a16="http://schemas.microsoft.com/office/drawing/2014/main" id="{9CDD8F27-3E0B-7E43-9A2A-8426590D119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Times" pitchFamily="2" charset="0"/>
                <a:ea typeface="Osaka" panose="020B0600000000000000" pitchFamily="34" charset="-128"/>
              </a:defRPr>
            </a:lvl1pPr>
            <a:lvl2pPr marL="743916" indent="-286121">
              <a:defRPr kumimoji="1" sz="2400">
                <a:solidFill>
                  <a:schemeClr val="tx1"/>
                </a:solidFill>
                <a:latin typeface="Times" pitchFamily="2" charset="0"/>
                <a:ea typeface="Osaka" panose="020B0600000000000000" pitchFamily="34" charset="-128"/>
              </a:defRPr>
            </a:lvl2pPr>
            <a:lvl3pPr marL="1144486" indent="-228897">
              <a:defRPr kumimoji="1" sz="2400">
                <a:solidFill>
                  <a:schemeClr val="tx1"/>
                </a:solidFill>
                <a:latin typeface="Times" pitchFamily="2" charset="0"/>
                <a:ea typeface="Osaka" panose="020B0600000000000000" pitchFamily="34" charset="-128"/>
              </a:defRPr>
            </a:lvl3pPr>
            <a:lvl4pPr marL="1602280" indent="-228897">
              <a:defRPr kumimoji="1" sz="2400">
                <a:solidFill>
                  <a:schemeClr val="tx1"/>
                </a:solidFill>
                <a:latin typeface="Times" pitchFamily="2" charset="0"/>
                <a:ea typeface="Osaka" panose="020B0600000000000000" pitchFamily="34" charset="-128"/>
              </a:defRPr>
            </a:lvl4pPr>
            <a:lvl5pPr marL="2060075" indent="-228897">
              <a:defRPr kumimoji="1" sz="2400">
                <a:solidFill>
                  <a:schemeClr val="tx1"/>
                </a:solidFill>
                <a:latin typeface="Times" pitchFamily="2" charset="0"/>
                <a:ea typeface="Osaka" panose="020B0600000000000000" pitchFamily="34" charset="-128"/>
              </a:defRPr>
            </a:lvl5pPr>
            <a:lvl6pPr marL="2517869"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6pPr>
            <a:lvl7pPr marL="2975663"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7pPr>
            <a:lvl8pPr marL="3433458"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8pPr>
            <a:lvl9pPr marL="3891252"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9pPr>
          </a:lstStyle>
          <a:p>
            <a:endParaRPr lang="en-US" altLang="ja-JP" sz="1200">
              <a:latin typeface="Arial" panose="020B0604020202020204" pitchFamily="34" charset="0"/>
              <a:ea typeface="ＭＳ Ｐゴシック" panose="020B0600070205080204" pitchFamily="34" charset="-128"/>
              <a:cs typeface="Osaka" panose="020B0600000000000000" pitchFamily="34" charset="-128"/>
            </a:endParaRPr>
          </a:p>
        </p:txBody>
      </p:sp>
      <p:sp>
        <p:nvSpPr>
          <p:cNvPr id="5"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340</a:t>
            </a:r>
          </a:p>
        </p:txBody>
      </p:sp>
    </p:spTree>
    <p:extLst>
      <p:ext uri="{BB962C8B-B14F-4D97-AF65-F5344CB8AC3E}">
        <p14:creationId xmlns:p14="http://schemas.microsoft.com/office/powerpoint/2010/main" val="8255657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78E0966D-EBCF-584E-9948-53F61A547DA2}"/>
              </a:ext>
            </a:extLst>
          </p:cNvPr>
          <p:cNvSpPr>
            <a:spLocks noGrp="1" noRot="1" noChangeAspect="1" noChangeArrowheads="1" noTextEdit="1"/>
          </p:cNvSpPr>
          <p:nvPr>
            <p:ph type="sldImg"/>
          </p:nvPr>
        </p:nvSpPr>
        <p:spPr bwMode="auto">
          <a:xfrm>
            <a:off x="981075" y="1243013"/>
            <a:ext cx="48450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a:extLst>
              <a:ext uri="{FF2B5EF4-FFF2-40B4-BE49-F238E27FC236}">
                <a16:creationId xmlns:a16="http://schemas.microsoft.com/office/drawing/2014/main" id="{507FD88B-C6F7-A944-B463-3E8CC18E25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15589">
              <a:defRPr/>
            </a:pPr>
            <a:r>
              <a:rPr lang="ja-JP" altLang="en-US" dirty="0"/>
              <a:t>　</a:t>
            </a:r>
            <a:r>
              <a:rPr lang="ja-JP" altLang="ja-JP" dirty="0"/>
              <a:t>残尿をなくし、膀胱内圧の上昇を防ぐためには様々な方法がありますが、非侵襲的に簡便にできる方法として間欠導尿法が有用です。</a:t>
            </a:r>
            <a:endParaRPr lang="en-US" altLang="ja-JP" dirty="0"/>
          </a:p>
          <a:p>
            <a:pPr algn="l" defTabSz="915589">
              <a:lnSpc>
                <a:spcPct val="100000"/>
              </a:lnSpc>
              <a:defRPr/>
            </a:pPr>
            <a:endParaRPr lang="en-US" altLang="ja-JP" dirty="0"/>
          </a:p>
          <a:p>
            <a:r>
              <a:rPr lang="ja-JP" altLang="ja-JP" dirty="0"/>
              <a:t>１）間欠導尿の適応</a:t>
            </a:r>
          </a:p>
          <a:p>
            <a:r>
              <a:rPr lang="ja-JP" altLang="ja-JP" dirty="0"/>
              <a:t>高度の残尿が尿路感染症の原因となっている場合や、残尿による水腎症や逆流性腎症の危険性があり、薬物治療や外科的治療が無効ないしは不可能な場合に、間欠導尿法が検討されます。</a:t>
            </a:r>
          </a:p>
          <a:p>
            <a:r>
              <a:rPr lang="ja-JP" altLang="ja-JP" dirty="0"/>
              <a:t>２）清潔間欠導尿法</a:t>
            </a:r>
          </a:p>
          <a:p>
            <a:r>
              <a:rPr lang="ja-JP" altLang="ja-JP" dirty="0"/>
              <a:t>通常の手洗いを行い、使い捨てまたは再使用可能な清潔なカテーテルを外尿道口に挿入して、膀胱から尿を排出し、その後にカテーテルを抜去する導尿方法です。滅菌操作は必要ありません。</a:t>
            </a:r>
          </a:p>
          <a:p>
            <a:pPr algn="l" defTabSz="915589">
              <a:lnSpc>
                <a:spcPct val="100000"/>
              </a:lnSpc>
              <a:defRPr/>
            </a:pPr>
            <a:endParaRPr lang="ja-JP" altLang="ja-JP" dirty="0"/>
          </a:p>
          <a:p>
            <a:pPr eaLnBrk="1" hangingPunct="1"/>
            <a:endParaRPr lang="ja-JP" altLang="en-US" dirty="0"/>
          </a:p>
        </p:txBody>
      </p:sp>
      <p:sp>
        <p:nvSpPr>
          <p:cNvPr id="41987" name="日付プレースホルダ 4">
            <a:extLst>
              <a:ext uri="{FF2B5EF4-FFF2-40B4-BE49-F238E27FC236}">
                <a16:creationId xmlns:a16="http://schemas.microsoft.com/office/drawing/2014/main" id="{5516BD6C-5012-B84D-873A-19B7FC2170B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Times" pitchFamily="2" charset="0"/>
                <a:ea typeface="Osaka" panose="020B0600000000000000" pitchFamily="34" charset="-128"/>
              </a:defRPr>
            </a:lvl1pPr>
            <a:lvl2pPr marL="743916" indent="-286121">
              <a:defRPr kumimoji="1" sz="2400">
                <a:solidFill>
                  <a:schemeClr val="tx1"/>
                </a:solidFill>
                <a:latin typeface="Times" pitchFamily="2" charset="0"/>
                <a:ea typeface="Osaka" panose="020B0600000000000000" pitchFamily="34" charset="-128"/>
              </a:defRPr>
            </a:lvl2pPr>
            <a:lvl3pPr marL="1144486" indent="-228897">
              <a:defRPr kumimoji="1" sz="2400">
                <a:solidFill>
                  <a:schemeClr val="tx1"/>
                </a:solidFill>
                <a:latin typeface="Times" pitchFamily="2" charset="0"/>
                <a:ea typeface="Osaka" panose="020B0600000000000000" pitchFamily="34" charset="-128"/>
              </a:defRPr>
            </a:lvl3pPr>
            <a:lvl4pPr marL="1602280" indent="-228897">
              <a:defRPr kumimoji="1" sz="2400">
                <a:solidFill>
                  <a:schemeClr val="tx1"/>
                </a:solidFill>
                <a:latin typeface="Times" pitchFamily="2" charset="0"/>
                <a:ea typeface="Osaka" panose="020B0600000000000000" pitchFamily="34" charset="-128"/>
              </a:defRPr>
            </a:lvl4pPr>
            <a:lvl5pPr marL="2060075" indent="-228897">
              <a:defRPr kumimoji="1" sz="2400">
                <a:solidFill>
                  <a:schemeClr val="tx1"/>
                </a:solidFill>
                <a:latin typeface="Times" pitchFamily="2" charset="0"/>
                <a:ea typeface="Osaka" panose="020B0600000000000000" pitchFamily="34" charset="-128"/>
              </a:defRPr>
            </a:lvl5pPr>
            <a:lvl6pPr marL="2517869"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6pPr>
            <a:lvl7pPr marL="2975663"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7pPr>
            <a:lvl8pPr marL="3433458"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8pPr>
            <a:lvl9pPr marL="3891252"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9pPr>
          </a:lstStyle>
          <a:p>
            <a:endParaRPr lang="en-US" altLang="ja-JP" sz="1200">
              <a:latin typeface="Arial" panose="020B0604020202020204" pitchFamily="34" charset="0"/>
              <a:ea typeface="ＭＳ Ｐゴシック" panose="020B0600070205080204" pitchFamily="34" charset="-128"/>
              <a:cs typeface="Osaka" panose="020B0600000000000000" pitchFamily="34" charset="-128"/>
            </a:endParaRPr>
          </a:p>
        </p:txBody>
      </p:sp>
      <p:sp>
        <p:nvSpPr>
          <p:cNvPr id="5"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341</a:t>
            </a:r>
          </a:p>
        </p:txBody>
      </p:sp>
    </p:spTree>
    <p:extLst>
      <p:ext uri="{BB962C8B-B14F-4D97-AF65-F5344CB8AC3E}">
        <p14:creationId xmlns:p14="http://schemas.microsoft.com/office/powerpoint/2010/main" val="377155509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【導尿前の観察】前回の排尿時間、尿失禁の有無、尿意の有無を確認し、下腹部の張りなどを観察します。</a:t>
            </a:r>
          </a:p>
          <a:p>
            <a:r>
              <a:rPr kumimoji="1" lang="ja-JP" altLang="ja-JP" kern="1200" dirty="0">
                <a:solidFill>
                  <a:schemeClr val="tx1"/>
                </a:solidFill>
                <a:effectLst/>
              </a:rPr>
              <a:t>【姿勢を整える】下衣を下ろし導尿に適した安定した姿勢にします。トイレでの姿勢保持が困難な場合は、保健室のベッドの上など、プライバシーと衛生面と安全性を配慮した場所で行います。</a:t>
            </a:r>
          </a:p>
          <a:p>
            <a:r>
              <a:rPr kumimoji="1" lang="ja-JP" altLang="ja-JP" kern="1200" dirty="0">
                <a:solidFill>
                  <a:schemeClr val="tx1"/>
                </a:solidFill>
                <a:effectLst/>
              </a:rPr>
              <a:t>自排尿がある場合には導尿前に促します。</a:t>
            </a:r>
          </a:p>
          <a:p>
            <a:r>
              <a:rPr kumimoji="1" lang="ja-JP" altLang="ja-JP" kern="1200" dirty="0">
                <a:solidFill>
                  <a:schemeClr val="tx1"/>
                </a:solidFill>
                <a:effectLst/>
              </a:rPr>
              <a:t>【準備】</a:t>
            </a:r>
          </a:p>
          <a:p>
            <a:r>
              <a:rPr lang="ja-JP" altLang="en-US" dirty="0"/>
              <a:t>　</a:t>
            </a:r>
            <a:r>
              <a:rPr kumimoji="1" lang="ja-JP" altLang="ja-JP" kern="1200" dirty="0">
                <a:solidFill>
                  <a:schemeClr val="tx1"/>
                </a:solidFill>
                <a:effectLst/>
              </a:rPr>
              <a:t>物品を使いやすい位置に準備します。</a:t>
            </a:r>
            <a:endParaRPr kumimoji="1" lang="en-US" altLang="ja-JP" kern="1200" dirty="0">
              <a:solidFill>
                <a:schemeClr val="tx1"/>
              </a:solidFill>
              <a:effectLst/>
            </a:endParaRPr>
          </a:p>
          <a:p>
            <a:r>
              <a:rPr lang="ja-JP" altLang="en-US" dirty="0"/>
              <a:t>　</a:t>
            </a:r>
            <a:r>
              <a:rPr kumimoji="1" lang="ja-JP" altLang="ja-JP" kern="1200" dirty="0">
                <a:solidFill>
                  <a:schemeClr val="tx1"/>
                </a:solidFill>
                <a:effectLst/>
              </a:rPr>
              <a:t>手洗いをします。</a:t>
            </a:r>
          </a:p>
          <a:p>
            <a:r>
              <a:rPr kumimoji="1" lang="ja-JP" altLang="en-US" kern="1200" dirty="0">
                <a:solidFill>
                  <a:schemeClr val="tx1"/>
                </a:solidFill>
                <a:effectLst/>
              </a:rPr>
              <a:t>　</a:t>
            </a:r>
            <a:r>
              <a:rPr kumimoji="1" lang="ja-JP" altLang="ja-JP" kern="1200" dirty="0">
                <a:solidFill>
                  <a:schemeClr val="tx1"/>
                </a:solidFill>
                <a:effectLst/>
              </a:rPr>
              <a:t>清浄綿を４〜</a:t>
            </a:r>
            <a:r>
              <a:rPr kumimoji="1" lang="en-US" altLang="ja-JP" kern="1200" dirty="0">
                <a:solidFill>
                  <a:schemeClr val="tx1"/>
                </a:solidFill>
                <a:effectLst/>
              </a:rPr>
              <a:t>6</a:t>
            </a:r>
            <a:r>
              <a:rPr kumimoji="1" lang="ja-JP" altLang="ja-JP" kern="1200" dirty="0">
                <a:solidFill>
                  <a:schemeClr val="tx1"/>
                </a:solidFill>
                <a:effectLst/>
              </a:rPr>
              <a:t>枚に分け、そのうちの１枚にキシロカインゼリーを出しておきます。</a:t>
            </a:r>
          </a:p>
          <a:p>
            <a:r>
              <a:rPr kumimoji="1" lang="ja-JP" altLang="en-US" kern="1200" dirty="0">
                <a:solidFill>
                  <a:schemeClr val="tx1"/>
                </a:solidFill>
                <a:effectLst/>
              </a:rPr>
              <a:t>　</a:t>
            </a:r>
            <a:r>
              <a:rPr kumimoji="1" lang="ja-JP" altLang="ja-JP" kern="1200" dirty="0">
                <a:solidFill>
                  <a:schemeClr val="tx1"/>
                </a:solidFill>
                <a:effectLst/>
              </a:rPr>
              <a:t>ディスポカテーテルを開封します。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22CFB27-3C12-6346-9E73-987ADBC1D66A}" type="slidenum">
              <a:rPr kumimoji="1" lang="ja-JP" altLang="en-US" smtClean="0"/>
              <a:t>238</a:t>
            </a:fld>
            <a:endParaRPr kumimoji="1" lang="ja-JP" altLang="en-US"/>
          </a:p>
        </p:txBody>
      </p:sp>
    </p:spTree>
    <p:extLst>
      <p:ext uri="{BB962C8B-B14F-4D97-AF65-F5344CB8AC3E}">
        <p14:creationId xmlns:p14="http://schemas.microsoft.com/office/powerpoint/2010/main" val="428722942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ja-JP" kern="1200" dirty="0">
                <a:solidFill>
                  <a:schemeClr val="tx1"/>
                </a:solidFill>
                <a:effectLst/>
              </a:rPr>
              <a:t>【消毒】</a:t>
            </a:r>
          </a:p>
          <a:p>
            <a:r>
              <a:rPr kumimoji="1" lang="ja-JP" altLang="ja-JP" kern="1200" dirty="0">
                <a:solidFill>
                  <a:schemeClr val="tx1"/>
                </a:solidFill>
                <a:effectLst/>
              </a:rPr>
              <a:t>両手に使い捨て手袋を装着し、清浄綿の</a:t>
            </a:r>
            <a:r>
              <a:rPr kumimoji="1" lang="en-US" altLang="ja-JP" kern="1200" dirty="0">
                <a:solidFill>
                  <a:schemeClr val="tx1"/>
                </a:solidFill>
                <a:effectLst/>
              </a:rPr>
              <a:t>1</a:t>
            </a:r>
            <a:r>
              <a:rPr kumimoji="1" lang="ja-JP" altLang="ja-JP" kern="1200" dirty="0">
                <a:solidFill>
                  <a:schemeClr val="tx1"/>
                </a:solidFill>
                <a:effectLst/>
              </a:rPr>
              <a:t>枚を使用して利き手の指を手袋の上から消毒します。</a:t>
            </a:r>
            <a:endParaRPr kumimoji="1" lang="en-US" altLang="ja-JP" kern="1200" dirty="0">
              <a:solidFill>
                <a:schemeClr val="tx1"/>
              </a:solidFill>
              <a:effectLst/>
            </a:endParaRPr>
          </a:p>
          <a:p>
            <a:r>
              <a:rPr kumimoji="1" lang="ja-JP" altLang="ja-JP" kern="1200" dirty="0">
                <a:solidFill>
                  <a:schemeClr val="tx1"/>
                </a:solidFill>
                <a:effectLst/>
              </a:rPr>
              <a:t>［女性］利き手でない方の手で陰唇を開き、利き手に持った清浄綿で陰部を消毒します。清浄綿を</a:t>
            </a:r>
            <a:r>
              <a:rPr kumimoji="1" lang="en-US" altLang="ja-JP" kern="1200" dirty="0">
                <a:solidFill>
                  <a:schemeClr val="tx1"/>
                </a:solidFill>
                <a:effectLst/>
              </a:rPr>
              <a:t>1</a:t>
            </a:r>
            <a:r>
              <a:rPr kumimoji="1" lang="ja-JP" altLang="ja-JP" kern="1200" dirty="0">
                <a:solidFill>
                  <a:schemeClr val="tx1"/>
                </a:solidFill>
                <a:effectLst/>
              </a:rPr>
              <a:t>枚ずつ使用して尿道口の左右を前から後に向かって消毒し、次の新しい清浄綿で尿道口を前から後に向かって消毒します。</a:t>
            </a:r>
          </a:p>
          <a:p>
            <a:r>
              <a:rPr kumimoji="1" lang="ja-JP" altLang="ja-JP" kern="1200" dirty="0">
                <a:solidFill>
                  <a:schemeClr val="tx1"/>
                </a:solidFill>
                <a:effectLst/>
              </a:rPr>
              <a:t>［男性］利き手でない方の手で陰茎部を持ち包皮をむき、利き手に持った清浄綿で尿道口を消毒します。清浄綿</a:t>
            </a:r>
            <a:r>
              <a:rPr kumimoji="1" lang="en-US" altLang="ja-JP" kern="1200" dirty="0">
                <a:solidFill>
                  <a:schemeClr val="tx1"/>
                </a:solidFill>
                <a:effectLst/>
              </a:rPr>
              <a:t>1</a:t>
            </a:r>
            <a:r>
              <a:rPr kumimoji="1" lang="ja-JP" altLang="ja-JP" kern="1200" dirty="0">
                <a:solidFill>
                  <a:schemeClr val="tx1"/>
                </a:solidFill>
                <a:effectLst/>
              </a:rPr>
              <a:t>枚を使用して尿道口の中心から円を描くように消毒します。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22CFB27-3C12-6346-9E73-987ADBC1D66A}" type="slidenum">
              <a:rPr kumimoji="1" lang="ja-JP" altLang="en-US" smtClean="0"/>
              <a:t>239</a:t>
            </a:fld>
            <a:endParaRPr kumimoji="1" lang="ja-JP" altLang="en-US"/>
          </a:p>
        </p:txBody>
      </p:sp>
    </p:spTree>
    <p:extLst>
      <p:ext uri="{BB962C8B-B14F-4D97-AF65-F5344CB8AC3E}">
        <p14:creationId xmlns:p14="http://schemas.microsoft.com/office/powerpoint/2010/main" val="942038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学校</a:t>
            </a:r>
            <a:r>
              <a:rPr lang="ja-JP" altLang="en-US" dirty="0"/>
              <a:t>や通所施設でも</a:t>
            </a:r>
            <a:r>
              <a:rPr lang="ja-JP" altLang="ja-JP" dirty="0"/>
              <a:t>、腹臥位のポジショニングが普及しつつあ</a:t>
            </a:r>
            <a:r>
              <a:rPr lang="ja-JP" altLang="en-US" dirty="0"/>
              <a:t>ります</a:t>
            </a:r>
            <a:r>
              <a:rPr lang="ja-JP" altLang="ja-JP" dirty="0"/>
              <a:t>が、リラックスした腹臥位が取れるようにするとともに、腹臥位での事故防止のための注意が充分に必要で</a:t>
            </a:r>
            <a:r>
              <a:rPr lang="ja-JP" altLang="en-US" dirty="0"/>
              <a:t>す。</a:t>
            </a:r>
            <a:endParaRPr lang="en-US" altLang="ja-JP" dirty="0"/>
          </a:p>
          <a:p>
            <a:r>
              <a:rPr lang="ja-JP" altLang="en-US" dirty="0"/>
              <a:t>　</a:t>
            </a:r>
            <a:r>
              <a:rPr lang="ja-JP" altLang="ja-JP" dirty="0"/>
              <a:t>口や鼻が塞がれて窒息することのないように、また、横や下へずり落ちる事故を防ぐために個々</a:t>
            </a:r>
            <a:r>
              <a:rPr lang="ja-JP" altLang="en-US" dirty="0"/>
              <a:t>の状態</a:t>
            </a:r>
            <a:r>
              <a:rPr lang="ja-JP" altLang="ja-JP" dirty="0"/>
              <a:t>に応じて作成された腹臥位用マットなどを使用</a:t>
            </a:r>
            <a:r>
              <a:rPr lang="ja-JP" altLang="en-US" dirty="0"/>
              <a:t>します</a:t>
            </a:r>
            <a:r>
              <a:rPr lang="ja-JP" altLang="ja-JP" dirty="0"/>
              <a:t>。</a:t>
            </a:r>
            <a:r>
              <a:rPr lang="ja-JP" altLang="en-US" dirty="0"/>
              <a:t>骨折にも注意が必要です。</a:t>
            </a:r>
            <a:endParaRPr lang="ja-JP" altLang="ja-JP" dirty="0"/>
          </a:p>
          <a:p>
            <a:r>
              <a:rPr lang="ja-JP" altLang="en-US" dirty="0"/>
              <a:t>　</a:t>
            </a:r>
            <a:r>
              <a:rPr lang="ja-JP" altLang="ja-JP" dirty="0"/>
              <a:t>腹臥位になることにより本当に良い状態になっているのか、かえって本人に負担になっていないかどうかは、本人の表情や呼吸状態を良く観察することや、パルスオキシメーターでの酸素飽和度や心拍数の把握が手がかりとな</a:t>
            </a:r>
            <a:r>
              <a:rPr lang="ja-JP" altLang="en-US" dirty="0"/>
              <a:t>ります</a:t>
            </a:r>
            <a:r>
              <a:rPr lang="ja-JP" altLang="ja-JP" dirty="0"/>
              <a:t>。</a:t>
            </a:r>
            <a:endParaRPr lang="en-US" altLang="ja-JP" dirty="0"/>
          </a:p>
          <a:p>
            <a:r>
              <a:rPr lang="ja-JP" altLang="en-US" dirty="0"/>
              <a:t>　</a:t>
            </a:r>
            <a:r>
              <a:rPr lang="ja-JP" altLang="ja-JP" dirty="0"/>
              <a:t>初めの慣れない時に心拍数が短時間増加しても、楽になっていけば心拍数は下がってきます。</a:t>
            </a:r>
            <a:endParaRPr lang="en-US" altLang="ja-JP" dirty="0"/>
          </a:p>
          <a:p>
            <a:r>
              <a:rPr lang="ja-JP" altLang="en-US" dirty="0"/>
              <a:t>　</a:t>
            </a:r>
            <a:r>
              <a:rPr lang="ja-JP" altLang="ja-JP" dirty="0"/>
              <a:t>心拍数が増えたままだったり、どんどん増えていく場合は、負担になっていると考え、中止して、腹臥位の仕方をあらためて工夫することが必要で</a:t>
            </a:r>
            <a:r>
              <a:rPr lang="ja-JP" altLang="en-US" dirty="0"/>
              <a:t>す。</a:t>
            </a:r>
            <a:endParaRPr lang="ja-JP" altLang="ja-JP"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9646347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ja-JP" dirty="0"/>
              <a:t>【カテーテル挿入】</a:t>
            </a:r>
          </a:p>
          <a:p>
            <a:r>
              <a:rPr lang="ja-JP" altLang="en-US" dirty="0"/>
              <a:t>・</a:t>
            </a:r>
            <a:r>
              <a:rPr lang="ja-JP" altLang="ja-JP" dirty="0"/>
              <a:t>利き手でない方で陰唇を開き（陰茎部を持ち）尿道口が見えるようにします。見え難い場合はライトを使用します。</a:t>
            </a:r>
          </a:p>
          <a:p>
            <a:r>
              <a:rPr lang="ja-JP" altLang="en-US" dirty="0"/>
              <a:t>・</a:t>
            </a:r>
            <a:r>
              <a:rPr lang="ja-JP" altLang="ja-JP" dirty="0"/>
              <a:t>カテーテルを取り出し、挿入する長さの手前を持ち、カテーテルの先にキシロカインゼリーを付けます。</a:t>
            </a:r>
          </a:p>
          <a:p>
            <a:r>
              <a:rPr lang="ja-JP" altLang="en-US" dirty="0"/>
              <a:t>・</a:t>
            </a:r>
            <a:r>
              <a:rPr lang="ja-JP" altLang="ja-JP" dirty="0"/>
              <a:t>カテーテルを尿道口に挿入します。</a:t>
            </a:r>
          </a:p>
          <a:p>
            <a:r>
              <a:rPr lang="ja-JP" altLang="en-US" dirty="0"/>
              <a:t>・</a:t>
            </a:r>
            <a:r>
              <a:rPr lang="ja-JP" altLang="ja-JP" dirty="0"/>
              <a:t>尿が出てきたら、さらにカテーテルを２〜３</a:t>
            </a:r>
            <a:r>
              <a:rPr lang="en-US" altLang="ja-JP" dirty="0"/>
              <a:t>cm</a:t>
            </a:r>
            <a:r>
              <a:rPr lang="ja-JP" altLang="ja-JP" dirty="0"/>
              <a:t>奥に進めてカテーテルを保持し、コップに採尿します。カテーテルの出口は尿道口よりも低い位置で下向きにすると出てきやすいです。</a:t>
            </a:r>
          </a:p>
          <a:p>
            <a:r>
              <a:rPr lang="ja-JP" altLang="en-US" dirty="0"/>
              <a:t>・</a:t>
            </a:r>
            <a:r>
              <a:rPr lang="ja-JP" altLang="ja-JP" dirty="0"/>
              <a:t>尿が出なくなったらカテーテルを出し入れしたり回したりして残尿を減らします。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22CFB27-3C12-6346-9E73-987ADBC1D66A}" type="slidenum">
              <a:rPr kumimoji="1" lang="ja-JP" altLang="en-US" smtClean="0"/>
              <a:t>240</a:t>
            </a:fld>
            <a:endParaRPr kumimoji="1" lang="ja-JP" altLang="en-US"/>
          </a:p>
        </p:txBody>
      </p:sp>
    </p:spTree>
    <p:extLst>
      <p:ext uri="{BB962C8B-B14F-4D97-AF65-F5344CB8AC3E}">
        <p14:creationId xmlns:p14="http://schemas.microsoft.com/office/powerpoint/2010/main" val="200392764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ja-JP" dirty="0"/>
              <a:t>【カテーテル抜去】</a:t>
            </a:r>
          </a:p>
          <a:p>
            <a:r>
              <a:rPr lang="ja-JP" altLang="en-US" dirty="0"/>
              <a:t>・</a:t>
            </a:r>
            <a:r>
              <a:rPr lang="ja-JP" altLang="ja-JP" dirty="0"/>
              <a:t>尿が出なくなったら、カテーテルの出口を下向きにしながらゆっくりと抜きます。</a:t>
            </a:r>
          </a:p>
          <a:p>
            <a:r>
              <a:rPr lang="ja-JP" altLang="en-US" dirty="0"/>
              <a:t>・</a:t>
            </a:r>
            <a:r>
              <a:rPr lang="ja-JP" altLang="ja-JP" dirty="0"/>
              <a:t>ゴミ袋にカテーテルを入れます。</a:t>
            </a:r>
          </a:p>
          <a:p>
            <a:r>
              <a:rPr lang="ja-JP" altLang="en-US" dirty="0"/>
              <a:t>・</a:t>
            </a:r>
            <a:r>
              <a:rPr lang="ja-JP" altLang="ja-JP" dirty="0"/>
              <a:t>清浄綿で尿道口を消毒します。</a:t>
            </a:r>
          </a:p>
          <a:p>
            <a:r>
              <a:rPr lang="ja-JP" altLang="en-US" dirty="0"/>
              <a:t>・</a:t>
            </a:r>
            <a:r>
              <a:rPr lang="ja-JP" altLang="ja-JP" dirty="0"/>
              <a:t>衣類を整えます。</a:t>
            </a:r>
          </a:p>
          <a:p>
            <a:r>
              <a:rPr lang="ja-JP" altLang="ja-JP" dirty="0"/>
              <a:t>【尿の観察と記録】尿量測定をし、尿量と尿性状を記録します。</a:t>
            </a:r>
          </a:p>
          <a:p>
            <a:r>
              <a:rPr lang="ja-JP" altLang="ja-JP" dirty="0"/>
              <a:t>【片付け】手袋、清浄綿、カテーテルを処分します。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422CFB27-3C12-6346-9E73-987ADBC1D66A}" type="slidenum">
              <a:rPr kumimoji="1" lang="ja-JP" altLang="en-US" smtClean="0"/>
              <a:t>241</a:t>
            </a:fld>
            <a:endParaRPr kumimoji="1" lang="ja-JP" altLang="en-US"/>
          </a:p>
        </p:txBody>
      </p:sp>
    </p:spTree>
    <p:extLst>
      <p:ext uri="{BB962C8B-B14F-4D97-AF65-F5344CB8AC3E}">
        <p14:creationId xmlns:p14="http://schemas.microsoft.com/office/powerpoint/2010/main" val="357948360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C7FBF9D4-6C2E-214D-B3F6-EE04F3091C08}"/>
              </a:ext>
            </a:extLst>
          </p:cNvPr>
          <p:cNvSpPr>
            <a:spLocks noGrp="1" noRot="1" noChangeAspect="1" noChangeArrowheads="1" noTextEdit="1"/>
          </p:cNvSpPr>
          <p:nvPr>
            <p:ph type="sldImg"/>
          </p:nvPr>
        </p:nvSpPr>
        <p:spPr bwMode="auto">
          <a:xfrm>
            <a:off x="981075" y="1243013"/>
            <a:ext cx="48450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Rectangle 3">
            <a:extLst>
              <a:ext uri="{FF2B5EF4-FFF2-40B4-BE49-F238E27FC236}">
                <a16:creationId xmlns:a16="http://schemas.microsoft.com/office/drawing/2014/main" id="{A3E303AB-7422-FF47-ABF2-89201600F2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kern="1200" dirty="0">
                <a:solidFill>
                  <a:schemeClr val="tx1"/>
                </a:solidFill>
                <a:effectLst/>
              </a:rPr>
              <a:t>４）清潔間欠導尿法と尿路感染のリスク</a:t>
            </a:r>
          </a:p>
          <a:p>
            <a:r>
              <a:rPr kumimoji="1" lang="ja-JP" altLang="en-US" kern="1200" dirty="0">
                <a:solidFill>
                  <a:schemeClr val="tx1"/>
                </a:solidFill>
                <a:effectLst/>
              </a:rPr>
              <a:t>　</a:t>
            </a:r>
            <a:r>
              <a:rPr kumimoji="1" lang="ja-JP" altLang="ja-JP" kern="1200" dirty="0">
                <a:solidFill>
                  <a:schemeClr val="tx1"/>
                </a:solidFill>
                <a:effectLst/>
              </a:rPr>
              <a:t>尿路感染症は細菌により引き起こされますが、その成立には宿主の抵抗力が影響します。尿路感染の主因は膀胱の過伸展と膀胱内圧の上昇における膀胱の血流低下です。すなわち、導尿間隔が長くなり、膀胱内に多量の尿が溜まった状態になることが尿路感染の最大のリスクです。</a:t>
            </a:r>
          </a:p>
          <a:p>
            <a:r>
              <a:rPr kumimoji="1" lang="ja-JP" altLang="en-US" kern="1200" dirty="0">
                <a:solidFill>
                  <a:schemeClr val="tx1"/>
                </a:solidFill>
                <a:effectLst/>
              </a:rPr>
              <a:t>　</a:t>
            </a:r>
            <a:r>
              <a:rPr kumimoji="1" lang="ja-JP" altLang="ja-JP" kern="1200" dirty="0">
                <a:solidFill>
                  <a:schemeClr val="tx1"/>
                </a:solidFill>
                <a:effectLst/>
              </a:rPr>
              <a:t>過伸展なく膀胱に溜められる尿量は個々に異なります。膀胱炎を繰り返していると膀胱が硬く変形し、過伸展なく安全に貯留できる膀胱容量がさらに減少してしまいます。</a:t>
            </a:r>
          </a:p>
          <a:p>
            <a:pPr eaLnBrk="1" hangingPunct="1"/>
            <a:endParaRPr lang="ja-JP" altLang="en-US" dirty="0"/>
          </a:p>
        </p:txBody>
      </p:sp>
      <p:sp>
        <p:nvSpPr>
          <p:cNvPr id="44035" name="日付プレースホルダ 4">
            <a:extLst>
              <a:ext uri="{FF2B5EF4-FFF2-40B4-BE49-F238E27FC236}">
                <a16:creationId xmlns:a16="http://schemas.microsoft.com/office/drawing/2014/main" id="{6D9A2546-847A-8547-A539-2990100BD85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Times" pitchFamily="2" charset="0"/>
                <a:ea typeface="Osaka" panose="020B0600000000000000" pitchFamily="34" charset="-128"/>
              </a:defRPr>
            </a:lvl1pPr>
            <a:lvl2pPr marL="743916" indent="-286121">
              <a:defRPr kumimoji="1" sz="2400">
                <a:solidFill>
                  <a:schemeClr val="tx1"/>
                </a:solidFill>
                <a:latin typeface="Times" pitchFamily="2" charset="0"/>
                <a:ea typeface="Osaka" panose="020B0600000000000000" pitchFamily="34" charset="-128"/>
              </a:defRPr>
            </a:lvl2pPr>
            <a:lvl3pPr marL="1144486" indent="-228897">
              <a:defRPr kumimoji="1" sz="2400">
                <a:solidFill>
                  <a:schemeClr val="tx1"/>
                </a:solidFill>
                <a:latin typeface="Times" pitchFamily="2" charset="0"/>
                <a:ea typeface="Osaka" panose="020B0600000000000000" pitchFamily="34" charset="-128"/>
              </a:defRPr>
            </a:lvl3pPr>
            <a:lvl4pPr marL="1602280" indent="-228897">
              <a:defRPr kumimoji="1" sz="2400">
                <a:solidFill>
                  <a:schemeClr val="tx1"/>
                </a:solidFill>
                <a:latin typeface="Times" pitchFamily="2" charset="0"/>
                <a:ea typeface="Osaka" panose="020B0600000000000000" pitchFamily="34" charset="-128"/>
              </a:defRPr>
            </a:lvl4pPr>
            <a:lvl5pPr marL="2060075" indent="-228897">
              <a:defRPr kumimoji="1" sz="2400">
                <a:solidFill>
                  <a:schemeClr val="tx1"/>
                </a:solidFill>
                <a:latin typeface="Times" pitchFamily="2" charset="0"/>
                <a:ea typeface="Osaka" panose="020B0600000000000000" pitchFamily="34" charset="-128"/>
              </a:defRPr>
            </a:lvl5pPr>
            <a:lvl6pPr marL="2517869"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6pPr>
            <a:lvl7pPr marL="2975663"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7pPr>
            <a:lvl8pPr marL="3433458"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8pPr>
            <a:lvl9pPr marL="3891252" indent="-228897"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9pPr>
          </a:lstStyle>
          <a:p>
            <a:endParaRPr lang="en-US" altLang="ja-JP" sz="1200">
              <a:latin typeface="Arial" panose="020B0604020202020204" pitchFamily="34" charset="0"/>
              <a:ea typeface="ＭＳ Ｐゴシック" panose="020B0600070205080204" pitchFamily="34" charset="-128"/>
              <a:cs typeface="Osaka" panose="020B0600000000000000" pitchFamily="34" charset="-128"/>
            </a:endParaRPr>
          </a:p>
        </p:txBody>
      </p:sp>
      <p:sp>
        <p:nvSpPr>
          <p:cNvPr id="5"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346</a:t>
            </a:r>
          </a:p>
        </p:txBody>
      </p:sp>
    </p:spTree>
    <p:extLst>
      <p:ext uri="{BB962C8B-B14F-4D97-AF65-F5344CB8AC3E}">
        <p14:creationId xmlns:p14="http://schemas.microsoft.com/office/powerpoint/2010/main" val="275643705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ja-JP" dirty="0"/>
              <a:t>【清潔間欠導尿のポイント】</a:t>
            </a:r>
          </a:p>
          <a:p>
            <a:pPr lvl="0"/>
            <a:r>
              <a:rPr lang="en-US" altLang="ja-JP" dirty="0"/>
              <a:t>①</a:t>
            </a:r>
            <a:r>
              <a:rPr lang="ja-JP" altLang="ja-JP" dirty="0"/>
              <a:t>時間を厳守する：</a:t>
            </a:r>
            <a:r>
              <a:rPr lang="en-US" altLang="ja-JP" dirty="0"/>
              <a:t>2</a:t>
            </a:r>
            <a:r>
              <a:rPr lang="ja-JP" altLang="ja-JP" dirty="0"/>
              <a:t>－</a:t>
            </a:r>
            <a:r>
              <a:rPr lang="en-US" altLang="ja-JP" dirty="0"/>
              <a:t>3</a:t>
            </a:r>
            <a:r>
              <a:rPr lang="ja-JP" altLang="ja-JP" dirty="0"/>
              <a:t>時間毎に確実な導尿をすれば膀胱の過伸展や高圧状態が予防でき、尿路感染症は成立し</a:t>
            </a:r>
            <a:r>
              <a:rPr lang="ja-JP" altLang="en-US" dirty="0"/>
              <a:t>ません</a:t>
            </a:r>
            <a:r>
              <a:rPr lang="ja-JP" altLang="ja-JP" dirty="0"/>
              <a:t>。</a:t>
            </a:r>
          </a:p>
          <a:p>
            <a:pPr lvl="0"/>
            <a:r>
              <a:rPr lang="ja-JP" altLang="en-US" dirty="0"/>
              <a:t>②</a:t>
            </a:r>
            <a:r>
              <a:rPr lang="ja-JP" altLang="ja-JP" dirty="0"/>
              <a:t>残尿なく尿を出し切る：落差を付けて膀胱内の尿を出し切</a:t>
            </a:r>
            <a:r>
              <a:rPr lang="ja-JP" altLang="en-US" dirty="0"/>
              <a:t>ります。</a:t>
            </a:r>
            <a:endParaRPr lang="ja-JP" altLang="ja-JP" dirty="0"/>
          </a:p>
          <a:p>
            <a:pPr lvl="0"/>
            <a:r>
              <a:rPr lang="en-US" altLang="ja-JP" dirty="0"/>
              <a:t>③</a:t>
            </a:r>
            <a:r>
              <a:rPr lang="ja-JP" altLang="ja-JP" dirty="0"/>
              <a:t>無菌的操作は不要：導尿時の尿道・膣の常在菌が問題になることは</a:t>
            </a:r>
            <a:r>
              <a:rPr lang="ja-JP" altLang="en-US" dirty="0"/>
              <a:t>ありません</a:t>
            </a:r>
            <a:r>
              <a:rPr lang="ja-JP" altLang="ja-JP" dirty="0"/>
              <a:t>。</a:t>
            </a:r>
          </a:p>
          <a:p>
            <a:r>
              <a:rPr lang="ja-JP" altLang="ja-JP" dirty="0"/>
              <a:t>最低限の手洗いと尿道口の消毒で十分</a:t>
            </a:r>
            <a:r>
              <a:rPr lang="ja-JP" altLang="en-US" dirty="0"/>
              <a:t>です</a:t>
            </a:r>
            <a:r>
              <a:rPr lang="ja-JP" altLang="ja-JP" dirty="0"/>
              <a:t>。</a:t>
            </a:r>
            <a:endParaRPr lang="en-US" altLang="ja-JP" dirty="0"/>
          </a:p>
          <a:p>
            <a:endParaRPr lang="en-US" altLang="ja-JP" dirty="0"/>
          </a:p>
          <a:p>
            <a:r>
              <a:rPr lang="ja-JP" altLang="ja-JP" dirty="0"/>
              <a:t>水分摂取と膀胱内圧上昇</a:t>
            </a:r>
          </a:p>
          <a:p>
            <a:r>
              <a:rPr lang="ja-JP" altLang="ja-JP" dirty="0"/>
              <a:t>　過剰に水分を摂取すると膀胱内尿量が増加し、膀胱内圧が上昇するリスクが高まります。膀胱内圧が上昇しない安全な膀胱容量を超えないように、水分摂取量を制限することもあります。安全な膀胱容量は個々に異なります。導尿時の尿量が安全な膀胱容量を超えていないようにすることが重要です。</a:t>
            </a:r>
            <a:endParaRPr lang="en-US" altLang="ja-JP" dirty="0"/>
          </a:p>
          <a:p>
            <a:endParaRPr lang="ja-JP" altLang="ja-JP" dirty="0"/>
          </a:p>
          <a:p>
            <a:r>
              <a:rPr lang="ja-JP" altLang="ja-JP" dirty="0"/>
              <a:t>導尿時間の確保</a:t>
            </a:r>
          </a:p>
          <a:p>
            <a:r>
              <a:rPr lang="ja-JP" altLang="en-US" dirty="0"/>
              <a:t>　</a:t>
            </a:r>
            <a:r>
              <a:rPr lang="ja-JP" altLang="ja-JP" dirty="0"/>
              <a:t>導尿間隔を守り、間欠導尿を生活行為の一部として学校生活スケジュールの中に上手に取り入れることが大切です。</a:t>
            </a:r>
          </a:p>
          <a:p>
            <a:endParaRPr lang="ja-JP"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22CFB27-3C12-6346-9E73-987ADBC1D66A}" type="slidenum">
              <a:rPr kumimoji="1" lang="ja-JP" altLang="en-US" smtClean="0"/>
              <a:t>243</a:t>
            </a:fld>
            <a:endParaRPr kumimoji="1" lang="ja-JP" altLang="en-US"/>
          </a:p>
        </p:txBody>
      </p:sp>
    </p:spTree>
    <p:extLst>
      <p:ext uri="{BB962C8B-B14F-4D97-AF65-F5344CB8AC3E}">
        <p14:creationId xmlns:p14="http://schemas.microsoft.com/office/powerpoint/2010/main" val="365632640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最後に、吸引をした後の確認報告についてです。</a:t>
            </a:r>
          </a:p>
          <a:p>
            <a:r>
              <a:rPr kumimoji="1" lang="ja-JP" altLang="en-US" kern="1200" dirty="0">
                <a:solidFill>
                  <a:schemeClr val="tx1"/>
                </a:solidFill>
                <a:effectLst/>
              </a:rPr>
              <a:t>　</a:t>
            </a:r>
            <a:r>
              <a:rPr kumimoji="1" lang="ja-JP" altLang="ja-JP" kern="1200" dirty="0">
                <a:solidFill>
                  <a:schemeClr val="tx1"/>
                </a:solidFill>
                <a:effectLst/>
              </a:rPr>
              <a:t>先に説明したように、吸引は対象</a:t>
            </a:r>
            <a:r>
              <a:rPr kumimoji="1" lang="ja-JP" altLang="en-US" kern="1200" dirty="0">
                <a:solidFill>
                  <a:schemeClr val="tx1"/>
                </a:solidFill>
                <a:effectLst/>
              </a:rPr>
              <a:t>児</a:t>
            </a:r>
            <a:r>
              <a:rPr kumimoji="1" lang="ja-JP" altLang="ja-JP" kern="1200" dirty="0">
                <a:solidFill>
                  <a:schemeClr val="tx1"/>
                </a:solidFill>
                <a:effectLst/>
              </a:rPr>
              <a:t>にとって必要なものですが、少なからず苦痛が伴います。方法に誤りがあると、対象</a:t>
            </a:r>
            <a:r>
              <a:rPr kumimoji="1" lang="ja-JP" altLang="en-US" kern="1200" dirty="0">
                <a:solidFill>
                  <a:schemeClr val="tx1"/>
                </a:solidFill>
                <a:effectLst/>
              </a:rPr>
              <a:t>児</a:t>
            </a:r>
            <a:r>
              <a:rPr kumimoji="1" lang="ja-JP" altLang="ja-JP" kern="1200" dirty="0">
                <a:solidFill>
                  <a:schemeClr val="tx1"/>
                </a:solidFill>
                <a:effectLst/>
              </a:rPr>
              <a:t>にさらなる苦痛と危険を及ぼしてしまうことにもなりかねません。</a:t>
            </a:r>
            <a:endParaRPr lang="ja-JP" altLang="ja-JP" dirty="0"/>
          </a:p>
          <a:p>
            <a:r>
              <a:rPr lang="ja-JP" altLang="en-US" dirty="0"/>
              <a:t>　</a:t>
            </a:r>
            <a:r>
              <a:rPr lang="ja-JP" altLang="ja-JP" dirty="0"/>
              <a:t>吸引した後には、対象</a:t>
            </a:r>
            <a:r>
              <a:rPr lang="ja-JP" altLang="en-US" dirty="0"/>
              <a:t>児</a:t>
            </a:r>
            <a:r>
              <a:rPr lang="ja-JP" altLang="ja-JP" dirty="0"/>
              <a:t>の状態が変化していないかよく観察をし、「いつもと違う変化」があれば必ず、医療職に報告するようにしましょう。</a:t>
            </a:r>
          </a:p>
          <a:p>
            <a:r>
              <a:rPr lang="ja-JP" altLang="en-US" dirty="0"/>
              <a:t>　</a:t>
            </a:r>
            <a:r>
              <a:rPr lang="ja-JP" altLang="ja-JP" dirty="0"/>
              <a:t>ここでは、吸引の際に起こりがちなヒヤリ・ハットの事例を紹介します。</a:t>
            </a:r>
          </a:p>
          <a:p>
            <a:r>
              <a:rPr lang="ja-JP" altLang="en-US" dirty="0"/>
              <a:t>　</a:t>
            </a:r>
            <a:r>
              <a:rPr lang="ja-JP" altLang="ja-JP" dirty="0"/>
              <a:t>吸引中に顔色が悪くなった事例です。パルスオキシメーターを着けている方では、酸素飽和度が下がっているような事例です。</a:t>
            </a:r>
          </a:p>
          <a:p>
            <a:r>
              <a:rPr lang="ja-JP" altLang="en-US" dirty="0"/>
              <a:t>　</a:t>
            </a:r>
            <a:r>
              <a:rPr lang="ja-JP" altLang="ja-JP" dirty="0"/>
              <a:t>低酸素になった状態ですが、この原因として　</a:t>
            </a:r>
          </a:p>
          <a:p>
            <a:r>
              <a:rPr lang="ja-JP" altLang="en-US" dirty="0"/>
              <a:t>　</a:t>
            </a:r>
            <a:r>
              <a:rPr lang="ja-JP" altLang="ja-JP" dirty="0"/>
              <a:t>・吸引している時間が長引いた</a:t>
            </a:r>
          </a:p>
          <a:p>
            <a:r>
              <a:rPr lang="ja-JP" altLang="en-US" dirty="0"/>
              <a:t>　</a:t>
            </a:r>
            <a:r>
              <a:rPr lang="ja-JP" altLang="ja-JP" dirty="0"/>
              <a:t>・吸引圧を高くして吸引した</a:t>
            </a:r>
          </a:p>
          <a:p>
            <a:r>
              <a:rPr lang="ja-JP" altLang="ja-JP" dirty="0"/>
              <a:t>という報告がありました。</a:t>
            </a:r>
          </a:p>
          <a:p>
            <a:r>
              <a:rPr lang="ja-JP" altLang="en-US" dirty="0"/>
              <a:t>　</a:t>
            </a:r>
            <a:r>
              <a:rPr lang="ja-JP" altLang="ja-JP" dirty="0"/>
              <a:t>この際、吸引を中止して様子を観察したところ、ほどなく顔色がよくなり、表情も落ち着いたとしたら「ヒヤリ・ハット」と</a:t>
            </a:r>
            <a:r>
              <a:rPr kumimoji="1" lang="ja-JP" altLang="ja-JP" kern="1200" dirty="0">
                <a:solidFill>
                  <a:schemeClr val="tx1"/>
                </a:solidFill>
                <a:effectLst/>
              </a:rPr>
              <a:t>して報告します。顔色が戻らず表情も苦しそうで回復しなかった場合は、低酸素状態に陥ったのですからアクシデントとして報告します。</a:t>
            </a:r>
          </a:p>
          <a:p>
            <a:pPr>
              <a:lnSpc>
                <a:spcPct val="90000"/>
              </a:lnSpc>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605752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kern="1200" dirty="0">
                <a:solidFill>
                  <a:schemeClr val="tx1"/>
                </a:solidFill>
                <a:effectLst/>
              </a:rPr>
              <a:t>　</a:t>
            </a:r>
            <a:r>
              <a:rPr kumimoji="1" lang="ja-JP" altLang="ja-JP" kern="1200" dirty="0">
                <a:solidFill>
                  <a:schemeClr val="tx1"/>
                </a:solidFill>
                <a:effectLst/>
              </a:rPr>
              <a:t>次に、</a:t>
            </a:r>
            <a:r>
              <a:rPr lang="ja-JP" altLang="ja-JP" dirty="0"/>
              <a:t>吸引中に嘔気がみられた事例です。嘔気とは吐きそうになるような様子がみられた時です。</a:t>
            </a:r>
          </a:p>
          <a:p>
            <a:r>
              <a:rPr lang="ja-JP" altLang="en-US" dirty="0"/>
              <a:t>　</a:t>
            </a:r>
            <a:r>
              <a:rPr lang="ja-JP" altLang="ja-JP" dirty="0"/>
              <a:t>原因として、</a:t>
            </a:r>
          </a:p>
          <a:p>
            <a:r>
              <a:rPr lang="ja-JP" altLang="ja-JP" dirty="0"/>
              <a:t>・吸引している時間が長引いた</a:t>
            </a:r>
          </a:p>
          <a:p>
            <a:r>
              <a:rPr lang="ja-JP" altLang="ja-JP" dirty="0"/>
              <a:t>・奥まで吸引</a:t>
            </a:r>
            <a:r>
              <a:rPr lang="ja-JP" altLang="en-US" dirty="0"/>
              <a:t>チューブ</a:t>
            </a:r>
            <a:r>
              <a:rPr lang="ja-JP" altLang="ja-JP" dirty="0"/>
              <a:t>を入れすぎた</a:t>
            </a:r>
          </a:p>
          <a:p>
            <a:r>
              <a:rPr lang="ja-JP" altLang="ja-JP" dirty="0"/>
              <a:t>・食後、時間をおかずに吸引した</a:t>
            </a:r>
          </a:p>
          <a:p>
            <a:r>
              <a:rPr lang="ja-JP" altLang="ja-JP" dirty="0"/>
              <a:t>という報告がありました。</a:t>
            </a:r>
          </a:p>
          <a:p>
            <a:r>
              <a:rPr lang="ja-JP" altLang="en-US" dirty="0"/>
              <a:t>　</a:t>
            </a:r>
            <a:r>
              <a:rPr lang="ja-JP" altLang="ja-JP" dirty="0"/>
              <a:t>この際、吸引を中止して様子を観察したところ、嘔気がおさまり状態が安定したのであればヒヤリ・ハットとして報告します。顔色が悪くなり嘔吐したのであれば、アクシデントとして報告します。事実を報告する</a:t>
            </a:r>
            <a:r>
              <a:rPr kumimoji="1" lang="ja-JP" altLang="ja-JP" kern="1200" dirty="0">
                <a:solidFill>
                  <a:schemeClr val="tx1"/>
                </a:solidFill>
                <a:effectLst/>
              </a:rPr>
              <a:t>ことで、次のミスを防ぐ方策を考え対処することができます。いつもと違うことが起こったら必ず報告するようにしましょう。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3384587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スライド イメージ プレースホルダ 1">
            <a:extLst>
              <a:ext uri="{FF2B5EF4-FFF2-40B4-BE49-F238E27FC236}">
                <a16:creationId xmlns:a16="http://schemas.microsoft.com/office/drawing/2014/main" id="{1A115FB3-C6B7-4E86-8FA9-602331B1959A}"/>
              </a:ext>
            </a:extLst>
          </p:cNvPr>
          <p:cNvSpPr>
            <a:spLocks noGrp="1" noRot="1" noChangeAspect="1" noChangeArrowheads="1" noTextEdit="1"/>
          </p:cNvSpPr>
          <p:nvPr>
            <p:ph type="sldImg"/>
          </p:nvPr>
        </p:nvSpPr>
        <p:spPr>
          <a:xfrm>
            <a:off x="981075" y="1243013"/>
            <a:ext cx="4845050" cy="3354387"/>
          </a:xfrm>
          <a:ln/>
        </p:spPr>
      </p:sp>
      <p:sp>
        <p:nvSpPr>
          <p:cNvPr id="293891" name="ノート プレースホルダ 2">
            <a:extLst>
              <a:ext uri="{FF2B5EF4-FFF2-40B4-BE49-F238E27FC236}">
                <a16:creationId xmlns:a16="http://schemas.microsoft.com/office/drawing/2014/main" id="{E0F5014B-C969-40B1-943E-0698D77BB1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4" tIns="45203" rIns="90404" bIns="45203"/>
          <a:lstStyle/>
          <a:p>
            <a:r>
              <a:rPr lang="ja-JP" altLang="en-US" dirty="0"/>
              <a:t>　</a:t>
            </a:r>
            <a:r>
              <a:rPr lang="ja-JP" altLang="ja-JP" dirty="0"/>
              <a:t>吸引において、</a:t>
            </a:r>
            <a:r>
              <a:rPr lang="ja-JP" altLang="en-US" dirty="0"/>
              <a:t>教</a:t>
            </a:r>
            <a:r>
              <a:rPr lang="ja-JP" altLang="ja-JP" dirty="0"/>
              <a:t>職員が医療職に連絡を取るタイミングとしては、</a:t>
            </a:r>
          </a:p>
          <a:p>
            <a:pPr marL="216281" indent="-108140"/>
            <a:r>
              <a:rPr lang="ja-JP" altLang="ja-JP" dirty="0"/>
              <a:t>・吸引をいくら行っても、喀痰が引ききれず、対象</a:t>
            </a:r>
            <a:r>
              <a:rPr lang="ja-JP" altLang="en-US" dirty="0"/>
              <a:t>児</a:t>
            </a:r>
            <a:r>
              <a:rPr lang="ja-JP" altLang="ja-JP" dirty="0"/>
              <a:t>が苦しい表情を呈している場合</a:t>
            </a:r>
          </a:p>
          <a:p>
            <a:pPr marL="216281" indent="-108140"/>
            <a:r>
              <a:rPr lang="ja-JP" altLang="ja-JP" dirty="0"/>
              <a:t>・パルスオキシメーターで、なかなか酸素飽和度が90%以上にならない場合</a:t>
            </a:r>
          </a:p>
          <a:p>
            <a:pPr marL="216281" indent="-108140"/>
            <a:r>
              <a:rPr lang="ja-JP" altLang="ja-JP" dirty="0"/>
              <a:t>・いつもと違う意識障害（表情がボーとしている、呼びかけに反応がないなど）やチアノーゼ（口唇や爪が青紫色）がみられる場合</a:t>
            </a:r>
          </a:p>
          <a:p>
            <a:pPr marL="216281" indent="-108140"/>
            <a:r>
              <a:rPr lang="ja-JP" altLang="ja-JP" dirty="0"/>
              <a:t>・吸引後、人工呼吸器回路をつけた時、いつもより気道内圧が高い状態が持続する場合</a:t>
            </a:r>
            <a:endParaRPr lang="en-US" altLang="ja-JP" dirty="0"/>
          </a:p>
          <a:p>
            <a:pPr marL="216281" indent="-108140"/>
            <a:r>
              <a:rPr lang="ja-JP" altLang="ja-JP" dirty="0"/>
              <a:t>・</a:t>
            </a:r>
            <a:r>
              <a:rPr lang="ja-JP" altLang="en-US" dirty="0"/>
              <a:t>教</a:t>
            </a:r>
            <a:r>
              <a:rPr lang="ja-JP" altLang="ja-JP" dirty="0"/>
              <a:t>職員・家族ともに、いつもとは違う対象</a:t>
            </a:r>
            <a:r>
              <a:rPr lang="ja-JP" altLang="en-US" dirty="0"/>
              <a:t>児</a:t>
            </a:r>
            <a:r>
              <a:rPr lang="ja-JP" altLang="ja-JP" dirty="0"/>
              <a:t>の様子に不安を感じたとき</a:t>
            </a:r>
          </a:p>
          <a:p>
            <a:r>
              <a:rPr lang="ja-JP" altLang="en-US" dirty="0"/>
              <a:t>　</a:t>
            </a:r>
            <a:r>
              <a:rPr lang="ja-JP" altLang="ja-JP" dirty="0"/>
              <a:t>などがあげられます。</a:t>
            </a:r>
          </a:p>
          <a:p>
            <a:endParaRPr lang="ja-JP" altLang="en-US" dirty="0"/>
          </a:p>
        </p:txBody>
      </p:sp>
      <p:sp>
        <p:nvSpPr>
          <p:cNvPr id="4"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350</a:t>
            </a:r>
          </a:p>
        </p:txBody>
      </p:sp>
    </p:spTree>
    <p:extLst>
      <p:ext uri="{BB962C8B-B14F-4D97-AF65-F5344CB8AC3E}">
        <p14:creationId xmlns:p14="http://schemas.microsoft.com/office/powerpoint/2010/main" val="393614600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医療的ケアに関する事故が発生した際の対応については、「学校事故対応に関する指針（平成</a:t>
            </a:r>
            <a:r>
              <a:rPr kumimoji="1" lang="en-US" altLang="ja-JP" dirty="0"/>
              <a:t>28 </a:t>
            </a:r>
            <a:r>
              <a:rPr kumimoji="1" lang="ja-JP" altLang="en-US" dirty="0"/>
              <a:t>年</a:t>
            </a:r>
            <a:r>
              <a:rPr kumimoji="1" lang="en-US" altLang="ja-JP" dirty="0"/>
              <a:t>3 </a:t>
            </a:r>
            <a:r>
              <a:rPr kumimoji="1" lang="ja-JP" altLang="en-US" dirty="0"/>
              <a:t>月</a:t>
            </a:r>
            <a:r>
              <a:rPr kumimoji="1" lang="en-US" altLang="ja-JP" dirty="0"/>
              <a:t>31 </a:t>
            </a:r>
            <a:r>
              <a:rPr kumimoji="1" lang="ja-JP" altLang="en-US" dirty="0"/>
              <a:t>日</a:t>
            </a:r>
            <a:r>
              <a:rPr kumimoji="1" lang="en-US" altLang="ja-JP" dirty="0"/>
              <a:t>27 </a:t>
            </a:r>
            <a:r>
              <a:rPr kumimoji="1" lang="ja-JP" altLang="en-US" dirty="0"/>
              <a:t>文科初第</a:t>
            </a:r>
            <a:r>
              <a:rPr kumimoji="1" lang="en-US" altLang="ja-JP" dirty="0"/>
              <a:t>1785 </a:t>
            </a:r>
            <a:r>
              <a:rPr kumimoji="1" lang="ja-JP" altLang="en-US" dirty="0"/>
              <a:t>号初等中等教育局長通知）」を踏まえ、応急手当や迅速な救急車の要請、保護者への対応、学校設置者への報告等を、適切におこなう必要がある。（学校における医療的ケアの実施に関する検討会議最終まとめ、 学校における医療的ケアの実施に関する検討会議、 文部科学省、 平成</a:t>
            </a:r>
            <a:r>
              <a:rPr kumimoji="1" lang="en-US" altLang="ja-JP" dirty="0"/>
              <a:t>31 </a:t>
            </a:r>
            <a:r>
              <a:rPr kumimoji="1" lang="ja-JP" altLang="en-US" dirty="0"/>
              <a:t>年</a:t>
            </a:r>
            <a:r>
              <a:rPr kumimoji="1" lang="en-US" altLang="ja-JP" dirty="0"/>
              <a:t>2 </a:t>
            </a:r>
            <a:r>
              <a:rPr kumimoji="1" lang="ja-JP" altLang="en-US" dirty="0"/>
              <a:t>月</a:t>
            </a:r>
            <a:r>
              <a:rPr kumimoji="1" lang="en-US" altLang="ja-JP" dirty="0"/>
              <a:t>28 </a:t>
            </a:r>
            <a:r>
              <a:rPr kumimoji="1" lang="ja-JP" altLang="en-US" dirty="0"/>
              <a:t>日より抜粋）</a:t>
            </a:r>
          </a:p>
          <a:p>
            <a:r>
              <a:rPr kumimoji="1" lang="ja-JP" altLang="en-US" dirty="0"/>
              <a:t>　また、緊急時対応に関する体制整備として、学校の危機管理では、 組織的な危機対応を実践するための体制づくりが重要であり、 校長が責任者となり、 校務分掌により安全を担当する教職員が中心となって活動できる体制を作り、 教職員はそれぞれの状況に応じて平常時から役割を分担し、 連携を取りながら活動を進めていく必要がある。</a:t>
            </a:r>
          </a:p>
          <a:p>
            <a:r>
              <a:rPr kumimoji="1" lang="ja-JP" altLang="en-US" dirty="0"/>
              <a:t>　さらに、事故発生時には、 全教職員が各学校の危機管理マニュアルに基づき、 児童・生徒等の安全確保及び応急手当等の事故発生直後の対応、 それに続く態勢整備等の対応等を実施する必要があるため、 学校安全の中核となる教職員を中心に、日常的、 定期的に職員会議、 学年会、 校内研修等あらゆる機会を活用して、 意図的に協議・情報共有等を進めることが大切である。</a:t>
            </a:r>
          </a:p>
          <a:p>
            <a:r>
              <a:rPr kumimoji="1" lang="ja-JP" altLang="en-US" dirty="0"/>
              <a:t>　また、 事故発生時には、 出張等で、 管理職や担当教職員が不在の場合でも組織的な対応が行えるよう、 事故発生時の指揮命令者を明確にするとともに、 事故発生時の役割と内容を全教職員が共通理解しておくことが必要であり、 役割分担表は職員室等の見やすい場所に掲示しておくなどの対応が望まれる（</a:t>
            </a:r>
            <a:r>
              <a:rPr kumimoji="1" lang="en-US" altLang="ja-JP" dirty="0"/>
              <a:t>【</a:t>
            </a:r>
            <a:r>
              <a:rPr kumimoji="1" lang="ja-JP" altLang="en-US" dirty="0"/>
              <a:t>参考資料 </a:t>
            </a:r>
            <a:r>
              <a:rPr kumimoji="1" lang="en-US" altLang="ja-JP" dirty="0"/>
              <a:t>2】</a:t>
            </a:r>
            <a:r>
              <a:rPr kumimoji="1" lang="ja-JP" altLang="en-US" dirty="0"/>
              <a:t>参照） （「学校事故対応に関する指針（平成</a:t>
            </a:r>
            <a:r>
              <a:rPr kumimoji="1" lang="en-US" altLang="ja-JP" dirty="0"/>
              <a:t>28 </a:t>
            </a:r>
            <a:r>
              <a:rPr kumimoji="1" lang="ja-JP" altLang="en-US" dirty="0"/>
              <a:t>年</a:t>
            </a:r>
            <a:r>
              <a:rPr kumimoji="1" lang="en-US" altLang="ja-JP" dirty="0"/>
              <a:t>3 </a:t>
            </a:r>
            <a:r>
              <a:rPr kumimoji="1" lang="ja-JP" altLang="en-US" dirty="0"/>
              <a:t>月</a:t>
            </a:r>
            <a:r>
              <a:rPr kumimoji="1" lang="en-US" altLang="ja-JP" dirty="0"/>
              <a:t>31 </a:t>
            </a:r>
            <a:r>
              <a:rPr kumimoji="1" lang="ja-JP" altLang="en-US" dirty="0"/>
              <a:t>日</a:t>
            </a:r>
            <a:r>
              <a:rPr kumimoji="1" lang="en-US" altLang="ja-JP" dirty="0"/>
              <a:t>27 </a:t>
            </a:r>
            <a:r>
              <a:rPr kumimoji="1" lang="ja-JP" altLang="en-US" dirty="0"/>
              <a:t>文科初第</a:t>
            </a:r>
            <a:r>
              <a:rPr kumimoji="1" lang="en-US" altLang="ja-JP" dirty="0"/>
              <a:t>1785 </a:t>
            </a:r>
            <a:r>
              <a:rPr kumimoji="1" lang="ja-JP" altLang="en-US" dirty="0"/>
              <a:t>号初等中等教育局長通知） ｐ </a:t>
            </a:r>
            <a:r>
              <a:rPr kumimoji="1" lang="en-US" altLang="ja-JP" dirty="0"/>
              <a:t>7</a:t>
            </a:r>
            <a:r>
              <a:rPr kumimoji="1" lang="ja-JP" altLang="en-US" dirty="0"/>
              <a:t>」より抜粋）</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247</a:t>
            </a:fld>
            <a:endParaRPr kumimoji="1" lang="ja-JP" altLang="en-US" dirty="0"/>
          </a:p>
        </p:txBody>
      </p:sp>
    </p:spTree>
    <p:extLst>
      <p:ext uri="{BB962C8B-B14F-4D97-AF65-F5344CB8AC3E}">
        <p14:creationId xmlns:p14="http://schemas.microsoft.com/office/powerpoint/2010/main" val="118596190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608146-07C3-9248-A95C-5399F8B04C88}" type="slidenum">
              <a:rPr kumimoji="1" lang="ja-JP" altLang="en-US" smtClean="0"/>
              <a:t>248</a:t>
            </a:fld>
            <a:endParaRPr kumimoji="1" lang="ja-JP" altLang="en-US" dirty="0"/>
          </a:p>
        </p:txBody>
      </p:sp>
    </p:spTree>
    <p:extLst>
      <p:ext uri="{BB962C8B-B14F-4D97-AF65-F5344CB8AC3E}">
        <p14:creationId xmlns:p14="http://schemas.microsoft.com/office/powerpoint/2010/main" val="2125294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4600"/>
            <a:ext cx="4851400" cy="3359150"/>
          </a:xfrm>
        </p:spPr>
      </p:sp>
      <p:sp>
        <p:nvSpPr>
          <p:cNvPr id="3" name="ノート プレースホルダー 2"/>
          <p:cNvSpPr>
            <a:spLocks noGrp="1"/>
          </p:cNvSpPr>
          <p:nvPr>
            <p:ph type="body" idx="1"/>
          </p:nvPr>
        </p:nvSpPr>
        <p:spPr/>
        <p:txBody>
          <a:bodyPr/>
          <a:lstStyle/>
          <a:p>
            <a:pPr>
              <a:defRPr/>
            </a:pPr>
            <a:r>
              <a:rPr lang="ja-JP" altLang="en-US" dirty="0"/>
              <a:t>　腹臥位以外に、側臥位も有効な姿勢です。側臥位の特徴として、舌根沈下を防ぐことができる、緊張がゆるんだ状態になりやすい、痰や唾液がのどにたまるのを防げる、胸郭の前後の動きがしやすいという利点があります。</a:t>
            </a:r>
            <a:endParaRPr lang="en-US" altLang="ja-JP" dirty="0"/>
          </a:p>
          <a:p>
            <a:pPr>
              <a:defRPr/>
            </a:pPr>
            <a:r>
              <a:rPr lang="ja-JP" altLang="en-US" dirty="0"/>
              <a:t>　胸郭の横の動きは制限される、右側臥位は胃食道逆流を続発することがあるなどの欠点もあります。</a:t>
            </a:r>
            <a:r>
              <a:rPr lang="ja-JP" altLang="ja-JP" dirty="0"/>
              <a:t>呼吸の状態が悪くなった時に</a:t>
            </a:r>
            <a:r>
              <a:rPr lang="ja-JP" altLang="en-US" dirty="0"/>
              <a:t>、仰臥位</a:t>
            </a:r>
            <a:r>
              <a:rPr lang="ja-JP" altLang="ja-JP" dirty="0"/>
              <a:t>のままでなく、まず、この側臥位にすることによって改善することが多くあります。</a:t>
            </a:r>
          </a:p>
          <a:p>
            <a:pPr>
              <a:defRPr/>
            </a:pPr>
            <a:r>
              <a:rPr lang="ja-JP" altLang="en-US" dirty="0"/>
              <a:t>　</a:t>
            </a:r>
            <a:r>
              <a:rPr lang="ja-JP" altLang="ja-JP" dirty="0"/>
              <a:t>完全な側臥位ではなく、仰臥位と側臥位の中間くらいの姿勢が良いこともあります。頭が下に落ちないように枕を適切にすることが必要で、バスタオルをたたんで高さを調節して枕にします。</a:t>
            </a:r>
          </a:p>
          <a:p>
            <a:pPr eaLnBrk="1" hangingPunct="1">
              <a:defRPr/>
            </a:pPr>
            <a:r>
              <a:rPr lang="ja-JP" altLang="en-US" dirty="0"/>
              <a:t>　</a:t>
            </a:r>
            <a:r>
              <a:rPr lang="ja-JP" altLang="ja-JP" dirty="0"/>
              <a:t>安定した側臥位が保たれ、また、腕の重みによる胸の圧迫を避けるため、大きめの枕を抱くようにさせるのが良い場合もあります。</a:t>
            </a:r>
            <a:r>
              <a:rPr lang="ja-JP" altLang="ja-JP" dirty="0">
                <a:solidFill>
                  <a:srgbClr val="000000"/>
                </a:solidFill>
              </a:rPr>
              <a:t>側臥位</a:t>
            </a:r>
            <a:r>
              <a:rPr lang="ja-JP" altLang="en-US" dirty="0">
                <a:solidFill>
                  <a:srgbClr val="000000"/>
                </a:solidFill>
              </a:rPr>
              <a:t>は</a:t>
            </a:r>
            <a:r>
              <a:rPr lang="ja-JP" altLang="ja-JP" dirty="0">
                <a:solidFill>
                  <a:srgbClr val="000000"/>
                </a:solidFill>
              </a:rPr>
              <a:t>、舌根沈下や唾液や痰が気道にたまることを防ぎ呼吸が楽にしやすい姿勢で</a:t>
            </a:r>
            <a:r>
              <a:rPr lang="ja-JP" altLang="en-US" dirty="0">
                <a:solidFill>
                  <a:srgbClr val="000000"/>
                </a:solidFill>
              </a:rPr>
              <a:t>す</a:t>
            </a:r>
            <a:r>
              <a:rPr lang="ja-JP" altLang="ja-JP" dirty="0">
                <a:solidFill>
                  <a:srgbClr val="000000"/>
                </a:solidFill>
              </a:rPr>
              <a:t>。手を使うことも側臥位でしやすくな</a:t>
            </a:r>
            <a:r>
              <a:rPr lang="ja-JP" altLang="en-US" dirty="0">
                <a:solidFill>
                  <a:srgbClr val="000000"/>
                </a:solidFill>
              </a:rPr>
              <a:t>ります</a:t>
            </a:r>
            <a:r>
              <a:rPr lang="ja-JP" altLang="ja-JP" dirty="0">
                <a:solidFill>
                  <a:srgbClr val="000000"/>
                </a:solidFill>
              </a:rPr>
              <a:t>。</a:t>
            </a:r>
            <a:endParaRPr lang="en-US" altLang="ja-JP" dirty="0">
              <a:solidFill>
                <a:srgbClr val="000000"/>
              </a:solidFill>
            </a:endParaRPr>
          </a:p>
          <a:p>
            <a:pPr eaLnBrk="1" hangingPunct="1">
              <a:defRPr/>
            </a:pPr>
            <a:r>
              <a:rPr lang="ja-JP" altLang="en-US" dirty="0">
                <a:solidFill>
                  <a:srgbClr val="000000"/>
                </a:solidFill>
              </a:rPr>
              <a:t>　</a:t>
            </a:r>
            <a:r>
              <a:rPr lang="ja-JP" altLang="ja-JP" dirty="0">
                <a:solidFill>
                  <a:srgbClr val="000000"/>
                </a:solidFill>
              </a:rPr>
              <a:t>仰臥位が多いことが胸廓の扁平化を招き、胸廓の扁平化は気管の狭窄や肺容量の低下をきたすが、その予防のために、幼少時から側臥位を励行することも重要で</a:t>
            </a:r>
            <a:r>
              <a:rPr lang="ja-JP" altLang="en-US" dirty="0">
                <a:solidFill>
                  <a:srgbClr val="000000"/>
                </a:solidFill>
              </a:rPr>
              <a:t>す。</a:t>
            </a:r>
            <a:endParaRPr lang="ja-JP" altLang="ja-JP" dirty="0">
              <a:solidFill>
                <a:srgbClr val="000000"/>
              </a:solidFill>
            </a:endParaRPr>
          </a:p>
          <a:p>
            <a:pPr>
              <a:defRPr/>
            </a:pPr>
            <a:r>
              <a:rPr lang="ja-JP" altLang="en-US" dirty="0">
                <a:solidFill>
                  <a:srgbClr val="000000"/>
                </a:solidFill>
              </a:rPr>
              <a:t>　</a:t>
            </a:r>
            <a:r>
              <a:rPr lang="ja-JP" altLang="ja-JP" dirty="0">
                <a:solidFill>
                  <a:srgbClr val="000000"/>
                </a:solidFill>
              </a:rPr>
              <a:t>腰や膝が少し屈曲した姿勢とし、枕を上手に使い頭が不自然な位置にならないようにすること、上になった腕の重みが胸の呼吸運動を抑えないように、前に置いたマットを抱くようにしてそこに腕を乗せるようにすることなどが、リラックスした側臥位が取れる要点で</a:t>
            </a:r>
            <a:r>
              <a:rPr lang="ja-JP" altLang="en-US" dirty="0">
                <a:solidFill>
                  <a:srgbClr val="000000"/>
                </a:solidFill>
              </a:rPr>
              <a:t>す。</a:t>
            </a:r>
            <a:endParaRPr lang="en-US" altLang="ja-JP" dirty="0"/>
          </a:p>
          <a:p>
            <a:pPr>
              <a:defRPr/>
            </a:pPr>
            <a:endParaRPr lang="ja-JP" altLang="en-US"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25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94484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前傾座位も有効な姿勢です。</a:t>
            </a:r>
            <a:endParaRPr lang="en-US" altLang="ja-JP" dirty="0"/>
          </a:p>
          <a:p>
            <a:pPr eaLnBrk="1" hangingPunct="1"/>
            <a:r>
              <a:rPr lang="ja-JP" altLang="en-US" dirty="0"/>
              <a:t>　</a:t>
            </a:r>
            <a:r>
              <a:rPr lang="ja-JP" altLang="ja-JP" dirty="0"/>
              <a:t>舌根沈下や喉頭部の狭さがある</a:t>
            </a:r>
            <a:r>
              <a:rPr lang="ja-JP" altLang="en-US" dirty="0"/>
              <a:t>人</a:t>
            </a:r>
            <a:r>
              <a:rPr lang="ja-JP" altLang="ja-JP" dirty="0"/>
              <a:t>では、</a:t>
            </a:r>
            <a:r>
              <a:rPr lang="ja-JP" altLang="en-US" dirty="0"/>
              <a:t>後ろへの</a:t>
            </a:r>
            <a:r>
              <a:rPr lang="ja-JP" altLang="ja-JP" dirty="0"/>
              <a:t>リクライニング座位は、仰臥位と同様に呼吸にとっては不利で、むしろ、軽い前傾位での</a:t>
            </a:r>
            <a:r>
              <a:rPr lang="ja-JP" altLang="en-US" dirty="0"/>
              <a:t>坐</a:t>
            </a:r>
            <a:r>
              <a:rPr lang="ja-JP" altLang="ja-JP" dirty="0"/>
              <a:t>位姿勢により呼吸状態が改善する場合も少なく</a:t>
            </a:r>
            <a:r>
              <a:rPr lang="ja-JP" altLang="en-US" dirty="0"/>
              <a:t>ありません</a:t>
            </a:r>
            <a:r>
              <a:rPr lang="ja-JP" altLang="ja-JP" dirty="0"/>
              <a:t>。とくに、喉頭部狭窄の強い</a:t>
            </a:r>
            <a:r>
              <a:rPr lang="ja-JP" altLang="en-US" dirty="0"/>
              <a:t>人</a:t>
            </a:r>
            <a:r>
              <a:rPr lang="ja-JP" altLang="ja-JP" dirty="0"/>
              <a:t>では、腹臥位で呼吸が楽になることが多い</a:t>
            </a:r>
            <a:r>
              <a:rPr lang="ja-JP" altLang="en-US" dirty="0"/>
              <a:t>のです</a:t>
            </a:r>
            <a:r>
              <a:rPr lang="ja-JP" altLang="ja-JP" dirty="0"/>
              <a:t>が、</a:t>
            </a:r>
            <a:r>
              <a:rPr lang="ja-JP" altLang="en-US" dirty="0"/>
              <a:t>頸部</a:t>
            </a:r>
            <a:r>
              <a:rPr lang="ja-JP" altLang="ja-JP" dirty="0"/>
              <a:t>の前屈と上体の軽い前傾で、呼吸が改善し緊張も緩和する</a:t>
            </a:r>
            <a:r>
              <a:rPr lang="ja-JP" altLang="en-US" dirty="0"/>
              <a:t>ことがよくあります</a:t>
            </a:r>
            <a:r>
              <a:rPr lang="ja-JP" altLang="ja-JP" dirty="0"/>
              <a:t>。唾液が口と咽頭にたまってきて貯留性の喘鳴（ゼコゼコ）が出てきて呼吸が苦しくなりやすい場合も、軽い前傾姿勢の方が良いことがよく</a:t>
            </a:r>
            <a:r>
              <a:rPr lang="ja-JP" altLang="en-US" dirty="0"/>
              <a:t>あります</a:t>
            </a:r>
            <a:r>
              <a:rPr lang="ja-JP" altLang="ja-JP" dirty="0"/>
              <a:t>。</a:t>
            </a:r>
            <a:endParaRPr lang="en-US" altLang="ja-JP" dirty="0"/>
          </a:p>
          <a:p>
            <a:pPr eaLnBrk="1" hangingPunct="1"/>
            <a:r>
              <a:rPr lang="ja-JP" altLang="en-US" dirty="0"/>
              <a:t>　坐位では、重度の嚥下障害がある場合、唾液が気管に誤嚥され呼吸が悪くなることがあるので、注意が必要です。</a:t>
            </a:r>
            <a:endParaRPr lang="en-US" altLang="ja-JP" dirty="0"/>
          </a:p>
          <a:p>
            <a:pPr eaLnBrk="1" hangingPunct="1"/>
            <a:r>
              <a:rPr lang="ja-JP" altLang="en-US" dirty="0"/>
              <a:t>　どの姿勢にも利点と欠点があります。年少の頃からいろいろな姿勢がとれるようになっておくことが重要です。</a:t>
            </a:r>
            <a:r>
              <a:rPr lang="ja-JP" altLang="ja-JP" dirty="0"/>
              <a:t>　</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26</a:t>
            </a:fld>
            <a:endParaRPr kumimoji="1" lang="ja-JP" altLang="en-US"/>
          </a:p>
        </p:txBody>
      </p:sp>
    </p:spTree>
    <p:extLst>
      <p:ext uri="{BB962C8B-B14F-4D97-AF65-F5344CB8AC3E}">
        <p14:creationId xmlns:p14="http://schemas.microsoft.com/office/powerpoint/2010/main" val="367901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0038" indent="-288476">
              <a:spcBef>
                <a:spcPct val="30000"/>
              </a:spcBef>
              <a:defRPr kumimoji="1" sz="1200">
                <a:solidFill>
                  <a:schemeClr val="tx1"/>
                </a:solidFill>
                <a:latin typeface="Times" panose="02020603050405020304" pitchFamily="18" charset="0"/>
                <a:ea typeface="Osaka" charset="-128"/>
              </a:defRPr>
            </a:lvl2pPr>
            <a:lvl3pPr marL="1153904" indent="-230780">
              <a:spcBef>
                <a:spcPct val="30000"/>
              </a:spcBef>
              <a:defRPr kumimoji="1" sz="1200">
                <a:solidFill>
                  <a:schemeClr val="tx1"/>
                </a:solidFill>
                <a:latin typeface="Times" panose="02020603050405020304" pitchFamily="18" charset="0"/>
                <a:ea typeface="Osaka" charset="-128"/>
              </a:defRPr>
            </a:lvl3pPr>
            <a:lvl4pPr marL="1615466" indent="-230780">
              <a:spcBef>
                <a:spcPct val="30000"/>
              </a:spcBef>
              <a:defRPr kumimoji="1" sz="1200">
                <a:solidFill>
                  <a:schemeClr val="tx1"/>
                </a:solidFill>
                <a:latin typeface="Times" panose="02020603050405020304" pitchFamily="18" charset="0"/>
                <a:ea typeface="Osaka" charset="-128"/>
              </a:defRPr>
            </a:lvl4pPr>
            <a:lvl5pPr marL="2077028" indent="-230780">
              <a:spcBef>
                <a:spcPct val="30000"/>
              </a:spcBef>
              <a:defRPr kumimoji="1" sz="1200">
                <a:solidFill>
                  <a:schemeClr val="tx1"/>
                </a:solidFill>
                <a:latin typeface="Times" panose="02020603050405020304" pitchFamily="18" charset="0"/>
                <a:ea typeface="Osaka" charset="-128"/>
              </a:defRPr>
            </a:lvl5pPr>
            <a:lvl6pPr marL="2538590"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0151"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1713"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23276"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0C197A7D-5131-47CC-AD86-C0717D84D6C7}" type="slidenum">
              <a:rPr lang="en-US" altLang="ja-JP"/>
              <a:pPr>
                <a:spcBef>
                  <a:spcPct val="0"/>
                </a:spcBef>
              </a:pPr>
              <a:t>27</a:t>
            </a:fld>
            <a:endParaRPr lang="en-US" altLang="ja-JP"/>
          </a:p>
        </p:txBody>
      </p:sp>
      <p:sp>
        <p:nvSpPr>
          <p:cNvPr id="156675" name="Rectangle 2"/>
          <p:cNvSpPr>
            <a:spLocks noGrp="1" noRot="1" noChangeAspect="1" noChangeArrowheads="1" noTextEdit="1"/>
          </p:cNvSpPr>
          <p:nvPr>
            <p:ph type="sldImg"/>
          </p:nvPr>
        </p:nvSpPr>
        <p:spPr>
          <a:xfrm>
            <a:off x="981075" y="1243013"/>
            <a:ext cx="4845050" cy="3354387"/>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385">
              <a:defRPr/>
            </a:pPr>
            <a:r>
              <a:rPr lang="ja-JP" altLang="en-US" dirty="0"/>
              <a:t>　重度の嚥下障害では、食事・水分だけでなく、唾液も誤嚥されます。</a:t>
            </a:r>
            <a:endParaRPr lang="en-US" altLang="ja-JP" dirty="0"/>
          </a:p>
          <a:p>
            <a:pPr defTabSz="912385">
              <a:defRPr/>
            </a:pPr>
            <a:r>
              <a:rPr lang="ja-JP" altLang="en-US" dirty="0"/>
              <a:t>障害の重い子どもの姿勢管理を考える場合には、唾液の、咽頭喉頭への貯留と気管への誤嚥の問題を考慮することが重要です。</a:t>
            </a:r>
          </a:p>
          <a:p>
            <a:pPr eaLnBrk="1" hangingPunct="1"/>
            <a:r>
              <a:rPr lang="ja-JP" altLang="en-US" dirty="0"/>
              <a:t>　嚥下障害が重度の場合には、頸部を中間位から軽い前屈位に保持しながら、体幹を床面に対して倒した姿勢（リクライニングを強くした姿勢）が、一般的には最も誤嚥しにくい姿勢です。</a:t>
            </a:r>
            <a:endParaRPr lang="en-US" altLang="ja-JP" dirty="0"/>
          </a:p>
          <a:p>
            <a:pPr eaLnBrk="1" hangingPunct="1"/>
            <a:r>
              <a:rPr lang="ja-JP" altLang="en-US" dirty="0"/>
              <a:t>　（</a:t>
            </a:r>
            <a:r>
              <a:rPr lang="en-US" altLang="ja-JP" dirty="0"/>
              <a:t>×</a:t>
            </a:r>
            <a:r>
              <a:rPr lang="ja-JP" altLang="en-US" dirty="0"/>
              <a:t>）首の角度が体幹に対して後屈位になる姿勢は誤嚥しやすい。</a:t>
            </a:r>
          </a:p>
          <a:p>
            <a:pPr defTabSz="912385">
              <a:defRPr/>
            </a:pPr>
            <a:r>
              <a:rPr lang="ja-JP" altLang="en-US" dirty="0"/>
              <a:t>　（</a:t>
            </a:r>
            <a:r>
              <a:rPr lang="en-US" altLang="ja-JP" dirty="0"/>
              <a:t>○</a:t>
            </a:r>
            <a:r>
              <a:rPr lang="ja-JP" altLang="en-US" dirty="0"/>
              <a:t>）首の角度を中間位</a:t>
            </a:r>
            <a:r>
              <a:rPr lang="en-US" altLang="ja-JP" dirty="0"/>
              <a:t>〜</a:t>
            </a:r>
            <a:r>
              <a:rPr lang="ja-JP" altLang="en-US" dirty="0"/>
              <a:t>軽度前屈位に保持し、体を後ろに倒したリクライニング姿勢がもっとも誤嚥しにくい。</a:t>
            </a:r>
            <a:endParaRPr lang="en-US" altLang="ja-JP" dirty="0"/>
          </a:p>
          <a:p>
            <a:pPr eaLnBrk="1" hangingPunct="1"/>
            <a:r>
              <a:rPr lang="ja-JP" altLang="en-US" dirty="0"/>
              <a:t>　例外もあり、単純な一般化は危険ですが、このような基本的な傾向を踏まえておくことが重要です。</a:t>
            </a:r>
            <a:endParaRPr lang="en-US" altLang="ja-JP" dirty="0"/>
          </a:p>
        </p:txBody>
      </p:sp>
      <p:sp>
        <p:nvSpPr>
          <p:cNvPr id="156677" name="日付プレースホルダ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0038" indent="-288476">
              <a:spcBef>
                <a:spcPct val="30000"/>
              </a:spcBef>
              <a:defRPr kumimoji="1" sz="1200">
                <a:solidFill>
                  <a:schemeClr val="tx1"/>
                </a:solidFill>
                <a:latin typeface="Times" panose="02020603050405020304" pitchFamily="18" charset="0"/>
                <a:ea typeface="Osaka" charset="-128"/>
              </a:defRPr>
            </a:lvl2pPr>
            <a:lvl3pPr marL="1153904" indent="-230780">
              <a:spcBef>
                <a:spcPct val="30000"/>
              </a:spcBef>
              <a:defRPr kumimoji="1" sz="1200">
                <a:solidFill>
                  <a:schemeClr val="tx1"/>
                </a:solidFill>
                <a:latin typeface="Times" panose="02020603050405020304" pitchFamily="18" charset="0"/>
                <a:ea typeface="Osaka" charset="-128"/>
              </a:defRPr>
            </a:lvl3pPr>
            <a:lvl4pPr marL="1615466" indent="-230780">
              <a:spcBef>
                <a:spcPct val="30000"/>
              </a:spcBef>
              <a:defRPr kumimoji="1" sz="1200">
                <a:solidFill>
                  <a:schemeClr val="tx1"/>
                </a:solidFill>
                <a:latin typeface="Times" panose="02020603050405020304" pitchFamily="18" charset="0"/>
                <a:ea typeface="Osaka" charset="-128"/>
              </a:defRPr>
            </a:lvl4pPr>
            <a:lvl5pPr marL="2077028" indent="-230780">
              <a:spcBef>
                <a:spcPct val="30000"/>
              </a:spcBef>
              <a:defRPr kumimoji="1" sz="1200">
                <a:solidFill>
                  <a:schemeClr val="tx1"/>
                </a:solidFill>
                <a:latin typeface="Times" panose="02020603050405020304" pitchFamily="18" charset="0"/>
                <a:ea typeface="Osaka" charset="-128"/>
              </a:defRPr>
            </a:lvl5pPr>
            <a:lvl6pPr marL="2538590"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0151"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1713"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23276" indent="-23078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endParaRPr lang="ja-JP" altLang="en-US"/>
          </a:p>
        </p:txBody>
      </p:sp>
    </p:spTree>
    <p:extLst>
      <p:ext uri="{BB962C8B-B14F-4D97-AF65-F5344CB8AC3E}">
        <p14:creationId xmlns:p14="http://schemas.microsoft.com/office/powerpoint/2010/main" val="1342412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12385">
              <a:defRPr/>
            </a:pPr>
            <a:r>
              <a:rPr lang="ja-JP" altLang="en-US" dirty="0"/>
              <a:t>　唾液の誤嚥についても同様で、最重度の場合は、リクライニング座位でも唾液の誤嚥が生じます。</a:t>
            </a:r>
          </a:p>
          <a:p>
            <a:pPr defTabSz="912385">
              <a:defRPr/>
            </a:pPr>
            <a:r>
              <a:rPr lang="ja-JP" altLang="en-US" dirty="0"/>
              <a:t>　このスライドでは、唾液で希釈された造影剤の動きが写っており、これは唾液の動きを反映していますが、水平仰臥位では誤嚥なく嚥下されています。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28</a:t>
            </a:fld>
            <a:endParaRPr lang="en-US" altLang="ja-JP"/>
          </a:p>
        </p:txBody>
      </p:sp>
    </p:spTree>
    <p:extLst>
      <p:ext uri="{BB962C8B-B14F-4D97-AF65-F5344CB8AC3E}">
        <p14:creationId xmlns:p14="http://schemas.microsoft.com/office/powerpoint/2010/main" val="1630923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solidFill>
                  <a:srgbClr val="000000"/>
                </a:solidFill>
              </a:rPr>
              <a:t>　</a:t>
            </a:r>
            <a:r>
              <a:rPr lang="ja-JP" altLang="ja-JP" dirty="0">
                <a:solidFill>
                  <a:srgbClr val="000000"/>
                </a:solidFill>
              </a:rPr>
              <a:t>呼吸状態が悪化した時の対応のポイントを</a:t>
            </a:r>
            <a:r>
              <a:rPr lang="ja-JP" altLang="en-US" dirty="0">
                <a:solidFill>
                  <a:srgbClr val="000000"/>
                </a:solidFill>
              </a:rPr>
              <a:t>、</a:t>
            </a:r>
            <a:r>
              <a:rPr lang="ja-JP" altLang="ja-JP" dirty="0">
                <a:solidFill>
                  <a:srgbClr val="000000"/>
                </a:solidFill>
              </a:rPr>
              <a:t>スライドにまとめ</a:t>
            </a:r>
            <a:r>
              <a:rPr lang="ja-JP" altLang="en-US" dirty="0">
                <a:solidFill>
                  <a:srgbClr val="000000"/>
                </a:solidFill>
              </a:rPr>
              <a:t>まし</a:t>
            </a:r>
            <a:r>
              <a:rPr lang="ja-JP" altLang="ja-JP" dirty="0">
                <a:solidFill>
                  <a:srgbClr val="000000"/>
                </a:solidFill>
              </a:rPr>
              <a:t>た。</a:t>
            </a:r>
            <a:endParaRPr lang="ja-JP" altLang="en-US" dirty="0">
              <a:solidFill>
                <a:srgbClr val="000000"/>
              </a:solidFill>
            </a:endParaRPr>
          </a:p>
          <a:p>
            <a:r>
              <a:rPr lang="ja-JP" altLang="en-US" dirty="0">
                <a:solidFill>
                  <a:srgbClr val="000000"/>
                </a:solidFill>
              </a:rPr>
              <a:t>　</a:t>
            </a:r>
            <a:r>
              <a:rPr lang="ja-JP" altLang="ja-JP" dirty="0">
                <a:solidFill>
                  <a:srgbClr val="000000"/>
                </a:solidFill>
              </a:rPr>
              <a:t>呼吸の状態が悪くなった時には、仰臥位のままにせず、側臥位とし、必要に応じて、上気道を拡げるために下顎を前に出すように</a:t>
            </a:r>
            <a:r>
              <a:rPr lang="ja-JP" altLang="en-US" dirty="0">
                <a:solidFill>
                  <a:srgbClr val="000000"/>
                </a:solidFill>
              </a:rPr>
              <a:t>します</a:t>
            </a:r>
            <a:r>
              <a:rPr lang="ja-JP" altLang="ja-JP" dirty="0">
                <a:solidFill>
                  <a:srgbClr val="000000"/>
                </a:solidFill>
              </a:rPr>
              <a:t>。</a:t>
            </a:r>
            <a:endParaRPr lang="en-US" altLang="ja-JP" dirty="0">
              <a:solidFill>
                <a:srgbClr val="000000"/>
              </a:solidFill>
            </a:endParaRPr>
          </a:p>
          <a:p>
            <a:r>
              <a:rPr lang="ja-JP" altLang="en-US" dirty="0">
                <a:solidFill>
                  <a:srgbClr val="000000"/>
                </a:solidFill>
                <a:cs typeface="Times New Roman" panose="02020603050405020304" pitchFamily="18" charset="0"/>
              </a:rPr>
              <a:t>　</a:t>
            </a:r>
            <a:r>
              <a:rPr lang="ja-JP" altLang="ja-JP" dirty="0">
                <a:solidFill>
                  <a:srgbClr val="000000"/>
                </a:solidFill>
                <a:cs typeface="Times New Roman" panose="02020603050405020304" pitchFamily="18" charset="0"/>
              </a:rPr>
              <a:t>気管切開している子ど</a:t>
            </a:r>
            <a:r>
              <a:rPr lang="ja-JP" altLang="en-US" dirty="0">
                <a:solidFill>
                  <a:srgbClr val="000000"/>
                </a:solidFill>
                <a:cs typeface="Times New Roman" panose="02020603050405020304" pitchFamily="18" charset="0"/>
              </a:rPr>
              <a:t>も</a:t>
            </a:r>
            <a:r>
              <a:rPr lang="ja-JP" altLang="ja-JP" dirty="0">
                <a:solidFill>
                  <a:srgbClr val="000000"/>
                </a:solidFill>
                <a:cs typeface="Times New Roman" panose="02020603050405020304" pitchFamily="18" charset="0"/>
              </a:rPr>
              <a:t>では、気管カニューレが抜けていないか、折れ曲がっていないかをまず確認</a:t>
            </a:r>
            <a:r>
              <a:rPr lang="ja-JP" altLang="en-US" dirty="0">
                <a:solidFill>
                  <a:srgbClr val="000000"/>
                </a:solidFill>
                <a:cs typeface="Times New Roman" panose="02020603050405020304" pitchFamily="18" charset="0"/>
              </a:rPr>
              <a:t>します</a:t>
            </a:r>
            <a:r>
              <a:rPr lang="ja-JP" altLang="ja-JP" dirty="0">
                <a:solidFill>
                  <a:srgbClr val="000000"/>
                </a:solidFill>
                <a:cs typeface="Times New Roman" panose="02020603050405020304" pitchFamily="18" charset="0"/>
              </a:rPr>
              <a:t>。</a:t>
            </a:r>
            <a:endParaRPr lang="en-US" altLang="ja-JP" dirty="0">
              <a:solidFill>
                <a:srgbClr val="000000"/>
              </a:solidFill>
              <a:cs typeface="Times New Roman" panose="02020603050405020304" pitchFamily="18" charset="0"/>
            </a:endParaRPr>
          </a:p>
          <a:p>
            <a:r>
              <a:rPr lang="ja-JP" altLang="en-US" dirty="0">
                <a:solidFill>
                  <a:srgbClr val="000000"/>
                </a:solidFill>
                <a:cs typeface="Times New Roman" panose="02020603050405020304" pitchFamily="18" charset="0"/>
              </a:rPr>
              <a:t>　</a:t>
            </a:r>
            <a:r>
              <a:rPr lang="ja-JP" altLang="ja-JP" dirty="0">
                <a:solidFill>
                  <a:srgbClr val="000000"/>
                </a:solidFill>
                <a:cs typeface="Times New Roman" panose="02020603050405020304" pitchFamily="18" charset="0"/>
              </a:rPr>
              <a:t>痰</a:t>
            </a:r>
            <a:r>
              <a:rPr lang="ja-JP" altLang="en-US" dirty="0">
                <a:solidFill>
                  <a:srgbClr val="000000"/>
                </a:solidFill>
                <a:cs typeface="Times New Roman" panose="02020603050405020304" pitchFamily="18" charset="0"/>
              </a:rPr>
              <a:t>や唾液</a:t>
            </a:r>
            <a:r>
              <a:rPr lang="ja-JP" altLang="ja-JP" dirty="0">
                <a:solidFill>
                  <a:srgbClr val="000000"/>
                </a:solidFill>
              </a:rPr>
              <a:t>が貯留している時には適切に吸引を行</a:t>
            </a:r>
            <a:r>
              <a:rPr lang="ja-JP" altLang="en-US" dirty="0">
                <a:solidFill>
                  <a:srgbClr val="000000"/>
                </a:solidFill>
              </a:rPr>
              <a:t>います</a:t>
            </a:r>
            <a:r>
              <a:rPr lang="ja-JP" altLang="ja-JP" dirty="0">
                <a:solidFill>
                  <a:srgbClr val="000000"/>
                </a:solidFill>
              </a:rPr>
              <a:t>。</a:t>
            </a:r>
          </a:p>
          <a:p>
            <a:r>
              <a:rPr lang="ja-JP" altLang="en-US" dirty="0">
                <a:solidFill>
                  <a:srgbClr val="000000"/>
                </a:solidFill>
              </a:rPr>
              <a:t>　</a:t>
            </a:r>
            <a:r>
              <a:rPr lang="ja-JP" altLang="ja-JP" dirty="0">
                <a:solidFill>
                  <a:srgbClr val="000000"/>
                </a:solidFill>
              </a:rPr>
              <a:t>その上で、必要に応じて、</a:t>
            </a:r>
            <a:r>
              <a:rPr lang="ja-JP" altLang="en-US" dirty="0">
                <a:solidFill>
                  <a:srgbClr val="000000"/>
                </a:solidFill>
              </a:rPr>
              <a:t>スライド</a:t>
            </a:r>
            <a:r>
              <a:rPr lang="ja-JP" altLang="ja-JP" dirty="0">
                <a:solidFill>
                  <a:srgbClr val="000000"/>
                </a:solidFill>
              </a:rPr>
              <a:t>の右に示すような方法を組み合わせ</a:t>
            </a:r>
            <a:r>
              <a:rPr lang="ja-JP" altLang="en-US" dirty="0">
                <a:solidFill>
                  <a:srgbClr val="000000"/>
                </a:solidFill>
              </a:rPr>
              <a:t>ます</a:t>
            </a:r>
            <a:r>
              <a:rPr lang="ja-JP" altLang="ja-JP" dirty="0">
                <a:solidFill>
                  <a:srgbClr val="000000"/>
                </a:solidFill>
              </a:rPr>
              <a:t>。</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29</a:t>
            </a:fld>
            <a:endParaRPr kumimoji="1" lang="ja-JP" altLang="en-US"/>
          </a:p>
        </p:txBody>
      </p:sp>
    </p:spTree>
    <p:extLst>
      <p:ext uri="{BB962C8B-B14F-4D97-AF65-F5344CB8AC3E}">
        <p14:creationId xmlns:p14="http://schemas.microsoft.com/office/powerpoint/2010/main" val="162682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これらの要因について詳しく整理したのがこのスライドです。</a:t>
            </a:r>
          </a:p>
          <a:p>
            <a:r>
              <a:rPr lang="ja-JP" altLang="en-US" dirty="0"/>
              <a:t>　重い脳性麻痺やその周辺の疾患による障害では、気道の狭窄による閉塞性換気障害と、胸廓の変形や動きの制限による拘束性の換気障害が合わさっていることが多く、これに他の要因が重なって呼吸状態が悪くな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a:t>
            </a:fld>
            <a:endParaRPr kumimoji="1" lang="ja-JP" altLang="en-US"/>
          </a:p>
        </p:txBody>
      </p:sp>
    </p:spTree>
    <p:extLst>
      <p:ext uri="{BB962C8B-B14F-4D97-AF65-F5344CB8AC3E}">
        <p14:creationId xmlns:p14="http://schemas.microsoft.com/office/powerpoint/2010/main" val="11064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4600"/>
            <a:ext cx="4851400" cy="3359150"/>
          </a:xfrm>
        </p:spPr>
      </p:sp>
      <p:sp>
        <p:nvSpPr>
          <p:cNvPr id="3" name="ノート プレースホルダー 2"/>
          <p:cNvSpPr>
            <a:spLocks noGrp="1"/>
          </p:cNvSpPr>
          <p:nvPr>
            <p:ph type="body" idx="1"/>
          </p:nvPr>
        </p:nvSpPr>
        <p:spPr/>
        <p:txBody>
          <a:bodyPr/>
          <a:lstStyle/>
          <a:p>
            <a:r>
              <a:rPr lang="ja-JP" altLang="en-US" dirty="0"/>
              <a:t>　けいれんや嘔吐の時の緊急対応でも、仰臥位のままとせずに、側臥位にしながら対応することが妥当なことが多くあります。</a:t>
            </a:r>
            <a:endParaRPr lang="en-US" altLang="ja-JP" dirty="0"/>
          </a:p>
          <a:p>
            <a:r>
              <a:rPr lang="ja-JP" altLang="en-US" dirty="0"/>
              <a:t>　バスタオルなどで適切な高さの枕をすることが重要です。</a:t>
            </a:r>
            <a:endParaRPr lang="en-US" altLang="ja-JP" dirty="0"/>
          </a:p>
          <a:p>
            <a:r>
              <a:rPr lang="ja-JP" altLang="en-US" dirty="0"/>
              <a:t>　呼吸が弱いときには、完全な側臥位では下側になった肺が圧迫され換気が低下することがありますので、完全な側臥位でなく、側臥位と仰臥位の中間の姿勢が良いでしょう。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30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1528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喉頭</a:t>
            </a:r>
            <a:r>
              <a:rPr lang="ja-JP" altLang="en-US" kern="100" dirty="0">
                <a:solidFill>
                  <a:srgbClr val="000000"/>
                </a:solidFill>
                <a:cs typeface="Times New Roman" panose="02020603050405020304" pitchFamily="18" charset="0"/>
              </a:rPr>
              <a:t>軟化症</a:t>
            </a:r>
            <a:r>
              <a:rPr lang="ja-JP" altLang="ja-JP" kern="100" dirty="0">
                <a:solidFill>
                  <a:srgbClr val="000000"/>
                </a:solidFill>
                <a:cs typeface="Times New Roman" panose="02020603050405020304" pitchFamily="18" charset="0"/>
              </a:rPr>
              <a:t>が強くなって呼吸が苦しくなる場合は、体を起こして、頸と顎をやや前に出し、喉頭部を拡げるというイメージで保持して、狭窄を緩和すると呼吸が改善しやす</a:t>
            </a:r>
            <a:r>
              <a:rPr lang="ja-JP" altLang="en-US" kern="100" dirty="0">
                <a:solidFill>
                  <a:srgbClr val="000000"/>
                </a:solidFill>
                <a:cs typeface="Times New Roman" panose="02020603050405020304" pitchFamily="18" charset="0"/>
              </a:rPr>
              <a:t>くなります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喉頭軟化症でなくても、</a:t>
            </a:r>
            <a:r>
              <a:rPr lang="ja-JP" altLang="ja-JP" kern="100" dirty="0">
                <a:solidFill>
                  <a:srgbClr val="000000"/>
                </a:solidFill>
                <a:cs typeface="Times New Roman" panose="02020603050405020304" pitchFamily="18" charset="0"/>
              </a:rPr>
              <a:t>体を起こしての呼吸介助で楽になることもあ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気管支喘息の場合にも体を起こした方が呼吸が楽にな</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a:p>
            <a:pPr>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しかし、嚥下障害が強い場合には、体を起こすと、唾液が喉頭に溜まり、気管にも流れ込んで、かえって呼吸が苦しくなるので、注意が必要で</a:t>
            </a:r>
            <a:r>
              <a:rPr lang="ja-JP" altLang="en-US" kern="100" dirty="0">
                <a:solidFill>
                  <a:srgbClr val="000000"/>
                </a:solidFill>
                <a:cs typeface="Times New Roman" panose="02020603050405020304" pitchFamily="18" charset="0"/>
              </a:rPr>
              <a:t>す</a:t>
            </a:r>
            <a:r>
              <a:rPr lang="ja-JP" altLang="ja-JP" kern="100" dirty="0">
                <a:solidFill>
                  <a:srgbClr val="000000"/>
                </a:solidFill>
                <a:cs typeface="Times New Roman" panose="02020603050405020304" pitchFamily="18" charset="0"/>
              </a:rPr>
              <a:t>。</a:t>
            </a:r>
            <a:endParaRPr lang="en-US" altLang="ja-JP" kern="100" dirty="0">
              <a:solidFill>
                <a:srgbClr val="000000"/>
              </a:solidFill>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31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22385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4600"/>
            <a:ext cx="4851400" cy="3359150"/>
          </a:xfrm>
        </p:spPr>
      </p:sp>
      <p:sp>
        <p:nvSpPr>
          <p:cNvPr id="3" name="ノート プレースホルダー 2"/>
          <p:cNvSpPr>
            <a:spLocks noGrp="1"/>
          </p:cNvSpPr>
          <p:nvPr>
            <p:ph type="body" idx="1"/>
          </p:nvPr>
        </p:nvSpPr>
        <p:spPr/>
        <p:txBody>
          <a:bodyPr/>
          <a:lstStyle/>
          <a:p>
            <a:pPr>
              <a:defRPr/>
            </a:pPr>
            <a:r>
              <a:rPr lang="ja-JP" altLang="en-US" dirty="0"/>
              <a:t>　脳性麻痺の子どもでは、体の緊張が強くなると、呼吸が苦しくなることがしばしば見られます。頸や体幹のそり返りが強く出るとその程度が強くなります。上気道（咽頭、喉頭）や</a:t>
            </a:r>
            <a:r>
              <a:rPr lang="ja-JP" altLang="ja-JP" kern="0" dirty="0">
                <a:cs typeface="Arial" panose="020B0604020202020204" pitchFamily="34" charset="0"/>
              </a:rPr>
              <a:t>、気管が狭くなり、また、胸郭が動きにくくなり、広がりも悪くなるため</a:t>
            </a:r>
            <a:r>
              <a:rPr lang="ja-JP" altLang="en-US" kern="0" dirty="0">
                <a:cs typeface="Arial" panose="020B0604020202020204" pitchFamily="34" charset="0"/>
              </a:rPr>
              <a:t>です。</a:t>
            </a:r>
            <a:endParaRPr lang="en-US" altLang="ja-JP" kern="0" dirty="0">
              <a:cs typeface="Arial" panose="020B0604020202020204" pitchFamily="34" charset="0"/>
            </a:endParaRPr>
          </a:p>
          <a:p>
            <a:pPr>
              <a:defRPr/>
            </a:pPr>
            <a:r>
              <a:rPr lang="ja-JP" altLang="en-US" kern="0" dirty="0">
                <a:cs typeface="Arial" panose="020B0604020202020204" pitchFamily="34" charset="0"/>
              </a:rPr>
              <a:t>　</a:t>
            </a:r>
            <a:r>
              <a:rPr lang="ja-JP" altLang="ja-JP" kern="0" dirty="0">
                <a:cs typeface="Arial" panose="020B0604020202020204" pitchFamily="34" charset="0"/>
              </a:rPr>
              <a:t>呼吸が苦しいと</a:t>
            </a:r>
            <a:r>
              <a:rPr lang="ja-JP" altLang="en-US" kern="0" dirty="0">
                <a:cs typeface="Arial" panose="020B0604020202020204" pitchFamily="34" charset="0"/>
              </a:rPr>
              <a:t>、ますます</a:t>
            </a:r>
            <a:r>
              <a:rPr lang="ja-JP" altLang="ja-JP" kern="0" dirty="0">
                <a:cs typeface="Arial" panose="020B0604020202020204" pitchFamily="34" charset="0"/>
              </a:rPr>
              <a:t>緊張が高まり、悪循環</a:t>
            </a:r>
            <a:r>
              <a:rPr lang="ja-JP" altLang="en-US" kern="0" dirty="0">
                <a:cs typeface="Arial" panose="020B0604020202020204" pitchFamily="34" charset="0"/>
              </a:rPr>
              <a:t>となります。</a:t>
            </a:r>
            <a:endParaRPr lang="en-US" altLang="ja-JP" kern="0" dirty="0">
              <a:cs typeface="Arial" panose="020B0604020202020204" pitchFamily="34" charset="0"/>
            </a:endParaRPr>
          </a:p>
          <a:p>
            <a:pPr>
              <a:defRPr/>
            </a:pPr>
            <a:r>
              <a:rPr lang="ja-JP" altLang="en-US" kern="0" dirty="0">
                <a:cs typeface="Arial" panose="020B0604020202020204" pitchFamily="34" charset="0"/>
              </a:rPr>
              <a:t>　このような場合の</a:t>
            </a:r>
            <a:r>
              <a:rPr lang="ja-JP" altLang="ja-JP" kern="0" dirty="0">
                <a:cs typeface="Arial" panose="020B0604020202020204" pitchFamily="34" charset="0"/>
              </a:rPr>
              <a:t>対策としては、</a:t>
            </a:r>
            <a:r>
              <a:rPr lang="ja-JP" altLang="en-US" kern="0" dirty="0">
                <a:cs typeface="Arial" panose="020B0604020202020204" pitchFamily="34" charset="0"/>
              </a:rPr>
              <a:t>頸と体</a:t>
            </a:r>
            <a:r>
              <a:rPr lang="ja-JP" altLang="ja-JP" kern="0" dirty="0">
                <a:cs typeface="Arial" panose="020B0604020202020204" pitchFamily="34" charset="0"/>
              </a:rPr>
              <a:t>を前屈させて</a:t>
            </a:r>
            <a:r>
              <a:rPr lang="ja-JP" altLang="en-US" kern="0" dirty="0">
                <a:cs typeface="Arial" panose="020B0604020202020204" pitchFamily="34" charset="0"/>
              </a:rPr>
              <a:t>、</a:t>
            </a:r>
            <a:r>
              <a:rPr lang="ja-JP" altLang="ja-JP" kern="0" dirty="0">
                <a:cs typeface="Arial" panose="020B0604020202020204" pitchFamily="34" charset="0"/>
              </a:rPr>
              <a:t>リラックスする姿勢調整をし</a:t>
            </a:r>
            <a:r>
              <a:rPr lang="ja-JP" altLang="en-US" kern="0" dirty="0">
                <a:cs typeface="Arial" panose="020B0604020202020204" pitchFamily="34" charset="0"/>
              </a:rPr>
              <a:t>、顎を前に出し</a:t>
            </a:r>
            <a:r>
              <a:rPr lang="ja-JP" altLang="ja-JP" kern="0" dirty="0">
                <a:cs typeface="Arial" panose="020B0604020202020204" pitchFamily="34" charset="0"/>
              </a:rPr>
              <a:t>のどを広げ</a:t>
            </a:r>
            <a:r>
              <a:rPr lang="ja-JP" altLang="en-US" kern="0" dirty="0">
                <a:cs typeface="Arial" panose="020B0604020202020204" pitchFamily="34" charset="0"/>
              </a:rPr>
              <a:t>ます。これは、体を起した方が</a:t>
            </a:r>
            <a:r>
              <a:rPr lang="ja-JP" altLang="ja-JP" kern="0" dirty="0">
                <a:cs typeface="Arial" panose="020B0604020202020204" pitchFamily="34" charset="0"/>
              </a:rPr>
              <a:t>、</a:t>
            </a:r>
            <a:r>
              <a:rPr lang="ja-JP" altLang="en-US" kern="0" dirty="0">
                <a:cs typeface="Arial" panose="020B0604020202020204" pitchFamily="34" charset="0"/>
              </a:rPr>
              <a:t>しやすいことが多いです。</a:t>
            </a:r>
            <a:r>
              <a:rPr lang="ja-JP" altLang="ja-JP" kern="0" dirty="0">
                <a:cs typeface="Arial" panose="020B0604020202020204" pitchFamily="34" charset="0"/>
              </a:rPr>
              <a:t>痰が出しにくいようであれば、</a:t>
            </a:r>
            <a:r>
              <a:rPr lang="ja-JP" altLang="en-US" kern="0" dirty="0">
                <a:cs typeface="Arial" panose="020B0604020202020204" pitchFamily="34" charset="0"/>
              </a:rPr>
              <a:t>生理食塩水の</a:t>
            </a:r>
            <a:r>
              <a:rPr lang="ja-JP" altLang="ja-JP" kern="0" dirty="0">
                <a:cs typeface="Arial" panose="020B0604020202020204" pitchFamily="34" charset="0"/>
              </a:rPr>
              <a:t>吸入など</a:t>
            </a:r>
            <a:r>
              <a:rPr lang="ja-JP" altLang="en-US" kern="0" dirty="0">
                <a:cs typeface="Arial" panose="020B0604020202020204" pitchFamily="34" charset="0"/>
              </a:rPr>
              <a:t>により痰を出しやすく</a:t>
            </a:r>
            <a:r>
              <a:rPr lang="ja-JP" altLang="ja-JP" kern="0" dirty="0">
                <a:cs typeface="Arial" panose="020B0604020202020204" pitchFamily="34" charset="0"/>
              </a:rPr>
              <a:t>してあげ</a:t>
            </a:r>
            <a:r>
              <a:rPr lang="ja-JP" altLang="en-US" kern="0" dirty="0">
                <a:cs typeface="Arial" panose="020B0604020202020204" pitchFamily="34" charset="0"/>
              </a:rPr>
              <a:t>ます。無理に吸引しようとすると、吸引の刺激でかえって緊張が強くなり呼吸が悪くなることもあるので注意が必要です。</a:t>
            </a:r>
            <a:endParaRPr lang="ja-JP" altLang="ja-JP" kern="100" dirty="0">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32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4153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latin typeface="Times" panose="02020603050405020304" pitchFamily="18" charset="0"/>
              </a:rPr>
              <a:t>　</a:t>
            </a:r>
            <a:r>
              <a:rPr lang="ja-JP" altLang="ja-JP" dirty="0">
                <a:latin typeface="Times" panose="02020603050405020304" pitchFamily="18" charset="0"/>
              </a:rPr>
              <a:t>筋緊張を高める要因としては、</a:t>
            </a:r>
            <a:r>
              <a:rPr lang="ja-JP" altLang="en-US" dirty="0">
                <a:latin typeface="Times" panose="02020603050405020304" pitchFamily="18" charset="0"/>
              </a:rPr>
              <a:t>発熱、体調不良、呼吸の苦しさ、</a:t>
            </a:r>
            <a:r>
              <a:rPr lang="ja-JP" altLang="ja-JP" dirty="0">
                <a:latin typeface="Times" panose="02020603050405020304" pitchFamily="18" charset="0"/>
              </a:rPr>
              <a:t>逆流性食道炎による胸やけの痛みや、筋肉痛</a:t>
            </a:r>
            <a:r>
              <a:rPr lang="ja-JP" altLang="en-US" dirty="0">
                <a:latin typeface="Times" panose="02020603050405020304" pitchFamily="18" charset="0"/>
              </a:rPr>
              <a:t>やその他の痛み（</a:t>
            </a:r>
            <a:r>
              <a:rPr lang="ja-JP" altLang="ja-JP" dirty="0">
                <a:latin typeface="Times" panose="02020603050405020304" pitchFamily="18" charset="0"/>
              </a:rPr>
              <a:t>歯痛、中耳炎、関節痛、腹痛、尿路結石</a:t>
            </a:r>
            <a:r>
              <a:rPr lang="ja-JP" altLang="en-US" dirty="0">
                <a:latin typeface="Times" panose="02020603050405020304" pitchFamily="18" charset="0"/>
              </a:rPr>
              <a:t>）、月経、興奮、ストレス、環境変化、不眠などがあります。</a:t>
            </a:r>
            <a:endParaRPr lang="ja-JP" altLang="ja-JP" dirty="0">
              <a:latin typeface="Times" panose="02020603050405020304" pitchFamily="18" charset="0"/>
            </a:endParaRPr>
          </a:p>
          <a:p>
            <a:r>
              <a:rPr lang="ja-JP" altLang="en-US" dirty="0">
                <a:latin typeface="Times" panose="02020603050405020304" pitchFamily="18" charset="0"/>
              </a:rPr>
              <a:t>　</a:t>
            </a:r>
            <a:r>
              <a:rPr lang="ja-JP" altLang="ja-JP" dirty="0">
                <a:latin typeface="Times" panose="02020603050405020304" pitchFamily="18" charset="0"/>
              </a:rPr>
              <a:t>筋緊張亢進が</a:t>
            </a:r>
            <a:r>
              <a:rPr lang="ja-JP" altLang="en-US" dirty="0">
                <a:latin typeface="Times" panose="02020603050405020304" pitchFamily="18" charset="0"/>
              </a:rPr>
              <a:t>強くなると、</a:t>
            </a:r>
            <a:r>
              <a:rPr lang="ja-JP" altLang="ja-JP" dirty="0">
                <a:latin typeface="Times" panose="02020603050405020304" pitchFamily="18" charset="0"/>
              </a:rPr>
              <a:t>そ</a:t>
            </a:r>
            <a:r>
              <a:rPr lang="ja-JP" altLang="en-US" dirty="0">
                <a:latin typeface="Times" panose="02020603050405020304" pitchFamily="18" charset="0"/>
              </a:rPr>
              <a:t>れ</a:t>
            </a:r>
            <a:r>
              <a:rPr lang="ja-JP" altLang="ja-JP" dirty="0">
                <a:latin typeface="Times" panose="02020603050405020304" pitchFamily="18" charset="0"/>
              </a:rPr>
              <a:t>によって、発熱したり、腹圧がかかるため胃食道逆流が</a:t>
            </a:r>
            <a:r>
              <a:rPr lang="ja-JP" altLang="en-US" dirty="0">
                <a:latin typeface="Times" panose="02020603050405020304" pitchFamily="18" charset="0"/>
              </a:rPr>
              <a:t>悪化し</a:t>
            </a:r>
            <a:r>
              <a:rPr lang="ja-JP" altLang="ja-JP" dirty="0">
                <a:latin typeface="Times" panose="02020603050405020304" pitchFamily="18" charset="0"/>
              </a:rPr>
              <a:t>たり、筋肉痛が起きたり、良眠できなくなったり、ストレスがかかって</a:t>
            </a:r>
            <a:r>
              <a:rPr lang="ja-JP" altLang="en-US" dirty="0">
                <a:latin typeface="Times" panose="02020603050405020304" pitchFamily="18" charset="0"/>
              </a:rPr>
              <a:t>きて、</a:t>
            </a:r>
            <a:r>
              <a:rPr lang="ja-JP" altLang="ja-JP" dirty="0">
                <a:latin typeface="Times" panose="02020603050405020304" pitchFamily="18" charset="0"/>
              </a:rPr>
              <a:t>そのため、より一層緊張が高まるという悪循環</a:t>
            </a:r>
            <a:r>
              <a:rPr lang="ja-JP" altLang="en-US" dirty="0">
                <a:latin typeface="Times" panose="02020603050405020304" pitchFamily="18" charset="0"/>
              </a:rPr>
              <a:t>となりま</a:t>
            </a:r>
            <a:r>
              <a:rPr lang="ja-JP" altLang="ja-JP" dirty="0">
                <a:latin typeface="Times" panose="02020603050405020304" pitchFamily="18" charset="0"/>
              </a:rPr>
              <a:t>す。</a:t>
            </a:r>
          </a:p>
          <a:p>
            <a:r>
              <a:rPr lang="ja-JP" altLang="en-US" dirty="0">
                <a:latin typeface="Times" panose="02020603050405020304" pitchFamily="18" charset="0"/>
              </a:rPr>
              <a:t>　</a:t>
            </a:r>
            <a:r>
              <a:rPr lang="ja-JP" altLang="ja-JP" dirty="0">
                <a:latin typeface="Times" panose="02020603050405020304" pitchFamily="18" charset="0"/>
              </a:rPr>
              <a:t>対策としては、緊張を緩和</a:t>
            </a:r>
            <a:r>
              <a:rPr lang="ja-JP" altLang="en-US" dirty="0">
                <a:latin typeface="Times" panose="02020603050405020304" pitchFamily="18" charset="0"/>
              </a:rPr>
              <a:t>し呼吸を楽に</a:t>
            </a:r>
            <a:r>
              <a:rPr lang="ja-JP" altLang="ja-JP" dirty="0">
                <a:latin typeface="Times" panose="02020603050405020304" pitchFamily="18" charset="0"/>
              </a:rPr>
              <a:t>するための姿勢保持に努める（体を起こしたり、体を丸くして、緊張を断ち切る）</a:t>
            </a:r>
            <a:r>
              <a:rPr lang="ja-JP" altLang="en-US" dirty="0">
                <a:latin typeface="Times" panose="02020603050405020304" pitchFamily="18" charset="0"/>
              </a:rPr>
              <a:t>とともに、</a:t>
            </a:r>
            <a:r>
              <a:rPr lang="ja-JP" altLang="ja-JP" dirty="0">
                <a:latin typeface="Times" panose="02020603050405020304" pitchFamily="18" charset="0"/>
              </a:rPr>
              <a:t>原因、要因を検討し、除去していくこと、また、環境調整や、薬物療法（筋緊張緩和薬や精神安定薬、催眠剤など）が検討され</a:t>
            </a:r>
            <a:r>
              <a:rPr lang="ja-JP" altLang="en-US" dirty="0">
                <a:latin typeface="Times" panose="02020603050405020304" pitchFamily="18" charset="0"/>
              </a:rPr>
              <a:t>ます。</a:t>
            </a:r>
            <a:endParaRPr lang="ja-JP" altLang="ja-JP" dirty="0">
              <a:latin typeface="Times"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33</a:t>
            </a:fld>
            <a:endParaRPr kumimoji="1" lang="ja-JP" altLang="en-US"/>
          </a:p>
        </p:txBody>
      </p:sp>
    </p:spTree>
    <p:extLst>
      <p:ext uri="{BB962C8B-B14F-4D97-AF65-F5344CB8AC3E}">
        <p14:creationId xmlns:p14="http://schemas.microsoft.com/office/powerpoint/2010/main" val="98509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呼吸がスムーズにできていない時のアセスメントの一つとして、鼻や口からの換気がどの程度できているかを確認することも大事です。</a:t>
            </a:r>
            <a:endParaRPr kumimoji="1" lang="en-US" altLang="ja-JP" dirty="0"/>
          </a:p>
          <a:p>
            <a:r>
              <a:rPr kumimoji="1" lang="ja-JP" altLang="en-US" dirty="0"/>
              <a:t>　普段は鼻からの換気がしっかりできている子どもが急に呼吸が辛そうになった時には、分泌物のたまりや、鼻粘膜の炎症による鼻の閉塞がその原因になっていることがあります。</a:t>
            </a:r>
            <a:endParaRPr kumimoji="1" lang="en-US" altLang="ja-JP" dirty="0"/>
          </a:p>
          <a:p>
            <a:r>
              <a:rPr kumimoji="1" lang="ja-JP" altLang="en-US" dirty="0"/>
              <a:t>　鼻、口からの、吸気の確認は難しいのですが、呼気は聴診器のベル型の方を鼻孔にあてると、ボーッという音が聞こえて確認できます。ただし、弱い呼気では、聴診器での確認は難しいのですが、金属の舌圧子を鼻孔に当てて、呼気による曇りを見ることによって確認できます。</a:t>
            </a:r>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34</a:t>
            </a:fld>
            <a:endParaRPr lang="en-US" altLang="ja-JP"/>
          </a:p>
        </p:txBody>
      </p:sp>
    </p:spTree>
    <p:extLst>
      <p:ext uri="{BB962C8B-B14F-4D97-AF65-F5344CB8AC3E}">
        <p14:creationId xmlns:p14="http://schemas.microsoft.com/office/powerpoint/2010/main" val="1709288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ここから、喀痰吸引の手技の説明に入っていきますが、その前に、基本的な考えとして、喀痰吸引や経管栄養には、基本原則に従った対応と個別性への対応があることを知っておいてください。</a:t>
            </a:r>
          </a:p>
          <a:p>
            <a:pPr>
              <a:defRPr/>
            </a:pPr>
            <a:r>
              <a:rPr lang="ja-JP" altLang="en-US" dirty="0"/>
              <a:t>　基本原則とは、喀痰吸引であれば、吸引圧の上限や吸引チューブを入れる長さ、方向などについて、基本的なルールがあります。経管栄養に関しては、栄養剤の温度や注入速度、注入中の体位などです。</a:t>
            </a:r>
          </a:p>
          <a:p>
            <a:pPr>
              <a:defRPr/>
            </a:pPr>
            <a:r>
              <a:rPr lang="ja-JP" altLang="en-US" dirty="0"/>
              <a:t>　しかし、実際に皆さんが現場で喀痰吸引等を実施する時には、個別性への対応が求められます。例えば、最近では、気管切開の手術の方法や気管カニューレの種類も多様化しており、個々の対象者に応じた手技を身に付ける必要があります。経管栄養では、対象児の状態に応じ、家族が慣れている方法を尊重した対応が求められます。</a:t>
            </a: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35</a:t>
            </a:fld>
            <a:endParaRPr kumimoji="1" lang="ja-JP" altLang="en-US"/>
          </a:p>
        </p:txBody>
      </p:sp>
    </p:spTree>
    <p:extLst>
      <p:ext uri="{BB962C8B-B14F-4D97-AF65-F5344CB8AC3E}">
        <p14:creationId xmlns:p14="http://schemas.microsoft.com/office/powerpoint/2010/main" val="3862474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一言で“痰”といっても、それには唾液、鼻汁、狭い意味での痰（つまり肺・気管から排出される老廃物や小さな外気のゴミを含んだ粘液）の</a:t>
            </a:r>
            <a:r>
              <a:rPr lang="en-US" altLang="ja-JP" dirty="0"/>
              <a:t>3</a:t>
            </a:r>
            <a:r>
              <a:rPr lang="ja-JP" altLang="en-US" dirty="0"/>
              <a:t>つが含まれます。</a:t>
            </a:r>
            <a:endParaRPr lang="en-US" altLang="ja-JP" dirty="0"/>
          </a:p>
          <a:p>
            <a:r>
              <a:rPr lang="ja-JP" altLang="en-US" dirty="0"/>
              <a:t>　狭い意味での痰は、</a:t>
            </a:r>
            <a:r>
              <a:rPr lang="ja-JP" altLang="ja-JP" dirty="0"/>
              <a:t>咽頭・喉頭・気管気管支・肺で分泌された</a:t>
            </a:r>
            <a:r>
              <a:rPr lang="ja-JP" altLang="en-US" dirty="0"/>
              <a:t>ものですが、</a:t>
            </a:r>
            <a:r>
              <a:rPr lang="ja-JP" altLang="ja-JP" dirty="0"/>
              <a:t>経口摂取していれば、嚥下しきれない食物と水分も混じ</a:t>
            </a:r>
            <a:r>
              <a:rPr lang="ja-JP" altLang="en-US" dirty="0"/>
              <a:t>ります。</a:t>
            </a:r>
            <a:endParaRPr lang="en-US" altLang="ja-JP" dirty="0"/>
          </a:p>
          <a:p>
            <a:r>
              <a:rPr lang="ja-JP" altLang="en-US" dirty="0"/>
              <a:t>　</a:t>
            </a:r>
            <a:r>
              <a:rPr lang="ja-JP" altLang="ja-JP" dirty="0"/>
              <a:t>胃食道逆流を伴っていれば逆流してきた胃液や栄養剤も含まれ</a:t>
            </a:r>
            <a:r>
              <a:rPr lang="ja-JP" altLang="en-US" dirty="0"/>
              <a:t>ます</a:t>
            </a:r>
            <a:r>
              <a:rPr lang="ja-JP" altLang="ja-JP" dirty="0"/>
              <a:t>。</a:t>
            </a:r>
            <a:endParaRPr lang="en-US" altLang="ja-JP" dirty="0"/>
          </a:p>
          <a:p>
            <a:r>
              <a:rPr lang="ja-JP" altLang="en-US" dirty="0"/>
              <a:t>　痰の吸引は、これらすべての分泌物を総称した広い意味での痰を吸引する行為を表しています。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36</a:t>
            </a:fld>
            <a:endParaRPr kumimoji="1" lang="ja-JP" altLang="en-US"/>
          </a:p>
        </p:txBody>
      </p:sp>
    </p:spTree>
    <p:extLst>
      <p:ext uri="{BB962C8B-B14F-4D97-AF65-F5344CB8AC3E}">
        <p14:creationId xmlns:p14="http://schemas.microsoft.com/office/powerpoint/2010/main" val="1080635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喀痰などへの対応は、まず、側臥位や腹臥位などの喀痰が出やすいような姿勢を保持して、喀痰を出しやすくします。</a:t>
            </a:r>
          </a:p>
          <a:p>
            <a:pPr>
              <a:defRPr/>
            </a:pPr>
            <a:r>
              <a:rPr lang="ja-JP" altLang="en-US" dirty="0"/>
              <a:t>　次に、喀痰などが貯留しても苦しくならないように、上気道を拡げ、空気の通り道を確保します。</a:t>
            </a:r>
          </a:p>
          <a:p>
            <a:pPr>
              <a:defRPr/>
            </a:pPr>
            <a:r>
              <a:rPr lang="ja-JP" altLang="en-US" dirty="0"/>
              <a:t>　喀痰が軟らかく切れやすく、出やすくするためには、喀痰が出やすくなるように全身的な水分補給、空気の加湿、吸入（ネブライザー）、去痰剤などの薬を使用します。</a:t>
            </a:r>
          </a:p>
          <a:p>
            <a:pPr>
              <a:defRPr/>
            </a:pPr>
            <a:r>
              <a:rPr lang="ja-JP" altLang="en-US" dirty="0"/>
              <a:t>そのほか、体を動かし喀痰が出やすくします。</a:t>
            </a:r>
          </a:p>
          <a:p>
            <a:pPr>
              <a:defRPr/>
            </a:pPr>
            <a:r>
              <a:rPr lang="ja-JP" altLang="en-US" dirty="0"/>
              <a:t>　また、呼吸運動を介助し換気を促進することも排痰につながります。</a:t>
            </a:r>
          </a:p>
          <a:p>
            <a:pPr>
              <a:defRPr/>
            </a:pPr>
            <a:r>
              <a:rPr lang="ja-JP" altLang="en-US" dirty="0"/>
              <a:t>　その上で必要であれば、吸引を行うこととなります。</a:t>
            </a:r>
          </a:p>
          <a:p>
            <a:pPr>
              <a:defRPr/>
            </a:pPr>
            <a:r>
              <a:rPr lang="ja-JP" altLang="en-US" dirty="0"/>
              <a:t>　基本的な考え方として、吸引しなくてもよい状況をつくる取組を医療職との連携の下でしっかりと実践し、その上で必要最小限の医療的な対応として、吸引を行うようにしましょう。とくに学校や通所では、教職員や介護職員のかかわりとしてこの点が重要で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37</a:t>
            </a:fld>
            <a:endParaRPr kumimoji="1" lang="ja-JP" altLang="en-US"/>
          </a:p>
        </p:txBody>
      </p:sp>
    </p:spTree>
    <p:extLst>
      <p:ext uri="{BB962C8B-B14F-4D97-AF65-F5344CB8AC3E}">
        <p14:creationId xmlns:p14="http://schemas.microsoft.com/office/powerpoint/2010/main" val="4087689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子どもに対し、喀痰吸引を行う場合の留意点を説明します。</a:t>
            </a:r>
          </a:p>
          <a:p>
            <a:pPr>
              <a:defRPr/>
            </a:pPr>
            <a:r>
              <a:rPr lang="ja-JP" altLang="en-US" dirty="0"/>
              <a:t>　</a:t>
            </a:r>
            <a:r>
              <a:rPr lang="ja-JP" altLang="ja-JP" dirty="0"/>
              <a:t>本人の気持ちを尊重し協力を得ることが大事です。吸引の必要性を理解できず、嫌がって泣いたり、頭や手を動かして抵抗する場合には、話しかけながら、他の人にも手伝ってもらって、頭や手が動かないように支えてもらいながら、安全に吸引が行えるようにしましょう。</a:t>
            </a:r>
          </a:p>
          <a:p>
            <a:pPr>
              <a:defRPr/>
            </a:pPr>
            <a:r>
              <a:rPr lang="ja-JP" altLang="en-US" dirty="0">
                <a:solidFill>
                  <a:srgbClr val="FF0000"/>
                </a:solidFill>
              </a:rPr>
              <a:t>　</a:t>
            </a:r>
            <a:r>
              <a:rPr lang="ja-JP" altLang="en-US" dirty="0"/>
              <a:t>吸引チューブ</a:t>
            </a:r>
            <a:r>
              <a:rPr lang="ja-JP" altLang="ja-JP" dirty="0"/>
              <a:t>を入れる長さは体格</a:t>
            </a:r>
            <a:r>
              <a:rPr lang="ja-JP" altLang="en-US" dirty="0"/>
              <a:t>や状態</a:t>
            </a:r>
            <a:r>
              <a:rPr lang="ja-JP" altLang="ja-JP" dirty="0"/>
              <a:t>により違ってくるので、決められた長さで行います。気管カニューレは、カフなしの短いものが入っていることが多く、個々に決められた長さまでを確認して吸引を行います。</a:t>
            </a:r>
            <a:r>
              <a:rPr lang="ja-JP" altLang="en-US" dirty="0"/>
              <a:t>気管</a:t>
            </a:r>
            <a:r>
              <a:rPr lang="ja-JP" altLang="ja-JP" dirty="0"/>
              <a:t>カニューレが抜けないように注意が必要です。</a:t>
            </a:r>
            <a:r>
              <a:rPr lang="ja-JP" altLang="en-US" dirty="0"/>
              <a:t>気管切開での吸引については、気管切開児のケアで詳しく説明します。</a:t>
            </a:r>
            <a:endParaRPr lang="ja-JP" altLang="ja-JP" dirty="0"/>
          </a:p>
          <a:p>
            <a:pPr>
              <a:defRPr/>
            </a:pPr>
            <a:r>
              <a:rPr lang="ja-JP" altLang="en-US" dirty="0"/>
              <a:t>　</a:t>
            </a:r>
            <a:r>
              <a:rPr lang="ja-JP" altLang="ja-JP" dirty="0"/>
              <a:t>できるだけ短時間で（長くても</a:t>
            </a:r>
            <a:r>
              <a:rPr lang="en-US" altLang="ja-JP" dirty="0"/>
              <a:t>10</a:t>
            </a:r>
            <a:r>
              <a:rPr lang="ja-JP" altLang="ja-JP" dirty="0"/>
              <a:t>秒で）済ませるようにします。鼻の分泌物や喀痰が短時間では取り切れなくても、一旦やめて、間隔をあけて、また吸引します。</a:t>
            </a:r>
          </a:p>
          <a:p>
            <a:pPr>
              <a:defRPr/>
            </a:pPr>
            <a:r>
              <a:rPr lang="ja-JP" altLang="en-US" dirty="0"/>
              <a:t>　</a:t>
            </a:r>
            <a:r>
              <a:rPr lang="ja-JP" altLang="ja-JP" dirty="0"/>
              <a:t>泣いている状態のままで、吸引を続けることは避けるようにします。</a:t>
            </a:r>
          </a:p>
          <a:p>
            <a:pPr>
              <a:defRPr/>
            </a:pP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38</a:t>
            </a:fld>
            <a:endParaRPr kumimoji="1" lang="ja-JP" altLang="en-US"/>
          </a:p>
        </p:txBody>
      </p:sp>
    </p:spTree>
    <p:extLst>
      <p:ext uri="{BB962C8B-B14F-4D97-AF65-F5344CB8AC3E}">
        <p14:creationId xmlns:p14="http://schemas.microsoft.com/office/powerpoint/2010/main" val="606461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吸引は、どのような時におこなうのでしょう？</a:t>
            </a:r>
          </a:p>
          <a:p>
            <a:pPr>
              <a:defRPr/>
            </a:pPr>
            <a:r>
              <a:rPr lang="ja-JP" altLang="en-US" dirty="0"/>
              <a:t>　まず、痰や唾液などの分泌物がたまったときに行います。</a:t>
            </a:r>
          </a:p>
          <a:p>
            <a:pPr>
              <a:defRPr/>
            </a:pPr>
            <a:r>
              <a:rPr lang="ja-JP" altLang="en-US" dirty="0"/>
              <a:t>　具体的には、痰や唾液などの分泌物は、食事や飲水などからの刺激や、感情が変化したときに多くなります。また、感染、アレルギーでもなどでも多くなります。</a:t>
            </a:r>
          </a:p>
          <a:p>
            <a:pPr>
              <a:defRPr/>
            </a:pPr>
            <a:r>
              <a:rPr lang="ja-JP" altLang="en-US" dirty="0"/>
              <a:t>　食事や水分摂取中に、飲み込み切れないと、食事、水分が、喉の奥にたまったり気管にすこし入り、その刺激によっても分泌物が増えます。</a:t>
            </a:r>
          </a:p>
          <a:p>
            <a:pPr>
              <a:defRPr/>
            </a:pPr>
            <a:r>
              <a:rPr lang="ja-JP" altLang="en-US" dirty="0"/>
              <a:t>　次に吸引すべき時とは、どのようなときでしょう。</a:t>
            </a:r>
          </a:p>
          <a:p>
            <a:pPr>
              <a:defRPr/>
            </a:pPr>
            <a:r>
              <a:rPr lang="ja-JP" altLang="en-US" dirty="0"/>
              <a:t>　第一は、表情などで本人が吸引を希望している時です。この要望を素早くキャッチする必要があります。</a:t>
            </a:r>
          </a:p>
          <a:p>
            <a:pPr>
              <a:defRPr/>
            </a:pPr>
            <a:r>
              <a:rPr lang="ja-JP" altLang="en-US" dirty="0"/>
              <a:t>　唾液が口の中にたまっているときは、口腔内吸引の必要があります。上気道でゴロゴロとした音がしたり、酸素飽和度の値がいつもより低いとき、人工呼吸器のアラームが鳴っている時には、痰がたまって呼吸がしにくくなっていることが考えられます。このようなときは、状態をさらに確認施設に到着した時、食事や経管栄養の前、その後など、時間を決めて吸引する場合もあります。</a:t>
            </a:r>
          </a:p>
          <a:p>
            <a:pPr>
              <a:defRPr/>
            </a:pPr>
            <a:r>
              <a:rPr lang="ja-JP" altLang="en-US" dirty="0"/>
              <a:t>　吸引のタイミングについては、日頃から家族や医師、看護師と相談しておく必要があります。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39</a:t>
            </a:fld>
            <a:endParaRPr kumimoji="1" lang="ja-JP" altLang="en-US"/>
          </a:p>
        </p:txBody>
      </p:sp>
    </p:spTree>
    <p:extLst>
      <p:ext uri="{BB962C8B-B14F-4D97-AF65-F5344CB8AC3E}">
        <p14:creationId xmlns:p14="http://schemas.microsoft.com/office/powerpoint/2010/main" val="310740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kern="100" dirty="0">
                <a:solidFill>
                  <a:srgbClr val="000000"/>
                </a:solidFill>
                <a:latin typeface="平成明朝"/>
                <a:ea typeface="ＭＳ 明朝" panose="02020609040205080304" pitchFamily="17" charset="-128"/>
                <a:cs typeface="Times New Roman" panose="02020603050405020304" pitchFamily="18" charset="0"/>
              </a:rPr>
              <a:t>脳性麻痺など障害のある子どもでは、</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一般の医療と違う留意点もあ</a:t>
            </a:r>
            <a:r>
              <a:rPr lang="ja-JP" altLang="en-US" kern="100" dirty="0">
                <a:solidFill>
                  <a:srgbClr val="000000"/>
                </a:solidFill>
                <a:latin typeface="平成明朝"/>
                <a:ea typeface="ＭＳ 明朝" panose="02020609040205080304" pitchFamily="17" charset="-128"/>
                <a:cs typeface="Times New Roman" panose="02020603050405020304" pitchFamily="18" charset="0"/>
              </a:rPr>
              <a:t>ります</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a:t>
            </a:r>
            <a:r>
              <a:rPr lang="ja-JP" altLang="en-US" kern="100" dirty="0">
                <a:solidFill>
                  <a:srgbClr val="000000"/>
                </a:solidFill>
                <a:latin typeface="平成明朝"/>
                <a:ea typeface="ＭＳ 明朝" panose="02020609040205080304" pitchFamily="17" charset="-128"/>
                <a:cs typeface="Times New Roman" panose="02020603050405020304" pitchFamily="18" charset="0"/>
              </a:rPr>
              <a:t>以下のような</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特徴と対応のポイント</a:t>
            </a:r>
            <a:r>
              <a:rPr lang="ja-JP" altLang="en-US" kern="100" dirty="0">
                <a:solidFill>
                  <a:srgbClr val="000000"/>
                </a:solidFill>
                <a:latin typeface="平成明朝"/>
                <a:ea typeface="ＭＳ 明朝" panose="02020609040205080304" pitchFamily="17" charset="-128"/>
                <a:cs typeface="Times New Roman" panose="02020603050405020304" pitchFamily="18" charset="0"/>
              </a:rPr>
              <a:t>があります。</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・気道狭窄が呼吸障害の大きなウェイトを占め、姿勢調節や経鼻エアウェイの使用などによる気道確保が重要である。</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姿勢（下顎の位置や頸部の角度、全身的姿勢）の影響を大きく受けやすく、換気状態が姿勢によって大きく左右されることがかなりある。重度脳性麻痺では腹臥位マットなどを利用しての腹臥位で換気の改善が得られる例が多</a:t>
            </a:r>
            <a:r>
              <a:rPr lang="ja-JP" altLang="en-US" kern="100" dirty="0">
                <a:latin typeface="平成明朝"/>
                <a:ea typeface="ＭＳ 明朝" panose="02020609040205080304" pitchFamily="17" charset="-128"/>
                <a:cs typeface="Times New Roman" panose="02020603050405020304" pitchFamily="18" charset="0"/>
              </a:rPr>
              <a:t>い。</a:t>
            </a:r>
            <a:endParaRPr lang="en-US" altLang="ja-JP" kern="100" dirty="0">
              <a:latin typeface="平成明朝"/>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・一般医療では上気道の確保のために肩枕を入れて頸部を強く伸展させるが、この肩枕は喉頭部や気管の狭窄のある重症児者では逆効果となりやすい。</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・唾液の下咽頭喉頭への貯留、気管内誤嚥が生じやすく、これが上体挙上姿勢で悪化し、それによりゼロゼロという貯留性喘鳴の増強と呼吸状態悪化をもたらす例がかなりある。</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筋緊張異常が呼吸障害の大きな要因となる。筋緊張亢進を緩和するための対応（腹臥位などの姿勢管理、薬物療法、心理的対応）が呼吸悪化防止のために重要である。一方で、筋緊張緩和剤・睡眠剤による筋緊張低下が呼吸を悪化させることも多く適正な使用が必要である。</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latin typeface="平成明朝"/>
                <a:ea typeface="ＭＳ 明朝" panose="02020609040205080304" pitchFamily="17" charset="-128"/>
                <a:cs typeface="Times New Roman" panose="02020603050405020304" pitchFamily="18" charset="0"/>
              </a:rPr>
              <a:t>・胃食道逆流症に</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よる呼吸器系の問題が生じやすく、呼吸の悪化が胃食道逆流をさらに悪化させるという悪循環を生じやすい。</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pPr marL="152064" indent="-152064"/>
            <a:r>
              <a:rPr lang="ja-JP" altLang="ja-JP" kern="100" dirty="0">
                <a:solidFill>
                  <a:srgbClr val="000000"/>
                </a:solidFill>
                <a:latin typeface="平成明朝"/>
                <a:ea typeface="ＭＳ 明朝" panose="02020609040205080304" pitchFamily="17" charset="-128"/>
                <a:cs typeface="Times New Roman" panose="02020603050405020304" pitchFamily="18" charset="0"/>
              </a:rPr>
              <a:t>・慢性的に呼吸障害がある重症児者では、</a:t>
            </a:r>
            <a:r>
              <a:rPr lang="en-US" altLang="ja-JP" kern="100" dirty="0" err="1">
                <a:solidFill>
                  <a:srgbClr val="000000"/>
                </a:solidFill>
                <a:latin typeface="平成明朝"/>
                <a:ea typeface="ＭＳ 明朝" panose="02020609040205080304" pitchFamily="17" charset="-128"/>
                <a:cs typeface="Times New Roman" panose="02020603050405020304" pitchFamily="18" charset="0"/>
              </a:rPr>
              <a:t>SpO</a:t>
            </a:r>
            <a:r>
              <a:rPr lang="ja-JP" altLang="ja-JP" kern="100" baseline="-25000" dirty="0">
                <a:solidFill>
                  <a:srgbClr val="000000"/>
                </a:solidFill>
                <a:latin typeface="平成明朝"/>
                <a:ea typeface="ＭＳ 明朝" panose="02020609040205080304" pitchFamily="17" charset="-128"/>
                <a:cs typeface="Times New Roman" panose="02020603050405020304" pitchFamily="18" charset="0"/>
              </a:rPr>
              <a:t>２</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が平常</a:t>
            </a:r>
            <a:r>
              <a:rPr lang="en-US" altLang="ja-JP" kern="100" dirty="0">
                <a:solidFill>
                  <a:srgbClr val="000000"/>
                </a:solidFill>
                <a:latin typeface="平成明朝"/>
                <a:ea typeface="ＭＳ 明朝" panose="02020609040205080304" pitchFamily="17" charset="-128"/>
                <a:cs typeface="Times New Roman" panose="02020603050405020304" pitchFamily="18" charset="0"/>
              </a:rPr>
              <a:t>90</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a:t>
            </a:r>
            <a:r>
              <a:rPr lang="en-US" altLang="ja-JP" kern="100" dirty="0">
                <a:solidFill>
                  <a:srgbClr val="000000"/>
                </a:solidFill>
                <a:latin typeface="平成明朝"/>
                <a:ea typeface="ＭＳ 明朝" panose="02020609040205080304" pitchFamily="17" charset="-128"/>
                <a:cs typeface="Times New Roman" panose="02020603050405020304" pitchFamily="18" charset="0"/>
              </a:rPr>
              <a:t>88</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未満であっても大きな問題は生じずに過ごせている例、</a:t>
            </a:r>
            <a:r>
              <a:rPr lang="en-US" altLang="ja-JP" kern="100" dirty="0">
                <a:solidFill>
                  <a:srgbClr val="000000"/>
                </a:solidFill>
                <a:latin typeface="平成明朝"/>
                <a:ea typeface="ＭＳ 明朝" panose="02020609040205080304" pitchFamily="17" charset="-128"/>
                <a:cs typeface="Times New Roman" panose="02020603050405020304" pitchFamily="18" charset="0"/>
              </a:rPr>
              <a:t>CO</a:t>
            </a:r>
            <a:r>
              <a:rPr lang="ja-JP" altLang="ja-JP" kern="100" baseline="-25000" dirty="0">
                <a:solidFill>
                  <a:srgbClr val="000000"/>
                </a:solidFill>
                <a:latin typeface="平成明朝"/>
                <a:ea typeface="ＭＳ 明朝" panose="02020609040205080304" pitchFamily="17" charset="-128"/>
                <a:cs typeface="Times New Roman" panose="02020603050405020304" pitchFamily="18" charset="0"/>
              </a:rPr>
              <a:t>２</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分圧が高め（</a:t>
            </a:r>
            <a:r>
              <a:rPr lang="en-US" altLang="ja-JP" kern="100" dirty="0">
                <a:solidFill>
                  <a:srgbClr val="000000"/>
                </a:solidFill>
                <a:latin typeface="平成明朝"/>
                <a:ea typeface="ＭＳ 明朝" panose="02020609040205080304" pitchFamily="17" charset="-128"/>
                <a:cs typeface="Times New Roman" panose="02020603050405020304" pitchFamily="18" charset="0"/>
              </a:rPr>
              <a:t>50</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a:t>
            </a:r>
            <a:r>
              <a:rPr lang="en-US" altLang="ja-JP" kern="100" dirty="0">
                <a:solidFill>
                  <a:srgbClr val="000000"/>
                </a:solidFill>
                <a:latin typeface="平成明朝"/>
                <a:ea typeface="ＭＳ 明朝" panose="02020609040205080304" pitchFamily="17" charset="-128"/>
                <a:cs typeface="Times New Roman" panose="02020603050405020304" pitchFamily="18" charset="0"/>
              </a:rPr>
              <a:t>60</a:t>
            </a:r>
            <a:r>
              <a:rPr lang="ja-JP" altLang="ja-JP" kern="100" dirty="0">
                <a:solidFill>
                  <a:srgbClr val="000000"/>
                </a:solidFill>
                <a:latin typeface="平成明朝"/>
                <a:ea typeface="ＭＳ 明朝" panose="02020609040205080304" pitchFamily="17" charset="-128"/>
                <a:cs typeface="Times New Roman" panose="02020603050405020304" pitchFamily="18" charset="0"/>
              </a:rPr>
              <a:t>台）でも代謝性の代償機能が働き問題なく生活できている例が少なくない。このような例では、気管内挿管などでの呼吸管理治療導入の基準は、呼吸困難症状が強くなければ一般の基準より緩めに考えて良いことが多い。</a:t>
            </a:r>
            <a:endParaRPr lang="ja-JP" altLang="ja-JP" kern="100" dirty="0">
              <a:latin typeface="Times" panose="020206030504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4</a:t>
            </a:fld>
            <a:endParaRPr lang="en-US" altLang="ja-JP"/>
          </a:p>
        </p:txBody>
      </p:sp>
    </p:spTree>
    <p:extLst>
      <p:ext uri="{BB962C8B-B14F-4D97-AF65-F5344CB8AC3E}">
        <p14:creationId xmlns:p14="http://schemas.microsoft.com/office/powerpoint/2010/main" val="1112065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10000"/>
              </a:lnSpc>
            </a:pPr>
            <a:r>
              <a:rPr lang="ja-JP" altLang="en-US" dirty="0"/>
              <a:t>　呼吸に異常がある時の状態、症状を整理して述べます。</a:t>
            </a:r>
            <a:endParaRPr lang="en-US" altLang="ja-JP" dirty="0"/>
          </a:p>
          <a:p>
            <a:pPr>
              <a:lnSpc>
                <a:spcPct val="110000"/>
              </a:lnSpc>
            </a:pPr>
            <a:r>
              <a:rPr lang="ja-JP" altLang="en-US" dirty="0"/>
              <a:t>　</a:t>
            </a:r>
            <a:r>
              <a:rPr lang="ja-JP" altLang="ja-JP" dirty="0"/>
              <a:t>呼吸に伴って出る音である喘鳴（ぜんめい、ぜいめい）には、分泌物（唾液、鼻汁、痰）や、食物・水分が気道に溜まって生ずる貯留性の喘鳴（ゼロゼロ、ゼコゼコ、ゴロゴロ</a:t>
            </a:r>
            <a:r>
              <a:rPr lang="ja-JP" altLang="en-US" dirty="0"/>
              <a:t>、ズーズー</a:t>
            </a:r>
            <a:r>
              <a:rPr lang="ja-JP" altLang="ja-JP" dirty="0"/>
              <a:t>）と、気道の狭窄による狭窄性の喘鳴（ガーガー、カーッカーッ、ゴーゴー、グーグー、ゼーゼー、ヒューヒュー）があ</a:t>
            </a:r>
            <a:r>
              <a:rPr lang="ja-JP" altLang="en-US" dirty="0"/>
              <a:t>ります。</a:t>
            </a:r>
            <a:r>
              <a:rPr lang="ja-JP" altLang="ja-JP" dirty="0"/>
              <a:t>喘鳴が、狭窄性か貯留性かどうか、狭窄性喘鳴の場合には音の種類や出方（吸気時に強いか呼気時に強いか、覚醒時に強いか睡眠時に強いか）によって、呼吸障害の種類や部位が、ある程度は判断でき</a:t>
            </a:r>
            <a:r>
              <a:rPr lang="ja-JP" altLang="en-US" dirty="0"/>
              <a:t>ます</a:t>
            </a:r>
            <a:r>
              <a:rPr lang="ja-JP" altLang="ja-JP" dirty="0"/>
              <a:t>。</a:t>
            </a:r>
          </a:p>
          <a:p>
            <a:pPr>
              <a:lnSpc>
                <a:spcPct val="110000"/>
              </a:lnSpc>
            </a:pPr>
            <a:r>
              <a:rPr lang="ja-JP" altLang="en-US" dirty="0"/>
              <a:t>　</a:t>
            </a:r>
            <a:r>
              <a:rPr lang="ja-JP" altLang="ja-JP" dirty="0"/>
              <a:t>呼吸が速く浅くなりがちな場合は、一回</a:t>
            </a:r>
            <a:r>
              <a:rPr lang="ja-JP" altLang="en-US" dirty="0"/>
              <a:t>での</a:t>
            </a:r>
            <a:r>
              <a:rPr lang="ja-JP" altLang="ja-JP" dirty="0"/>
              <a:t>換気量が減少しており、必要な酸素量を摂取するために呼吸回数を増すことで代償してい</a:t>
            </a:r>
            <a:r>
              <a:rPr lang="ja-JP" altLang="en-US" dirty="0"/>
              <a:t>ます</a:t>
            </a:r>
            <a:r>
              <a:rPr lang="ja-JP" altLang="ja-JP" dirty="0"/>
              <a:t>。</a:t>
            </a:r>
            <a:endParaRPr lang="en-US" altLang="ja-JP" dirty="0"/>
          </a:p>
          <a:p>
            <a:pPr>
              <a:lnSpc>
                <a:spcPct val="110000"/>
              </a:lnSpc>
            </a:pPr>
            <a:r>
              <a:rPr lang="ja-JP" altLang="en-US" dirty="0"/>
              <a:t>　</a:t>
            </a:r>
            <a:r>
              <a:rPr lang="ja-JP" altLang="ja-JP" dirty="0"/>
              <a:t>陥没呼吸や、一生懸命に呼吸をしようとして肩も動かす肩呼吸、努力呼吸となりがちで、呼吸がさらに余裕がないと、鼻翼呼吸・下顎呼吸を呈</a:t>
            </a:r>
            <a:r>
              <a:rPr lang="ja-JP" altLang="en-US" dirty="0"/>
              <a:t>します</a:t>
            </a:r>
            <a:r>
              <a:rPr lang="ja-JP" altLang="ja-JP" dirty="0"/>
              <a:t>。</a:t>
            </a:r>
            <a:endParaRPr lang="en-US" altLang="ja-JP" dirty="0"/>
          </a:p>
          <a:p>
            <a:pPr>
              <a:lnSpc>
                <a:spcPct val="110000"/>
              </a:lnSpc>
            </a:pPr>
            <a:r>
              <a:rPr lang="ja-JP" altLang="en-US" dirty="0"/>
              <a:t>　</a:t>
            </a:r>
            <a:r>
              <a:rPr lang="ja-JP" altLang="ja-JP" dirty="0"/>
              <a:t>陥没呼吸</a:t>
            </a:r>
            <a:r>
              <a:rPr lang="ja-JP" altLang="en-US" dirty="0"/>
              <a:t>とは、</a:t>
            </a:r>
            <a:r>
              <a:rPr lang="ja-JP" altLang="ja-JP" dirty="0"/>
              <a:t>息を吸おうとして横隔膜などが動いてもそれに見合う量の空気が肺に入っていかないと、息を吸う時に、胸骨上部（のど仏の下の部分）や、肋骨の間などの、体の表面が凹む状態</a:t>
            </a:r>
            <a:r>
              <a:rPr lang="ja-JP" altLang="en-US" dirty="0"/>
              <a:t>で、</a:t>
            </a:r>
            <a:r>
              <a:rPr lang="ja-JP" altLang="ja-JP" dirty="0"/>
              <a:t>胸骨</a:t>
            </a:r>
            <a:r>
              <a:rPr lang="ja-JP" altLang="en-US" dirty="0"/>
              <a:t>の</a:t>
            </a:r>
            <a:r>
              <a:rPr lang="ja-JP" altLang="ja-JP" dirty="0"/>
              <a:t>上の</a:t>
            </a:r>
            <a:r>
              <a:rPr lang="ja-JP" altLang="en-US" dirty="0"/>
              <a:t>部分の</a:t>
            </a:r>
            <a:r>
              <a:rPr lang="ja-JP" altLang="ja-JP" dirty="0"/>
              <a:t>陥没は、服を着た状態でも</a:t>
            </a:r>
            <a:r>
              <a:rPr lang="ja-JP" altLang="en-US" dirty="0"/>
              <a:t>、のどの下の部分の陥没として</a:t>
            </a:r>
            <a:r>
              <a:rPr lang="ja-JP" altLang="ja-JP" dirty="0"/>
              <a:t>観察することができ</a:t>
            </a:r>
            <a:r>
              <a:rPr lang="ja-JP" altLang="en-US" dirty="0"/>
              <a:t>ます</a:t>
            </a:r>
            <a:r>
              <a:rPr lang="ja-JP" altLang="ja-JP" dirty="0"/>
              <a:t>。</a:t>
            </a:r>
            <a:endParaRPr lang="en-US" altLang="ja-JP" dirty="0"/>
          </a:p>
          <a:p>
            <a:pPr>
              <a:lnSpc>
                <a:spcPct val="110000"/>
              </a:lnSpc>
            </a:pPr>
            <a:r>
              <a:rPr lang="ja-JP" altLang="en-US" dirty="0"/>
              <a:t>　</a:t>
            </a:r>
            <a:r>
              <a:rPr lang="ja-JP" altLang="ja-JP" dirty="0"/>
              <a:t>鼻翼呼吸は息を吸うときに鼻孔を拡大させ</a:t>
            </a:r>
            <a:r>
              <a:rPr lang="ja-JP" altLang="en-US" dirty="0"/>
              <a:t>る状態</a:t>
            </a:r>
            <a:r>
              <a:rPr lang="ja-JP" altLang="ja-JP" dirty="0"/>
              <a:t>、下顎呼吸は息を吸うときに下顎を下げる</a:t>
            </a:r>
            <a:r>
              <a:rPr lang="ja-JP" altLang="en-US" dirty="0"/>
              <a:t>状態です</a:t>
            </a:r>
            <a:r>
              <a:rPr lang="ja-JP" altLang="ja-JP" dirty="0"/>
              <a:t>。</a:t>
            </a:r>
          </a:p>
          <a:p>
            <a:pPr>
              <a:lnSpc>
                <a:spcPct val="110000"/>
              </a:lnSpc>
            </a:pPr>
            <a:r>
              <a:rPr lang="ja-JP" altLang="en-US" dirty="0"/>
              <a:t>　</a:t>
            </a:r>
            <a:r>
              <a:rPr lang="ja-JP" altLang="ja-JP" dirty="0"/>
              <a:t>どちらも、息を多く吸い込もうとする努力呼吸の１つ</a:t>
            </a:r>
            <a:r>
              <a:rPr lang="ja-JP" altLang="en-US" dirty="0"/>
              <a:t>です</a:t>
            </a:r>
            <a:r>
              <a:rPr lang="ja-JP" altLang="ja-JP" dirty="0"/>
              <a:t>。</a:t>
            </a:r>
          </a:p>
          <a:p>
            <a:pPr>
              <a:lnSpc>
                <a:spcPct val="110000"/>
              </a:lnSpc>
            </a:pPr>
            <a:r>
              <a:rPr lang="ja-JP" altLang="en-US" dirty="0"/>
              <a:t>　</a:t>
            </a:r>
            <a:r>
              <a:rPr lang="ja-JP" altLang="ja-JP" dirty="0"/>
              <a:t>酸素不足の程度が強くなると口唇・爪のチアノーゼを呈し、最終的には、重度の低酸素</a:t>
            </a:r>
            <a:r>
              <a:rPr lang="ja-JP" altLang="en-US" dirty="0"/>
              <a:t>血症</a:t>
            </a:r>
            <a:r>
              <a:rPr lang="ja-JP" altLang="ja-JP" dirty="0"/>
              <a:t>や炭酸ガス（二酸化炭素）の貯留による意識障害につながり、命にかかわる状態となって</a:t>
            </a:r>
            <a:r>
              <a:rPr lang="ja-JP" altLang="en-US" dirty="0"/>
              <a:t>きます。</a:t>
            </a:r>
            <a:endParaRPr lang="ja-JP" altLang="ja-JP" dirty="0"/>
          </a:p>
          <a:p>
            <a:pPr>
              <a:lnSpc>
                <a:spcPct val="110000"/>
              </a:lnSpc>
            </a:pPr>
            <a:r>
              <a:rPr lang="ja-JP" altLang="en-US" dirty="0"/>
              <a:t>　</a:t>
            </a:r>
            <a:r>
              <a:rPr lang="ja-JP" altLang="ja-JP" dirty="0"/>
              <a:t>チアノーゼ</a:t>
            </a:r>
            <a:r>
              <a:rPr lang="ja-JP" altLang="en-US" dirty="0"/>
              <a:t>は、</a:t>
            </a:r>
            <a:r>
              <a:rPr lang="ja-JP" altLang="ja-JP" dirty="0"/>
              <a:t>酸素と結びついていない赤血球中のヘモグロビンが増加したときに口唇、舌などが紫色になること</a:t>
            </a:r>
            <a:r>
              <a:rPr lang="ja-JP" altLang="en-US" dirty="0"/>
              <a:t>です</a:t>
            </a:r>
            <a:r>
              <a:rPr lang="ja-JP" altLang="ja-JP" dirty="0"/>
              <a:t>。酸素飽和度が</a:t>
            </a:r>
            <a:r>
              <a:rPr lang="en-US" altLang="ja-JP" dirty="0"/>
              <a:t>70</a:t>
            </a:r>
            <a:r>
              <a:rPr lang="ja-JP" altLang="ja-JP" dirty="0"/>
              <a:t>～</a:t>
            </a:r>
            <a:r>
              <a:rPr lang="en-US" altLang="ja-JP" dirty="0"/>
              <a:t>85</a:t>
            </a:r>
            <a:r>
              <a:rPr lang="ja-JP" altLang="ja-JP" dirty="0"/>
              <a:t>％でチアノーゼを時に認め、</a:t>
            </a:r>
            <a:r>
              <a:rPr lang="en-US" altLang="ja-JP" dirty="0"/>
              <a:t>70</a:t>
            </a:r>
            <a:r>
              <a:rPr lang="ja-JP" altLang="ja-JP" dirty="0"/>
              <a:t>％以下では確実に認め</a:t>
            </a:r>
            <a:r>
              <a:rPr lang="ja-JP" altLang="en-US" dirty="0"/>
              <a:t>ます</a:t>
            </a:r>
            <a:r>
              <a:rPr lang="ja-JP" altLang="ja-JP" dirty="0"/>
              <a:t>。</a:t>
            </a:r>
            <a:r>
              <a:rPr lang="ja-JP" altLang="en-US" dirty="0"/>
              <a:t>ただし、</a:t>
            </a:r>
            <a:r>
              <a:rPr lang="ja-JP" altLang="ja-JP" dirty="0"/>
              <a:t>血液の循環が悪い時（プールに入った後や発熱で手足が冷たい時など）に出る末梢性チアノーゼは酸素不足によるものではなく、温められるなどにより血液循環が良くなると改善</a:t>
            </a:r>
            <a:r>
              <a:rPr lang="ja-JP" altLang="en-US" dirty="0"/>
              <a:t>します</a:t>
            </a:r>
            <a:r>
              <a:rPr lang="ja-JP" altLang="ja-JP" dirty="0"/>
              <a:t>。</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40</a:t>
            </a:fld>
            <a:endParaRPr kumimoji="1" lang="ja-JP" altLang="en-US"/>
          </a:p>
        </p:txBody>
      </p:sp>
    </p:spTree>
    <p:extLst>
      <p:ext uri="{BB962C8B-B14F-4D97-AF65-F5344CB8AC3E}">
        <p14:creationId xmlns:p14="http://schemas.microsoft.com/office/powerpoint/2010/main" val="3772318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喀痰の性状は、吸い込んだホコリや細菌の種類や量によって変化します。</a:t>
            </a:r>
          </a:p>
          <a:p>
            <a:pPr>
              <a:defRPr/>
            </a:pPr>
            <a:r>
              <a:rPr lang="ja-JP" altLang="en-US" dirty="0"/>
              <a:t>通常の喀痰は、無色透明からやや白っぽくて、やや粘り気があります。においはありません。</a:t>
            </a:r>
          </a:p>
          <a:p>
            <a:pPr>
              <a:defRPr/>
            </a:pPr>
            <a:r>
              <a:rPr lang="ja-JP" altLang="en-US" dirty="0"/>
              <a:t>　細菌に感染している場合には、濁りが強く、黄色や緑色っぽく粘り気のある喀痰が多く出ます。この場合は、においがします。</a:t>
            </a:r>
          </a:p>
          <a:p>
            <a:pPr>
              <a:defRPr/>
            </a:pPr>
            <a:r>
              <a:rPr lang="ja-JP" altLang="en-US" dirty="0"/>
              <a:t>　アレルギーなどで分泌物が増えているときには、サラサラして量が多くなります。</a:t>
            </a:r>
          </a:p>
          <a:p>
            <a:pPr>
              <a:defRPr/>
            </a:pPr>
            <a:r>
              <a:rPr lang="ja-JP" altLang="en-US" dirty="0"/>
              <a:t>　口や鼻、気管などに傷がついている場合には、赤い喀痰になります。通常少量の血液が混じっている程度なら問題ありませんが、真っ赤なサラサラな喀痰では、緊急を要する出血をしている場合があります。</a:t>
            </a:r>
          </a:p>
          <a:p>
            <a:pPr>
              <a:defRPr/>
            </a:pPr>
            <a:r>
              <a:rPr lang="ja-JP" altLang="en-US" dirty="0"/>
              <a:t>　喀痰が硬いときは、感染で喀痰の粘り気が強くなっている場合や、体内の水分が不足している場合があります。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41</a:t>
            </a:fld>
            <a:endParaRPr kumimoji="1" lang="ja-JP" altLang="en-US"/>
          </a:p>
        </p:txBody>
      </p:sp>
    </p:spTree>
    <p:extLst>
      <p:ext uri="{BB962C8B-B14F-4D97-AF65-F5344CB8AC3E}">
        <p14:creationId xmlns:p14="http://schemas.microsoft.com/office/powerpoint/2010/main" val="843411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00000"/>
              </a:lnSpc>
            </a:pPr>
            <a:r>
              <a:rPr lang="ja-JP" altLang="en-US" sz="800" dirty="0"/>
              <a:t>　</a:t>
            </a:r>
            <a:r>
              <a:rPr lang="ja-JP" altLang="en-US" dirty="0"/>
              <a:t>吸引は、たまった分泌物を取り除き空気の通り道をよくして呼吸を楽にしますが、吸引</a:t>
            </a:r>
            <a:endParaRPr lang="en-US" altLang="ja-JP" dirty="0"/>
          </a:p>
          <a:p>
            <a:pPr>
              <a:lnSpc>
                <a:spcPct val="100000"/>
              </a:lnSpc>
            </a:pPr>
            <a:r>
              <a:rPr lang="ja-JP" altLang="en-US" dirty="0"/>
              <a:t>チューブを挿入して圧をかけて吸引するのですから、吸引される方には苦痛が伴います。</a:t>
            </a:r>
          </a:p>
          <a:p>
            <a:pPr eaLnBrk="1" hangingPunct="1">
              <a:lnSpc>
                <a:spcPct val="100000"/>
              </a:lnSpc>
            </a:pPr>
            <a:r>
              <a:rPr lang="ja-JP" altLang="en-US" dirty="0"/>
              <a:t>　たとえば、口や鼻にチューブがくるのですから、不快だったり、痛みがあることは容易に想像できます。</a:t>
            </a:r>
          </a:p>
          <a:p>
            <a:pPr>
              <a:lnSpc>
                <a:spcPct val="100000"/>
              </a:lnSpc>
            </a:pPr>
            <a:r>
              <a:rPr lang="ja-JP" altLang="en-US" dirty="0"/>
              <a:t>　口腔内や気管内の粘膜は柔らかく、鼻の奥にはたくさんの細かい血管があります。したがって、かたい吸引チューブが入ることで傷つくことがありますので、挿入する場所や吸引チューブの深さは決められたとおりにする必要があります。</a:t>
            </a:r>
            <a:endParaRPr lang="en-US" altLang="ja-JP" dirty="0"/>
          </a:p>
          <a:p>
            <a:pPr eaLnBrk="1" hangingPunct="1">
              <a:lnSpc>
                <a:spcPct val="100000"/>
              </a:lnSpc>
            </a:pPr>
            <a:r>
              <a:rPr lang="ja-JP" altLang="en-US" dirty="0"/>
              <a:t>　以上のように、吸引は多少なりとも本人の苦痛を伴う行為であることを銘記し、排痰法などを用い、</a:t>
            </a:r>
            <a:r>
              <a:rPr lang="en-US" altLang="ja-JP" dirty="0"/>
              <a:t>1</a:t>
            </a:r>
            <a:r>
              <a:rPr lang="ja-JP" altLang="en-US" dirty="0"/>
              <a:t>回に十分な量の吸引ができるようにして、吸引回数を減らす努力が必要です。</a:t>
            </a:r>
            <a:endParaRPr lang="en-US" altLang="ja-JP" dirty="0"/>
          </a:p>
          <a:p>
            <a:pPr>
              <a:lnSpc>
                <a:spcPct val="100000"/>
              </a:lnSpc>
            </a:pPr>
            <a:r>
              <a:rPr lang="ja-JP" altLang="en-US" dirty="0"/>
              <a:t>　また吸引は、口や鼻、気管の中に直接吸引チューブという異物を入れる行為です。汚染した手や器具などを使用して吸引すれば、細菌を口や鼻、気管に入れる機会にもなってしまいます。ですから、清潔な手や器具、環境の中で行うことが何よりも重要です。</a:t>
            </a:r>
            <a:endParaRPr lang="en-US" altLang="ja-JP" dirty="0"/>
          </a:p>
          <a:p>
            <a:pPr eaLnBrk="1" hangingPunct="1">
              <a:lnSpc>
                <a:spcPct val="90000"/>
              </a:lnSpc>
            </a:pPr>
            <a:endParaRPr lang="en-US" altLang="ja-JP" sz="800" dirty="0"/>
          </a:p>
          <a:p>
            <a:pPr eaLnBrk="1" hangingPunct="1">
              <a:lnSpc>
                <a:spcPct val="90000"/>
              </a:lnSpc>
            </a:pPr>
            <a:endParaRPr lang="ja-JP" altLang="en-US"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42</a:t>
            </a:fld>
            <a:endParaRPr kumimoji="1" lang="ja-JP" altLang="en-US"/>
          </a:p>
        </p:txBody>
      </p:sp>
    </p:spTree>
    <p:extLst>
      <p:ext uri="{BB962C8B-B14F-4D97-AF65-F5344CB8AC3E}">
        <p14:creationId xmlns:p14="http://schemas.microsoft.com/office/powerpoint/2010/main" val="890561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吸引は、安全に、苦痛が少なく、かつ有効に、行われる必要があ</a:t>
            </a:r>
            <a:r>
              <a:rPr lang="ja-JP" altLang="en-US" dirty="0"/>
              <a:t>ります</a:t>
            </a:r>
            <a:r>
              <a:rPr lang="ja-JP" altLang="ja-JP" dirty="0"/>
              <a:t>。</a:t>
            </a:r>
            <a:endParaRPr lang="en-US" altLang="ja-JP" dirty="0"/>
          </a:p>
          <a:p>
            <a:r>
              <a:rPr lang="ja-JP" altLang="en-US" dirty="0"/>
              <a:t>　今まで述べてきたような</a:t>
            </a:r>
            <a:r>
              <a:rPr lang="ja-JP" altLang="ja-JP" dirty="0"/>
              <a:t>吸引に伴うリスクをしっかり想定しながら実施することが事故の予防につなが</a:t>
            </a:r>
            <a:r>
              <a:rPr lang="ja-JP" altLang="en-US" dirty="0"/>
              <a:t>ります。</a:t>
            </a:r>
            <a:endParaRPr lang="en-US" altLang="ja-JP" dirty="0"/>
          </a:p>
          <a:p>
            <a:r>
              <a:rPr lang="ja-JP" altLang="en-US" dirty="0"/>
              <a:t>　</a:t>
            </a:r>
            <a:r>
              <a:rPr lang="ja-JP" altLang="ja-JP" dirty="0"/>
              <a:t>吸引が有効に行われるための工夫も必要で</a:t>
            </a:r>
            <a:r>
              <a:rPr lang="ja-JP" altLang="en-US" dirty="0"/>
              <a:t>す。</a:t>
            </a:r>
            <a:endParaRPr lang="en-US" altLang="ja-JP" dirty="0"/>
          </a:p>
          <a:p>
            <a:r>
              <a:rPr lang="ja-JP" altLang="en-US" dirty="0"/>
              <a:t>　</a:t>
            </a:r>
            <a:r>
              <a:rPr lang="ja-JP" altLang="ja-JP" dirty="0"/>
              <a:t>吸引の必要性とタイミングを適切に判断すること、本人の受け入れと納得と意向を尊重すること、適切な吸引チューブの選択（とくに鼻腔吸引、気管切開からの吸引）、吸引チューブを入れる方向や入れる長さ（深さ）、吸引圧と圧のかけ方を適切にすること、食事・経管栄養注入との時間関係を適切にすること、などが基本的ポイントで</a:t>
            </a:r>
            <a:r>
              <a:rPr lang="ja-JP" altLang="en-US" dirty="0"/>
              <a:t>す。</a:t>
            </a:r>
            <a:endParaRPr lang="ja-JP" altLang="ja-JP" dirty="0"/>
          </a:p>
          <a:p>
            <a:r>
              <a:rPr lang="ja-JP" altLang="en-US" dirty="0"/>
              <a:t>　</a:t>
            </a:r>
            <a:r>
              <a:rPr lang="ja-JP" altLang="ja-JP" dirty="0"/>
              <a:t>対象</a:t>
            </a:r>
            <a:r>
              <a:rPr lang="ja-JP" altLang="en-US" dirty="0"/>
              <a:t>となるそれぞれの人</a:t>
            </a:r>
            <a:r>
              <a:rPr lang="ja-JP" altLang="ja-JP" dirty="0"/>
              <a:t>について、特徴（過敏の程度など）やリスク（鼻腔吸引での出血のしやすさなど）を把握し、リスクに応じて役割分担を行う必要があ</a:t>
            </a:r>
            <a:r>
              <a:rPr lang="ja-JP" altLang="en-US" dirty="0"/>
              <a:t>ります</a:t>
            </a:r>
            <a:r>
              <a:rPr lang="ja-JP" altLang="ja-JP" dirty="0"/>
              <a:t>。</a:t>
            </a:r>
            <a:endParaRPr lang="en-US" altLang="ja-JP" dirty="0"/>
          </a:p>
          <a:p>
            <a:r>
              <a:rPr lang="ja-JP" altLang="en-US" dirty="0"/>
              <a:t>　</a:t>
            </a:r>
            <a:r>
              <a:rPr lang="ja-JP" altLang="ja-JP" dirty="0"/>
              <a:t>吸引に伴うリスクは個人差が大きい</a:t>
            </a:r>
            <a:r>
              <a:rPr lang="ja-JP" altLang="en-US" dirty="0"/>
              <a:t>ものです</a:t>
            </a:r>
            <a:r>
              <a:rPr lang="ja-JP" altLang="ja-JP" dirty="0"/>
              <a:t>。範囲、実施者の役割分担を、一律に機械的に決めてしまう</a:t>
            </a:r>
            <a:r>
              <a:rPr lang="ja-JP" altLang="en-US" dirty="0"/>
              <a:t>のではなく、</a:t>
            </a:r>
            <a:r>
              <a:rPr lang="ja-JP" altLang="ja-JP" dirty="0"/>
              <a:t>それぞれ</a:t>
            </a:r>
            <a:r>
              <a:rPr lang="ja-JP" altLang="en-US" dirty="0"/>
              <a:t>の人</a:t>
            </a:r>
            <a:r>
              <a:rPr lang="ja-JP" altLang="ja-JP" dirty="0"/>
              <a:t>にとって必要な吸引が安全にかつ有効に行われるよう</a:t>
            </a:r>
            <a:r>
              <a:rPr lang="ja-JP" altLang="en-US" dirty="0"/>
              <a:t>な適切な判断が、必要です。判断の基本は、その人にとって最善の利益は何かということです。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43</a:t>
            </a:fld>
            <a:endParaRPr kumimoji="1" lang="ja-JP" altLang="en-US"/>
          </a:p>
        </p:txBody>
      </p:sp>
    </p:spTree>
    <p:extLst>
      <p:ext uri="{BB962C8B-B14F-4D97-AF65-F5344CB8AC3E}">
        <p14:creationId xmlns:p14="http://schemas.microsoft.com/office/powerpoint/2010/main" val="3132618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体位ドレナージは、少ないエネルギーで喀痰を排出する一番簡単な排痰促進法で、たまっている喀痰を重力によって、低いところへ移動し排出する方法です。</a:t>
            </a:r>
          </a:p>
          <a:p>
            <a:pPr>
              <a:defRPr/>
            </a:pPr>
            <a:r>
              <a:rPr lang="ja-JP" altLang="en-US" dirty="0"/>
              <a:t>　喀痰吸引が必要な人は、長時間のあおむけ（仰臥位） により、背中側に喀痰がたまりやすいため、図に示すように横向き（側臥位） が有効です。しかし、同一の姿勢は、循環障害や褥瘡（じょくそう） などを引き起こす危険がありますので、長時間続けないように、</a:t>
            </a:r>
            <a:r>
              <a:rPr lang="en-US" altLang="ja-JP" dirty="0"/>
              <a:t>1 </a:t>
            </a:r>
            <a:r>
              <a:rPr lang="ja-JP" altLang="en-US" dirty="0"/>
              <a:t>つの体位は、</a:t>
            </a:r>
            <a:r>
              <a:rPr lang="en-US" altLang="ja-JP" dirty="0"/>
              <a:t>10 </a:t>
            </a:r>
            <a:r>
              <a:rPr lang="ja-JP" altLang="en-US" dirty="0"/>
              <a:t>分～ </a:t>
            </a:r>
            <a:r>
              <a:rPr lang="en-US" altLang="ja-JP" dirty="0"/>
              <a:t>20 </a:t>
            </a:r>
            <a:r>
              <a:rPr lang="ja-JP" altLang="en-US" dirty="0"/>
              <a:t>分保持するのが有効です。また、うつぶせの場合は、鼻や口を塞がないように注意することが重要です。</a:t>
            </a:r>
          </a:p>
          <a:p>
            <a:pPr>
              <a:defRPr/>
            </a:pPr>
            <a:r>
              <a:rPr lang="ja-JP" altLang="en-US" dirty="0"/>
              <a:t>　体位ドレナージが必要な場合は、医師や看護師と連携しながら行いましょう。</a:t>
            </a:r>
            <a:endParaRPr lang="en-US" altLang="ja-JP" sz="800"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44</a:t>
            </a:fld>
            <a:endParaRPr kumimoji="1" lang="ja-JP" altLang="en-US"/>
          </a:p>
        </p:txBody>
      </p:sp>
    </p:spTree>
    <p:extLst>
      <p:ext uri="{BB962C8B-B14F-4D97-AF65-F5344CB8AC3E}">
        <p14:creationId xmlns:p14="http://schemas.microsoft.com/office/powerpoint/2010/main" val="643614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latin typeface="+mn-ea"/>
              </a:rPr>
              <a:t>　口鼻腔吸引の注意点を補足します。</a:t>
            </a:r>
            <a:endParaRPr lang="en-US" altLang="ja-JP" dirty="0">
              <a:latin typeface="+mn-ea"/>
            </a:endParaRPr>
          </a:p>
          <a:p>
            <a:pPr>
              <a:defRPr/>
            </a:pPr>
            <a:r>
              <a:rPr lang="ja-JP" altLang="en-US" dirty="0">
                <a:latin typeface="+mn-ea"/>
              </a:rPr>
              <a:t>　まず第一の注意点は、適正な方向に挿入する、ということです。</a:t>
            </a:r>
            <a:endParaRPr lang="en-US" altLang="ja-JP" dirty="0">
              <a:latin typeface="+mn-ea"/>
            </a:endParaRPr>
          </a:p>
          <a:p>
            <a:pPr>
              <a:defRPr/>
            </a:pPr>
            <a:r>
              <a:rPr lang="ja-JP" altLang="en-US" dirty="0">
                <a:latin typeface="+mn-ea"/>
              </a:rPr>
              <a:t>　また</a:t>
            </a:r>
            <a:r>
              <a:rPr lang="ja-JP" altLang="en-US" dirty="0"/>
              <a:t>吸引チューブ</a:t>
            </a:r>
            <a:r>
              <a:rPr lang="ja-JP" altLang="en-US" dirty="0">
                <a:latin typeface="+mn-ea"/>
              </a:rPr>
              <a:t>を入れる規定された長さが守られるようにします。</a:t>
            </a:r>
            <a:endParaRPr lang="en-US" altLang="ja-JP" dirty="0">
              <a:latin typeface="+mn-ea"/>
            </a:endParaRPr>
          </a:p>
          <a:p>
            <a:pPr>
              <a:defRPr/>
            </a:pPr>
            <a:r>
              <a:rPr lang="ja-JP" altLang="en-US" dirty="0"/>
              <a:t>　吸引チューブ</a:t>
            </a:r>
            <a:r>
              <a:rPr lang="ja-JP" altLang="en-US" dirty="0">
                <a:latin typeface="+mn-ea"/>
              </a:rPr>
              <a:t>に印をつける、目盛がついた</a:t>
            </a:r>
            <a:r>
              <a:rPr lang="ja-JP" altLang="en-US" dirty="0"/>
              <a:t>吸引チューブ</a:t>
            </a:r>
            <a:r>
              <a:rPr lang="ja-JP" altLang="en-US" dirty="0">
                <a:latin typeface="+mn-ea"/>
              </a:rPr>
              <a:t>を使う、規定の長さに切ったカラーテープを吸引器に貼っておくなどの方法を取ります。</a:t>
            </a:r>
            <a:endParaRPr lang="en-US" altLang="ja-JP" dirty="0">
              <a:latin typeface="+mn-ea"/>
            </a:endParaRPr>
          </a:p>
          <a:p>
            <a:pPr>
              <a:defRPr/>
            </a:pPr>
            <a:r>
              <a:rPr lang="ja-JP" altLang="en-US" dirty="0">
                <a:latin typeface="+mn-ea"/>
              </a:rPr>
              <a:t>　</a:t>
            </a:r>
            <a:r>
              <a:rPr lang="ja-JP" altLang="ja-JP" dirty="0">
                <a:latin typeface="+mn-ea"/>
              </a:rPr>
              <a:t>今まで述べてきた事項に加えて、感染防止のための清潔操作が必要で</a:t>
            </a:r>
            <a:r>
              <a:rPr lang="ja-JP" altLang="en-US" dirty="0">
                <a:latin typeface="+mn-ea"/>
              </a:rPr>
              <a:t>す</a:t>
            </a:r>
            <a:r>
              <a:rPr lang="ja-JP" altLang="ja-JP" dirty="0">
                <a:latin typeface="+mn-ea"/>
              </a:rPr>
              <a:t>。</a:t>
            </a:r>
            <a:endParaRPr lang="en-US" altLang="ja-JP" dirty="0">
              <a:latin typeface="+mn-ea"/>
            </a:endParaRPr>
          </a:p>
          <a:p>
            <a:pPr>
              <a:defRPr/>
            </a:pPr>
            <a:r>
              <a:rPr lang="ja-JP" altLang="en-US" dirty="0">
                <a:latin typeface="+mn-ea"/>
              </a:rPr>
              <a:t>家庭と違い、学校や施設は集団生活の場ですので、実施する看護師や介護職員等の手を介しての感染を防ぐ必要があります。</a:t>
            </a:r>
            <a:endParaRPr lang="en-US" altLang="ja-JP" dirty="0">
              <a:latin typeface="+mn-ea"/>
            </a:endParaRPr>
          </a:p>
          <a:p>
            <a:pPr>
              <a:defRPr/>
            </a:pPr>
            <a:r>
              <a:rPr lang="ja-JP" altLang="en-US" dirty="0">
                <a:latin typeface="+mn-ea"/>
              </a:rPr>
              <a:t>　そのため、</a:t>
            </a:r>
            <a:r>
              <a:rPr lang="ja-JP" altLang="ja-JP" dirty="0">
                <a:latin typeface="+mn-ea"/>
              </a:rPr>
              <a:t>吸引チューブを持つ方の手に手袋をつけ</a:t>
            </a:r>
            <a:r>
              <a:rPr lang="ja-JP" altLang="en-US" dirty="0">
                <a:latin typeface="+mn-ea"/>
              </a:rPr>
              <a:t>ます</a:t>
            </a:r>
            <a:r>
              <a:rPr lang="ja-JP" altLang="ja-JP" dirty="0">
                <a:latin typeface="+mn-ea"/>
              </a:rPr>
              <a:t>。</a:t>
            </a:r>
            <a:endParaRPr lang="en-US" altLang="ja-JP" dirty="0">
              <a:latin typeface="+mn-ea"/>
            </a:endParaRPr>
          </a:p>
          <a:p>
            <a:pPr>
              <a:defRPr/>
            </a:pPr>
            <a:r>
              <a:rPr lang="ja-JP" altLang="en-US" dirty="0">
                <a:latin typeface="+mn-ea"/>
              </a:rPr>
              <a:t>　</a:t>
            </a:r>
            <a:r>
              <a:rPr lang="ja-JP" altLang="ja-JP" dirty="0">
                <a:latin typeface="+mn-ea"/>
              </a:rPr>
              <a:t>気管切開の場合には滅菌手袋使用</a:t>
            </a:r>
            <a:r>
              <a:rPr lang="ja-JP" altLang="en-US" dirty="0">
                <a:latin typeface="+mn-ea"/>
              </a:rPr>
              <a:t>が原則で</a:t>
            </a:r>
            <a:r>
              <a:rPr lang="ja-JP" altLang="ja-JP" dirty="0">
                <a:latin typeface="+mn-ea"/>
              </a:rPr>
              <a:t>すが、口鼻腔吸引では、実施者の手の汚染の予防が目的なので非滅菌の清潔なビニール手袋で良く、使用したら毎回廃棄</a:t>
            </a:r>
            <a:r>
              <a:rPr lang="ja-JP" altLang="en-US" dirty="0">
                <a:latin typeface="+mn-ea"/>
              </a:rPr>
              <a:t>します</a:t>
            </a:r>
            <a:r>
              <a:rPr lang="ja-JP" altLang="ja-JP" dirty="0">
                <a:latin typeface="+mn-ea"/>
              </a:rPr>
              <a:t>。</a:t>
            </a:r>
            <a:endParaRPr lang="en-US" altLang="ja-JP" dirty="0">
              <a:latin typeface="+mn-ea"/>
            </a:endParaRPr>
          </a:p>
          <a:p>
            <a:pPr>
              <a:defRPr/>
            </a:pPr>
            <a:r>
              <a:rPr lang="ja-JP" altLang="en-US" dirty="0">
                <a:latin typeface="+mn-ea"/>
              </a:rPr>
              <a:t>　</a:t>
            </a:r>
            <a:r>
              <a:rPr lang="ja-JP" altLang="ja-JP" dirty="0">
                <a:latin typeface="+mn-ea"/>
              </a:rPr>
              <a:t>手袋をして吸引チューブを持つ手と、手袋をせず吸引器のスイッチ 操作などを行う手との、使い分けをしっかり行うことが重要で</a:t>
            </a:r>
            <a:r>
              <a:rPr lang="ja-JP" altLang="en-US" dirty="0">
                <a:latin typeface="+mn-ea"/>
              </a:rPr>
              <a:t>す。</a:t>
            </a:r>
            <a:endParaRPr lang="ja-JP" altLang="ja-JP" dirty="0">
              <a:latin typeface="+mn-ea"/>
            </a:endParaRPr>
          </a:p>
          <a:p>
            <a:pPr>
              <a:defRPr/>
            </a:pPr>
            <a:endParaRPr lang="ja-JP" altLang="en-US" dirty="0"/>
          </a:p>
          <a:p>
            <a:pPr>
              <a:defRPr/>
            </a:pPr>
            <a:endParaRPr lang="en-US" altLang="ja-JP" sz="800" dirty="0">
              <a:latin typeface="Times" pitchFamily="18" charset="0"/>
            </a:endParaRP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45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35834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次に、口腔内吸引のコツを説明します。</a:t>
            </a:r>
          </a:p>
          <a:p>
            <a:r>
              <a:rPr lang="ja-JP" altLang="en-US" dirty="0"/>
              <a:t>　口腔内では、奥歯とほおの内側の間、舌の上下面と周囲、前歯と唇の間に喀痰がたまりやすいので、これらを中心に確認し、喀痰があれば吸引します。十分に開口できない対象児の場合、片手で唇を開いたり、場合によっては、バイトブロックを歯の間に咬ませて、口腔内吸引を行う場合もあ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46</a:t>
            </a:fld>
            <a:endParaRPr kumimoji="1" lang="ja-JP" altLang="en-US"/>
          </a:p>
        </p:txBody>
      </p:sp>
    </p:spTree>
    <p:extLst>
      <p:ext uri="{BB962C8B-B14F-4D97-AF65-F5344CB8AC3E}">
        <p14:creationId xmlns:p14="http://schemas.microsoft.com/office/powerpoint/2010/main" val="999088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ja-JP" dirty="0"/>
              <a:t>皆さんには、咽頭内の吸引は許可されていませんが、口腔の奥にある壁である咽頭の壁を強く</a:t>
            </a:r>
            <a:r>
              <a:rPr lang="ja-JP" altLang="en-US" dirty="0"/>
              <a:t>吸引チューブ</a:t>
            </a:r>
            <a:r>
              <a:rPr lang="ja-JP" altLang="ja-JP" dirty="0"/>
              <a:t>で刺激すると、「ゲエッ」という嘔吐反射が誘発されます。したがって、食後間もない時は、この部位を刺激しないように、やさしく吸引して下さい。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47</a:t>
            </a:fld>
            <a:endParaRPr kumimoji="1" lang="ja-JP" altLang="en-US"/>
          </a:p>
        </p:txBody>
      </p:sp>
    </p:spTree>
    <p:extLst>
      <p:ext uri="{BB962C8B-B14F-4D97-AF65-F5344CB8AC3E}">
        <p14:creationId xmlns:p14="http://schemas.microsoft.com/office/powerpoint/2010/main" val="672220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続いて、鼻腔内吸引のコツを説明します。</a:t>
            </a:r>
          </a:p>
          <a:p>
            <a:pPr>
              <a:defRPr/>
            </a:pPr>
            <a:r>
              <a:rPr lang="ja-JP" altLang="en-US" dirty="0"/>
              <a:t>　</a:t>
            </a:r>
            <a:r>
              <a:rPr lang="ja-JP" altLang="ja-JP" dirty="0"/>
              <a:t>鼻腔内を吸引する前に、鼻腔内の構造、特に真ん中に鼻中隔という隔壁があり、左右の鼻腔には、上、中、下の3つの鼻甲介というヒダが垂れ下がっていることをイメージしましょう。もし</a:t>
            </a:r>
            <a:r>
              <a:rPr lang="ja-JP" altLang="en-US" dirty="0"/>
              <a:t>吸引チューブ</a:t>
            </a:r>
            <a:r>
              <a:rPr lang="ja-JP" altLang="ja-JP" dirty="0"/>
              <a:t>を挿入してみて、</a:t>
            </a:r>
            <a:r>
              <a:rPr lang="ja-JP" altLang="en-US" dirty="0"/>
              <a:t>吸引チューブ</a:t>
            </a:r>
            <a:r>
              <a:rPr lang="ja-JP" altLang="ja-JP" dirty="0"/>
              <a:t>がなかなか入って行かないようであれば、無理をせず、反対側の鼻腔から吸引を行います。左右の鼻腔は、奥でつながっているからです。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48</a:t>
            </a:fld>
            <a:endParaRPr kumimoji="1" lang="ja-JP" altLang="en-US"/>
          </a:p>
        </p:txBody>
      </p:sp>
    </p:spTree>
    <p:extLst>
      <p:ext uri="{BB962C8B-B14F-4D97-AF65-F5344CB8AC3E}">
        <p14:creationId xmlns:p14="http://schemas.microsoft.com/office/powerpoint/2010/main" val="2262720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鼻腔粘膜はデリケートで出血しやすいため、</a:t>
            </a:r>
            <a:r>
              <a:rPr lang="ja-JP" altLang="en-US" dirty="0"/>
              <a:t>吸引チューブ</a:t>
            </a:r>
            <a:r>
              <a:rPr lang="ja-JP" altLang="ja-JP" dirty="0"/>
              <a:t>先端を、鼻腔に適切な長さまで挿入するまでは、</a:t>
            </a:r>
            <a:r>
              <a:rPr lang="ja-JP" altLang="en-US" dirty="0"/>
              <a:t>吸引チューブ</a:t>
            </a:r>
            <a:r>
              <a:rPr lang="ja-JP" altLang="ja-JP" dirty="0"/>
              <a:t>を操作する手と反対の手で、</a:t>
            </a:r>
            <a:r>
              <a:rPr lang="ja-JP" altLang="en-US" dirty="0"/>
              <a:t>吸引チューブ</a:t>
            </a:r>
            <a:r>
              <a:rPr lang="ja-JP" altLang="ja-JP" dirty="0"/>
              <a:t>の根元を押さえ、陰圧をかけないようにします。</a:t>
            </a:r>
          </a:p>
          <a:p>
            <a:r>
              <a:rPr lang="ja-JP" altLang="en-US" dirty="0"/>
              <a:t>　</a:t>
            </a:r>
            <a:r>
              <a:rPr lang="ja-JP" altLang="ja-JP" dirty="0"/>
              <a:t>ただし、手前に喀痰がある場合は、初めから陰圧がかかるように</a:t>
            </a:r>
            <a:r>
              <a:rPr lang="ja-JP" altLang="en-US" dirty="0"/>
              <a:t>吸引チューブ</a:t>
            </a:r>
            <a:r>
              <a:rPr lang="ja-JP" altLang="ja-JP" dirty="0"/>
              <a:t>接続部を折り曲げず、挿入していく方法も良いでしょう。この方が、鼻腔内の喀痰が吸引しやすい場合もあります。</a:t>
            </a:r>
          </a:p>
          <a:p>
            <a:r>
              <a:rPr lang="ja-JP" altLang="en-US" dirty="0"/>
              <a:t>　</a:t>
            </a:r>
            <a:r>
              <a:rPr lang="ja-JP" altLang="ja-JP" dirty="0"/>
              <a:t>手で直接</a:t>
            </a:r>
            <a:r>
              <a:rPr lang="ja-JP" altLang="en-US" dirty="0"/>
              <a:t>吸引チューブ</a:t>
            </a:r>
            <a:r>
              <a:rPr lang="ja-JP" altLang="ja-JP" dirty="0"/>
              <a:t>を操作する場合は、ペンを持つように持って、まず</a:t>
            </a:r>
            <a:r>
              <a:rPr lang="ja-JP" altLang="en-US" dirty="0"/>
              <a:t>吸引チューブ</a:t>
            </a:r>
            <a:r>
              <a:rPr lang="ja-JP" altLang="ja-JP" dirty="0"/>
              <a:t>先端を鼻孔から約</a:t>
            </a:r>
            <a:r>
              <a:rPr lang="en-US" altLang="ja-JP" dirty="0"/>
              <a:t>0.5</a:t>
            </a:r>
            <a:r>
              <a:rPr lang="ja-JP" altLang="ja-JP" dirty="0"/>
              <a:t>cmは、やや上向きに入れます。セッシで</a:t>
            </a:r>
            <a:r>
              <a:rPr lang="ja-JP" altLang="en-US" dirty="0"/>
              <a:t>吸引チューブ</a:t>
            </a:r>
            <a:r>
              <a:rPr lang="ja-JP" altLang="ja-JP" dirty="0"/>
              <a:t>を操作する場合も同様です。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49</a:t>
            </a:fld>
            <a:endParaRPr kumimoji="1" lang="ja-JP" altLang="en-US"/>
          </a:p>
        </p:txBody>
      </p:sp>
    </p:spTree>
    <p:extLst>
      <p:ext uri="{BB962C8B-B14F-4D97-AF65-F5344CB8AC3E}">
        <p14:creationId xmlns:p14="http://schemas.microsoft.com/office/powerpoint/2010/main" val="424841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脳性麻痺などによる呼吸障害に対しては、多面的な対応が必要かつ有効です。</a:t>
            </a:r>
            <a:endParaRPr lang="en-US" altLang="ja-JP" dirty="0"/>
          </a:p>
          <a:p>
            <a:r>
              <a:rPr lang="ja-JP" altLang="en-US" dirty="0"/>
              <a:t>　</a:t>
            </a:r>
            <a:r>
              <a:rPr lang="ja-JP" altLang="ja-JP" dirty="0"/>
              <a:t>呼吸が楽にできるためには、</a:t>
            </a:r>
          </a:p>
          <a:p>
            <a:r>
              <a:rPr lang="ja-JP" altLang="en-US" dirty="0"/>
              <a:t>　</a:t>
            </a:r>
            <a:r>
              <a:rPr lang="ja-JP" altLang="ja-JP" dirty="0"/>
              <a:t>①呼吸に伴う空気の通り道、すなわち気道がしっかり開いていること、</a:t>
            </a:r>
          </a:p>
          <a:p>
            <a:r>
              <a:rPr lang="ja-JP" altLang="en-US" dirty="0"/>
              <a:t>　</a:t>
            </a:r>
            <a:r>
              <a:rPr lang="ja-JP" altLang="ja-JP" dirty="0"/>
              <a:t>②換気（空気の出入り）のための胸郭や横隔膜の動き（胸郭呼吸運動）がしっかりできること、</a:t>
            </a:r>
            <a:endParaRPr lang="en-US" altLang="ja-JP" dirty="0"/>
          </a:p>
          <a:p>
            <a:r>
              <a:rPr lang="ja-JP" altLang="en-US" dirty="0"/>
              <a:t>　</a:t>
            </a:r>
            <a:r>
              <a:rPr lang="ja-JP" altLang="ja-JP" dirty="0"/>
              <a:t>③痰などの分泌物が呼吸を阻害しないこと、がポイント</a:t>
            </a:r>
            <a:r>
              <a:rPr lang="ja-JP" altLang="en-US" dirty="0"/>
              <a:t>となります</a:t>
            </a:r>
            <a:r>
              <a:rPr lang="ja-JP" altLang="ja-JP" dirty="0"/>
              <a:t>。</a:t>
            </a:r>
            <a:endParaRPr lang="en-US" altLang="ja-JP" dirty="0"/>
          </a:p>
          <a:p>
            <a:endParaRPr lang="en-US" altLang="ja-JP" dirty="0"/>
          </a:p>
          <a:p>
            <a:r>
              <a:rPr lang="ja-JP" altLang="en-US" dirty="0"/>
              <a:t>　この３つのポイントについて、</a:t>
            </a:r>
            <a:r>
              <a:rPr lang="ja-JP" altLang="ja-JP" dirty="0"/>
              <a:t>それぞれの</a:t>
            </a:r>
            <a:r>
              <a:rPr lang="ja-JP" altLang="en-US" dirty="0"/>
              <a:t>子ども</a:t>
            </a:r>
            <a:r>
              <a:rPr lang="ja-JP" altLang="ja-JP" dirty="0"/>
              <a:t>について、</a:t>
            </a:r>
            <a:r>
              <a:rPr lang="ja-JP" altLang="en-US" dirty="0"/>
              <a:t>何が</a:t>
            </a:r>
            <a:r>
              <a:rPr lang="ja-JP" altLang="ja-JP" dirty="0"/>
              <a:t>問題なのか</a:t>
            </a:r>
            <a:r>
              <a:rPr lang="ja-JP" altLang="en-US" dirty="0"/>
              <a:t>を</a:t>
            </a:r>
            <a:r>
              <a:rPr lang="ja-JP" altLang="ja-JP" dirty="0"/>
              <a:t>把握しながら</a:t>
            </a:r>
            <a:r>
              <a:rPr lang="ja-JP" altLang="en-US" dirty="0"/>
              <a:t>、適切なかかわりを</a:t>
            </a:r>
            <a:r>
              <a:rPr lang="ja-JP" altLang="ja-JP" dirty="0"/>
              <a:t>していくことが必要で</a:t>
            </a:r>
            <a:r>
              <a:rPr lang="ja-JP" altLang="en-US" dirty="0"/>
              <a:t>す</a:t>
            </a:r>
            <a:r>
              <a:rPr lang="ja-JP" altLang="ja-JP" dirty="0"/>
              <a:t>。</a:t>
            </a:r>
            <a:endParaRPr lang="en-US" altLang="ja-JP" dirty="0"/>
          </a:p>
          <a:p>
            <a:r>
              <a:rPr lang="ja-JP" altLang="en-US" dirty="0"/>
              <a:t>　このスライドの左側にあるような、適切に姿勢を整えることを中心にしながらの日常的な基本的かかわりが重要です。</a:t>
            </a:r>
            <a:endParaRPr lang="en-US" altLang="ja-JP" dirty="0"/>
          </a:p>
          <a:p>
            <a:r>
              <a:rPr lang="ja-JP" altLang="en-US" dirty="0"/>
              <a:t>　それでも改善が得られない場合には、右の四角で囲んであるような医療的な対応をしていきます。</a:t>
            </a:r>
            <a:endParaRPr lang="ja-JP" altLang="ja-JP" dirty="0"/>
          </a:p>
          <a:p>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a:t>
            </a:fld>
            <a:endParaRPr kumimoji="1" lang="ja-JP" altLang="en-US"/>
          </a:p>
        </p:txBody>
      </p:sp>
    </p:spTree>
    <p:extLst>
      <p:ext uri="{BB962C8B-B14F-4D97-AF65-F5344CB8AC3E}">
        <p14:creationId xmlns:p14="http://schemas.microsoft.com/office/powerpoint/2010/main" val="1334209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次に</a:t>
            </a:r>
            <a:r>
              <a:rPr lang="ja-JP" altLang="en-US" dirty="0"/>
              <a:t>吸引チューブ</a:t>
            </a:r>
            <a:r>
              <a:rPr lang="ja-JP" altLang="ja-JP" dirty="0"/>
              <a:t>を下向きに変え、鼻腔の底を這わせるように深部まで挿入します。</a:t>
            </a:r>
          </a:p>
          <a:p>
            <a:pPr>
              <a:defRPr/>
            </a:pPr>
            <a:r>
              <a:rPr lang="ja-JP" altLang="en-US" dirty="0"/>
              <a:t>　</a:t>
            </a:r>
            <a:r>
              <a:rPr lang="ja-JP" altLang="ja-JP" dirty="0"/>
              <a:t>上向きのままで挿入すると、挿入できなくなったり、鼻腔の天井にあたったりして、対象</a:t>
            </a:r>
            <a:r>
              <a:rPr lang="ja-JP" altLang="en-US" dirty="0"/>
              <a:t>児</a:t>
            </a:r>
            <a:r>
              <a:rPr lang="ja-JP" altLang="ja-JP" dirty="0"/>
              <a:t>が痛がる原因となります。もし片方の鼻孔からの挿入が困難な場合、反対の鼻孔から挿入して下さい、鼻腔は奥で左右がつながっています。</a:t>
            </a:r>
          </a:p>
          <a:p>
            <a:pPr>
              <a:defRPr/>
            </a:pPr>
            <a:r>
              <a:rPr lang="ja-JP" altLang="en-US" dirty="0"/>
              <a:t>　吸引チューブ</a:t>
            </a:r>
            <a:r>
              <a:rPr lang="ja-JP" altLang="ja-JP" dirty="0"/>
              <a:t>は、医師から指示を受けた長さまで挿入します。</a:t>
            </a:r>
          </a:p>
          <a:p>
            <a:pPr>
              <a:defRPr/>
            </a:pP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50</a:t>
            </a:fld>
            <a:endParaRPr kumimoji="1" lang="ja-JP" altLang="en-US"/>
          </a:p>
        </p:txBody>
      </p:sp>
    </p:spTree>
    <p:extLst>
      <p:ext uri="{BB962C8B-B14F-4D97-AF65-F5344CB8AC3E}">
        <p14:creationId xmlns:p14="http://schemas.microsoft.com/office/powerpoint/2010/main" val="2820111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奥まで挿入できたら、はじめて反対の手での折り曲げを緩め、陰圧をかけられるようにします。</a:t>
            </a:r>
          </a:p>
          <a:p>
            <a:pPr>
              <a:defRPr/>
            </a:pPr>
            <a:r>
              <a:rPr lang="ja-JP" altLang="en-US" dirty="0"/>
              <a:t>　</a:t>
            </a:r>
            <a:r>
              <a:rPr lang="ja-JP" altLang="ja-JP" dirty="0"/>
              <a:t>折り曲げを急に解除すると、瞬間的に高い吸引圧がかかり粘膜を損傷する可能性が高くなるため、</a:t>
            </a:r>
            <a:r>
              <a:rPr lang="en-US" altLang="ja-JP" dirty="0"/>
              <a:t>2</a:t>
            </a:r>
            <a:r>
              <a:rPr lang="ja-JP" altLang="ja-JP" dirty="0"/>
              <a:t>秒～</a:t>
            </a:r>
            <a:r>
              <a:rPr lang="en-US" altLang="ja-JP" dirty="0"/>
              <a:t>3</a:t>
            </a:r>
            <a:r>
              <a:rPr lang="ja-JP" altLang="ja-JP" dirty="0"/>
              <a:t>秒時間をかけて、折り曲げていた部分を緩めます。</a:t>
            </a:r>
          </a:p>
          <a:p>
            <a:pPr>
              <a:defRPr/>
            </a:pPr>
            <a:r>
              <a:rPr lang="ja-JP" altLang="en-US" dirty="0"/>
              <a:t>　</a:t>
            </a:r>
            <a:r>
              <a:rPr lang="ja-JP" altLang="ja-JP" dirty="0"/>
              <a:t>そして、ゆっくりと</a:t>
            </a:r>
            <a:r>
              <a:rPr lang="ja-JP" altLang="en-US" dirty="0"/>
              <a:t>吸引チューブ</a:t>
            </a:r>
            <a:r>
              <a:rPr lang="ja-JP" altLang="ja-JP" dirty="0"/>
              <a:t>を引き出します。この時、手で操作する場合は、こよりをよるように、</a:t>
            </a:r>
            <a:r>
              <a:rPr lang="ja-JP" altLang="en-US" dirty="0"/>
              <a:t>吸引チューブ</a:t>
            </a:r>
            <a:r>
              <a:rPr lang="ja-JP" altLang="ja-JP" dirty="0"/>
              <a:t>を左右に回転させながら吸引すると吸引効率が良いでしょう。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51</a:t>
            </a:fld>
            <a:endParaRPr kumimoji="1" lang="ja-JP" altLang="en-US"/>
          </a:p>
        </p:txBody>
      </p:sp>
    </p:spTree>
    <p:extLst>
      <p:ext uri="{BB962C8B-B14F-4D97-AF65-F5344CB8AC3E}">
        <p14:creationId xmlns:p14="http://schemas.microsoft.com/office/powerpoint/2010/main" val="1148142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kumimoji="1" lang="ja-JP" altLang="en-US" kern="1200" dirty="0">
                <a:solidFill>
                  <a:schemeClr val="tx1"/>
                </a:solidFill>
              </a:rPr>
              <a:t>　吸引にあたっては、吸引チューブの経路と行き先を想定しながら行うことが大事です。</a:t>
            </a:r>
          </a:p>
          <a:p>
            <a:pPr>
              <a:defRPr/>
            </a:pPr>
            <a:r>
              <a:rPr kumimoji="1" lang="ja-JP" altLang="en-US" kern="1200" dirty="0">
                <a:solidFill>
                  <a:schemeClr val="tx1"/>
                </a:solidFill>
              </a:rPr>
              <a:t>　鼻孔から入れた吸引チューブは鼻を通り後鼻腔から咽頭に入ります。この過程で鼻粘膜、アデノイドなどの損傷、出血を生ずることがあります。咽頭では吸引チューブの刺激により、吐気、嘔吐、出血などが生じる可能性があります。</a:t>
            </a:r>
          </a:p>
          <a:p>
            <a:pPr>
              <a:defRPr/>
            </a:pPr>
            <a:r>
              <a:rPr kumimoji="1" lang="ja-JP" altLang="en-US" kern="1200" dirty="0">
                <a:solidFill>
                  <a:schemeClr val="tx1"/>
                </a:solidFill>
              </a:rPr>
              <a:t>　鼻から入れた吸引チューブを咽頭の奥に進めると、①喉頭蓋谷にぶつかる、②梨状窩にぶつかる（これが最も多いです）、③食道に入る、④喉頭に入る（さらに声帯を越えて気管に入ることもある）、のいずれかとなります（スライドの赤い実線の矢印）。咽頭の下部には食道の入り口の両側に梨状窩があります。梨状窩にぶつかるとその刺激で吐気や嘔吐を生ずることが多くあります。吸引チューブが喉頭に入ると咳が誘発されることが多く、その咳込みが強いと嘔吐を誘発することがあります。吸引チューブが声帯を刺激すると、喉頭・声帯の攣縮をおこし呼吸困難となることがあります。</a:t>
            </a:r>
          </a:p>
          <a:p>
            <a:pPr>
              <a:defRPr/>
            </a:pPr>
            <a:r>
              <a:rPr kumimoji="1" lang="ja-JP" altLang="en-US" kern="1200" dirty="0">
                <a:solidFill>
                  <a:schemeClr val="tx1"/>
                </a:solidFill>
              </a:rPr>
              <a:t>　吸引チューブが気管に入ると、その刺激による迷走神経反射のために急に徐脈を生じたり、強い咳や、喉頭・気管支の攣縮を生じて呼吸困難になることもあります。</a:t>
            </a:r>
            <a:endParaRPr kumimoji="1" lang="ja-JP" altLang="ja-JP" kern="1200" dirty="0">
              <a:solidFill>
                <a:schemeClr val="tx1"/>
              </a:solidFill>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52</a:t>
            </a:fld>
            <a:endParaRPr kumimoji="1" lang="ja-JP" altLang="en-US"/>
          </a:p>
        </p:txBody>
      </p:sp>
    </p:spTree>
    <p:extLst>
      <p:ext uri="{BB962C8B-B14F-4D97-AF65-F5344CB8AC3E}">
        <p14:creationId xmlns:p14="http://schemas.microsoft.com/office/powerpoint/2010/main" val="2420048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sz="800" dirty="0"/>
          </a:p>
          <a:p>
            <a:r>
              <a:rPr lang="ja-JP" altLang="en-US" dirty="0">
                <a:solidFill>
                  <a:srgbClr val="FF0000"/>
                </a:solidFill>
              </a:rPr>
              <a:t>　</a:t>
            </a:r>
            <a:r>
              <a:rPr lang="ja-JP" altLang="en-US" dirty="0"/>
              <a:t>吸引チューブが喉頭に入ると咳が誘発されることが多く、その咳込みが強いと嘔吐を誘発することがあります。吸引チューブが声帯を刺激すると、喉頭・声帯の攣縮をおこし呼吸困難となることがあります。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53</a:t>
            </a:fld>
            <a:endParaRPr kumimoji="1" lang="ja-JP" altLang="en-US"/>
          </a:p>
        </p:txBody>
      </p:sp>
    </p:spTree>
    <p:extLst>
      <p:ext uri="{BB962C8B-B14F-4D97-AF65-F5344CB8AC3E}">
        <p14:creationId xmlns:p14="http://schemas.microsoft.com/office/powerpoint/2010/main" val="4150690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咽頭の下部には食道の入り口の両側に梨状窩があ</a:t>
            </a:r>
            <a:r>
              <a:rPr lang="ja-JP" altLang="en-US" dirty="0"/>
              <a:t>ります</a:t>
            </a:r>
            <a:r>
              <a:rPr lang="ja-JP" altLang="ja-JP" dirty="0"/>
              <a:t>。</a:t>
            </a:r>
            <a:endParaRPr lang="en-US" altLang="ja-JP" dirty="0"/>
          </a:p>
          <a:p>
            <a:r>
              <a:rPr lang="ja-JP" altLang="en-US" dirty="0">
                <a:solidFill>
                  <a:srgbClr val="FF0000"/>
                </a:solidFill>
              </a:rPr>
              <a:t>　</a:t>
            </a:r>
            <a:r>
              <a:rPr lang="ja-JP" altLang="en-US" dirty="0"/>
              <a:t>吸引チューブ先端が</a:t>
            </a:r>
            <a:r>
              <a:rPr lang="ja-JP" altLang="ja-JP" dirty="0"/>
              <a:t>梨状窩にぶつかると</a:t>
            </a:r>
            <a:r>
              <a:rPr lang="ja-JP" altLang="en-US" dirty="0"/>
              <a:t>、</a:t>
            </a:r>
            <a:r>
              <a:rPr lang="ja-JP" altLang="ja-JP" dirty="0"/>
              <a:t>その刺激で吐気や嘔吐を生ずることが多</a:t>
            </a:r>
            <a:r>
              <a:rPr lang="ja-JP" altLang="en-US" dirty="0"/>
              <a:t>くあります</a:t>
            </a:r>
            <a:r>
              <a:rPr lang="ja-JP" altLang="ja-JP" dirty="0"/>
              <a:t>。</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54</a:t>
            </a:fld>
            <a:endParaRPr kumimoji="1" lang="ja-JP" altLang="en-US"/>
          </a:p>
        </p:txBody>
      </p:sp>
    </p:spTree>
    <p:extLst>
      <p:ext uri="{BB962C8B-B14F-4D97-AF65-F5344CB8AC3E}">
        <p14:creationId xmlns:p14="http://schemas.microsoft.com/office/powerpoint/2010/main" val="2589523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鼻からの</a:t>
            </a:r>
            <a:r>
              <a:rPr lang="ja-JP" altLang="en-US" dirty="0"/>
              <a:t>吸引チューブ</a:t>
            </a:r>
            <a:r>
              <a:rPr lang="ja-JP" altLang="ja-JP" dirty="0"/>
              <a:t>の挿入では、</a:t>
            </a:r>
            <a:r>
              <a:rPr lang="ja-JP" altLang="en-US" dirty="0"/>
              <a:t>頸部後屈姿勢、</a:t>
            </a:r>
            <a:r>
              <a:rPr lang="ja-JP" altLang="ja-JP" dirty="0"/>
              <a:t>頸が後に反った姿勢で、頸の角度を調節しながら鼻から</a:t>
            </a:r>
            <a:r>
              <a:rPr lang="ja-JP" altLang="en-US" dirty="0"/>
              <a:t>吸引チューブ</a:t>
            </a:r>
            <a:r>
              <a:rPr lang="ja-JP" altLang="ja-JP" dirty="0"/>
              <a:t>を入れると、</a:t>
            </a:r>
            <a:r>
              <a:rPr lang="ja-JP" altLang="en-US" dirty="0"/>
              <a:t>吸引チューブ</a:t>
            </a:r>
            <a:r>
              <a:rPr lang="ja-JP" altLang="ja-JP" dirty="0"/>
              <a:t>が喉頭､気管に入る</a:t>
            </a:r>
            <a:r>
              <a:rPr lang="ja-JP" altLang="en-US" dirty="0"/>
              <a:t>ことがあります</a:t>
            </a:r>
            <a:r>
              <a:rPr lang="ja-JP" altLang="ja-JP" dirty="0"/>
              <a:t>。</a:t>
            </a:r>
            <a:endParaRPr lang="en-US" altLang="ja-JP" dirty="0"/>
          </a:p>
          <a:p>
            <a:r>
              <a:rPr lang="ja-JP" altLang="en-US" dirty="0"/>
              <a:t>　</a:t>
            </a:r>
            <a:r>
              <a:rPr lang="ja-JP" altLang="ja-JP" dirty="0"/>
              <a:t>とくに重症児</a:t>
            </a:r>
            <a:r>
              <a:rPr lang="ja-JP" altLang="en-US" dirty="0"/>
              <a:t>・</a:t>
            </a:r>
            <a:r>
              <a:rPr lang="ja-JP" altLang="ja-JP" dirty="0"/>
              <a:t>者で</a:t>
            </a:r>
            <a:r>
              <a:rPr lang="ja-JP" altLang="en-US" dirty="0"/>
              <a:t>は頸部</a:t>
            </a:r>
            <a:r>
              <a:rPr lang="ja-JP" altLang="ja-JP" dirty="0"/>
              <a:t>後屈が強くなくとも鼻から入れた</a:t>
            </a:r>
            <a:r>
              <a:rPr lang="ja-JP" altLang="en-US" dirty="0"/>
              <a:t>吸引チューブ</a:t>
            </a:r>
            <a:r>
              <a:rPr lang="ja-JP" altLang="ja-JP" dirty="0"/>
              <a:t>が声門や気管に入ることがしばしばあ</a:t>
            </a:r>
            <a:r>
              <a:rPr lang="ja-JP" altLang="en-US" dirty="0"/>
              <a:t>ります</a:t>
            </a:r>
            <a:r>
              <a:rPr lang="ja-JP" altLang="ja-JP" dirty="0"/>
              <a:t>。</a:t>
            </a:r>
            <a:endParaRPr lang="en-US" altLang="ja-JP" dirty="0"/>
          </a:p>
          <a:p>
            <a:r>
              <a:rPr lang="ja-JP" altLang="en-US" dirty="0"/>
              <a:t>　</a:t>
            </a:r>
            <a:r>
              <a:rPr lang="ja-JP" altLang="ja-JP" dirty="0"/>
              <a:t>不用意に行えば、刺激により喉頭声帯の攣縮</a:t>
            </a:r>
            <a:r>
              <a:rPr lang="ja-JP" altLang="en-US" dirty="0"/>
              <a:t>（れんしゅく）</a:t>
            </a:r>
            <a:r>
              <a:rPr lang="ja-JP" altLang="ja-JP" dirty="0"/>
              <a:t>、気管支の攣縮をおこし呼吸困難を生ずる可能性があり、迷走神経反射により急に徐脈を生ずることもあ</a:t>
            </a:r>
            <a:r>
              <a:rPr lang="ja-JP" altLang="en-US" dirty="0"/>
              <a:t>ります</a:t>
            </a:r>
            <a:r>
              <a:rPr lang="ja-JP" altLang="ja-JP" dirty="0"/>
              <a:t>。</a:t>
            </a:r>
            <a:endParaRPr lang="en-US" altLang="ja-JP" dirty="0"/>
          </a:p>
          <a:p>
            <a:r>
              <a:rPr lang="ja-JP" altLang="en-US" dirty="0"/>
              <a:t>　</a:t>
            </a:r>
            <a:r>
              <a:rPr lang="ja-JP" altLang="ja-JP" dirty="0"/>
              <a:t>このような事故を防ぐためには、鼻から挿入する吸引チューブの長さ（深さ）をきちんと確認、意識し、</a:t>
            </a:r>
            <a:r>
              <a:rPr lang="ja-JP" altLang="en-US" dirty="0"/>
              <a:t>看護師が行う場合でも、</a:t>
            </a:r>
            <a:r>
              <a:rPr lang="ja-JP" altLang="ja-JP" dirty="0"/>
              <a:t>深く入り過ぎないように長さを決めて行う必要があり</a:t>
            </a:r>
            <a:r>
              <a:rPr lang="ja-JP" altLang="en-US" dirty="0"/>
              <a:t>ます。</a:t>
            </a:r>
            <a:r>
              <a:rPr lang="ja-JP" altLang="ja-JP" dirty="0"/>
              <a:t>こうすることによりこの事故</a:t>
            </a:r>
            <a:r>
              <a:rPr lang="ja-JP" altLang="en-US" dirty="0"/>
              <a:t>を</a:t>
            </a:r>
            <a:r>
              <a:rPr lang="ja-JP" altLang="ja-JP" dirty="0"/>
              <a:t>防ぐことができ</a:t>
            </a:r>
            <a:r>
              <a:rPr lang="ja-JP" altLang="en-US" dirty="0"/>
              <a:t>ます</a:t>
            </a:r>
            <a:r>
              <a:rPr lang="ja-JP" altLang="ja-JP" dirty="0"/>
              <a:t>。</a:t>
            </a: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55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66567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鼻からの吸引では、</a:t>
            </a:r>
            <a:r>
              <a:rPr lang="ja-JP" altLang="ja-JP" dirty="0"/>
              <a:t>吸引による鼻粘膜</a:t>
            </a:r>
            <a:r>
              <a:rPr lang="ja-JP" altLang="en-US" dirty="0"/>
              <a:t>の刺激や</a:t>
            </a:r>
            <a:r>
              <a:rPr lang="ja-JP" altLang="ja-JP" dirty="0"/>
              <a:t>損傷</a:t>
            </a:r>
            <a:r>
              <a:rPr lang="ja-JP" altLang="en-US" dirty="0"/>
              <a:t>と</a:t>
            </a:r>
            <a:r>
              <a:rPr lang="ja-JP" altLang="ja-JP" dirty="0"/>
              <a:t>出血</a:t>
            </a:r>
            <a:r>
              <a:rPr lang="ja-JP" altLang="en-US" dirty="0"/>
              <a:t>を避けることが重要です。出血</a:t>
            </a:r>
            <a:r>
              <a:rPr lang="ja-JP" altLang="ja-JP" dirty="0"/>
              <a:t>が多量になることも</a:t>
            </a:r>
            <a:r>
              <a:rPr lang="ja-JP" altLang="en-US" dirty="0"/>
              <a:t>、</a:t>
            </a:r>
            <a:r>
              <a:rPr lang="ja-JP" altLang="ja-JP" dirty="0"/>
              <a:t>稀ながらあ</a:t>
            </a:r>
            <a:r>
              <a:rPr lang="ja-JP" altLang="en-US" dirty="0"/>
              <a:t>ります</a:t>
            </a:r>
            <a:r>
              <a:rPr lang="ja-JP" altLang="ja-JP" dirty="0"/>
              <a:t>。</a:t>
            </a:r>
            <a:endParaRPr lang="en-US" altLang="ja-JP" dirty="0"/>
          </a:p>
          <a:p>
            <a:r>
              <a:rPr lang="ja-JP" altLang="en-US" dirty="0"/>
              <a:t>　また、浅い範囲でも本人は苦痛をかなり感じていることがあります。</a:t>
            </a:r>
            <a:endParaRPr lang="en-US" altLang="ja-JP" dirty="0"/>
          </a:p>
          <a:p>
            <a:r>
              <a:rPr lang="ja-JP" altLang="en-US" dirty="0"/>
              <a:t>　</a:t>
            </a:r>
            <a:r>
              <a:rPr lang="ja-JP" altLang="ja-JP" dirty="0"/>
              <a:t>吸引チューブを上向きで挿入しないこと、狭い方の鼻からは無理に吸引しない</a:t>
            </a:r>
            <a:r>
              <a:rPr lang="ja-JP" altLang="en-US" dirty="0"/>
              <a:t>こと</a:t>
            </a:r>
            <a:r>
              <a:rPr lang="ja-JP" altLang="ja-JP" dirty="0"/>
              <a:t>、</a:t>
            </a:r>
            <a:r>
              <a:rPr lang="ja-JP" altLang="en-US" dirty="0"/>
              <a:t>吸引チューブの太さや種類に配慮すること、</a:t>
            </a:r>
            <a:r>
              <a:rPr lang="ja-JP" altLang="ja-JP" dirty="0"/>
              <a:t>吸引圧を高くし</a:t>
            </a:r>
            <a:r>
              <a:rPr lang="ja-JP" altLang="en-US" dirty="0"/>
              <a:t>過ぎ</a:t>
            </a:r>
            <a:r>
              <a:rPr lang="ja-JP" altLang="ja-JP" dirty="0"/>
              <a:t>ない、吸引圧をかけるのを徐々に行う（接続部の折り曲げを解除して吸引圧がかかる時にゆっくりめに解除する）などが</a:t>
            </a:r>
            <a:r>
              <a:rPr lang="ja-JP" altLang="en-US" dirty="0"/>
              <a:t>、</a:t>
            </a:r>
            <a:r>
              <a:rPr lang="ja-JP" altLang="ja-JP" dirty="0"/>
              <a:t>望ましい</a:t>
            </a:r>
            <a:r>
              <a:rPr lang="ja-JP" altLang="en-US" dirty="0"/>
              <a:t>ことです</a:t>
            </a:r>
            <a:r>
              <a:rPr lang="ja-JP" altLang="ja-JP" dirty="0"/>
              <a:t>。</a:t>
            </a:r>
          </a:p>
          <a:p>
            <a:endParaRPr lang="ja-JP" altLang="en-US"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56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42527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22822">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粘膜損傷出血しやすい例</a:t>
            </a:r>
            <a:r>
              <a:rPr lang="ja-JP" altLang="en-US" kern="100" dirty="0">
                <a:solidFill>
                  <a:srgbClr val="000000"/>
                </a:solidFill>
                <a:cs typeface="Times New Roman" panose="02020603050405020304" pitchFamily="18" charset="0"/>
              </a:rPr>
              <a:t>では</a:t>
            </a:r>
            <a:r>
              <a:rPr lang="ja-JP" altLang="ja-JP" kern="100" dirty="0">
                <a:solidFill>
                  <a:srgbClr val="000000"/>
                </a:solidFill>
                <a:cs typeface="Times New Roman" panose="02020603050405020304" pitchFamily="18" charset="0"/>
              </a:rPr>
              <a:t>、先端開口の吸引チューブではなく先の丸いネラトンカテーテルを吸引チューブとして使用する</a:t>
            </a:r>
            <a:r>
              <a:rPr lang="ja-JP" altLang="en-US" kern="100" dirty="0">
                <a:solidFill>
                  <a:srgbClr val="000000"/>
                </a:solidFill>
                <a:cs typeface="Times New Roman" panose="02020603050405020304" pitchFamily="18" charset="0"/>
              </a:rPr>
              <a:t>ことも検討します。</a:t>
            </a:r>
            <a:endParaRPr lang="en-US" altLang="ja-JP" kern="100" dirty="0">
              <a:solidFill>
                <a:srgbClr val="000000"/>
              </a:solidFill>
              <a:cs typeface="Times New Roman" panose="02020603050405020304" pitchFamily="18" charset="0"/>
            </a:endParaRPr>
          </a:p>
          <a:p>
            <a:pPr defTabSz="922822">
              <a:defRPr/>
            </a:pPr>
            <a:r>
              <a:rPr lang="ja-JP" altLang="en-US" kern="100" dirty="0">
                <a:solidFill>
                  <a:srgbClr val="000000"/>
                </a:solidFill>
                <a:cs typeface="Times New Roman" panose="02020603050405020304" pitchFamily="18" charset="0"/>
              </a:rPr>
              <a:t>　</a:t>
            </a:r>
            <a:r>
              <a:rPr lang="ja-JP" altLang="ja-JP" kern="100" dirty="0">
                <a:solidFill>
                  <a:srgbClr val="000000"/>
                </a:solidFill>
                <a:cs typeface="Times New Roman" panose="02020603050405020304" pitchFamily="18" charset="0"/>
              </a:rPr>
              <a:t>吸引への過敏や緊張拒否がある場合には、オリーブ管（ガラス製とプラスチック製があり鼻孔にあてて鼻腔内を吸引する）で</a:t>
            </a:r>
            <a:r>
              <a:rPr lang="ja-JP" altLang="en-US" kern="100" dirty="0">
                <a:solidFill>
                  <a:srgbClr val="000000"/>
                </a:solidFill>
                <a:cs typeface="Times New Roman" panose="02020603050405020304" pitchFamily="18" charset="0"/>
              </a:rPr>
              <a:t>、</a:t>
            </a:r>
            <a:r>
              <a:rPr lang="ja-JP" altLang="ja-JP" kern="100" dirty="0">
                <a:solidFill>
                  <a:srgbClr val="000000"/>
                </a:solidFill>
                <a:cs typeface="Times New Roman" panose="02020603050405020304" pitchFamily="18" charset="0"/>
              </a:rPr>
              <a:t>こまめに吸引することにより鼻に吸引チューブを入れなくて済むこともあ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。これは限界もあ</a:t>
            </a:r>
            <a:r>
              <a:rPr lang="ja-JP" altLang="en-US" kern="100" dirty="0">
                <a:solidFill>
                  <a:srgbClr val="000000"/>
                </a:solidFill>
                <a:cs typeface="Times New Roman" panose="02020603050405020304" pitchFamily="18" charset="0"/>
              </a:rPr>
              <a:t>ります</a:t>
            </a:r>
            <a:r>
              <a:rPr lang="ja-JP" altLang="ja-JP" kern="100" dirty="0">
                <a:solidFill>
                  <a:srgbClr val="000000"/>
                </a:solidFill>
                <a:cs typeface="Times New Roman" panose="02020603050405020304" pitchFamily="18" charset="0"/>
              </a:rPr>
              <a:t>が、鼻の分泌物を少なくする、分泌物が出やすくするための対応も組み合わせて行うなど、吸引チューブによる吸引を減らすような対応を工夫</a:t>
            </a:r>
            <a:r>
              <a:rPr lang="ja-JP" altLang="en-US" kern="100" dirty="0">
                <a:solidFill>
                  <a:srgbClr val="000000"/>
                </a:solidFill>
                <a:cs typeface="Times New Roman" panose="02020603050405020304" pitchFamily="18" charset="0"/>
              </a:rPr>
              <a:t>します</a:t>
            </a:r>
            <a:r>
              <a:rPr lang="ja-JP" altLang="ja-JP" kern="100" dirty="0">
                <a:solidFill>
                  <a:srgbClr val="000000"/>
                </a:solidFill>
                <a:cs typeface="Times New Roman" panose="02020603050405020304" pitchFamily="18" charset="0"/>
              </a:rPr>
              <a:t>。</a:t>
            </a:r>
            <a:endParaRPr lang="ja-JP" altLang="ja-JP" kern="100" dirty="0">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57</a:t>
            </a:fld>
            <a:endParaRPr lang="en-US" altLang="ja-JP"/>
          </a:p>
        </p:txBody>
      </p:sp>
    </p:spTree>
    <p:extLst>
      <p:ext uri="{BB962C8B-B14F-4D97-AF65-F5344CB8AC3E}">
        <p14:creationId xmlns:p14="http://schemas.microsoft.com/office/powerpoint/2010/main" val="2770033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sz="800" dirty="0"/>
              <a:t>　</a:t>
            </a:r>
            <a:r>
              <a:rPr lang="ja-JP" altLang="en-US" dirty="0"/>
              <a:t>吸引物品のイメージです。</a:t>
            </a:r>
          </a:p>
          <a:p>
            <a:pPr eaLnBrk="1" hangingPunct="1"/>
            <a:endParaRPr lang="ja-JP" altLang="en-US" sz="800" dirty="0"/>
          </a:p>
          <a:p>
            <a:pPr eaLnBrk="1" hangingPunct="1"/>
            <a:endParaRPr lang="en-US" altLang="ja-JP" sz="800" dirty="0"/>
          </a:p>
        </p:txBody>
      </p:sp>
      <p:sp>
        <p:nvSpPr>
          <p:cNvPr id="4" name="スライド番号プレースホルダー 3"/>
          <p:cNvSpPr>
            <a:spLocks noGrp="1"/>
          </p:cNvSpPr>
          <p:nvPr>
            <p:ph type="sldNum" sz="quarter" idx="5"/>
          </p:nvPr>
        </p:nvSpPr>
        <p:spPr>
          <a:xfrm>
            <a:off x="680719" y="9433038"/>
            <a:ext cx="2949786" cy="498692"/>
          </a:xfrm>
        </p:spPr>
        <p:txBody>
          <a:bodyPr/>
          <a:lstStyle/>
          <a:p>
            <a:fld id="{5D608146-07C3-9248-A95C-5399F8B04C88}" type="slidenum">
              <a:rPr kumimoji="1" lang="ja-JP" altLang="en-US" smtClean="0"/>
              <a:t>58</a:t>
            </a:fld>
            <a:endParaRPr kumimoji="1" lang="ja-JP" altLang="en-US"/>
          </a:p>
        </p:txBody>
      </p:sp>
    </p:spTree>
    <p:extLst>
      <p:ext uri="{BB962C8B-B14F-4D97-AF65-F5344CB8AC3E}">
        <p14:creationId xmlns:p14="http://schemas.microsoft.com/office/powerpoint/2010/main" val="3195790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吸引には次のようなものが必要です。</a:t>
            </a:r>
          </a:p>
          <a:p>
            <a:pPr eaLnBrk="1" hangingPunct="1"/>
            <a:r>
              <a:rPr lang="ja-JP" altLang="en-US" dirty="0"/>
              <a:t>・吸引器、接続管</a:t>
            </a:r>
          </a:p>
          <a:p>
            <a:pPr eaLnBrk="1" hangingPunct="1"/>
            <a:r>
              <a:rPr lang="ja-JP" altLang="en-US" dirty="0"/>
              <a:t>・吸引チューブ・・・・気管カニューレ内用と、口腔内・鼻腔内用で分ける</a:t>
            </a:r>
          </a:p>
          <a:p>
            <a:pPr eaLnBrk="1" hangingPunct="1"/>
            <a:r>
              <a:rPr lang="ja-JP" altLang="en-US" dirty="0"/>
              <a:t>・手袋またはセッシ（ピンセットのこと）およびセッシたて</a:t>
            </a:r>
          </a:p>
          <a:p>
            <a:pPr eaLnBrk="1" hangingPunct="1"/>
            <a:r>
              <a:rPr lang="ja-JP" altLang="en-US" dirty="0"/>
              <a:t>・滅菌蒸留水・・・・・・・・・・・気管カニューレ内用</a:t>
            </a:r>
          </a:p>
          <a:p>
            <a:pPr eaLnBrk="1" hangingPunct="1"/>
            <a:r>
              <a:rPr lang="ja-JP" altLang="en-US" dirty="0"/>
              <a:t>・水道水・・・・・・・・・・・・・・口腔内・鼻腔内用</a:t>
            </a:r>
          </a:p>
          <a:p>
            <a:pPr eaLnBrk="1" hangingPunct="1"/>
            <a:r>
              <a:rPr lang="ja-JP" altLang="en-US" dirty="0"/>
              <a:t>・アルコール綿</a:t>
            </a:r>
          </a:p>
          <a:p>
            <a:pPr eaLnBrk="1" hangingPunct="1"/>
            <a:r>
              <a:rPr lang="ja-JP" altLang="en-US" dirty="0"/>
              <a:t>・吸引チューブの保存容器消毒剤入り（再利用時、消毒剤につけて保存する場合）・・・・気管カニューレ内用と、口腔内・鼻腔内で容器を分ける</a:t>
            </a:r>
          </a:p>
          <a:p>
            <a:pPr eaLnBrk="1" hangingPunct="1"/>
            <a:r>
              <a:rPr lang="ja-JP" altLang="en-US" dirty="0"/>
              <a:t>　吸引チューブを使い捨てではなく再利用する場合、消毒剤入りの保存容器につけて吸引チューブの清潔を保つ方法と、消毒剤が入っていない保存容器にいれ乾燥した状態にして清潔を保つ方法があります。それぞれの利用者の方法に従ってください。</a:t>
            </a:r>
          </a:p>
          <a:p>
            <a:pPr eaLnBrk="1" hangingPunct="1"/>
            <a:r>
              <a:rPr lang="ja-JP" altLang="en-US" dirty="0"/>
              <a:t>　基本研修での演習では、吸引チューブを使い捨てる方法で演習を行いますが、実地研修での吸引の演習および評価票では、消毒剤入りの保存液につける方法を説明します。</a:t>
            </a:r>
          </a:p>
          <a:p>
            <a:pPr eaLnBrk="1" hangingPunct="1"/>
            <a:r>
              <a:rPr lang="ja-JP" altLang="en-US" dirty="0"/>
              <a:t>注意：学校での気管切開部からの吸引で手袋使用の場合は手袋（使い捨て、薄いポリエチレン製）を使用します。セッシは通常、口腔内・鼻腔内吸引で共有します。口鼻腔吸引では清潔な使い捨て手袋で良いで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59</a:t>
            </a:fld>
            <a:endParaRPr kumimoji="1" lang="ja-JP" altLang="en-US"/>
          </a:p>
        </p:txBody>
      </p:sp>
    </p:spTree>
    <p:extLst>
      <p:ext uri="{BB962C8B-B14F-4D97-AF65-F5344CB8AC3E}">
        <p14:creationId xmlns:p14="http://schemas.microsoft.com/office/powerpoint/2010/main" val="200851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10000"/>
              </a:lnSpc>
            </a:pPr>
            <a:r>
              <a:rPr lang="ja-JP" altLang="en-US" dirty="0"/>
              <a:t>　呼吸障害の症状から病態を把握していくことが重要です。</a:t>
            </a:r>
          </a:p>
          <a:p>
            <a:pPr>
              <a:lnSpc>
                <a:spcPct val="110000"/>
              </a:lnSpc>
            </a:pPr>
            <a:r>
              <a:rPr lang="ja-JP" altLang="en-US" dirty="0"/>
              <a:t>　呼吸に伴って出る音である喘鳴（ぜんめい、ぜいめい） には、分泌物（唾液、鼻汁、痰） や、食物・水分が気道に溜まって生ずる貯留性の喘鳴（ゼロゼロ、ゼコゼコ、ゴロゴロ、ズーズー）と、気道の狭窄による狭窄性の喘鳴（ガーガー、カーッカーッ、ゴーゴー、グーグー、ゼーゼー、ヒューヒュー） があります。</a:t>
            </a:r>
          </a:p>
          <a:p>
            <a:pPr>
              <a:lnSpc>
                <a:spcPct val="110000"/>
              </a:lnSpc>
            </a:pPr>
            <a:r>
              <a:rPr lang="ja-JP" altLang="en-US" dirty="0"/>
              <a:t>　喘鳴が、狭窄性か貯留性かどうか、狭窄性喘鳴の場合には音の種類や出方（吸気時に強いか呼気時に強いか、覚醒時に強いか睡眠時に強いか） によって、呼吸障害の種類や部位が、ある程度は判断できます。</a:t>
            </a:r>
          </a:p>
          <a:p>
            <a:pPr>
              <a:lnSpc>
                <a:spcPct val="110000"/>
              </a:lnSpc>
            </a:pPr>
            <a:r>
              <a:rPr lang="ja-JP" altLang="en-US" dirty="0"/>
              <a:t>　呼吸が速く浅くなりがちな場合は、一回での換気量が減少しており、必要な酸素量を摂取するために呼吸回数を増すことで代償しています。</a:t>
            </a:r>
          </a:p>
          <a:p>
            <a:pPr>
              <a:lnSpc>
                <a:spcPct val="110000"/>
              </a:lnSpc>
            </a:pPr>
            <a:r>
              <a:rPr lang="ja-JP" altLang="en-US" dirty="0"/>
              <a:t>　陥没呼吸は、息を吸おうとして横隔膜などが動いてもそれに見合う量の空気が肺に入っていかないと、息を吸う時に、胸骨上部（のど仏の下の部分） や、肋骨の間などの、体の表面が凹む状態で、胸骨の上の部分の陥没は、服を着た状態でも、のどの下の部分の陥没として観察することができます。</a:t>
            </a:r>
          </a:p>
          <a:p>
            <a:pPr>
              <a:lnSpc>
                <a:spcPct val="110000"/>
              </a:lnSpc>
            </a:pPr>
            <a:r>
              <a:rPr lang="ja-JP" altLang="en-US" dirty="0"/>
              <a:t>　呼吸障害により心拍数が増加していることも、しばしばあります。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6</a:t>
            </a:fld>
            <a:endParaRPr kumimoji="1" lang="ja-JP" altLang="en-US"/>
          </a:p>
        </p:txBody>
      </p:sp>
    </p:spTree>
    <p:extLst>
      <p:ext uri="{BB962C8B-B14F-4D97-AF65-F5344CB8AC3E}">
        <p14:creationId xmlns:p14="http://schemas.microsoft.com/office/powerpoint/2010/main" val="4133619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なお、多くの場合に、吸引チューブを再使用しています。</a:t>
            </a:r>
            <a:endParaRPr lang="en-US" altLang="ja-JP" dirty="0"/>
          </a:p>
          <a:p>
            <a:r>
              <a:rPr lang="ja-JP" altLang="en-US" dirty="0"/>
              <a:t>　本来、気管カニューレ内吸引用の吸引チューブは、単回使用が推奨されていますが、コスト等の問題もあり、同じ利用者に使用する場合は、口腔鼻腔内吸引専用と気管カニューレ内吸引専用に使用吸引チューブを分け、また、それぞれの吸引チューブを別の消毒剤入り保存容器に保存し、洗浄水も別にして、約</a:t>
            </a:r>
            <a:r>
              <a:rPr lang="en-US" altLang="ja-JP" dirty="0"/>
              <a:t>1</a:t>
            </a:r>
            <a:r>
              <a:rPr lang="ja-JP" altLang="en-US" dirty="0"/>
              <a:t>日間繰り返して使用している場合が多くみられます。</a:t>
            </a:r>
            <a:endParaRPr lang="en-US" altLang="ja-JP" dirty="0"/>
          </a:p>
          <a:p>
            <a:r>
              <a:rPr lang="ja-JP" altLang="en-US" dirty="0"/>
              <a:t>　従来はこの薬液浸漬法での保管が多かったのですが、最近は、乾燥法（</a:t>
            </a:r>
            <a:r>
              <a:rPr lang="ja-JP" altLang="ja-JP" dirty="0"/>
              <a:t>ドライ保管法</a:t>
            </a:r>
            <a:r>
              <a:rPr lang="ja-JP" altLang="en-US" dirty="0"/>
              <a:t>）といって、</a:t>
            </a:r>
            <a:r>
              <a:rPr lang="ja-JP" altLang="ja-JP" dirty="0"/>
              <a:t>消毒</a:t>
            </a:r>
            <a:r>
              <a:rPr lang="ja-JP" altLang="en-US" dirty="0"/>
              <a:t>剤</a:t>
            </a:r>
            <a:r>
              <a:rPr lang="ja-JP" altLang="ja-JP" dirty="0"/>
              <a:t>に漬けておくのでなく、アルコール清拭の後に乾いた状態で容器に保管する方式（「ドライ法」）が普及してい</a:t>
            </a:r>
            <a:r>
              <a:rPr lang="ja-JP" altLang="en-US" dirty="0"/>
              <a:t>ます</a:t>
            </a:r>
            <a:r>
              <a:rPr lang="ja-JP" altLang="ja-JP" dirty="0"/>
              <a:t>。感染予防についてのこの方法の根拠を示すエビデンスは充分とは言え</a:t>
            </a:r>
            <a:r>
              <a:rPr lang="ja-JP" altLang="en-US" dirty="0"/>
              <a:t>ませんが</a:t>
            </a:r>
            <a:r>
              <a:rPr lang="ja-JP" altLang="ja-JP" dirty="0"/>
              <a:t>示されており、急性感染症の例以外には、とくに在宅のケースでは、コストの点からも</a:t>
            </a:r>
            <a:r>
              <a:rPr lang="ja-JP" altLang="en-US" dirty="0"/>
              <a:t>、普及しつつあるものです</a:t>
            </a:r>
            <a:r>
              <a:rPr lang="ja-JP" altLang="ja-JP" dirty="0"/>
              <a:t>。</a:t>
            </a:r>
            <a:endParaRPr lang="en-US" altLang="ja-JP" dirty="0"/>
          </a:p>
          <a:p>
            <a:pPr eaLnBrk="1" hangingPunct="1"/>
            <a:r>
              <a:rPr lang="ja-JP" altLang="en-US" dirty="0"/>
              <a:t>　みなさんは、清潔、不潔は常に意識しながら、それぞれの利用者の方法を身につけるようにして下さい。</a:t>
            </a:r>
          </a:p>
        </p:txBody>
      </p:sp>
      <p:sp>
        <p:nvSpPr>
          <p:cNvPr id="4" name="スライド番号プレースホルダー 3"/>
          <p:cNvSpPr>
            <a:spLocks noGrp="1"/>
          </p:cNvSpPr>
          <p:nvPr>
            <p:ph type="sldNum" sz="quarter" idx="5"/>
          </p:nvPr>
        </p:nvSpPr>
        <p:spPr/>
        <p:txBody>
          <a:bodyPr/>
          <a:lstStyle/>
          <a:p>
            <a:pPr defTabSz="916680">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16680">
                <a:defRPr/>
              </a:pPr>
              <a:t>60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1012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以下のスライドに、口鼻腔吸引の手順を順番に述べます。</a:t>
            </a:r>
            <a:endParaRPr kumimoji="1" lang="en-US" altLang="ja-JP" dirty="0"/>
          </a:p>
          <a:p>
            <a:pPr defTabSz="922822">
              <a:defRPr/>
            </a:pPr>
            <a:r>
              <a:rPr lang="ja-JP" altLang="ja-JP" dirty="0"/>
              <a:t>吸引チューブに吸い上げる水は水道水で良く、水の保管容器を清潔にするとともに、水は頻回に取り替えるようにする。吸引チューブは使用前と使用後のアルコールでの清拭をしっかり行</a:t>
            </a:r>
            <a:r>
              <a:rPr lang="ja-JP" altLang="en-US" dirty="0"/>
              <a:t>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61</a:t>
            </a:fld>
            <a:endParaRPr lang="en-US" altLang="ja-JP"/>
          </a:p>
        </p:txBody>
      </p:sp>
    </p:spTree>
    <p:extLst>
      <p:ext uri="{BB962C8B-B14F-4D97-AF65-F5344CB8AC3E}">
        <p14:creationId xmlns:p14="http://schemas.microsoft.com/office/powerpoint/2010/main" val="272519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712EFA5-98BF-4601-B295-BE3166D3C091}" type="slidenum">
              <a:rPr lang="en-US" altLang="ja-JP" smtClean="0"/>
              <a:pPr>
                <a:defRPr/>
              </a:pPr>
              <a:t>62</a:t>
            </a:fld>
            <a:endParaRPr lang="en-US" altLang="ja-JP"/>
          </a:p>
        </p:txBody>
      </p:sp>
    </p:spTree>
    <p:extLst>
      <p:ext uri="{BB962C8B-B14F-4D97-AF65-F5344CB8AC3E}">
        <p14:creationId xmlns:p14="http://schemas.microsoft.com/office/powerpoint/2010/main" val="2157842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712EFA5-98BF-4601-B295-BE3166D3C091}" type="slidenum">
              <a:rPr lang="en-US" altLang="ja-JP" smtClean="0"/>
              <a:pPr>
                <a:defRPr/>
              </a:pPr>
              <a:t>63</a:t>
            </a:fld>
            <a:endParaRPr lang="en-US" altLang="ja-JP"/>
          </a:p>
        </p:txBody>
      </p:sp>
    </p:spTree>
    <p:extLst>
      <p:ext uri="{BB962C8B-B14F-4D97-AF65-F5344CB8AC3E}">
        <p14:creationId xmlns:p14="http://schemas.microsoft.com/office/powerpoint/2010/main" val="15298731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64</a:t>
            </a:fld>
            <a:endParaRPr lang="en-US" altLang="ja-JP"/>
          </a:p>
        </p:txBody>
      </p:sp>
    </p:spTree>
    <p:extLst>
      <p:ext uri="{BB962C8B-B14F-4D97-AF65-F5344CB8AC3E}">
        <p14:creationId xmlns:p14="http://schemas.microsoft.com/office/powerpoint/2010/main" val="80663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712EFA5-98BF-4601-B295-BE3166D3C091}" type="slidenum">
              <a:rPr lang="en-US" altLang="ja-JP" smtClean="0"/>
              <a:pPr>
                <a:defRPr/>
              </a:pPr>
              <a:t>65</a:t>
            </a:fld>
            <a:endParaRPr lang="en-US" altLang="ja-JP"/>
          </a:p>
        </p:txBody>
      </p:sp>
    </p:spTree>
    <p:extLst>
      <p:ext uri="{BB962C8B-B14F-4D97-AF65-F5344CB8AC3E}">
        <p14:creationId xmlns:p14="http://schemas.microsoft.com/office/powerpoint/2010/main" val="834389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0142" indent="-288516">
              <a:spcBef>
                <a:spcPct val="30000"/>
              </a:spcBef>
              <a:defRPr kumimoji="1" sz="1200">
                <a:solidFill>
                  <a:schemeClr val="tx1"/>
                </a:solidFill>
                <a:latin typeface="Times" panose="02020603050405020304" pitchFamily="18" charset="0"/>
                <a:ea typeface="Osaka" charset="-128"/>
              </a:defRPr>
            </a:lvl2pPr>
            <a:lvl3pPr marL="1154064" indent="-230813">
              <a:spcBef>
                <a:spcPct val="30000"/>
              </a:spcBef>
              <a:defRPr kumimoji="1" sz="1200">
                <a:solidFill>
                  <a:schemeClr val="tx1"/>
                </a:solidFill>
                <a:latin typeface="Times" panose="02020603050405020304" pitchFamily="18" charset="0"/>
                <a:ea typeface="Osaka" charset="-128"/>
              </a:defRPr>
            </a:lvl3pPr>
            <a:lvl4pPr marL="1615690" indent="-230813">
              <a:spcBef>
                <a:spcPct val="30000"/>
              </a:spcBef>
              <a:defRPr kumimoji="1" sz="1200">
                <a:solidFill>
                  <a:schemeClr val="tx1"/>
                </a:solidFill>
                <a:latin typeface="Times" panose="02020603050405020304" pitchFamily="18" charset="0"/>
                <a:ea typeface="Osaka" charset="-128"/>
              </a:defRPr>
            </a:lvl4pPr>
            <a:lvl5pPr marL="2077316" indent="-230813">
              <a:spcBef>
                <a:spcPct val="30000"/>
              </a:spcBef>
              <a:defRPr kumimoji="1" sz="1200">
                <a:solidFill>
                  <a:schemeClr val="tx1"/>
                </a:solidFill>
                <a:latin typeface="Times" panose="02020603050405020304" pitchFamily="18" charset="0"/>
                <a:ea typeface="Osaka" charset="-128"/>
              </a:defRPr>
            </a:lvl5pPr>
            <a:lvl6pPr marL="2538942"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0567"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2193"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23818" indent="-230813"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E49C2AFB-F607-488F-AABC-84D28CF15544}" type="slidenum">
              <a:rPr lang="en-US" altLang="ja-JP"/>
              <a:pPr>
                <a:spcBef>
                  <a:spcPct val="0"/>
                </a:spcBef>
              </a:pPr>
              <a:t>66</a:t>
            </a:fld>
            <a:endParaRPr lang="en-US" altLang="ja-JP"/>
          </a:p>
        </p:txBody>
      </p:sp>
      <p:sp>
        <p:nvSpPr>
          <p:cNvPr id="219139" name="Rectangle 2"/>
          <p:cNvSpPr>
            <a:spLocks noGrp="1" noRot="1" noChangeAspect="1" noChangeArrowheads="1" noTextEdit="1"/>
          </p:cNvSpPr>
          <p:nvPr>
            <p:ph type="sldImg"/>
          </p:nvPr>
        </p:nvSpPr>
        <p:spPr>
          <a:xfrm>
            <a:off x="981075" y="1243013"/>
            <a:ext cx="4845050" cy="3354387"/>
          </a:xfrm>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latin typeface="Times" panose="02020603050405020304" pitchFamily="18" charset="0"/>
              <a:ea typeface="Osaka" charset="-128"/>
            </a:endParaRPr>
          </a:p>
        </p:txBody>
      </p:sp>
    </p:spTree>
    <p:extLst>
      <p:ext uri="{BB962C8B-B14F-4D97-AF65-F5344CB8AC3E}">
        <p14:creationId xmlns:p14="http://schemas.microsoft.com/office/powerpoint/2010/main" val="4415406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712EFA5-98BF-4601-B295-BE3166D3C091}" type="slidenum">
              <a:rPr lang="en-US" altLang="ja-JP" smtClean="0"/>
              <a:pPr>
                <a:defRPr/>
              </a:pPr>
              <a:t>67</a:t>
            </a:fld>
            <a:endParaRPr lang="en-US" altLang="ja-JP"/>
          </a:p>
        </p:txBody>
      </p:sp>
    </p:spTree>
    <p:extLst>
      <p:ext uri="{BB962C8B-B14F-4D97-AF65-F5344CB8AC3E}">
        <p14:creationId xmlns:p14="http://schemas.microsoft.com/office/powerpoint/2010/main" val="12470503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712EFA5-98BF-4601-B295-BE3166D3C091}" type="slidenum">
              <a:rPr lang="en-US" altLang="ja-JP" smtClean="0"/>
              <a:pPr>
                <a:defRPr/>
              </a:pPr>
              <a:t>68</a:t>
            </a:fld>
            <a:endParaRPr lang="en-US" altLang="ja-JP" dirty="0"/>
          </a:p>
        </p:txBody>
      </p:sp>
    </p:spTree>
    <p:extLst>
      <p:ext uri="{BB962C8B-B14F-4D97-AF65-F5344CB8AC3E}">
        <p14:creationId xmlns:p14="http://schemas.microsoft.com/office/powerpoint/2010/main" val="3560551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C6B74DC4-569C-441F-8B60-C61333EB7A6A}"/>
              </a:ext>
            </a:extLst>
          </p:cNvPr>
          <p:cNvSpPr txBox="1">
            <a:spLocks noGrp="1" noChangeArrowheads="1"/>
          </p:cNvSpPr>
          <p:nvPr/>
        </p:nvSpPr>
        <p:spPr bwMode="auto">
          <a:xfrm>
            <a:off x="3856988" y="9447971"/>
            <a:ext cx="2951725" cy="49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8" tIns="45560" rIns="91118" bIns="45560" anchor="b"/>
          <a:lstStyle>
            <a:lvl1pPr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algn="r">
              <a:spcBef>
                <a:spcPct val="0"/>
              </a:spcBef>
              <a:defRPr/>
            </a:pPr>
            <a:endParaRPr lang="en-US" altLang="ja-JP" sz="1100">
              <a:solidFill>
                <a:prstClr val="black"/>
              </a:solidFill>
              <a:latin typeface="Arial" panose="020B0604020202020204" pitchFamily="34" charset="0"/>
              <a:ea typeface="ＭＳ Ｐゴシック" panose="020B0600070205080204" pitchFamily="50" charset="-128"/>
            </a:endParaRPr>
          </a:p>
        </p:txBody>
      </p:sp>
      <p:sp>
        <p:nvSpPr>
          <p:cNvPr id="197635" name="Rectangle 2">
            <a:extLst>
              <a:ext uri="{FF2B5EF4-FFF2-40B4-BE49-F238E27FC236}">
                <a16:creationId xmlns:a16="http://schemas.microsoft.com/office/drawing/2014/main" id="{F007316D-C40D-4A4F-99CA-72C8FC86C4A4}"/>
              </a:ext>
            </a:extLst>
          </p:cNvPr>
          <p:cNvSpPr>
            <a:spLocks noGrp="1" noRot="1" noChangeAspect="1" noChangeArrowheads="1" noTextEdit="1"/>
          </p:cNvSpPr>
          <p:nvPr>
            <p:ph type="sldImg"/>
          </p:nvPr>
        </p:nvSpPr>
        <p:spPr>
          <a:xfrm>
            <a:off x="981075" y="1243013"/>
            <a:ext cx="4845050" cy="3354387"/>
          </a:xfrm>
          <a:ln/>
        </p:spPr>
      </p:sp>
      <p:sp>
        <p:nvSpPr>
          <p:cNvPr id="197636" name="Rectangle 3">
            <a:extLst>
              <a:ext uri="{FF2B5EF4-FFF2-40B4-BE49-F238E27FC236}">
                <a16:creationId xmlns:a16="http://schemas.microsoft.com/office/drawing/2014/main" id="{3B6F033C-EA8F-4E01-8F6D-F5A6DD0FB4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8" tIns="45560" rIns="91118" bIns="45560"/>
          <a:lstStyle/>
          <a:p>
            <a:r>
              <a:rPr lang="ja-JP" altLang="en-US" dirty="0"/>
              <a:t>　対象児の多くは、吸引チューブを使い捨てにせず再使用しています。再使用する場合に、吸引チューブを管理する方法には、主に、乾燥法（ドライ保管法） と薬液浸漬法があります。乾燥法は、吸引チューブを洗浄した後、乾燥させて保管する方法、薬液浸漬法は消毒液に漬けて保管する方法です。薬液浸漬法の場合は、毎回、アルコール綿で吸引チューブの外側を消毒するか、洗浄水等でしっかり洗浄します。</a:t>
            </a:r>
          </a:p>
          <a:p>
            <a:r>
              <a:rPr lang="ja-JP" altLang="en-US" dirty="0"/>
              <a:t>　現在は、ドライ保管法が一般的となっています。</a:t>
            </a:r>
          </a:p>
          <a:p>
            <a:r>
              <a:rPr lang="ja-JP" altLang="en-US" dirty="0"/>
              <a:t>　気管カニューレ内吸引については、吸引チューブの使い捨てが推奨されていますが、在宅ではコストなどの問題もあり、気管カニューレ内吸引も乾燥法で行っている場合があります。</a:t>
            </a:r>
            <a:endParaRPr lang="en-US" altLang="ja-JP" dirty="0"/>
          </a:p>
        </p:txBody>
      </p:sp>
      <p:sp>
        <p:nvSpPr>
          <p:cNvPr id="5"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173</a:t>
            </a:r>
          </a:p>
        </p:txBody>
      </p:sp>
    </p:spTree>
    <p:extLst>
      <p:ext uri="{BB962C8B-B14F-4D97-AF65-F5344CB8AC3E}">
        <p14:creationId xmlns:p14="http://schemas.microsoft.com/office/powerpoint/2010/main" val="379609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ここでは、気道が狭くなる主な原因を説明します。</a:t>
            </a:r>
          </a:p>
          <a:p>
            <a:pPr>
              <a:defRPr/>
            </a:pPr>
            <a:r>
              <a:rPr lang="ja-JP" altLang="en-US" dirty="0"/>
              <a:t>　</a:t>
            </a:r>
            <a:r>
              <a:rPr lang="ja-JP" altLang="ja-JP" dirty="0"/>
              <a:t>その1つが「舌根沈下」です。</a:t>
            </a:r>
          </a:p>
          <a:p>
            <a:pPr>
              <a:defRPr/>
            </a:pPr>
            <a:r>
              <a:rPr lang="ja-JP" altLang="en-US" dirty="0"/>
              <a:t>　</a:t>
            </a:r>
            <a:r>
              <a:rPr lang="ja-JP" altLang="ja-JP" dirty="0"/>
              <a:t>舌の一番後ろの部分を「舌根」と言います。この舌根が後ろに下がり、喉が狭くなってしまう状態が「舌根沈下」で、これにより呼吸が苦しくなります。</a:t>
            </a:r>
          </a:p>
          <a:p>
            <a:pPr>
              <a:defRPr/>
            </a:pPr>
            <a:r>
              <a:rPr lang="ja-JP" altLang="en-US" dirty="0"/>
              <a:t>　</a:t>
            </a:r>
            <a:r>
              <a:rPr lang="ja-JP" altLang="ja-JP" dirty="0"/>
              <a:t>もう1つが「喉頭軟化症」です。</a:t>
            </a:r>
          </a:p>
          <a:p>
            <a:pPr>
              <a:defRPr/>
            </a:pPr>
            <a:r>
              <a:rPr lang="ja-JP" altLang="en-US" dirty="0"/>
              <a:t>　</a:t>
            </a:r>
            <a:r>
              <a:rPr lang="ja-JP" altLang="ja-JP" dirty="0"/>
              <a:t>喉の下の方の部分で、気管の入口にあり、声帯を含む部分が喉頭です。</a:t>
            </a:r>
          </a:p>
          <a:p>
            <a:pPr>
              <a:defRPr/>
            </a:pPr>
            <a:r>
              <a:rPr lang="ja-JP" altLang="en-US" dirty="0"/>
              <a:t>　</a:t>
            </a:r>
            <a:r>
              <a:rPr lang="ja-JP" altLang="ja-JP" dirty="0"/>
              <a:t>「喉頭軟化症」とは、息を吸う時に、喉頭の一部が下に引き込まれて、喉頭が狭くなってしまう状態です。</a:t>
            </a:r>
            <a:endParaRPr lang="ja-JP" altLang="en-US"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a:t>
            </a:fld>
            <a:endParaRPr kumimoji="1" lang="ja-JP" altLang="en-US"/>
          </a:p>
        </p:txBody>
      </p:sp>
    </p:spTree>
    <p:extLst>
      <p:ext uri="{BB962C8B-B14F-4D97-AF65-F5344CB8AC3E}">
        <p14:creationId xmlns:p14="http://schemas.microsoft.com/office/powerpoint/2010/main" val="3505804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3EB60A0-E813-4164-9A3A-D7111D05414D}"/>
              </a:ext>
            </a:extLst>
          </p:cNvPr>
          <p:cNvSpPr>
            <a:spLocks noGrp="1" noRot="1" noChangeAspect="1" noChangeArrowheads="1" noTextEdit="1"/>
          </p:cNvSpPr>
          <p:nvPr>
            <p:ph type="sldImg"/>
          </p:nvPr>
        </p:nvSpPr>
        <p:spPr>
          <a:xfrm>
            <a:off x="981075" y="1243013"/>
            <a:ext cx="4845050" cy="3354387"/>
          </a:xfrm>
          <a:ln/>
        </p:spPr>
      </p:sp>
      <p:sp>
        <p:nvSpPr>
          <p:cNvPr id="101379" name="Rectangle 3">
            <a:extLst>
              <a:ext uri="{FF2B5EF4-FFF2-40B4-BE49-F238E27FC236}">
                <a16:creationId xmlns:a16="http://schemas.microsoft.com/office/drawing/2014/main" id="{273B8AB8-8C39-440D-8263-06EE8DBD61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　排痰を促進する方法として、排痰しやすい姿勢とすることがまず基本です。</a:t>
            </a:r>
            <a:endParaRPr lang="en-US" altLang="ja-JP" dirty="0"/>
          </a:p>
          <a:p>
            <a:r>
              <a:rPr lang="ja-JP" altLang="en-US" dirty="0"/>
              <a:t>　看護師が行う手技としてタッピングがありますが、子どもにとっては苦痛なこともあり、行う場合には軽く優しく行います。</a:t>
            </a:r>
            <a:endParaRPr lang="en-US" altLang="ja-JP" dirty="0"/>
          </a:p>
          <a:p>
            <a:r>
              <a:rPr lang="ja-JP" altLang="en-US" dirty="0"/>
              <a:t>　胸郭の呼気の動きを介助してあげて呼気を促進し、気流に乗って痰が出てくるようにすることが有効です。</a:t>
            </a:r>
            <a:endParaRPr lang="en-US" altLang="ja-JP" dirty="0"/>
          </a:p>
          <a:p>
            <a:r>
              <a:rPr lang="ja-JP" altLang="en-US" dirty="0"/>
              <a:t>　呼気の時には肋骨の篭である胸郭の前部は下がりますので、写真のように胸郭を呼気に合わせて押し下げてあげます。この手技は有効ですが、安易に行うと危険もありますので、理学療法士の指導による練習が必要です。研修の機会を利用して看護師がこの手技を体得するのが望まれます。</a:t>
            </a:r>
            <a:endParaRPr lang="en-US" altLang="ja-JP" dirty="0"/>
          </a:p>
          <a:p>
            <a:r>
              <a:rPr lang="ja-JP" altLang="en-US" dirty="0"/>
              <a:t>　</a:t>
            </a:r>
            <a:r>
              <a:rPr lang="ja-JP" altLang="ja-JP" dirty="0"/>
              <a:t>カフアシスト、カフマシンなどと呼ばれる陽圧－陰圧排痰補助装置は、器械によって陽圧をしっかりかけて肺をふくらました後に、陰圧をかけて、痰を引く器械で</a:t>
            </a:r>
            <a:r>
              <a:rPr lang="ja-JP" altLang="en-US" dirty="0"/>
              <a:t>す</a:t>
            </a:r>
            <a:r>
              <a:rPr lang="ja-JP" altLang="ja-JP" dirty="0"/>
              <a:t>。マスクを通しての使用が可能で、</a:t>
            </a:r>
            <a:r>
              <a:rPr lang="ja-JP" altLang="en-US" dirty="0"/>
              <a:t>非侵襲的人工呼吸器治療を受けている子ども</a:t>
            </a:r>
            <a:r>
              <a:rPr lang="ja-JP" altLang="ja-JP" dirty="0"/>
              <a:t>では、これを使用して排痰を行うことが、気管支炎、肺炎の防止策として重要で</a:t>
            </a:r>
            <a:r>
              <a:rPr lang="ja-JP" altLang="en-US" dirty="0"/>
              <a:t>す。</a:t>
            </a:r>
            <a:endParaRPr lang="ja-JP" altLang="ja-JP" dirty="0"/>
          </a:p>
          <a:p>
            <a:endParaRPr lang="ja-JP" altLang="ja-JP" dirty="0"/>
          </a:p>
        </p:txBody>
      </p:sp>
      <p:sp>
        <p:nvSpPr>
          <p:cNvPr id="4" name="スライド番号プレースホルダー 3"/>
          <p:cNvSpPr>
            <a:spLocks noGrp="1"/>
          </p:cNvSpPr>
          <p:nvPr>
            <p:ph type="sldNum" sz="quarter" idx="5"/>
          </p:nvPr>
        </p:nvSpPr>
        <p:spPr>
          <a:xfrm>
            <a:off x="603263" y="9440647"/>
            <a:ext cx="2949786" cy="498692"/>
          </a:xfrm>
        </p:spPr>
        <p:txBody>
          <a:bodyPr/>
          <a:lstStyle/>
          <a:p>
            <a:pPr>
              <a:defRPr/>
            </a:pPr>
            <a:r>
              <a:rPr lang="en-US" altLang="ja-JP" dirty="0"/>
              <a:t>174</a:t>
            </a:r>
          </a:p>
        </p:txBody>
      </p:sp>
    </p:spTree>
    <p:extLst>
      <p:ext uri="{BB962C8B-B14F-4D97-AF65-F5344CB8AC3E}">
        <p14:creationId xmlns:p14="http://schemas.microsoft.com/office/powerpoint/2010/main" val="452954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lnSpc>
                <a:spcPct val="100000"/>
              </a:lnSpc>
            </a:pPr>
            <a:r>
              <a:rPr lang="ja-JP" altLang="en-US" sz="900" dirty="0"/>
              <a:t>　</a:t>
            </a:r>
            <a:r>
              <a:rPr lang="ja-JP" altLang="ja-JP" dirty="0"/>
              <a:t>気管切開部からの吸引が、有効でかつ安全で苦痛の少ない吸引であるためには、口鼻腔吸引よりも一層の注意や配慮、対応</a:t>
            </a:r>
            <a:r>
              <a:rPr lang="ja-JP" altLang="en-US" dirty="0"/>
              <a:t>が</a:t>
            </a:r>
            <a:r>
              <a:rPr lang="ja-JP" altLang="ja-JP" dirty="0"/>
              <a:t>必要</a:t>
            </a:r>
            <a:r>
              <a:rPr lang="ja-JP" altLang="en-US" dirty="0"/>
              <a:t>です。</a:t>
            </a:r>
            <a:endParaRPr lang="ja-JP" altLang="ja-JP" b="1" dirty="0"/>
          </a:p>
          <a:p>
            <a:pPr>
              <a:lnSpc>
                <a:spcPct val="100000"/>
              </a:lnSpc>
            </a:pPr>
            <a:r>
              <a:rPr lang="ja-JP" altLang="en-US" dirty="0"/>
              <a:t>　</a:t>
            </a:r>
            <a:r>
              <a:rPr lang="ja-JP" altLang="ja-JP" dirty="0"/>
              <a:t>気管切開部からの吸引は口鼻腔吸引よりもしっかりとした清潔操作が必要で</a:t>
            </a:r>
            <a:r>
              <a:rPr lang="ja-JP" altLang="en-US" dirty="0"/>
              <a:t>す。</a:t>
            </a:r>
          </a:p>
          <a:p>
            <a:pPr>
              <a:lnSpc>
                <a:spcPct val="100000"/>
              </a:lnSpc>
            </a:pPr>
            <a:r>
              <a:rPr lang="ja-JP" altLang="en-US" dirty="0"/>
              <a:t>　</a:t>
            </a:r>
            <a:r>
              <a:rPr lang="ja-JP" altLang="ja-JP" dirty="0"/>
              <a:t>基本的な考え方として</a:t>
            </a:r>
            <a:r>
              <a:rPr lang="ja-JP" altLang="en-US" dirty="0"/>
              <a:t>痰</a:t>
            </a:r>
            <a:r>
              <a:rPr lang="ja-JP" altLang="ja-JP" dirty="0"/>
              <a:t>が出やすい状態にしてあげてその上で必要最小限の対応として吸引を行うべきことは、口鼻腔吸引と共通</a:t>
            </a:r>
            <a:r>
              <a:rPr lang="ja-JP" altLang="en-US" dirty="0"/>
              <a:t>しますが</a:t>
            </a:r>
            <a:r>
              <a:rPr lang="ja-JP" altLang="ja-JP" dirty="0"/>
              <a:t>、気管切開部からの吸引ではこの点がさらに重要で</a:t>
            </a:r>
            <a:r>
              <a:rPr lang="ja-JP" altLang="en-US" dirty="0"/>
              <a:t>す</a:t>
            </a:r>
            <a:r>
              <a:rPr lang="ja-JP" altLang="ja-JP" dirty="0"/>
              <a:t>。</a:t>
            </a:r>
            <a:r>
              <a:rPr lang="ja-JP" altLang="en-US" dirty="0"/>
              <a:t>気管</a:t>
            </a:r>
            <a:r>
              <a:rPr lang="ja-JP" altLang="ja-JP" dirty="0"/>
              <a:t>カニューレ内の吸引で済むように、また、気管内でも浅い範囲の吸引で済むような対応</a:t>
            </a:r>
            <a:r>
              <a:rPr lang="ja-JP" altLang="en-US" dirty="0"/>
              <a:t>や</a:t>
            </a:r>
            <a:r>
              <a:rPr lang="ja-JP" altLang="ja-JP" dirty="0"/>
              <a:t>、姿勢の調節が重要で</a:t>
            </a:r>
            <a:r>
              <a:rPr lang="ja-JP" altLang="en-US" dirty="0"/>
              <a:t>す。</a:t>
            </a:r>
            <a:endParaRPr lang="en-US" altLang="ja-JP" dirty="0"/>
          </a:p>
          <a:p>
            <a:pPr>
              <a:lnSpc>
                <a:spcPct val="100000"/>
              </a:lnSpc>
            </a:pPr>
            <a:r>
              <a:rPr lang="ja-JP" altLang="en-US" dirty="0">
                <a:cs typeface="Osaka"/>
              </a:rPr>
              <a:t>　</a:t>
            </a:r>
            <a:r>
              <a:rPr lang="ja-JP" altLang="ja-JP" dirty="0">
                <a:cs typeface="Osaka"/>
              </a:rPr>
              <a:t>あらかじめネブライザーなどで痰が出やすくしておくことも重要で</a:t>
            </a:r>
            <a:r>
              <a:rPr lang="ja-JP" altLang="en-US" dirty="0">
                <a:cs typeface="Osaka"/>
              </a:rPr>
              <a:t>す</a:t>
            </a:r>
            <a:r>
              <a:rPr lang="ja-JP" altLang="ja-JP" dirty="0">
                <a:cs typeface="Osaka"/>
              </a:rPr>
              <a:t>。初めに呼気介助を行い、痰が</a:t>
            </a:r>
            <a:r>
              <a:rPr lang="ja-JP" altLang="en-US" dirty="0">
                <a:cs typeface="Osaka"/>
              </a:rPr>
              <a:t>気管支や気管下部から気管</a:t>
            </a:r>
            <a:r>
              <a:rPr lang="ja-JP" altLang="ja-JP" dirty="0">
                <a:cs typeface="Osaka"/>
              </a:rPr>
              <a:t>カニューレ内まで上がってくるようにしてから吸引することが必要な場合もあ</a:t>
            </a:r>
            <a:r>
              <a:rPr lang="ja-JP" altLang="en-US" dirty="0">
                <a:cs typeface="Osaka"/>
              </a:rPr>
              <a:t>ります</a:t>
            </a:r>
            <a:r>
              <a:rPr lang="ja-JP" altLang="ja-JP" dirty="0">
                <a:cs typeface="Osaka"/>
              </a:rPr>
              <a:t>。このようなケースでは呼気介助の方法を</a:t>
            </a:r>
            <a:r>
              <a:rPr lang="ja-JP" altLang="en-US" dirty="0">
                <a:cs typeface="Osaka"/>
              </a:rPr>
              <a:t>看護師や介助</a:t>
            </a:r>
            <a:r>
              <a:rPr lang="ja-JP" altLang="ja-JP" dirty="0">
                <a:cs typeface="Osaka"/>
              </a:rPr>
              <a:t>スタッフが習得しておくことが望ま</a:t>
            </a:r>
            <a:r>
              <a:rPr lang="ja-JP" altLang="en-US" dirty="0">
                <a:cs typeface="Osaka"/>
              </a:rPr>
              <a:t>しく、</a:t>
            </a:r>
            <a:r>
              <a:rPr lang="ja-JP" altLang="ja-JP" dirty="0">
                <a:cs typeface="Osaka"/>
              </a:rPr>
              <a:t>呼気介助などで痰が上がりやすいようなかかわりを行いながら、看護師が</a:t>
            </a:r>
            <a:r>
              <a:rPr lang="ja-JP" altLang="en-US" dirty="0">
                <a:cs typeface="Osaka"/>
              </a:rPr>
              <a:t>気管</a:t>
            </a:r>
            <a:r>
              <a:rPr lang="ja-JP" altLang="ja-JP" dirty="0">
                <a:cs typeface="Osaka"/>
              </a:rPr>
              <a:t>カニューレより先までも含めて吸引を行うという連携も望ましい</a:t>
            </a:r>
            <a:r>
              <a:rPr lang="ja-JP" altLang="en-US" dirty="0">
                <a:cs typeface="Osaka"/>
              </a:rPr>
              <a:t>ものです</a:t>
            </a:r>
            <a:r>
              <a:rPr lang="ja-JP" altLang="ja-JP" dirty="0">
                <a:cs typeface="Osaka"/>
              </a:rPr>
              <a:t>。</a:t>
            </a:r>
            <a:endParaRPr lang="en-US" altLang="ja-JP" dirty="0">
              <a:cs typeface="Osaka"/>
            </a:endParaRPr>
          </a:p>
          <a:p>
            <a:pPr>
              <a:lnSpc>
                <a:spcPct val="100000"/>
              </a:lnSpc>
            </a:pPr>
            <a:r>
              <a:rPr lang="ja-JP" altLang="en-US" dirty="0">
                <a:cs typeface="Osaka"/>
              </a:rPr>
              <a:t>　</a:t>
            </a:r>
            <a:r>
              <a:rPr lang="ja-JP" altLang="ja-JP" dirty="0">
                <a:cs typeface="Osaka"/>
              </a:rPr>
              <a:t>喘鳴がなくても、</a:t>
            </a:r>
            <a:r>
              <a:rPr lang="en-US" altLang="ja-JP" dirty="0">
                <a:solidFill>
                  <a:srgbClr val="000000"/>
                </a:solidFill>
              </a:rPr>
              <a:t> SpO</a:t>
            </a:r>
            <a:r>
              <a:rPr lang="en-US" altLang="ja-JP" sz="800" baseline="-25000" dirty="0">
                <a:solidFill>
                  <a:srgbClr val="000000"/>
                </a:solidFill>
              </a:rPr>
              <a:t>2</a:t>
            </a:r>
            <a:r>
              <a:rPr lang="ja-JP" altLang="ja-JP" dirty="0">
                <a:cs typeface="Osaka"/>
              </a:rPr>
              <a:t>が低下している時にはその原因が痰がたまっているためであり吸引が必要なこともあ</a:t>
            </a:r>
            <a:r>
              <a:rPr lang="ja-JP" altLang="en-US" dirty="0">
                <a:cs typeface="Osaka"/>
              </a:rPr>
              <a:t>ります</a:t>
            </a:r>
            <a:r>
              <a:rPr lang="ja-JP" altLang="ja-JP" dirty="0">
                <a:cs typeface="Osaka"/>
              </a:rPr>
              <a:t>。</a:t>
            </a:r>
            <a:endParaRPr lang="en-US" altLang="ja-JP" dirty="0"/>
          </a:p>
          <a:p>
            <a:pPr>
              <a:lnSpc>
                <a:spcPct val="100000"/>
              </a:lnSpc>
            </a:pPr>
            <a:r>
              <a:rPr lang="ja-JP" altLang="en-US" dirty="0"/>
              <a:t>　気管に</a:t>
            </a:r>
            <a:r>
              <a:rPr lang="ja-JP" altLang="ja-JP" dirty="0"/>
              <a:t>たまっている分泌物は必ずしも肺の方から上がってくる</a:t>
            </a:r>
            <a:r>
              <a:rPr lang="ja-JP" altLang="en-US" dirty="0"/>
              <a:t>痰</a:t>
            </a:r>
            <a:r>
              <a:rPr lang="ja-JP" altLang="ja-JP" dirty="0"/>
              <a:t>だけではなく、のどから気管に下りていった（誤嚥された）唾液であることが多く、鼻汁のこともあ</a:t>
            </a:r>
            <a:r>
              <a:rPr lang="ja-JP" altLang="en-US" dirty="0"/>
              <a:t>ります</a:t>
            </a:r>
            <a:r>
              <a:rPr lang="ja-JP" altLang="ja-JP" dirty="0"/>
              <a:t>。したがって、気管切開部からの吸引を最小限にできるようにするためには、唾液の誤嚥への対策、鼻の分泌物への</a:t>
            </a:r>
            <a:r>
              <a:rPr lang="ja-JP" altLang="en-US" dirty="0"/>
              <a:t>対策</a:t>
            </a:r>
            <a:r>
              <a:rPr lang="ja-JP" altLang="ja-JP" dirty="0"/>
              <a:t>を合わせて行うことが重要で</a:t>
            </a:r>
            <a:r>
              <a:rPr lang="ja-JP" altLang="en-US" dirty="0"/>
              <a:t>す</a:t>
            </a:r>
            <a:r>
              <a:rPr lang="ja-JP" altLang="ja-JP" dirty="0"/>
              <a:t>。</a:t>
            </a:r>
            <a:endParaRPr lang="en-US" altLang="ja-JP" b="1" dirty="0"/>
          </a:p>
          <a:p>
            <a:pPr>
              <a:lnSpc>
                <a:spcPct val="100000"/>
              </a:lnSpc>
            </a:pPr>
            <a:r>
              <a:rPr lang="ja-JP" altLang="en-US" dirty="0">
                <a:solidFill>
                  <a:srgbClr val="FF0000"/>
                </a:solidFill>
              </a:rPr>
              <a:t>　</a:t>
            </a:r>
            <a:endParaRPr lang="ja-JP" altLang="ja-JP" dirty="0">
              <a:cs typeface="Osaka"/>
            </a:endParaRPr>
          </a:p>
        </p:txBody>
      </p:sp>
      <p:sp>
        <p:nvSpPr>
          <p:cNvPr id="4" name="スライド番号プレースホルダー 3"/>
          <p:cNvSpPr>
            <a:spLocks noGrp="1"/>
          </p:cNvSpPr>
          <p:nvPr>
            <p:ph type="sldNum" sz="quarter" idx="5"/>
          </p:nvPr>
        </p:nvSpPr>
        <p:spPr>
          <a:xfrm>
            <a:off x="605263" y="9419747"/>
            <a:ext cx="2953919" cy="499330"/>
          </a:xfrm>
        </p:spPr>
        <p:txBody>
          <a:bodyPr/>
          <a:lstStyle/>
          <a:p>
            <a:fld id="{5D608146-07C3-9248-A95C-5399F8B04C88}" type="slidenum">
              <a:rPr kumimoji="1" lang="ja-JP" altLang="en-US" smtClean="0"/>
              <a:t>71</a:t>
            </a:fld>
            <a:endParaRPr kumimoji="1" lang="ja-JP" altLang="en-US" dirty="0"/>
          </a:p>
        </p:txBody>
      </p:sp>
    </p:spTree>
    <p:extLst>
      <p:ext uri="{BB962C8B-B14F-4D97-AF65-F5344CB8AC3E}">
        <p14:creationId xmlns:p14="http://schemas.microsoft.com/office/powerpoint/2010/main" val="39879382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2630" y="4795555"/>
            <a:ext cx="5461032" cy="4987204"/>
          </a:xfrm>
        </p:spPr>
        <p:txBody>
          <a:bodyPr/>
          <a:lstStyle/>
          <a:p>
            <a:r>
              <a:rPr lang="ja-JP" altLang="en-US" dirty="0"/>
              <a:t>　吸引が気管カニューレ内か、気管カニューレよりかなり奥まで入れるかにより、質的な違いがあり、手技は異なります。気管カニューレ内の吸引は気管粘膜を損傷するリスクがありませんので、看護師が行う場合も、基本的には気管カニューレ内の吸引で済ませることが望ましいと言えます。</a:t>
            </a:r>
            <a:endParaRPr lang="en-US" altLang="ja-JP" dirty="0"/>
          </a:p>
          <a:p>
            <a:r>
              <a:rPr lang="ja-JP" altLang="en-US" u="none" dirty="0"/>
              <a:t>　気管カニューレ内の吸引では、初めから吸引圧をかけて、気管カニューレ内に上がってきている痰を手前から吸引していくのが合理的です。吸引圧は</a:t>
            </a:r>
            <a:r>
              <a:rPr lang="en-US" altLang="ja-JP" u="none" dirty="0"/>
              <a:t>20kPa</a:t>
            </a:r>
            <a:r>
              <a:rPr lang="ja-JP" altLang="en-US" u="none" dirty="0"/>
              <a:t>（</a:t>
            </a:r>
            <a:r>
              <a:rPr lang="en-US" altLang="ja-JP" u="none" dirty="0"/>
              <a:t>150mmHg) </a:t>
            </a:r>
            <a:r>
              <a:rPr lang="ja-JP" altLang="en-US" u="none" dirty="0"/>
              <a:t>が原則ですが、痰が粘稠な時などは、圧を上げて、気管カニューレの内壁に付着している痰をしっかりと吸引するようにことが必要なため、より高い圧での吸引を医師から指示されていることもあります。この場合も</a:t>
            </a:r>
            <a:r>
              <a:rPr lang="en-US" altLang="ja-JP" u="none" dirty="0"/>
              <a:t>40</a:t>
            </a:r>
            <a:r>
              <a:rPr lang="ja-JP" altLang="en-US" u="none" dirty="0"/>
              <a:t>ｋ</a:t>
            </a:r>
            <a:r>
              <a:rPr lang="en-US" altLang="ja-JP" u="none" dirty="0"/>
              <a:t>Pa </a:t>
            </a:r>
            <a:r>
              <a:rPr lang="ja-JP" altLang="en-US" u="none" dirty="0"/>
              <a:t>までに留めます。</a:t>
            </a:r>
            <a:endParaRPr lang="en-US" altLang="ja-JP" u="none" dirty="0"/>
          </a:p>
          <a:p>
            <a:pPr algn="l"/>
            <a:r>
              <a:rPr lang="ja-JP" altLang="en-US" u="none" dirty="0"/>
              <a:t>　</a:t>
            </a:r>
            <a:r>
              <a:rPr lang="ja-JP" altLang="en-US" b="0" i="0" u="none" strike="noStrike" baseline="0" dirty="0"/>
              <a:t>粘稠な痰が、気管カニューレの内壁に付着したままでいて、その量が多いと気管カニューレが詰まり急に呼吸が悪化することがありますので、このような可能性を防ぐためには、高めの圧でしっかりと、また、定時に、吸引しておくことが大事です。</a:t>
            </a:r>
            <a:endParaRPr lang="en-US" altLang="ja-JP" b="0" i="0" u="none" strike="noStrike" baseline="0" dirty="0"/>
          </a:p>
          <a:p>
            <a:pPr algn="l"/>
            <a:r>
              <a:rPr lang="ja-JP" altLang="en-US" b="0" i="0" u="none" strike="noStrike" baseline="0" dirty="0"/>
              <a:t>　鼻や口からの吸引の場合は、吸引チューブを挿入される本人への刺激もありますので基本的には、ゼロゼロやゼコゼコなどの喘鳴がある時に行いますが、気管カニューレ内の吸引は本人への刺激はありませんので、気管カニューレへの痰の多量のたまりや痰づまりを防ぐために定時の吸引をしておくと安心です。ゼロゼロやゼコゼコや</a:t>
            </a:r>
            <a:r>
              <a:rPr lang="en-US" altLang="ja-JP" b="0" i="0" u="none" strike="noStrike" baseline="0" dirty="0"/>
              <a:t>SpO</a:t>
            </a:r>
            <a:r>
              <a:rPr lang="en-US" altLang="ja-JP" b="0" i="0" u="none" strike="noStrike" baseline="-25000" dirty="0"/>
              <a:t>2</a:t>
            </a:r>
            <a:r>
              <a:rPr lang="en-US" altLang="ja-JP" b="0" i="0" u="none" strike="noStrike" baseline="0" dirty="0"/>
              <a:t> </a:t>
            </a:r>
            <a:r>
              <a:rPr lang="ja-JP" altLang="en-US" b="0" i="0" u="none" strike="noStrike" baseline="0" dirty="0"/>
              <a:t>低下がなくても、車での移動の前に気管カニューレ内をしっかり吸引しておくことにより、移動中に気管カニューレに痰がたまり呼吸が苦しくなる確率を減らすこともできます。</a:t>
            </a:r>
            <a:endParaRPr lang="en-US" altLang="ja-JP" b="0" i="0" u="none" strike="noStrike" baseline="0" dirty="0"/>
          </a:p>
          <a:p>
            <a:pPr algn="l"/>
            <a:r>
              <a:rPr lang="ja-JP" altLang="en-US" b="0" i="0" u="none" strike="noStrike" baseline="0" dirty="0"/>
              <a:t>　一方、気管カニューレより奥の気管からの吸引では、吸引圧は</a:t>
            </a:r>
            <a:r>
              <a:rPr lang="en-US" altLang="ja-JP" b="0" i="0" u="none" strike="noStrike" baseline="0" dirty="0"/>
              <a:t>20kPa </a:t>
            </a:r>
            <a:r>
              <a:rPr lang="ja-JP" altLang="en-US" b="0" i="0" u="none" strike="noStrike" baseline="0" dirty="0"/>
              <a:t>（</a:t>
            </a:r>
            <a:r>
              <a:rPr lang="en-US" altLang="ja-JP" b="0" i="0" u="none" strike="noStrike" baseline="0" dirty="0"/>
              <a:t>150mmHg) </a:t>
            </a:r>
            <a:r>
              <a:rPr lang="ja-JP" altLang="en-US" b="0" i="0" u="none" strike="noStrike" baseline="0" dirty="0"/>
              <a:t>とするのが基本です。先端の形状がより安全で軟らかい材質の吸引チューブを使用するのが望ましく、あらかじめ決めてある深さまで挿入してから吸引圧をかけて吸引を行います。この場合も、気管分岐部直前までの吸引になるべく留めるようにします。</a:t>
            </a:r>
            <a:endParaRPr lang="en-US" altLang="ja-JP" u="none"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72</a:t>
            </a:fld>
            <a:endParaRPr kumimoji="1" lang="ja-JP" altLang="en-US"/>
          </a:p>
        </p:txBody>
      </p:sp>
    </p:spTree>
    <p:extLst>
      <p:ext uri="{BB962C8B-B14F-4D97-AF65-F5344CB8AC3E}">
        <p14:creationId xmlns:p14="http://schemas.microsoft.com/office/powerpoint/2010/main" val="26977264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教職員や介護職員が吸引できる部位は、気管カニューレ内と限定されています。</a:t>
            </a:r>
          </a:p>
          <a:p>
            <a:r>
              <a:rPr lang="ja-JP" altLang="en-US" dirty="0"/>
              <a:t>　看護師が行う場合も吸引は気管カニューレ内だけにすることが気管粘膜の損傷を防ぐためには安全です。</a:t>
            </a:r>
          </a:p>
          <a:p>
            <a:r>
              <a:rPr lang="ja-JP" altLang="en-US" dirty="0"/>
              <a:t>　気管カニューレの先端を越えて奥まで吸引チューブを挿入しないように、注意と手順が必要です。</a:t>
            </a:r>
          </a:p>
          <a:p>
            <a:r>
              <a:rPr lang="ja-JP" altLang="en-US" dirty="0"/>
              <a:t>　このためには、まず、本人が使用しているのと同じ種類とサイズの気管カニューレ（本人に使った古い気管カニューレ）に実際に吸引チューブを入れて、気管カニューレ入口から先端までの吸引チューブの入る長さを実測しておくことが必要です。そして、</a:t>
            </a:r>
          </a:p>
          <a:p>
            <a:r>
              <a:rPr lang="ja-JP" altLang="en-US" dirty="0"/>
              <a:t>　①この長さに油性マジックなどで印を付けておく</a:t>
            </a:r>
          </a:p>
          <a:p>
            <a:r>
              <a:rPr lang="ja-JP" altLang="en-US" dirty="0"/>
              <a:t>　②目盛り付の吸引チューブを使用しこの長さを確認できるようにする</a:t>
            </a:r>
          </a:p>
          <a:p>
            <a:r>
              <a:rPr lang="ja-JP" altLang="en-US" dirty="0"/>
              <a:t>　③この長さに切ったカラーテープを吸引器に貼っておきそれと合わせることで規定の長さを守る</a:t>
            </a:r>
          </a:p>
          <a:p>
            <a:r>
              <a:rPr lang="ja-JP" altLang="en-US" dirty="0"/>
              <a:t>などにより、適正な長さ（深さ）で吸引できるようにします。</a:t>
            </a:r>
          </a:p>
          <a:p>
            <a:r>
              <a:rPr lang="ja-JP" altLang="en-US" dirty="0"/>
              <a:t>　なお気管カニューレでサイドチューブがついている場合、サイドチューブからの吸引も安全に行える部位と考えられます。</a:t>
            </a:r>
            <a:endParaRPr lang="ja-JP" altLang="en-US" strike="noStrike" baseline="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5380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気管カニューレを挿入している子どもは、気管切開孔周囲に、肉芽といって、赤茶色の軟らかい組織が盛り上がってくることがありますが、場合によっては気管カニューレ先端が気管粘膜を刺激して、気管粘膜にも肉芽を形成することもあります。</a:t>
            </a:r>
            <a:endParaRPr lang="en-US" altLang="ja-JP" dirty="0"/>
          </a:p>
          <a:p>
            <a:r>
              <a:rPr lang="ja-JP" altLang="en-US" dirty="0"/>
              <a:t>　吸引チューブの刺激によって、気管粘膜の損傷や出血がおこることがあり、出血はしなくても気管粘膜の浮腫がくることもあります。また、これらが繰り返すことにより肉芽を生ずることがあります。肉芽ができている部分に吸引チューブが当たると、出血したり、肉芽をさらに悪化させます。</a:t>
            </a:r>
            <a:endParaRPr lang="en-US" altLang="ja-JP" dirty="0"/>
          </a:p>
          <a:p>
            <a:r>
              <a:rPr lang="ja-JP" altLang="en-US" dirty="0"/>
              <a:t>　したがって、吸引チューブの先端は気管カニューレ内をこえたり、直接気管粘膜にふれることがないようにするのが基本です。</a:t>
            </a:r>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74</a:t>
            </a:fld>
            <a:endParaRPr kumimoji="1" lang="ja-JP" altLang="en-US"/>
          </a:p>
        </p:txBody>
      </p:sp>
    </p:spTree>
    <p:extLst>
      <p:ext uri="{BB962C8B-B14F-4D97-AF65-F5344CB8AC3E}">
        <p14:creationId xmlns:p14="http://schemas.microsoft.com/office/powerpoint/2010/main" val="16073377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対象となる子どもによっては、気管カニューレの先端から、</a:t>
            </a:r>
            <a:r>
              <a:rPr lang="en-US" altLang="ja-JP" dirty="0"/>
              <a:t>0.5 </a:t>
            </a:r>
            <a:r>
              <a:rPr lang="ja-JP" altLang="en-US" dirty="0"/>
              <a:t>～１</a:t>
            </a:r>
            <a:r>
              <a:rPr lang="en-US" altLang="ja-JP" dirty="0"/>
              <a:t>cm</a:t>
            </a:r>
            <a:r>
              <a:rPr lang="ja-JP" altLang="en-US" dirty="0"/>
              <a:t>くらい先までのところに痰がたまりやすく、看護師がそこまで吸引することが必要な場合もあります。</a:t>
            </a:r>
          </a:p>
          <a:p>
            <a:r>
              <a:rPr lang="ja-JP" altLang="en-US" dirty="0"/>
              <a:t>　この場合も吸引圧は</a:t>
            </a:r>
            <a:r>
              <a:rPr lang="en-US" altLang="ja-JP" dirty="0"/>
              <a:t>20kPa</a:t>
            </a:r>
            <a:r>
              <a:rPr lang="ja-JP" altLang="en-US" dirty="0"/>
              <a:t>が基本ですが、肉芽などの問題がなければ、医師の指示により、</a:t>
            </a:r>
            <a:r>
              <a:rPr lang="en-US" altLang="ja-JP" dirty="0"/>
              <a:t>20kPa </a:t>
            </a:r>
            <a:r>
              <a:rPr lang="ja-JP" altLang="en-US" dirty="0"/>
              <a:t>より高い圧で吸引することが必要な場合もあります。</a:t>
            </a:r>
          </a:p>
          <a:p>
            <a:r>
              <a:rPr lang="ja-JP" altLang="en-US" dirty="0"/>
              <a:t>　しかし、このスライドのシミュレーション写真にあるように、吸引チューブが気管カニューレの先端から出ると、気管の後壁に当たる可能性があります。</a:t>
            </a:r>
          </a:p>
          <a:p>
            <a:r>
              <a:rPr lang="ja-JP" altLang="en-US" dirty="0"/>
              <a:t>　前のスライドのように気管内に肉芽ができている場合には、その肉芽に吸引チューブが当たり、出血を生じたり、肉芽をさらに大きくしてしまうことがあります。</a:t>
            </a:r>
          </a:p>
          <a:p>
            <a:r>
              <a:rPr lang="ja-JP" altLang="en-US" dirty="0"/>
              <a:t>　したがって、気管カニューレより奥までの吸引が必要な子どもでは、定期的な内視鏡検査により、このような問題についての心配がないかを確認してもらうことが大事です。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75</a:t>
            </a:fld>
            <a:endParaRPr kumimoji="1" lang="ja-JP" altLang="en-US"/>
          </a:p>
        </p:txBody>
      </p:sp>
    </p:spTree>
    <p:extLst>
      <p:ext uri="{BB962C8B-B14F-4D97-AF65-F5344CB8AC3E}">
        <p14:creationId xmlns:p14="http://schemas.microsoft.com/office/powerpoint/2010/main" val="768216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tabLst>
                <a:tab pos="1602117" algn="l"/>
              </a:tabLst>
              <a:defRPr/>
            </a:pPr>
            <a:r>
              <a:rPr lang="ja-JP" altLang="en-US" kern="100" dirty="0">
                <a:solidFill>
                  <a:srgbClr val="FF0000"/>
                </a:solidFill>
                <a:cs typeface="Times New Roman" panose="02020603050405020304" pitchFamily="18" charset="0"/>
              </a:rPr>
              <a:t>　</a:t>
            </a:r>
            <a:r>
              <a:rPr lang="ja-JP" altLang="en-US" kern="100" dirty="0">
                <a:cs typeface="Times New Roman" panose="02020603050405020304" pitchFamily="18" charset="0"/>
              </a:rPr>
              <a:t>気管</a:t>
            </a:r>
            <a:r>
              <a:rPr lang="ja-JP" altLang="ja-JP" kern="100" dirty="0">
                <a:cs typeface="Times New Roman" panose="02020603050405020304" pitchFamily="18" charset="0"/>
              </a:rPr>
              <a:t>カニューレよりかなり奥までの吸引が必要な</a:t>
            </a:r>
            <a:r>
              <a:rPr lang="ja-JP" altLang="en-US" kern="100" dirty="0">
                <a:cs typeface="Times New Roman" panose="02020603050405020304" pitchFamily="18" charset="0"/>
              </a:rPr>
              <a:t>子どももいます</a:t>
            </a:r>
            <a:r>
              <a:rPr lang="ja-JP" altLang="ja-JP" kern="100" dirty="0">
                <a:cs typeface="Times New Roman" panose="02020603050405020304" pitchFamily="18" charset="0"/>
              </a:rPr>
              <a:t>。その場合でも、気管分岐部に</a:t>
            </a:r>
            <a:r>
              <a:rPr lang="ja-JP" altLang="en-US" kern="100" dirty="0">
                <a:cs typeface="Times New Roman" panose="02020603050405020304" pitchFamily="18" charset="0"/>
              </a:rPr>
              <a:t>吸引チューブ</a:t>
            </a:r>
            <a:r>
              <a:rPr lang="ja-JP" altLang="ja-JP" kern="100" dirty="0">
                <a:cs typeface="Times New Roman" panose="02020603050405020304" pitchFamily="18" charset="0"/>
              </a:rPr>
              <a:t>が当たり出血するのを防ぐため、気管分岐部の手前までの吸引に留めるのが望ましい</a:t>
            </a:r>
            <a:r>
              <a:rPr lang="ja-JP" altLang="en-US" kern="100" dirty="0">
                <a:cs typeface="Times New Roman" panose="02020603050405020304" pitchFamily="18" charset="0"/>
              </a:rPr>
              <a:t>ことです</a:t>
            </a:r>
            <a:r>
              <a:rPr lang="ja-JP" altLang="ja-JP" kern="100" dirty="0">
                <a:cs typeface="Times New Roman" panose="02020603050405020304" pitchFamily="18" charset="0"/>
              </a:rPr>
              <a:t>。</a:t>
            </a:r>
            <a:endParaRPr lang="en-US" altLang="ja-JP" kern="100" dirty="0">
              <a:cs typeface="Times New Roman" panose="02020603050405020304" pitchFamily="18" charset="0"/>
            </a:endParaRPr>
          </a:p>
          <a:p>
            <a:pPr>
              <a:tabLst>
                <a:tab pos="1755024" algn="l"/>
              </a:tabLst>
            </a:pPr>
            <a:r>
              <a:rPr lang="ja-JP" altLang="en-US" kern="100" dirty="0">
                <a:cs typeface="Times New Roman" panose="02020603050405020304" pitchFamily="18" charset="0"/>
              </a:rPr>
              <a:t>　</a:t>
            </a:r>
            <a:r>
              <a:rPr lang="ja-JP" altLang="ja-JP" kern="100" dirty="0">
                <a:cs typeface="Times New Roman" panose="02020603050405020304" pitchFamily="18" charset="0"/>
              </a:rPr>
              <a:t>このためには、</a:t>
            </a:r>
            <a:r>
              <a:rPr lang="ja-JP" altLang="en-US" kern="100" dirty="0">
                <a:cs typeface="Times New Roman" panose="02020603050405020304" pitchFamily="18" charset="0"/>
              </a:rPr>
              <a:t>気管</a:t>
            </a:r>
            <a:r>
              <a:rPr lang="ja-JP" altLang="ja-JP" kern="100" dirty="0">
                <a:cs typeface="Times New Roman" panose="02020603050405020304" pitchFamily="18" charset="0"/>
              </a:rPr>
              <a:t>カニューレ入り口から気管分岐部までの長さを確認しておくことが必要で</a:t>
            </a:r>
            <a:r>
              <a:rPr lang="ja-JP" altLang="en-US" kern="100" dirty="0">
                <a:cs typeface="Times New Roman" panose="02020603050405020304" pitchFamily="18" charset="0"/>
              </a:rPr>
              <a:t>す。</a:t>
            </a:r>
            <a:r>
              <a:rPr lang="ja-JP" altLang="ja-JP" kern="100" dirty="0">
                <a:cs typeface="Times New Roman" panose="02020603050405020304" pitchFamily="18" charset="0"/>
              </a:rPr>
              <a:t>内視鏡を気管分岐部の直前まで進めて長さを測ることもあ</a:t>
            </a:r>
            <a:r>
              <a:rPr lang="ja-JP" altLang="en-US" kern="100" dirty="0">
                <a:cs typeface="Times New Roman" panose="02020603050405020304" pitchFamily="18" charset="0"/>
              </a:rPr>
              <a:t>ります</a:t>
            </a:r>
            <a:r>
              <a:rPr lang="ja-JP" altLang="ja-JP" kern="100" dirty="0">
                <a:cs typeface="Times New Roman" panose="02020603050405020304" pitchFamily="18" charset="0"/>
              </a:rPr>
              <a:t>が、</a:t>
            </a:r>
            <a:r>
              <a:rPr lang="en-US" altLang="ja-JP" kern="100" dirty="0">
                <a:cs typeface="Times New Roman" panose="02020603050405020304" pitchFamily="18" charset="0"/>
              </a:rPr>
              <a:t>X</a:t>
            </a:r>
            <a:r>
              <a:rPr lang="ja-JP" altLang="en-US" kern="100" dirty="0">
                <a:cs typeface="Times New Roman" panose="02020603050405020304" pitchFamily="18" charset="0"/>
              </a:rPr>
              <a:t>線撮影で気管カニューレ</a:t>
            </a:r>
            <a:r>
              <a:rPr lang="ja-JP" altLang="en-US" kern="100" dirty="0">
                <a:solidFill>
                  <a:srgbClr val="000000"/>
                </a:solidFill>
                <a:cs typeface="Times New Roman" panose="02020603050405020304" pitchFamily="18" charset="0"/>
              </a:rPr>
              <a:t>から気管分岐部までの間隔を確認することもできます。旧式の</a:t>
            </a:r>
            <a:r>
              <a:rPr lang="en-US" altLang="ja-JP" kern="100" dirty="0">
                <a:solidFill>
                  <a:srgbClr val="000000"/>
                </a:solidFill>
                <a:cs typeface="Times New Roman" panose="02020603050405020304" pitchFamily="18" charset="0"/>
              </a:rPr>
              <a:t>X</a:t>
            </a:r>
            <a:r>
              <a:rPr lang="ja-JP" altLang="en-US" kern="100" dirty="0">
                <a:solidFill>
                  <a:srgbClr val="000000"/>
                </a:solidFill>
                <a:cs typeface="Times New Roman" panose="02020603050405020304" pitchFamily="18" charset="0"/>
              </a:rPr>
              <a:t>線装置ではこのスライドの</a:t>
            </a:r>
            <a:r>
              <a:rPr lang="ja-JP" altLang="ja-JP" kern="100" dirty="0">
                <a:solidFill>
                  <a:srgbClr val="000000"/>
                </a:solidFill>
                <a:cs typeface="Times New Roman" panose="02020603050405020304" pitchFamily="18" charset="0"/>
              </a:rPr>
              <a:t>ように</a:t>
            </a:r>
            <a:r>
              <a:rPr lang="ja-JP" altLang="en-US" kern="100" dirty="0">
                <a:solidFill>
                  <a:srgbClr val="000000"/>
                </a:solidFill>
                <a:cs typeface="Times New Roman" panose="02020603050405020304" pitchFamily="18" charset="0"/>
              </a:rPr>
              <a:t>、比較のための</a:t>
            </a:r>
            <a:r>
              <a:rPr lang="en-US" altLang="ja-JP" kern="100" dirty="0">
                <a:solidFill>
                  <a:srgbClr val="000000"/>
                </a:solidFill>
                <a:cs typeface="Times New Roman" panose="02020603050405020304" pitchFamily="18" charset="0"/>
              </a:rPr>
              <a:t>10cm</a:t>
            </a:r>
            <a:r>
              <a:rPr lang="ja-JP" altLang="en-US" kern="100" dirty="0">
                <a:solidFill>
                  <a:srgbClr val="000000"/>
                </a:solidFill>
                <a:cs typeface="Times New Roman" panose="02020603050405020304" pitchFamily="18" charset="0"/>
              </a:rPr>
              <a:t>のワイヤーを胸に貼って撮影し、計算します。</a:t>
            </a:r>
            <a:endParaRPr lang="ja-JP" altLang="ja-JP" b="1" kern="100" dirty="0">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76</a:t>
            </a:fld>
            <a:endParaRPr kumimoji="1" lang="ja-JP" altLang="en-US"/>
          </a:p>
        </p:txBody>
      </p:sp>
    </p:spTree>
    <p:extLst>
      <p:ext uri="{BB962C8B-B14F-4D97-AF65-F5344CB8AC3E}">
        <p14:creationId xmlns:p14="http://schemas.microsoft.com/office/powerpoint/2010/main" val="3025177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kumimoji="1" lang="ja-JP" altLang="en-US" dirty="0"/>
              <a:t>　今まで説明してきたことも含め、気管切開部からの吸引の実際的な注意を、このスライドにまとめました。</a:t>
            </a:r>
            <a:endParaRPr kumimoji="1" lang="en-US" altLang="ja-JP" dirty="0"/>
          </a:p>
          <a:p>
            <a:r>
              <a:rPr lang="ja-JP" altLang="en-US" dirty="0"/>
              <a:t>　気管カニューレへの痰の多量のたまりや痰づまりを防ぐために、ゼロゼロやゼコゼコや、</a:t>
            </a:r>
            <a:r>
              <a:rPr lang="en-US" altLang="ja-JP" dirty="0"/>
              <a:t>SpO</a:t>
            </a:r>
            <a:r>
              <a:rPr lang="en-US" altLang="ja-JP" baseline="-25000" dirty="0"/>
              <a:t>2</a:t>
            </a:r>
            <a:r>
              <a:rPr lang="ja-JP" altLang="en-US" dirty="0"/>
              <a:t>低下がなくても、定時で吸引することが大事です。車などでの移動の前に気管カニューレ内をしっかり吸引しておくことにより、移動中に気管カニューレに痰がたまり呼吸が苦しくなる確率を減らすことができます。</a:t>
            </a:r>
            <a:endParaRPr kumimoji="1" lang="en-US" altLang="ja-JP" dirty="0"/>
          </a:p>
          <a:p>
            <a:r>
              <a:rPr kumimoji="1" lang="ja-JP" altLang="en-US" dirty="0"/>
              <a:t>　状態によっては、吸引の前や後に、バギングが必要な場合もあります。バギングについては、後で説明します。</a:t>
            </a:r>
            <a:endParaRPr kumimoji="1" lang="en-US" altLang="ja-JP" dirty="0"/>
          </a:p>
        </p:txBody>
      </p:sp>
      <p:sp>
        <p:nvSpPr>
          <p:cNvPr id="4" name="スライド番号プレースホルダー 3"/>
          <p:cNvSpPr>
            <a:spLocks noGrp="1"/>
          </p:cNvSpPr>
          <p:nvPr>
            <p:ph type="sldNum" sz="quarter" idx="5"/>
          </p:nvPr>
        </p:nvSpPr>
        <p:spPr/>
        <p:txBody>
          <a:bodyPr/>
          <a:lstStyle/>
          <a:p>
            <a:pPr defTabSz="912385">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385">
                <a:defRPr/>
              </a:pPr>
              <a:t>77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448465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まず、気管カニューレが、のどに開けられた気管切開部から、気管内に挿入されている状態をイメージしましょう。気管カニューレにはカフ無しとカフ付があり、カフ付では気管カニューレ先端にカフという柔らかい風船がついており、これを膨らませるためのチューブが付いています。また最近は、このカフの上部に溜まった分泌物を吸引することができるサイドチューブが付いているものがよく使用されています。</a:t>
            </a:r>
          </a:p>
          <a:p>
            <a:r>
              <a:rPr lang="ja-JP" altLang="en-US" dirty="0"/>
              <a:t>　担当する児童・生徒が使用している気管カニューレのタイプを、知っておくことも重要です。</a:t>
            </a:r>
            <a:endParaRPr lang="en-US" altLang="ja-JP" dirty="0"/>
          </a:p>
          <a:p>
            <a:r>
              <a:rPr lang="ja-JP" altLang="en-US" dirty="0"/>
              <a:t>　気管カニューレから吸引されるものは、図のように下気道（気管・気管支）から上がってきた痰である場合と、鼻・口・のどから下りてきて、気管カニューレと気管の壁の間の隙間から気管の中にたれ込んできた唾液や分泌物です。</a:t>
            </a:r>
          </a:p>
          <a:p>
            <a:endParaRPr lang="ja-JP"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78</a:t>
            </a:fld>
            <a:endParaRPr kumimoji="1" lang="ja-JP" altLang="en-US"/>
          </a:p>
        </p:txBody>
      </p:sp>
    </p:spTree>
    <p:extLst>
      <p:ext uri="{BB962C8B-B14F-4D97-AF65-F5344CB8AC3E}">
        <p14:creationId xmlns:p14="http://schemas.microsoft.com/office/powerpoint/2010/main" val="23720993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ja-JP" dirty="0"/>
              <a:t>皆さんに吸引していただく部位は、この気管カニューレ内部で、</a:t>
            </a:r>
            <a:r>
              <a:rPr lang="ja-JP" altLang="en-US" dirty="0"/>
              <a:t>気管</a:t>
            </a:r>
            <a:r>
              <a:rPr lang="ja-JP" altLang="ja-JP" dirty="0"/>
              <a:t>カニューレの先端から、</a:t>
            </a:r>
            <a:r>
              <a:rPr lang="ja-JP" altLang="en-US" dirty="0"/>
              <a:t>気管</a:t>
            </a:r>
            <a:r>
              <a:rPr lang="ja-JP" altLang="ja-JP" dirty="0"/>
              <a:t>カニューレ内部に入ってきた喀痰を吸引します</a:t>
            </a:r>
            <a:r>
              <a:rPr lang="ja-JP" altLang="ja-JP" strike="noStrike" baseline="0" dirty="0"/>
              <a:t>。なお、</a:t>
            </a:r>
            <a:r>
              <a:rPr lang="ja-JP" altLang="en-US" strike="noStrike" baseline="0" dirty="0"/>
              <a:t>吸引ライン（サイドチューブ）がついている気管カニューレの場合は、気管カニューレ内の吸引後に、サイドチューブからも吸引します。</a:t>
            </a:r>
            <a:endParaRPr lang="ja-JP" altLang="ja-JP" strike="sngStrike" baseline="0" dirty="0"/>
          </a:p>
        </p:txBody>
      </p:sp>
      <p:sp>
        <p:nvSpPr>
          <p:cNvPr id="4" name="スライド番号プレースホルダー 3"/>
          <p:cNvSpPr>
            <a:spLocks noGrp="1"/>
          </p:cNvSpPr>
          <p:nvPr>
            <p:ph type="sldNum" sz="quarter" idx="5"/>
          </p:nvPr>
        </p:nvSpPr>
        <p:spPr/>
        <p:txBody>
          <a:bodyPr/>
          <a:lstStyle/>
          <a:p>
            <a:pPr defTabSz="915491">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15491">
                <a:defRPr/>
              </a:pPr>
              <a:t>79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0324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defTabSz="924933"/>
            <a:r>
              <a:rPr lang="ja-JP" altLang="en-US" dirty="0">
                <a:solidFill>
                  <a:srgbClr val="000000"/>
                </a:solidFill>
              </a:rPr>
              <a:t>　</a:t>
            </a:r>
            <a:r>
              <a:rPr lang="ja-JP" altLang="ja-JP" dirty="0">
                <a:solidFill>
                  <a:srgbClr val="000000"/>
                </a:solidFill>
              </a:rPr>
              <a:t>舌根の沈下ないし後退が気道狭窄の最</a:t>
            </a:r>
            <a:r>
              <a:rPr lang="ja-JP" altLang="en-US" dirty="0">
                <a:solidFill>
                  <a:srgbClr val="000000"/>
                </a:solidFill>
              </a:rPr>
              <a:t>も</a:t>
            </a:r>
            <a:r>
              <a:rPr lang="ja-JP" altLang="ja-JP" dirty="0">
                <a:solidFill>
                  <a:srgbClr val="000000"/>
                </a:solidFill>
              </a:rPr>
              <a:t>多</a:t>
            </a:r>
            <a:r>
              <a:rPr lang="ja-JP" altLang="en-US" dirty="0">
                <a:solidFill>
                  <a:srgbClr val="000000"/>
                </a:solidFill>
              </a:rPr>
              <a:t>い</a:t>
            </a:r>
            <a:r>
              <a:rPr lang="ja-JP" altLang="ja-JP" dirty="0">
                <a:solidFill>
                  <a:srgbClr val="000000"/>
                </a:solidFill>
              </a:rPr>
              <a:t>原因で</a:t>
            </a:r>
            <a:r>
              <a:rPr lang="ja-JP" altLang="en-US" dirty="0">
                <a:solidFill>
                  <a:srgbClr val="000000"/>
                </a:solidFill>
              </a:rPr>
              <a:t>す。最近は「咽頭軟化症」とも言われます。</a:t>
            </a:r>
            <a:endParaRPr lang="en-US" altLang="ja-JP" dirty="0">
              <a:solidFill>
                <a:srgbClr val="000000"/>
              </a:solidFill>
            </a:endParaRPr>
          </a:p>
          <a:p>
            <a:pPr defTabSz="924933"/>
            <a:r>
              <a:rPr lang="ja-JP" altLang="en-US" dirty="0">
                <a:solidFill>
                  <a:srgbClr val="000000"/>
                </a:solidFill>
              </a:rPr>
              <a:t>　</a:t>
            </a:r>
            <a:r>
              <a:rPr lang="ja-JP" altLang="ja-JP" dirty="0">
                <a:solidFill>
                  <a:srgbClr val="000000"/>
                </a:solidFill>
              </a:rPr>
              <a:t>下顎の発育が不充分で下顎が小さく後に引けている状態に、筋緊張の異常が重なって生じやすい</a:t>
            </a:r>
            <a:r>
              <a:rPr lang="ja-JP" altLang="en-US" dirty="0">
                <a:solidFill>
                  <a:srgbClr val="000000"/>
                </a:solidFill>
              </a:rPr>
              <a:t>のです。</a:t>
            </a:r>
            <a:endParaRPr lang="ja-JP" altLang="ja-JP" dirty="0"/>
          </a:p>
          <a:p>
            <a:pPr defTabSz="924933"/>
            <a:r>
              <a:rPr lang="ja-JP" altLang="en-US" dirty="0">
                <a:solidFill>
                  <a:srgbClr val="000000"/>
                </a:solidFill>
              </a:rPr>
              <a:t>　</a:t>
            </a:r>
            <a:r>
              <a:rPr lang="ja-JP" altLang="ja-JP" dirty="0">
                <a:solidFill>
                  <a:srgbClr val="000000"/>
                </a:solidFill>
              </a:rPr>
              <a:t>ゴーゴー、あるいはカーッカーッという</a:t>
            </a:r>
            <a:r>
              <a:rPr lang="ja-JP" altLang="en-US" dirty="0">
                <a:solidFill>
                  <a:srgbClr val="000000"/>
                </a:solidFill>
              </a:rPr>
              <a:t>喘鳴</a:t>
            </a:r>
            <a:r>
              <a:rPr lang="ja-JP" altLang="ja-JP" dirty="0">
                <a:solidFill>
                  <a:srgbClr val="000000"/>
                </a:solidFill>
              </a:rPr>
              <a:t>が</a:t>
            </a:r>
            <a:r>
              <a:rPr lang="ja-JP" altLang="en-US" dirty="0">
                <a:solidFill>
                  <a:srgbClr val="000000"/>
                </a:solidFill>
              </a:rPr>
              <a:t>、</a:t>
            </a:r>
            <a:r>
              <a:rPr lang="ja-JP" altLang="ja-JP" dirty="0">
                <a:solidFill>
                  <a:srgbClr val="000000"/>
                </a:solidFill>
              </a:rPr>
              <a:t>基本的に吸気時（息を吸う時）に生</a:t>
            </a:r>
            <a:r>
              <a:rPr lang="ja-JP" altLang="en-US" dirty="0">
                <a:solidFill>
                  <a:srgbClr val="000000"/>
                </a:solidFill>
              </a:rPr>
              <a:t>じます</a:t>
            </a:r>
            <a:r>
              <a:rPr lang="ja-JP" altLang="ja-JP" dirty="0">
                <a:solidFill>
                  <a:srgbClr val="000000"/>
                </a:solidFill>
              </a:rPr>
              <a:t>。</a:t>
            </a:r>
            <a:endParaRPr lang="en-US" altLang="ja-JP" dirty="0">
              <a:solidFill>
                <a:srgbClr val="000000"/>
              </a:solidFill>
            </a:endParaRPr>
          </a:p>
          <a:p>
            <a:pPr defTabSz="924933"/>
            <a:r>
              <a:rPr lang="ja-JP" altLang="en-US" dirty="0">
                <a:solidFill>
                  <a:srgbClr val="000000"/>
                </a:solidFill>
              </a:rPr>
              <a:t>　</a:t>
            </a:r>
            <a:r>
              <a:rPr lang="ja-JP" altLang="ja-JP" dirty="0">
                <a:solidFill>
                  <a:srgbClr val="000000"/>
                </a:solidFill>
              </a:rPr>
              <a:t>低緊張による下顎・舌根の沈下は、睡眠時に強く出現し、喘鳴、陥没呼吸</a:t>
            </a:r>
            <a:r>
              <a:rPr lang="ja-JP" altLang="en-US" dirty="0">
                <a:solidFill>
                  <a:srgbClr val="000000"/>
                </a:solidFill>
              </a:rPr>
              <a:t>をおこします。重度の</a:t>
            </a:r>
            <a:r>
              <a:rPr lang="ja-JP" altLang="ja-JP" dirty="0">
                <a:solidFill>
                  <a:srgbClr val="000000"/>
                </a:solidFill>
              </a:rPr>
              <a:t>ケースでは覚醒時にも見られ、これによる呼吸障害のために椅子座位が維持できない場合もあ</a:t>
            </a:r>
            <a:r>
              <a:rPr lang="ja-JP" altLang="en-US" dirty="0">
                <a:solidFill>
                  <a:srgbClr val="000000"/>
                </a:solidFill>
              </a:rPr>
              <a:t>ります</a:t>
            </a:r>
            <a:r>
              <a:rPr lang="ja-JP" altLang="ja-JP" dirty="0">
                <a:solidFill>
                  <a:srgbClr val="000000"/>
                </a:solidFill>
              </a:rPr>
              <a:t>。</a:t>
            </a:r>
            <a:endParaRPr lang="en-US" altLang="ja-JP" dirty="0">
              <a:solidFill>
                <a:srgbClr val="000000"/>
              </a:solidFill>
            </a:endParaRPr>
          </a:p>
          <a:p>
            <a:pPr defTabSz="924933"/>
            <a:r>
              <a:rPr lang="ja-JP" altLang="en-US" dirty="0"/>
              <a:t>　</a:t>
            </a:r>
            <a:r>
              <a:rPr lang="ja-JP" altLang="ja-JP" dirty="0"/>
              <a:t>緊張亢進（筋緊張が強くなること）も、下顎・舌根の後退から咽頭の狭窄をもたら</a:t>
            </a:r>
            <a:r>
              <a:rPr lang="ja-JP" altLang="en-US" dirty="0"/>
              <a:t>します</a:t>
            </a:r>
            <a:r>
              <a:rPr lang="ja-JP" altLang="ja-JP" dirty="0"/>
              <a:t>。このような場合、緊張による</a:t>
            </a:r>
            <a:r>
              <a:rPr lang="ja-JP" altLang="en-US" dirty="0"/>
              <a:t>頸部</a:t>
            </a:r>
            <a:r>
              <a:rPr lang="ja-JP" altLang="ja-JP" dirty="0"/>
              <a:t>の過伸展・後屈は、さらに咽頭狭窄を悪化させ、さらに喉頭狭窄も招いている例もあ</a:t>
            </a:r>
            <a:r>
              <a:rPr lang="ja-JP" altLang="en-US" dirty="0"/>
              <a:t>ります。</a:t>
            </a:r>
            <a:endParaRPr lang="en-US" altLang="ja-JP" dirty="0"/>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a:t>
            </a:fld>
            <a:endParaRPr kumimoji="1" lang="ja-JP" altLang="en-US"/>
          </a:p>
        </p:txBody>
      </p:sp>
    </p:spTree>
    <p:extLst>
      <p:ext uri="{BB962C8B-B14F-4D97-AF65-F5344CB8AC3E}">
        <p14:creationId xmlns:p14="http://schemas.microsoft.com/office/powerpoint/2010/main" val="3247224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en-US" dirty="0"/>
              <a:t>気管カニューレの主な種類としては、ここに示すようなものがあります。</a:t>
            </a:r>
          </a:p>
          <a:p>
            <a:pPr indent="108117">
              <a:defRPr/>
            </a:pPr>
            <a:r>
              <a:rPr lang="ja-JP" altLang="en-US" dirty="0"/>
              <a:t>①は、サイドチューブやカフエアチューブがついている気管カニューレです。</a:t>
            </a:r>
          </a:p>
          <a:p>
            <a:pPr indent="108117">
              <a:defRPr/>
            </a:pPr>
            <a:r>
              <a:rPr lang="ja-JP" altLang="en-US" dirty="0"/>
              <a:t>②は、気管カニューレ内に吸引カテーテルを挿入しなくてもよい内方吸引チューブが内蔵されている気管カニューレです。</a:t>
            </a:r>
          </a:p>
          <a:p>
            <a:pPr indent="108117">
              <a:defRPr/>
            </a:pPr>
            <a:r>
              <a:rPr lang="ja-JP" altLang="en-US" dirty="0"/>
              <a:t>③はカフのついていない気管カニューレで、嚥下機能がよく、誤嚥の心配のない人が使用している場合があります。</a:t>
            </a:r>
          </a:p>
          <a:p>
            <a:pPr indent="108117">
              <a:defRPr/>
            </a:pPr>
            <a:r>
              <a:rPr lang="ja-JP" altLang="en-US" dirty="0"/>
              <a:t>④はスピーチカニューレと呼ばれるもので、嚥下も良好で、言葉も出せる人が使用している場合があります。</a:t>
            </a:r>
          </a:p>
          <a:p>
            <a:pPr indent="108117">
              <a:defRPr/>
            </a:pPr>
            <a:r>
              <a:rPr lang="ja-JP" altLang="en-US" dirty="0"/>
              <a:t>⑤は、気管切開孔の閉塞を防ぎ、気道を確保し、喀痰の吸引もできる「レティナ」と呼ばれる器具で、嚥下も言葉の機能も良好で、ただ空気の通り道を確保するために気管切開を行った人が装着している場合があります。</a:t>
            </a:r>
          </a:p>
          <a:p>
            <a:pPr indent="108117">
              <a:defRPr/>
            </a:pPr>
            <a:r>
              <a:rPr lang="ja-JP" altLang="en-US" dirty="0"/>
              <a:t>対象者によって気管カニューレの種類は違いますので、実地研修の際は、実際に対象者が使用している気管カニューレでの手技を修得しましょう。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80</a:t>
            </a:fld>
            <a:endParaRPr kumimoji="1" lang="ja-JP" altLang="en-US"/>
          </a:p>
        </p:txBody>
      </p:sp>
    </p:spTree>
    <p:extLst>
      <p:ext uri="{BB962C8B-B14F-4D97-AF65-F5344CB8AC3E}">
        <p14:creationId xmlns:p14="http://schemas.microsoft.com/office/powerpoint/2010/main" val="3024626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まず、実施準備を行います。</a:t>
            </a:r>
          </a:p>
          <a:p>
            <a:pPr>
              <a:defRPr/>
            </a:pPr>
            <a:r>
              <a:rPr lang="ja-JP" altLang="en-US" dirty="0"/>
              <a:t>　流水と石けんで手洗いを行います。速乾性擦式手指消毒剤（そっかんせいさっしきしゅししょうどくざい）での消毒も可能ですが、流水で洗える環境にある場合には流水で洗うほうを優先させます。</a:t>
            </a:r>
          </a:p>
          <a:p>
            <a:pPr>
              <a:defRPr/>
            </a:pPr>
            <a:r>
              <a:rPr lang="ja-JP" altLang="en-US" dirty="0"/>
              <a:t>　また、指示書を確認しておきます。</a:t>
            </a:r>
          </a:p>
          <a:p>
            <a:pPr>
              <a:defRPr/>
            </a:pPr>
            <a:r>
              <a:rPr lang="ja-JP" altLang="en-US" dirty="0"/>
              <a:t>　さらに、対象者本人や記録から、体調を確認します。</a:t>
            </a:r>
          </a:p>
          <a:p>
            <a:pPr>
              <a:defRPr/>
            </a:pPr>
            <a:r>
              <a:rPr lang="ja-JP" altLang="en-US" dirty="0"/>
              <a:t>　気管カニューレと、回路からのコネクターに固定ヒモが結んである場合はほどいておき、少しコネクターを緩めておいても良いでしょう。</a:t>
            </a:r>
          </a:p>
          <a:p>
            <a:pPr>
              <a:defRPr/>
            </a:pPr>
            <a:r>
              <a:rPr lang="ja-JP" altLang="en-US" dirty="0"/>
              <a:t>　ここまでは、ケアの前に済ませておきます。</a:t>
            </a:r>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81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46570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ja-JP" dirty="0"/>
              <a:t>手順</a:t>
            </a:r>
            <a:r>
              <a:rPr lang="ja-JP" altLang="en-US" dirty="0"/>
              <a:t>①　</a:t>
            </a:r>
            <a:r>
              <a:rPr lang="ja-JP" altLang="ja-JP" dirty="0"/>
              <a:t>対象</a:t>
            </a:r>
            <a:r>
              <a:rPr lang="ja-JP" altLang="en-US" dirty="0"/>
              <a:t>児</a:t>
            </a:r>
            <a:r>
              <a:rPr lang="ja-JP" altLang="ja-JP" dirty="0"/>
              <a:t>の同意を得る。</a:t>
            </a:r>
          </a:p>
          <a:p>
            <a:pPr>
              <a:defRPr/>
            </a:pPr>
            <a:r>
              <a:rPr lang="ja-JP" altLang="en-US" dirty="0"/>
              <a:t>　</a:t>
            </a:r>
            <a:r>
              <a:rPr lang="ja-JP" altLang="ja-JP" dirty="0"/>
              <a:t>対象</a:t>
            </a:r>
            <a:r>
              <a:rPr lang="ja-JP" altLang="en-US" dirty="0"/>
              <a:t>児</a:t>
            </a:r>
            <a:r>
              <a:rPr lang="ja-JP" altLang="ja-JP" dirty="0"/>
              <a:t>に対し、「痰がゴロゴロいっているので、吸引してもよろしいでしょうか」などと説明し、対象</a:t>
            </a:r>
            <a:r>
              <a:rPr lang="ja-JP" altLang="en-US" dirty="0"/>
              <a:t>児</a:t>
            </a:r>
            <a:r>
              <a:rPr lang="ja-JP" altLang="ja-JP" dirty="0"/>
              <a:t>の同意を得ます。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83001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en-US" dirty="0"/>
              <a:t>手順②　環境を整え、気管カニューレ周囲を観察する。</a:t>
            </a:r>
          </a:p>
          <a:p>
            <a:pPr indent="108117">
              <a:defRPr/>
            </a:pPr>
            <a:r>
              <a:rPr lang="ja-JP" altLang="en-US" dirty="0"/>
              <a:t>吸引の環境を整えます。また、効果的に喀痰を吸引できる体位に調整します。</a:t>
            </a:r>
          </a:p>
          <a:p>
            <a:pPr indent="108117">
              <a:defRPr/>
            </a:pPr>
            <a:r>
              <a:rPr lang="ja-JP" altLang="en-US" dirty="0"/>
              <a:t>気管カニューレの周囲の喀痰の吹き出し、皮膚の状態、固定のゆるみ、喀痰の貯留を示す呼吸音の有無などを観察します。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83</a:t>
            </a:fld>
            <a:endParaRPr kumimoji="1" lang="ja-JP" altLang="en-US"/>
          </a:p>
        </p:txBody>
      </p:sp>
    </p:spTree>
    <p:extLst>
      <p:ext uri="{BB962C8B-B14F-4D97-AF65-F5344CB8AC3E}">
        <p14:creationId xmlns:p14="http://schemas.microsoft.com/office/powerpoint/2010/main" val="35145761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en-US" dirty="0"/>
              <a:t>手順③　手洗いをする。</a:t>
            </a:r>
          </a:p>
          <a:p>
            <a:pPr indent="108117">
              <a:defRPr/>
            </a:pPr>
            <a:r>
              <a:rPr lang="ja-JP" altLang="en-US" dirty="0"/>
              <a:t>両手を洗います。流水と石けんによる手洗い、あるいは、速乾性擦式手指消毒剤による手洗いをします。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84</a:t>
            </a:fld>
            <a:endParaRPr kumimoji="1" lang="ja-JP" altLang="en-US"/>
          </a:p>
        </p:txBody>
      </p:sp>
    </p:spTree>
    <p:extLst>
      <p:ext uri="{BB962C8B-B14F-4D97-AF65-F5344CB8AC3E}">
        <p14:creationId xmlns:p14="http://schemas.microsoft.com/office/powerpoint/2010/main" val="637970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単回使用の場合の手順</a:t>
            </a:r>
            <a:r>
              <a:rPr lang="ja-JP" altLang="en-US" dirty="0"/>
              <a:t>④　</a:t>
            </a:r>
            <a:r>
              <a:rPr lang="ja-JP" altLang="ja-JP" dirty="0"/>
              <a:t>も、同様</a:t>
            </a:r>
            <a:r>
              <a:rPr lang="ja-JP" altLang="en-US" dirty="0"/>
              <a:t>吸引チューブ</a:t>
            </a:r>
            <a:r>
              <a:rPr lang="ja-JP" altLang="ja-JP" dirty="0"/>
              <a:t>を取り出す。</a:t>
            </a:r>
          </a:p>
          <a:p>
            <a:pPr>
              <a:defRPr/>
            </a:pPr>
            <a:r>
              <a:rPr lang="ja-JP" altLang="en-US" dirty="0"/>
              <a:t>　吸引チューブ</a:t>
            </a:r>
            <a:r>
              <a:rPr lang="ja-JP" altLang="ja-JP" dirty="0"/>
              <a:t>を不潔にならないように取り出します。清潔な使い捨て手袋をする前に</a:t>
            </a:r>
            <a:endParaRPr lang="en-US" altLang="ja-JP" dirty="0"/>
          </a:p>
          <a:p>
            <a:pPr>
              <a:defRPr/>
            </a:pPr>
            <a:r>
              <a:rPr lang="ja-JP" altLang="en-US" dirty="0"/>
              <a:t>　</a:t>
            </a:r>
            <a:r>
              <a:rPr lang="ja-JP" altLang="ja-JP" dirty="0"/>
              <a:t>１．</a:t>
            </a:r>
            <a:r>
              <a:rPr lang="ja-JP" altLang="en-US" dirty="0"/>
              <a:t>吸引チューブ</a:t>
            </a:r>
            <a:r>
              <a:rPr lang="ja-JP" altLang="ja-JP" dirty="0"/>
              <a:t>の包装紙を少し開き</a:t>
            </a:r>
            <a:endParaRPr lang="en-US" altLang="ja-JP" dirty="0"/>
          </a:p>
          <a:p>
            <a:pPr>
              <a:defRPr/>
            </a:pPr>
            <a:r>
              <a:rPr lang="ja-JP" altLang="en-US" dirty="0"/>
              <a:t>　</a:t>
            </a:r>
            <a:r>
              <a:rPr lang="ja-JP" altLang="ja-JP" dirty="0"/>
              <a:t>２．不潔にならないように吸引台に置きます。</a:t>
            </a:r>
            <a:endParaRPr lang="en-US" altLang="ja-JP" dirty="0"/>
          </a:p>
          <a:p>
            <a:pPr>
              <a:defRPr/>
            </a:pPr>
            <a:r>
              <a:rPr lang="ja-JP" altLang="en-US" dirty="0"/>
              <a:t>　</a:t>
            </a:r>
            <a:r>
              <a:rPr lang="ja-JP" altLang="ja-JP" dirty="0"/>
              <a:t>３．清潔手順で使い捨て手袋をつけ</a:t>
            </a:r>
            <a:r>
              <a:rPr lang="ja-JP" altLang="en-US" dirty="0"/>
              <a:t>ます。</a:t>
            </a:r>
            <a:endParaRPr lang="en-US" altLang="ja-JP" dirty="0"/>
          </a:p>
          <a:p>
            <a:pPr>
              <a:defRPr/>
            </a:pPr>
            <a:r>
              <a:rPr lang="ja-JP" altLang="en-US" dirty="0"/>
              <a:t>　</a:t>
            </a:r>
            <a:r>
              <a:rPr lang="ja-JP" altLang="ja-JP" dirty="0"/>
              <a:t>４．非利き手で２．の</a:t>
            </a:r>
            <a:r>
              <a:rPr lang="ja-JP" altLang="en-US" dirty="0"/>
              <a:t>吸引チューブ</a:t>
            </a:r>
            <a:r>
              <a:rPr lang="ja-JP" altLang="ja-JP" dirty="0"/>
              <a:t>を持ちます。</a:t>
            </a:r>
            <a:endParaRPr lang="en-US" altLang="ja-JP" dirty="0"/>
          </a:p>
          <a:p>
            <a:pPr>
              <a:defRPr/>
            </a:pPr>
            <a:r>
              <a:rPr lang="ja-JP" altLang="en-US" dirty="0"/>
              <a:t>　</a:t>
            </a:r>
            <a:r>
              <a:rPr lang="ja-JP" altLang="ja-JP" dirty="0"/>
              <a:t>５．利き手で、清潔に</a:t>
            </a:r>
            <a:r>
              <a:rPr lang="ja-JP" altLang="en-US" dirty="0"/>
              <a:t>吸引チューブ</a:t>
            </a:r>
            <a:r>
              <a:rPr lang="ja-JP" altLang="ja-JP" dirty="0"/>
              <a:t>を取り出します。</a:t>
            </a:r>
          </a:p>
          <a:p>
            <a:pPr>
              <a:defRPr/>
            </a:pPr>
            <a:r>
              <a:rPr lang="ja-JP" altLang="en-US" dirty="0"/>
              <a:t>　</a:t>
            </a:r>
            <a:r>
              <a:rPr lang="ja-JP" altLang="ja-JP" dirty="0"/>
              <a:t>なお、利き手のみに手袋をする場合の手順となります。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85</a:t>
            </a:fld>
            <a:endParaRPr kumimoji="1" lang="ja-JP" altLang="en-US"/>
          </a:p>
        </p:txBody>
      </p:sp>
    </p:spTree>
    <p:extLst>
      <p:ext uri="{BB962C8B-B14F-4D97-AF65-F5344CB8AC3E}">
        <p14:creationId xmlns:p14="http://schemas.microsoft.com/office/powerpoint/2010/main" val="7938225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④　吸引チューブ</a:t>
            </a:r>
            <a:r>
              <a:rPr lang="ja-JP" altLang="ja-JP" dirty="0"/>
              <a:t>を取り出す。</a:t>
            </a:r>
          </a:p>
          <a:p>
            <a:pPr>
              <a:defRPr/>
            </a:pPr>
            <a:r>
              <a:rPr lang="ja-JP" altLang="en-US" dirty="0"/>
              <a:t>　</a:t>
            </a:r>
            <a:r>
              <a:rPr lang="ja-JP" altLang="ja-JP" dirty="0"/>
              <a:t>まず、使い捨て手袋をします。場合によってはセッシを持ちます。</a:t>
            </a:r>
          </a:p>
          <a:p>
            <a:pPr>
              <a:defRPr/>
            </a:pPr>
            <a:r>
              <a:rPr lang="ja-JP" altLang="en-US" dirty="0"/>
              <a:t>　</a:t>
            </a:r>
            <a:r>
              <a:rPr lang="ja-JP" altLang="ja-JP" dirty="0"/>
              <a:t>非利き手で</a:t>
            </a:r>
            <a:r>
              <a:rPr lang="ja-JP" altLang="en-US" dirty="0"/>
              <a:t>吸引チューブ</a:t>
            </a:r>
            <a:r>
              <a:rPr lang="ja-JP" altLang="ja-JP" dirty="0"/>
              <a:t>を保管容器から取り出します。非利き手から、利き手で</a:t>
            </a:r>
            <a:r>
              <a:rPr lang="ja-JP" altLang="en-US" dirty="0"/>
              <a:t>吸引</a:t>
            </a:r>
            <a:endParaRPr lang="en-US" altLang="ja-JP" dirty="0"/>
          </a:p>
          <a:p>
            <a:pPr>
              <a:defRPr/>
            </a:pPr>
            <a:r>
              <a:rPr lang="ja-JP" altLang="en-US" dirty="0"/>
              <a:t>チューブ</a:t>
            </a:r>
            <a:r>
              <a:rPr lang="ja-JP" altLang="ja-JP" dirty="0"/>
              <a:t>の接続部を持ちます。</a:t>
            </a:r>
          </a:p>
          <a:p>
            <a:pPr>
              <a:defRPr/>
            </a:pPr>
            <a:r>
              <a:rPr lang="ja-JP" altLang="en-US" dirty="0"/>
              <a:t>　</a:t>
            </a:r>
            <a:r>
              <a:rPr lang="ja-JP" altLang="ja-JP" dirty="0"/>
              <a:t>気管カニューレ内吸引は、口腔内・鼻腔内吸引に比べて滅菌的な操作が求められるため</a:t>
            </a:r>
            <a:endParaRPr lang="en-US" altLang="ja-JP" dirty="0"/>
          </a:p>
          <a:p>
            <a:pPr>
              <a:defRPr/>
            </a:pPr>
            <a:r>
              <a:rPr lang="ja-JP" altLang="en-US" dirty="0"/>
              <a:t>吸引チューブ</a:t>
            </a:r>
            <a:r>
              <a:rPr lang="ja-JP" altLang="ja-JP" dirty="0"/>
              <a:t>先端には触らず、また先端を周囲のものにぶつけて不潔にならないよう十分</a:t>
            </a:r>
            <a:endParaRPr lang="en-US" altLang="ja-JP" dirty="0"/>
          </a:p>
          <a:p>
            <a:pPr>
              <a:defRPr/>
            </a:pPr>
            <a:r>
              <a:rPr lang="ja-JP" altLang="ja-JP" dirty="0"/>
              <a:t>注意します。</a:t>
            </a:r>
          </a:p>
          <a:p>
            <a:pPr>
              <a:defRPr/>
            </a:pPr>
            <a:r>
              <a:rPr lang="ja-JP" altLang="en-US" dirty="0"/>
              <a:t>　</a:t>
            </a:r>
            <a:r>
              <a:rPr lang="ja-JP" altLang="ja-JP" dirty="0"/>
              <a:t>なお、利き手のみに手袋をする場合は、同様の手順で</a:t>
            </a:r>
            <a:r>
              <a:rPr lang="ja-JP" altLang="en-US" dirty="0"/>
              <a:t>吸引チューブ</a:t>
            </a:r>
            <a:r>
              <a:rPr lang="ja-JP" altLang="ja-JP" dirty="0"/>
              <a:t>を取り出すか、利き</a:t>
            </a:r>
            <a:endParaRPr lang="en-US" altLang="ja-JP" dirty="0"/>
          </a:p>
          <a:p>
            <a:pPr>
              <a:defRPr/>
            </a:pPr>
            <a:r>
              <a:rPr lang="ja-JP" altLang="ja-JP" dirty="0"/>
              <a:t>手で直接、清潔に</a:t>
            </a:r>
            <a:r>
              <a:rPr lang="ja-JP" altLang="en-US" dirty="0"/>
              <a:t>吸引チューブ</a:t>
            </a:r>
            <a:r>
              <a:rPr lang="ja-JP" altLang="ja-JP" dirty="0"/>
              <a:t>を取り出します。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86</a:t>
            </a:fld>
            <a:endParaRPr kumimoji="1" lang="ja-JP" altLang="en-US"/>
          </a:p>
        </p:txBody>
      </p:sp>
    </p:spTree>
    <p:extLst>
      <p:ext uri="{BB962C8B-B14F-4D97-AF65-F5344CB8AC3E}">
        <p14:creationId xmlns:p14="http://schemas.microsoft.com/office/powerpoint/2010/main" val="23643155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eaLnBrk="1" hangingPunct="1"/>
            <a:r>
              <a:rPr lang="ja-JP" altLang="en-US" dirty="0"/>
              <a:t>　次に、両手を洗って、利き手に使い捨て手袋（薄いポリエチレン製）をします。なお、清潔なセッシを手洗いした手でもって操作しても結構です。</a:t>
            </a:r>
            <a:endParaRPr lang="ja-JP" altLang="ja-JP" dirty="0"/>
          </a:p>
        </p:txBody>
      </p:sp>
      <p:sp>
        <p:nvSpPr>
          <p:cNvPr id="4" name="スライド番号プレースホルダー 3"/>
          <p:cNvSpPr>
            <a:spLocks noGrp="1"/>
          </p:cNvSpPr>
          <p:nvPr>
            <p:ph type="sldNum" sz="quarter" idx="5"/>
          </p:nvPr>
        </p:nvSpPr>
        <p:spPr/>
        <p:txBody>
          <a:bodyPr/>
          <a:lstStyle/>
          <a:p>
            <a:pPr defTabSz="912287">
              <a:defRPr/>
            </a:pPr>
            <a:fld id="{5D608146-07C3-9248-A95C-5399F8B04C88}" type="slidenum">
              <a:rPr kumimoji="1" lang="ja-JP" altLang="en-US">
                <a:solidFill>
                  <a:prstClr val="black"/>
                </a:solidFill>
                <a:latin typeface="游ゴシック" panose="020F0502020204030204"/>
                <a:ea typeface="游ゴシック" panose="020B0400000000000000" pitchFamily="50" charset="-128"/>
              </a:rPr>
              <a:pPr defTabSz="912287">
                <a:defRPr/>
              </a:pPr>
              <a:t>87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68775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⑤　</a:t>
            </a:r>
            <a:r>
              <a:rPr lang="ja-JP" altLang="ja-JP" dirty="0"/>
              <a:t>吸引</a:t>
            </a:r>
            <a:r>
              <a:rPr lang="ja-JP" altLang="en-US" dirty="0"/>
              <a:t>チューブ</a:t>
            </a:r>
            <a:r>
              <a:rPr lang="ja-JP" altLang="ja-JP" dirty="0"/>
              <a:t>を接続する。</a:t>
            </a:r>
          </a:p>
          <a:p>
            <a:pPr>
              <a:defRPr/>
            </a:pPr>
            <a:r>
              <a:rPr lang="ja-JP" altLang="en-US" dirty="0"/>
              <a:t>　</a:t>
            </a:r>
            <a:r>
              <a:rPr lang="ja-JP" altLang="ja-JP" dirty="0"/>
              <a:t>吸引</a:t>
            </a:r>
            <a:r>
              <a:rPr lang="ja-JP" altLang="en-US" dirty="0"/>
              <a:t>チューブ</a:t>
            </a:r>
            <a:r>
              <a:rPr lang="ja-JP" altLang="ja-JP" dirty="0"/>
              <a:t>を吸引器に接続した接続管につなげます。接続する際に、両手が接触しないように注意が必要です。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88</a:t>
            </a:fld>
            <a:endParaRPr kumimoji="1" lang="ja-JP" altLang="en-US"/>
          </a:p>
        </p:txBody>
      </p:sp>
    </p:spTree>
    <p:extLst>
      <p:ext uri="{BB962C8B-B14F-4D97-AF65-F5344CB8AC3E}">
        <p14:creationId xmlns:p14="http://schemas.microsoft.com/office/powerpoint/2010/main" val="13132306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⑥　</a:t>
            </a:r>
            <a:r>
              <a:rPr lang="ja-JP" altLang="ja-JP" dirty="0"/>
              <a:t>吸引器のスイッチを入れる。</a:t>
            </a:r>
          </a:p>
          <a:p>
            <a:pPr>
              <a:defRPr/>
            </a:pPr>
            <a:r>
              <a:rPr lang="ja-JP" altLang="en-US" dirty="0">
                <a:solidFill>
                  <a:srgbClr val="FF0000"/>
                </a:solidFill>
              </a:rPr>
              <a:t>　</a:t>
            </a:r>
            <a:r>
              <a:rPr lang="ja-JP" altLang="ja-JP" dirty="0"/>
              <a:t>吸引</a:t>
            </a:r>
            <a:r>
              <a:rPr lang="ja-JP" altLang="en-US" dirty="0"/>
              <a:t>チューブ</a:t>
            </a:r>
            <a:r>
              <a:rPr lang="ja-JP" altLang="ja-JP" dirty="0"/>
              <a:t>を直接手で操作する場合は、先端から約10cmくらいの所を、親指、人差し指、中指の3本でペンを持つように握ります。その状態で、吸引</a:t>
            </a:r>
            <a:r>
              <a:rPr lang="ja-JP" altLang="en-US" dirty="0"/>
              <a:t>チューブ</a:t>
            </a:r>
            <a:r>
              <a:rPr lang="ja-JP" altLang="ja-JP" dirty="0"/>
              <a:t>先端を周囲の物に触れさせないようにしながら、反対の手、すなわち非利き手で吸引器のスイッチを押します。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89</a:t>
            </a:fld>
            <a:endParaRPr kumimoji="1" lang="ja-JP" altLang="en-US"/>
          </a:p>
        </p:txBody>
      </p:sp>
    </p:spTree>
    <p:extLst>
      <p:ext uri="{BB962C8B-B14F-4D97-AF65-F5344CB8AC3E}">
        <p14:creationId xmlns:p14="http://schemas.microsoft.com/office/powerpoint/2010/main" val="123530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r>
              <a:rPr lang="ja-JP" altLang="en-US" dirty="0"/>
              <a:t>　</a:t>
            </a:r>
            <a:r>
              <a:rPr lang="ja-JP" altLang="ja-JP" dirty="0"/>
              <a:t>気管の入り口にあり喉頭蓋から声帯を含む部分が喉頭で</a:t>
            </a:r>
            <a:r>
              <a:rPr lang="ja-JP" altLang="en-US" dirty="0"/>
              <a:t>すが、</a:t>
            </a:r>
            <a:r>
              <a:rPr lang="ja-JP" altLang="ja-JP" dirty="0"/>
              <a:t>脳性麻痺での上気道狭窄の約３割では、この喉頭部の狭窄が呼吸障害の要因となって</a:t>
            </a:r>
            <a:r>
              <a:rPr lang="ja-JP" altLang="en-US" dirty="0"/>
              <a:t>います。</a:t>
            </a:r>
            <a:endParaRPr lang="en-US" altLang="ja-JP" dirty="0"/>
          </a:p>
          <a:p>
            <a:r>
              <a:rPr lang="ja-JP" altLang="en-US" dirty="0"/>
              <a:t>　</a:t>
            </a:r>
            <a:r>
              <a:rPr lang="ja-JP" altLang="ja-JP" dirty="0"/>
              <a:t>舌根沈下と</a:t>
            </a:r>
            <a:r>
              <a:rPr lang="ja-JP" altLang="en-US" dirty="0"/>
              <a:t>、</a:t>
            </a:r>
            <a:r>
              <a:rPr lang="ja-JP" altLang="ja-JP" dirty="0"/>
              <a:t>この喉頭</a:t>
            </a:r>
            <a:r>
              <a:rPr lang="ja-JP" altLang="en-US" dirty="0"/>
              <a:t>軟化症</a:t>
            </a:r>
            <a:r>
              <a:rPr lang="ja-JP" altLang="ja-JP" dirty="0"/>
              <a:t>を混同しないことが重要で</a:t>
            </a:r>
            <a:r>
              <a:rPr lang="ja-JP" altLang="en-US" dirty="0"/>
              <a:t>す。</a:t>
            </a:r>
            <a:endParaRPr lang="en-US" altLang="ja-JP" dirty="0">
              <a:solidFill>
                <a:srgbClr val="000099"/>
              </a:solidFill>
            </a:endParaRPr>
          </a:p>
          <a:p>
            <a:r>
              <a:rPr lang="ja-JP" altLang="en-US" dirty="0"/>
              <a:t>　</a:t>
            </a:r>
            <a:r>
              <a:rPr lang="ja-JP" altLang="ja-JP" dirty="0"/>
              <a:t>喉頭部の狭窄では、喘鳴は吸気時のグーグーという音で</a:t>
            </a:r>
            <a:r>
              <a:rPr lang="ja-JP" altLang="en-US" dirty="0"/>
              <a:t>す</a:t>
            </a:r>
            <a:r>
              <a:rPr lang="ja-JP" altLang="ja-JP" dirty="0"/>
              <a:t>。喘鳴や陥没呼吸などの症状は、舌根沈下の時とは反対に、</a:t>
            </a:r>
            <a:r>
              <a:rPr lang="ja-JP" altLang="en-US" dirty="0"/>
              <a:t>後頭部の狭窄では</a:t>
            </a:r>
            <a:r>
              <a:rPr lang="ja-JP" altLang="ja-JP" dirty="0"/>
              <a:t>覚醒時に強く出て、眠ると軽減・消失するという傾向があ</a:t>
            </a:r>
            <a:r>
              <a:rPr lang="ja-JP" altLang="en-US" dirty="0"/>
              <a:t>ります</a:t>
            </a:r>
            <a:r>
              <a:rPr lang="ja-JP" altLang="ja-JP" dirty="0"/>
              <a:t>。眠りの浅い時には症状があり眠りが深くなると改善する例もあ</a:t>
            </a:r>
            <a:r>
              <a:rPr lang="ja-JP" altLang="en-US" dirty="0"/>
              <a:t>ります</a:t>
            </a:r>
            <a:r>
              <a:rPr lang="ja-JP" altLang="ja-JP" dirty="0"/>
              <a:t>。</a:t>
            </a:r>
          </a:p>
          <a:p>
            <a:r>
              <a:rPr lang="ja-JP" altLang="en-US" dirty="0"/>
              <a:t>　</a:t>
            </a:r>
            <a:r>
              <a:rPr lang="ja-JP" altLang="ja-JP" dirty="0"/>
              <a:t>頸部の強い</a:t>
            </a:r>
            <a:r>
              <a:rPr lang="ja-JP" altLang="en-US" dirty="0"/>
              <a:t>反り返り</a:t>
            </a:r>
            <a:r>
              <a:rPr lang="ja-JP" altLang="ja-JP" dirty="0"/>
              <a:t>はこの喉頭</a:t>
            </a:r>
            <a:r>
              <a:rPr lang="ja-JP" altLang="en-US" dirty="0"/>
              <a:t>軟化症</a:t>
            </a:r>
            <a:r>
              <a:rPr lang="ja-JP" altLang="ja-JP" dirty="0"/>
              <a:t>をとくに悪化させやす</a:t>
            </a:r>
            <a:r>
              <a:rPr lang="ja-JP" altLang="en-US" dirty="0"/>
              <a:t>く、緊張により</a:t>
            </a:r>
            <a:r>
              <a:rPr lang="ja-JP" altLang="ja-JP" dirty="0"/>
              <a:t>喉頭</a:t>
            </a:r>
            <a:r>
              <a:rPr lang="ja-JP" altLang="en-US" dirty="0"/>
              <a:t>軟化症の症状が強く出る場合は</a:t>
            </a:r>
            <a:r>
              <a:rPr lang="ja-JP" altLang="ja-JP" dirty="0"/>
              <a:t>、薬を使ってでも緊張を和らげることがまず重要で</a:t>
            </a:r>
            <a:r>
              <a:rPr lang="ja-JP" altLang="en-US" dirty="0"/>
              <a:t>す。</a:t>
            </a:r>
            <a:endParaRPr lang="en-US" altLang="ja-JP" dirty="0"/>
          </a:p>
          <a:p>
            <a:endParaRPr lang="en-US" altLang="ja-JP" sz="800" dirty="0">
              <a:solidFill>
                <a:srgbClr val="000099"/>
              </a:solidFill>
            </a:endParaRPr>
          </a:p>
          <a:p>
            <a:r>
              <a:rPr lang="ja-JP" altLang="en-US" sz="800" dirty="0">
                <a:solidFill>
                  <a:srgbClr val="000099"/>
                </a:solidFill>
              </a:rPr>
              <a:t>　</a:t>
            </a:r>
            <a:endParaRPr lang="ja-JP" altLang="en-US" sz="800" dirty="0">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a:t>
            </a:fld>
            <a:endParaRPr kumimoji="1" lang="ja-JP" altLang="en-US"/>
          </a:p>
        </p:txBody>
      </p:sp>
    </p:spTree>
    <p:extLst>
      <p:ext uri="{BB962C8B-B14F-4D97-AF65-F5344CB8AC3E}">
        <p14:creationId xmlns:p14="http://schemas.microsoft.com/office/powerpoint/2010/main" val="21891739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⑦　</a:t>
            </a:r>
            <a:r>
              <a:rPr lang="ja-JP" altLang="ja-JP" dirty="0"/>
              <a:t>吸引圧を確認する。</a:t>
            </a:r>
          </a:p>
          <a:p>
            <a:pPr>
              <a:defRPr/>
            </a:pPr>
            <a:r>
              <a:rPr lang="ja-JP" altLang="en-US" dirty="0"/>
              <a:t>　</a:t>
            </a:r>
            <a:r>
              <a:rPr lang="ja-JP" altLang="ja-JP" dirty="0"/>
              <a:t>非利き手の親指で吸引</a:t>
            </a:r>
            <a:r>
              <a:rPr lang="ja-JP" altLang="en-US" dirty="0"/>
              <a:t>チューブ</a:t>
            </a:r>
            <a:r>
              <a:rPr lang="ja-JP" altLang="ja-JP" dirty="0"/>
              <a:t>の根元を塞ぎ、吸引圧が、20kPa（キロパスカル）以下であることを確認します。</a:t>
            </a:r>
          </a:p>
          <a:p>
            <a:pPr>
              <a:defRPr/>
            </a:pPr>
            <a:r>
              <a:rPr lang="ja-JP" altLang="en-US" dirty="0"/>
              <a:t>　</a:t>
            </a:r>
            <a:r>
              <a:rPr lang="ja-JP" altLang="ja-JP" dirty="0"/>
              <a:t>この間も、吸引</a:t>
            </a:r>
            <a:r>
              <a:rPr lang="ja-JP" altLang="en-US" dirty="0"/>
              <a:t>チューブ</a:t>
            </a:r>
            <a:r>
              <a:rPr lang="ja-JP" altLang="ja-JP" dirty="0"/>
              <a:t>先端が周囲のものに絶対に触れないように注意します。</a:t>
            </a:r>
          </a:p>
          <a:p>
            <a:pPr>
              <a:defRPr/>
            </a:pPr>
            <a:r>
              <a:rPr lang="ja-JP" altLang="en-US" dirty="0"/>
              <a:t>　</a:t>
            </a:r>
            <a:r>
              <a:rPr lang="ja-JP" altLang="ja-JP" dirty="0"/>
              <a:t>なお、吸引を数回にわけて行うことがありますが、吸引圧の確認は毎回の吸引毎に行う必要はありません。</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90</a:t>
            </a:fld>
            <a:endParaRPr kumimoji="1" lang="ja-JP" altLang="en-US"/>
          </a:p>
        </p:txBody>
      </p:sp>
    </p:spTree>
    <p:extLst>
      <p:ext uri="{BB962C8B-B14F-4D97-AF65-F5344CB8AC3E}">
        <p14:creationId xmlns:p14="http://schemas.microsoft.com/office/powerpoint/2010/main" val="31168138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乾燥法の場合の手順</a:t>
            </a:r>
            <a:r>
              <a:rPr lang="ja-JP" altLang="en-US" dirty="0"/>
              <a:t>⑧　</a:t>
            </a:r>
            <a:r>
              <a:rPr lang="ja-JP" altLang="ja-JP" dirty="0"/>
              <a:t>吸引</a:t>
            </a:r>
            <a:r>
              <a:rPr lang="ja-JP" altLang="en-US" dirty="0"/>
              <a:t>チューブ</a:t>
            </a:r>
            <a:r>
              <a:rPr lang="ja-JP" altLang="ja-JP" dirty="0"/>
              <a:t>を洗浄する。</a:t>
            </a:r>
          </a:p>
          <a:p>
            <a:pPr>
              <a:defRPr/>
            </a:pPr>
            <a:r>
              <a:rPr lang="ja-JP" altLang="en-US" dirty="0"/>
              <a:t>　</a:t>
            </a:r>
            <a:r>
              <a:rPr lang="ja-JP" altLang="ja-JP" dirty="0"/>
              <a:t>吸引</a:t>
            </a:r>
            <a:r>
              <a:rPr lang="ja-JP" altLang="en-US" dirty="0"/>
              <a:t>チューブ</a:t>
            </a:r>
            <a:r>
              <a:rPr lang="ja-JP" altLang="ja-JP" dirty="0"/>
              <a:t>と接続管の内腔を洗浄水等で洗い流し、吸引</a:t>
            </a:r>
            <a:r>
              <a:rPr lang="ja-JP" altLang="en-US" dirty="0"/>
              <a:t>チューブ</a:t>
            </a:r>
            <a:r>
              <a:rPr lang="ja-JP" altLang="ja-JP" dirty="0"/>
              <a:t>の先端の水をよく切ります。</a:t>
            </a:r>
          </a:p>
          <a:p>
            <a:pPr>
              <a:defRPr/>
            </a:pPr>
            <a:r>
              <a:rPr lang="ja-JP" altLang="en-US" dirty="0"/>
              <a:t>　</a:t>
            </a:r>
            <a:r>
              <a:rPr lang="ja-JP" altLang="ja-JP" dirty="0"/>
              <a:t>その後、吸引</a:t>
            </a:r>
            <a:r>
              <a:rPr lang="ja-JP" altLang="en-US" dirty="0"/>
              <a:t>チューブ</a:t>
            </a:r>
            <a:r>
              <a:rPr lang="ja-JP" altLang="ja-JP" dirty="0"/>
              <a:t>の外側を、アルコール綿で先端に向かって拭きとります。</a:t>
            </a:r>
          </a:p>
          <a:p>
            <a:pPr>
              <a:defRPr/>
            </a:pPr>
            <a:r>
              <a:rPr lang="ja-JP" altLang="en-US" dirty="0"/>
              <a:t>　</a:t>
            </a:r>
            <a:r>
              <a:rPr lang="ja-JP" altLang="ja-JP" dirty="0"/>
              <a:t>ただし、洗浄水等が、滅菌水や煮沸した水道水、蒸留水の場合は、アルコール綿で拭きとる手順は省くこともあります。</a:t>
            </a:r>
          </a:p>
          <a:p>
            <a:pPr>
              <a:defRPr/>
            </a:pPr>
            <a:r>
              <a:rPr lang="ja-JP" altLang="en-US" dirty="0"/>
              <a:t>　</a:t>
            </a:r>
            <a:r>
              <a:rPr lang="ja-JP" altLang="ja-JP" dirty="0"/>
              <a:t>なお、単回使用の場合は、手順</a:t>
            </a:r>
            <a:r>
              <a:rPr lang="ja-JP" altLang="en-US" dirty="0"/>
              <a:t>⑧</a:t>
            </a:r>
            <a:r>
              <a:rPr lang="ja-JP" altLang="ja-JP" dirty="0"/>
              <a:t>は必要ありません。</a:t>
            </a:r>
          </a:p>
        </p:txBody>
      </p:sp>
      <p:sp>
        <p:nvSpPr>
          <p:cNvPr id="4" name="スライド番号プレースホルダー 3"/>
          <p:cNvSpPr>
            <a:spLocks noGrp="1"/>
          </p:cNvSpPr>
          <p:nvPr>
            <p:ph type="sldNum" sz="quarter" idx="5"/>
          </p:nvPr>
        </p:nvSpPr>
        <p:spPr/>
        <p:txBody>
          <a:bodyPr/>
          <a:lstStyle/>
          <a:p>
            <a:pPr marL="0" marR="0" lvl="0" indent="0" algn="r" defTabSz="912287"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2287"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400999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⑨　</a:t>
            </a:r>
            <a:r>
              <a:rPr lang="ja-JP" altLang="ja-JP" dirty="0"/>
              <a:t>吸引開始の声かけをする。</a:t>
            </a:r>
          </a:p>
          <a:p>
            <a:pPr>
              <a:defRPr/>
            </a:pPr>
            <a:r>
              <a:rPr lang="ja-JP" altLang="en-US" dirty="0"/>
              <a:t>　</a:t>
            </a:r>
            <a:r>
              <a:rPr lang="ja-JP" altLang="ja-JP" dirty="0"/>
              <a:t>吸引の前に、「○○さん、今から気管カニューレ内部の吸引をしてもよろしいですか」と、必ず声をかけ、対象</a:t>
            </a:r>
            <a:r>
              <a:rPr lang="ja-JP" altLang="en-US" dirty="0"/>
              <a:t>児</a:t>
            </a:r>
            <a:r>
              <a:rPr lang="ja-JP" altLang="ja-JP" dirty="0"/>
              <a:t>の同意を得ます。</a:t>
            </a:r>
          </a:p>
          <a:p>
            <a:pPr>
              <a:defRPr/>
            </a:pPr>
            <a:r>
              <a:rPr lang="ja-JP" altLang="en-US" dirty="0"/>
              <a:t>　</a:t>
            </a:r>
            <a:r>
              <a:rPr lang="ja-JP" altLang="ja-JP" dirty="0"/>
              <a:t>たとえ、対象</a:t>
            </a:r>
            <a:r>
              <a:rPr lang="ja-JP" altLang="en-US" dirty="0"/>
              <a:t>児</a:t>
            </a:r>
            <a:r>
              <a:rPr lang="ja-JP" altLang="ja-JP" dirty="0"/>
              <a:t>が返事をできない場合や、意識障害がある場合でも同様にしてください。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92</a:t>
            </a:fld>
            <a:endParaRPr kumimoji="1" lang="ja-JP" altLang="en-US"/>
          </a:p>
        </p:txBody>
      </p:sp>
    </p:spTree>
    <p:extLst>
      <p:ext uri="{BB962C8B-B14F-4D97-AF65-F5344CB8AC3E}">
        <p14:creationId xmlns:p14="http://schemas.microsoft.com/office/powerpoint/2010/main" val="11506525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ja-JP" dirty="0"/>
              <a:t>気管カニューレ内吸引では、口腔内・鼻腔内吸引と異なり、無菌的な操作が要求されるので、滅菌された吸引</a:t>
            </a:r>
            <a:r>
              <a:rPr lang="ja-JP" altLang="en-US" dirty="0"/>
              <a:t>チューブ</a:t>
            </a:r>
            <a:r>
              <a:rPr lang="ja-JP" altLang="ja-JP" dirty="0"/>
              <a:t>の先端約</a:t>
            </a:r>
            <a:r>
              <a:rPr lang="en-US" altLang="ja-JP" dirty="0"/>
              <a:t>10</a:t>
            </a:r>
            <a:r>
              <a:rPr lang="ja-JP" altLang="ja-JP" dirty="0"/>
              <a:t>cmの部位は、挿入前に他の器物に絶対に触れさせないように、注意して下さい。</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93</a:t>
            </a:fld>
            <a:endParaRPr kumimoji="1" lang="ja-JP" altLang="en-US"/>
          </a:p>
        </p:txBody>
      </p:sp>
    </p:spTree>
    <p:extLst>
      <p:ext uri="{BB962C8B-B14F-4D97-AF65-F5344CB8AC3E}">
        <p14:creationId xmlns:p14="http://schemas.microsoft.com/office/powerpoint/2010/main" val="23530204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⑩　</a:t>
            </a:r>
            <a:r>
              <a:rPr lang="ja-JP" altLang="ja-JP" dirty="0"/>
              <a:t>気管カニューレ内部を吸引する。</a:t>
            </a:r>
          </a:p>
          <a:p>
            <a:pPr>
              <a:defRPr/>
            </a:pPr>
            <a:r>
              <a:rPr lang="ja-JP" altLang="en-US" dirty="0"/>
              <a:t>　</a:t>
            </a:r>
            <a:r>
              <a:rPr lang="ja-JP" altLang="ja-JP" dirty="0"/>
              <a:t>初めから陰圧をかけて喀痰を引きながら挿入し、そのまま陰圧をかけて引き抜きながら吸引します。吸引</a:t>
            </a:r>
            <a:r>
              <a:rPr lang="ja-JP" altLang="en-US" dirty="0"/>
              <a:t>チューブ</a:t>
            </a:r>
            <a:r>
              <a:rPr lang="ja-JP" altLang="ja-JP" dirty="0"/>
              <a:t>を引き抜く時、こよりをひねるように、左右に回転させたりしてもよいでしょう。</a:t>
            </a:r>
          </a:p>
          <a:p>
            <a:pPr>
              <a:defRPr/>
            </a:pPr>
            <a:r>
              <a:rPr lang="ja-JP" altLang="en-US" dirty="0"/>
              <a:t>　</a:t>
            </a:r>
            <a:r>
              <a:rPr lang="ja-JP" altLang="ja-JP" dirty="0"/>
              <a:t>1回の吸引時間は</a:t>
            </a:r>
            <a:r>
              <a:rPr lang="ja-JP" altLang="en-US" dirty="0"/>
              <a:t>、</a:t>
            </a:r>
            <a:r>
              <a:rPr lang="ja-JP" altLang="ja-JP" dirty="0"/>
              <a:t>10秒以内です。息苦しさは大丈夫かどうかなど、表情などを観察し、できるだけ短い時間で行いましょう。</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94</a:t>
            </a:fld>
            <a:endParaRPr kumimoji="1" lang="ja-JP" altLang="en-US"/>
          </a:p>
        </p:txBody>
      </p:sp>
    </p:spTree>
    <p:extLst>
      <p:ext uri="{BB962C8B-B14F-4D97-AF65-F5344CB8AC3E}">
        <p14:creationId xmlns:p14="http://schemas.microsoft.com/office/powerpoint/2010/main" val="9008462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solidFill>
                  <a:srgbClr val="FF0000"/>
                </a:solidFill>
              </a:rPr>
              <a:t>　</a:t>
            </a:r>
            <a:r>
              <a:rPr lang="ja-JP" altLang="ja-JP" dirty="0"/>
              <a:t>吸引</a:t>
            </a:r>
            <a:r>
              <a:rPr lang="ja-JP" altLang="en-US" dirty="0"/>
              <a:t>チューブ</a:t>
            </a:r>
            <a:r>
              <a:rPr lang="ja-JP" altLang="ja-JP" dirty="0"/>
              <a:t>を入れすぎないようにするためには、吸引前に吸引</a:t>
            </a:r>
            <a:r>
              <a:rPr lang="ja-JP" altLang="en-US" dirty="0"/>
              <a:t>チューブ</a:t>
            </a:r>
            <a:r>
              <a:rPr lang="ja-JP" altLang="ja-JP" dirty="0"/>
              <a:t>を気管カニューレに通してみて、</a:t>
            </a:r>
            <a:r>
              <a:rPr lang="ja-JP" altLang="en-US" dirty="0"/>
              <a:t>気管</a:t>
            </a:r>
            <a:r>
              <a:rPr lang="ja-JP" altLang="ja-JP" dirty="0"/>
              <a:t>カニュ</a:t>
            </a:r>
            <a:r>
              <a:rPr lang="ja-JP" altLang="en-US" dirty="0"/>
              <a:t>ー</a:t>
            </a:r>
            <a:r>
              <a:rPr lang="ja-JP" altLang="ja-JP" dirty="0"/>
              <a:t>レ内腔の長さ（</a:t>
            </a:r>
            <a:r>
              <a:rPr lang="ja-JP" altLang="en-US" dirty="0"/>
              <a:t>６</a:t>
            </a:r>
            <a:r>
              <a:rPr lang="ja-JP" altLang="ja-JP" dirty="0"/>
              <a:t>cm～</a:t>
            </a:r>
            <a:r>
              <a:rPr lang="en-US" altLang="ja-JP" dirty="0"/>
              <a:t>8</a:t>
            </a:r>
            <a:r>
              <a:rPr lang="ja-JP" altLang="ja-JP" dirty="0"/>
              <a:t>cm程度）を確認しておくとよいでしょう。吸引の時、その長さだけ気管カニューレ内に挿入すればよいわけです。</a:t>
            </a:r>
          </a:p>
          <a:p>
            <a:pPr>
              <a:defRPr/>
            </a:pPr>
            <a:r>
              <a:rPr lang="ja-JP" altLang="en-US" dirty="0"/>
              <a:t>　</a:t>
            </a:r>
            <a:r>
              <a:rPr lang="ja-JP" altLang="ja-JP" dirty="0"/>
              <a:t>対象</a:t>
            </a:r>
            <a:r>
              <a:rPr lang="ja-JP" altLang="en-US" dirty="0"/>
              <a:t>児</a:t>
            </a:r>
            <a:r>
              <a:rPr lang="ja-JP" altLang="ja-JP" dirty="0"/>
              <a:t>が使用している気管カニューレで確認しておくと良いでしょう。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08146-07C3-9248-A95C-5399F8B04C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322983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indent="108117">
              <a:defRPr/>
            </a:pPr>
            <a:r>
              <a:rPr lang="ja-JP" altLang="ja-JP" dirty="0"/>
              <a:t>吸引</a:t>
            </a:r>
            <a:r>
              <a:rPr lang="ja-JP" altLang="en-US" dirty="0"/>
              <a:t>チューブ</a:t>
            </a:r>
            <a:r>
              <a:rPr lang="ja-JP" altLang="ja-JP" dirty="0"/>
              <a:t>を気管カニューレの先端を越えて深く挿入することは、絶対にさけてください。吸引</a:t>
            </a:r>
            <a:r>
              <a:rPr lang="ja-JP" altLang="en-US" dirty="0"/>
              <a:t>チューブ</a:t>
            </a:r>
            <a:r>
              <a:rPr lang="ja-JP" altLang="ja-JP" dirty="0"/>
              <a:t>が深く入りすぎて、吸引</a:t>
            </a:r>
            <a:r>
              <a:rPr lang="ja-JP" altLang="en-US" dirty="0"/>
              <a:t>チューブ</a:t>
            </a:r>
            <a:r>
              <a:rPr lang="ja-JP" altLang="ja-JP" dirty="0"/>
              <a:t>が気管の粘膜に接触すると、通常強い咳が誘発されます。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96</a:t>
            </a:fld>
            <a:endParaRPr kumimoji="1" lang="ja-JP" altLang="en-US"/>
          </a:p>
        </p:txBody>
      </p:sp>
    </p:spTree>
    <p:extLst>
      <p:ext uri="{BB962C8B-B14F-4D97-AF65-F5344CB8AC3E}">
        <p14:creationId xmlns:p14="http://schemas.microsoft.com/office/powerpoint/2010/main" val="35321172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⑪　</a:t>
            </a:r>
            <a:r>
              <a:rPr lang="ja-JP" altLang="ja-JP" dirty="0"/>
              <a:t>確認の声かけをする。</a:t>
            </a:r>
          </a:p>
          <a:p>
            <a:pPr>
              <a:defRPr/>
            </a:pPr>
            <a:r>
              <a:rPr lang="ja-JP" altLang="en-US" dirty="0"/>
              <a:t>　</a:t>
            </a:r>
            <a:r>
              <a:rPr lang="ja-JP" altLang="ja-JP" dirty="0"/>
              <a:t>吸引が終わったら、対象</a:t>
            </a:r>
            <a:r>
              <a:rPr lang="ja-JP" altLang="en-US" dirty="0"/>
              <a:t>児</a:t>
            </a:r>
            <a:r>
              <a:rPr lang="ja-JP" altLang="ja-JP" dirty="0"/>
              <a:t>に声をかけ、吸引が十分であったかどうか、再度吸引が必要かどうかを確認します。</a:t>
            </a:r>
          </a:p>
        </p:txBody>
      </p:sp>
      <p:sp>
        <p:nvSpPr>
          <p:cNvPr id="4" name="スライド番号プレースホルダー 3"/>
          <p:cNvSpPr>
            <a:spLocks noGrp="1"/>
          </p:cNvSpPr>
          <p:nvPr>
            <p:ph type="sldNum" sz="quarter" idx="5"/>
          </p:nvPr>
        </p:nvSpPr>
        <p:spPr/>
        <p:txBody>
          <a:bodyPr/>
          <a:lstStyle/>
          <a:p>
            <a:pPr defTabSz="916680">
              <a:defRPr/>
            </a:pPr>
            <a:fld id="{5D608146-07C3-9248-A95C-5399F8B04C88}" type="slidenum">
              <a:rPr lang="ja-JP" altLang="en-US">
                <a:solidFill>
                  <a:prstClr val="black"/>
                </a:solidFill>
                <a:latin typeface="游ゴシック" panose="020F0502020204030204"/>
                <a:ea typeface="游ゴシック" panose="020B0400000000000000" pitchFamily="50" charset="-128"/>
              </a:rPr>
              <a:pPr defTabSz="916680">
                <a:defRPr/>
              </a:pPr>
              <a:t>97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79346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⑫　</a:t>
            </a:r>
            <a:r>
              <a:rPr lang="ja-JP" altLang="ja-JP" dirty="0"/>
              <a:t>吸引</a:t>
            </a:r>
            <a:r>
              <a:rPr lang="ja-JP" altLang="en-US" dirty="0"/>
              <a:t>チューブ</a:t>
            </a:r>
            <a:r>
              <a:rPr lang="ja-JP" altLang="ja-JP" dirty="0"/>
              <a:t>を洗浄する。</a:t>
            </a:r>
          </a:p>
          <a:p>
            <a:pPr>
              <a:defRPr/>
            </a:pPr>
            <a:r>
              <a:rPr lang="ja-JP" altLang="en-US" dirty="0"/>
              <a:t>　</a:t>
            </a:r>
            <a:r>
              <a:rPr lang="ja-JP" altLang="ja-JP" dirty="0"/>
              <a:t>吸引が終わったら、吸引</a:t>
            </a:r>
            <a:r>
              <a:rPr lang="ja-JP" altLang="en-US" dirty="0"/>
              <a:t>チューブ</a:t>
            </a:r>
            <a:r>
              <a:rPr lang="ja-JP" altLang="ja-JP" dirty="0"/>
              <a:t>の外側をアルコール綿（もしくは、拭き綿）で拭きとり、次に吸引</a:t>
            </a:r>
            <a:r>
              <a:rPr lang="ja-JP" altLang="en-US" dirty="0"/>
              <a:t>チューブ</a:t>
            </a:r>
            <a:r>
              <a:rPr lang="ja-JP" altLang="ja-JP" dirty="0"/>
              <a:t>と接続管の内腔を、洗浄水等で洗い流します。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98</a:t>
            </a:fld>
            <a:endParaRPr kumimoji="1" lang="ja-JP" altLang="en-US"/>
          </a:p>
        </p:txBody>
      </p:sp>
    </p:spTree>
    <p:extLst>
      <p:ext uri="{BB962C8B-B14F-4D97-AF65-F5344CB8AC3E}">
        <p14:creationId xmlns:p14="http://schemas.microsoft.com/office/powerpoint/2010/main" val="39260159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a:defRPr/>
            </a:pPr>
            <a:r>
              <a:rPr lang="ja-JP" altLang="en-US" dirty="0"/>
              <a:t>　</a:t>
            </a:r>
            <a:r>
              <a:rPr lang="ja-JP" altLang="ja-JP" dirty="0"/>
              <a:t>手順</a:t>
            </a:r>
            <a:r>
              <a:rPr lang="ja-JP" altLang="en-US" dirty="0"/>
              <a:t>⑬　</a:t>
            </a:r>
            <a:r>
              <a:rPr lang="ja-JP" altLang="ja-JP" dirty="0"/>
              <a:t>吸引器のスイッチを切る。</a:t>
            </a:r>
          </a:p>
          <a:p>
            <a:pPr>
              <a:defRPr/>
            </a:pPr>
            <a:r>
              <a:rPr lang="ja-JP" altLang="en-US" dirty="0"/>
              <a:t>　</a:t>
            </a:r>
            <a:r>
              <a:rPr lang="ja-JP" altLang="ja-JP" dirty="0"/>
              <a:t>吸引</a:t>
            </a:r>
            <a:r>
              <a:rPr lang="ja-JP" altLang="en-US" dirty="0"/>
              <a:t>チューブ</a:t>
            </a:r>
            <a:r>
              <a:rPr lang="ja-JP" altLang="ja-JP" dirty="0"/>
              <a:t>を持つ手とは反対の手、すなわち非利き手で、吸引器の電源スイッチを切ります。</a:t>
            </a:r>
          </a:p>
        </p:txBody>
      </p:sp>
      <p:sp>
        <p:nvSpPr>
          <p:cNvPr id="4" name="スライド番号プレースホルダー 3"/>
          <p:cNvSpPr>
            <a:spLocks noGrp="1"/>
          </p:cNvSpPr>
          <p:nvPr>
            <p:ph type="sldNum" sz="quarter" idx="5"/>
          </p:nvPr>
        </p:nvSpPr>
        <p:spPr/>
        <p:txBody>
          <a:bodyPr/>
          <a:lstStyle/>
          <a:p>
            <a:fld id="{5D608146-07C3-9248-A95C-5399F8B04C88}" type="slidenum">
              <a:rPr kumimoji="1" lang="ja-JP" altLang="en-US" smtClean="0"/>
              <a:t>99</a:t>
            </a:fld>
            <a:endParaRPr kumimoji="1" lang="ja-JP" altLang="en-US"/>
          </a:p>
        </p:txBody>
      </p:sp>
    </p:spTree>
    <p:extLst>
      <p:ext uri="{BB962C8B-B14F-4D97-AF65-F5344CB8AC3E}">
        <p14:creationId xmlns:p14="http://schemas.microsoft.com/office/powerpoint/2010/main" val="313562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FEA9CE-60DC-C246-AC0F-C268AC1611D8}"/>
              </a:ext>
            </a:extLst>
          </p:cNvPr>
          <p:cNvSpPr>
            <a:spLocks noGrp="1"/>
          </p:cNvSpPr>
          <p:nvPr>
            <p:ph type="ctrTitle"/>
          </p:nvPr>
        </p:nvSpPr>
        <p:spPr>
          <a:xfrm>
            <a:off x="1238250" y="1122363"/>
            <a:ext cx="7429500" cy="2387600"/>
          </a:xfrm>
        </p:spPr>
        <p:txBody>
          <a:bodyPr anchor="b">
            <a:normAutofit/>
          </a:bodyPr>
          <a:lstStyle>
            <a:lvl1pPr algn="ctr">
              <a:defRPr sz="3599" b="1" i="0">
                <a:latin typeface="Hiragino Sans W6" panose="020B0400000000000000" pitchFamily="34" charset="-128"/>
                <a:ea typeface="Hiragino Sans W6"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C5A53C-41CD-624C-B411-56CA8A2169D9}"/>
              </a:ext>
            </a:extLst>
          </p:cNvPr>
          <p:cNvSpPr>
            <a:spLocks noGrp="1"/>
          </p:cNvSpPr>
          <p:nvPr>
            <p:ph type="subTitle" idx="1"/>
          </p:nvPr>
        </p:nvSpPr>
        <p:spPr>
          <a:xfrm>
            <a:off x="1238250" y="3602038"/>
            <a:ext cx="7429500" cy="1655762"/>
          </a:xfrm>
        </p:spPr>
        <p:txBody>
          <a:bodyPr>
            <a:normAutofit/>
          </a:bodyPr>
          <a:lstStyle>
            <a:lvl1pPr marL="0" indent="0" algn="ctr">
              <a:buNone/>
              <a:defRPr sz="2401"/>
            </a:lvl1pPr>
            <a:lvl2pPr marL="371443" indent="0" algn="ctr">
              <a:buNone/>
              <a:defRPr sz="1625"/>
            </a:lvl2pPr>
            <a:lvl3pPr marL="742887" indent="0" algn="ctr">
              <a:buNone/>
              <a:defRPr sz="1463"/>
            </a:lvl3pPr>
            <a:lvl4pPr marL="1114331" indent="0" algn="ctr">
              <a:buNone/>
              <a:defRPr sz="1300"/>
            </a:lvl4pPr>
            <a:lvl5pPr marL="1485776" indent="0" algn="ctr">
              <a:buNone/>
              <a:defRPr sz="1300"/>
            </a:lvl5pPr>
            <a:lvl6pPr marL="1857220" indent="0" algn="ctr">
              <a:buNone/>
              <a:defRPr sz="1300"/>
            </a:lvl6pPr>
            <a:lvl7pPr marL="2228663" indent="0" algn="ctr">
              <a:buNone/>
              <a:defRPr sz="1300"/>
            </a:lvl7pPr>
            <a:lvl8pPr marL="2600108" indent="0" algn="ctr">
              <a:buNone/>
              <a:defRPr sz="1300"/>
            </a:lvl8pPr>
            <a:lvl9pPr marL="2971551"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9E38B3C-CB49-4446-836D-BC24BBF6A369}"/>
              </a:ext>
            </a:extLst>
          </p:cNvPr>
          <p:cNvSpPr>
            <a:spLocks noGrp="1"/>
          </p:cNvSpPr>
          <p:nvPr>
            <p:ph type="dt" sz="half" idx="10"/>
          </p:nvPr>
        </p:nvSpPr>
        <p:spPr/>
        <p:txBody>
          <a:bodyPr/>
          <a:lstStyle/>
          <a:p>
            <a:fld id="{C3763C2A-C345-4907-9356-3B747D6C3123}"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3252C709-E81F-A54D-ABCD-110B53061D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EBBDA5D-8601-DC46-A03E-87599927AB89}"/>
              </a:ext>
            </a:extLst>
          </p:cNvPr>
          <p:cNvSpPr>
            <a:spLocks noGrp="1"/>
          </p:cNvSpPr>
          <p:nvPr>
            <p:ph type="sldNum" sz="quarter" idx="12"/>
          </p:nvPr>
        </p:nvSpPr>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16548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B25A36-6971-408D-B9A3-3499C17530A6}"/>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6AFA31B-3D77-446F-9748-22AF74AF55AC}"/>
              </a:ext>
            </a:extLst>
          </p:cNvPr>
          <p:cNvSpPr>
            <a:spLocks noGrp="1"/>
          </p:cNvSpPr>
          <p:nvPr>
            <p:ph type="subTitle" idx="1"/>
          </p:nvPr>
        </p:nvSpPr>
        <p:spPr>
          <a:xfrm>
            <a:off x="1238250" y="3602038"/>
            <a:ext cx="7429500" cy="1655762"/>
          </a:xfrm>
        </p:spPr>
        <p:txBody>
          <a:bodyPr/>
          <a:lstStyle>
            <a:lvl1pPr marL="0" indent="0" algn="ctr">
              <a:buNone/>
              <a:defRPr sz="1950"/>
            </a:lvl1pPr>
            <a:lvl2pPr marL="371443" indent="0" algn="ctr">
              <a:buNone/>
              <a:defRPr sz="1625"/>
            </a:lvl2pPr>
            <a:lvl3pPr marL="742887" indent="0" algn="ctr">
              <a:buNone/>
              <a:defRPr sz="1463"/>
            </a:lvl3pPr>
            <a:lvl4pPr marL="1114331" indent="0" algn="ctr">
              <a:buNone/>
              <a:defRPr sz="1300"/>
            </a:lvl4pPr>
            <a:lvl5pPr marL="1485776" indent="0" algn="ctr">
              <a:buNone/>
              <a:defRPr sz="1300"/>
            </a:lvl5pPr>
            <a:lvl6pPr marL="1857220" indent="0" algn="ctr">
              <a:buNone/>
              <a:defRPr sz="1300"/>
            </a:lvl6pPr>
            <a:lvl7pPr marL="2228663" indent="0" algn="ctr">
              <a:buNone/>
              <a:defRPr sz="1300"/>
            </a:lvl7pPr>
            <a:lvl8pPr marL="2600108" indent="0" algn="ctr">
              <a:buNone/>
              <a:defRPr sz="1300"/>
            </a:lvl8pPr>
            <a:lvl9pPr marL="2971551"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26D1D6A-3404-46B2-9C1D-ED6A2E72603C}"/>
              </a:ext>
            </a:extLst>
          </p:cNvPr>
          <p:cNvSpPr>
            <a:spLocks noGrp="1"/>
          </p:cNvSpPr>
          <p:nvPr>
            <p:ph type="dt" sz="half" idx="10"/>
          </p:nvPr>
        </p:nvSpPr>
        <p:spPr/>
        <p:txBody>
          <a:bodyPr/>
          <a:lstStyle/>
          <a:p>
            <a:fld id="{5413F551-9427-4472-8381-3DEA14811B88}"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19942FBE-7767-434E-B03E-0C7C68D31C4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00E2AA-540D-4373-AABD-FA2AFC63001D}"/>
              </a:ext>
            </a:extLst>
          </p:cNvPr>
          <p:cNvSpPr>
            <a:spLocks noGrp="1"/>
          </p:cNvSpPr>
          <p:nvPr>
            <p:ph type="sldNum" sz="quarter" idx="12"/>
          </p:nvPr>
        </p:nvSpPr>
        <p:spPr/>
        <p:txBody>
          <a:bodyPr/>
          <a:lstStyle/>
          <a:p>
            <a:fld id="{73D0EF41-5076-ED44-A1EC-0638308AA56D}" type="slidenum">
              <a:rPr kumimoji="1" lang="ja-JP" altLang="en-US" smtClean="0"/>
              <a:t>‹#›</a:t>
            </a:fld>
            <a:endParaRPr kumimoji="1" lang="ja-JP" altLang="en-US"/>
          </a:p>
        </p:txBody>
      </p:sp>
    </p:spTree>
    <p:extLst>
      <p:ext uri="{BB962C8B-B14F-4D97-AF65-F5344CB8AC3E}">
        <p14:creationId xmlns:p14="http://schemas.microsoft.com/office/powerpoint/2010/main" val="219509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FA8247-8750-459C-9A44-587786AE3FF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6107A2-456E-4598-9174-BA86726FDE9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5715CE-57EA-4F86-B37E-296C9D4819C0}"/>
              </a:ext>
            </a:extLst>
          </p:cNvPr>
          <p:cNvSpPr>
            <a:spLocks noGrp="1"/>
          </p:cNvSpPr>
          <p:nvPr>
            <p:ph type="dt" sz="half" idx="10"/>
          </p:nvPr>
        </p:nvSpPr>
        <p:spPr/>
        <p:txBody>
          <a:bodyPr/>
          <a:lstStyle/>
          <a:p>
            <a:fld id="{A39B8E23-E943-4584-B547-BEDF4C3FE869}"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9BD97AFC-7DCF-4D24-A944-B0721405FC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9D8C83-EA1E-43AF-AD38-B9CE26516F42}"/>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829054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B6333-CD22-4D13-B866-18E8CB6FD971}"/>
              </a:ext>
            </a:extLst>
          </p:cNvPr>
          <p:cNvSpPr>
            <a:spLocks noGrp="1"/>
          </p:cNvSpPr>
          <p:nvPr>
            <p:ph type="title"/>
          </p:nvPr>
        </p:nvSpPr>
        <p:spPr>
          <a:xfrm>
            <a:off x="675881" y="1709740"/>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FAC737-1307-4EBB-8F93-D79043642DA0}"/>
              </a:ext>
            </a:extLst>
          </p:cNvPr>
          <p:cNvSpPr>
            <a:spLocks noGrp="1"/>
          </p:cNvSpPr>
          <p:nvPr>
            <p:ph type="body" idx="1"/>
          </p:nvPr>
        </p:nvSpPr>
        <p:spPr>
          <a:xfrm>
            <a:off x="675881" y="4589466"/>
            <a:ext cx="8543925" cy="1500187"/>
          </a:xfrm>
        </p:spPr>
        <p:txBody>
          <a:bodyPr/>
          <a:lstStyle>
            <a:lvl1pPr marL="0" indent="0">
              <a:buNone/>
              <a:defRPr sz="1950">
                <a:solidFill>
                  <a:schemeClr val="tx1">
                    <a:tint val="75000"/>
                  </a:schemeClr>
                </a:solidFill>
              </a:defRPr>
            </a:lvl1pPr>
            <a:lvl2pPr marL="371443" indent="0">
              <a:buNone/>
              <a:defRPr sz="1625">
                <a:solidFill>
                  <a:schemeClr val="tx1">
                    <a:tint val="75000"/>
                  </a:schemeClr>
                </a:solidFill>
              </a:defRPr>
            </a:lvl2pPr>
            <a:lvl3pPr marL="742887" indent="0">
              <a:buNone/>
              <a:defRPr sz="1463">
                <a:solidFill>
                  <a:schemeClr val="tx1">
                    <a:tint val="75000"/>
                  </a:schemeClr>
                </a:solidFill>
              </a:defRPr>
            </a:lvl3pPr>
            <a:lvl4pPr marL="1114331" indent="0">
              <a:buNone/>
              <a:defRPr sz="1300">
                <a:solidFill>
                  <a:schemeClr val="tx1">
                    <a:tint val="75000"/>
                  </a:schemeClr>
                </a:solidFill>
              </a:defRPr>
            </a:lvl4pPr>
            <a:lvl5pPr marL="1485776" indent="0">
              <a:buNone/>
              <a:defRPr sz="1300">
                <a:solidFill>
                  <a:schemeClr val="tx1">
                    <a:tint val="75000"/>
                  </a:schemeClr>
                </a:solidFill>
              </a:defRPr>
            </a:lvl5pPr>
            <a:lvl6pPr marL="1857220" indent="0">
              <a:buNone/>
              <a:defRPr sz="1300">
                <a:solidFill>
                  <a:schemeClr val="tx1">
                    <a:tint val="75000"/>
                  </a:schemeClr>
                </a:solidFill>
              </a:defRPr>
            </a:lvl6pPr>
            <a:lvl7pPr marL="2228663" indent="0">
              <a:buNone/>
              <a:defRPr sz="1300">
                <a:solidFill>
                  <a:schemeClr val="tx1">
                    <a:tint val="75000"/>
                  </a:schemeClr>
                </a:solidFill>
              </a:defRPr>
            </a:lvl7pPr>
            <a:lvl8pPr marL="2600108" indent="0">
              <a:buNone/>
              <a:defRPr sz="1300">
                <a:solidFill>
                  <a:schemeClr val="tx1">
                    <a:tint val="75000"/>
                  </a:schemeClr>
                </a:solidFill>
              </a:defRPr>
            </a:lvl8pPr>
            <a:lvl9pPr marL="2971551"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7B017A1-F409-4452-B79B-BB376E48FA2C}"/>
              </a:ext>
            </a:extLst>
          </p:cNvPr>
          <p:cNvSpPr>
            <a:spLocks noGrp="1"/>
          </p:cNvSpPr>
          <p:nvPr>
            <p:ph type="dt" sz="half" idx="10"/>
          </p:nvPr>
        </p:nvSpPr>
        <p:spPr/>
        <p:txBody>
          <a:bodyPr/>
          <a:lstStyle/>
          <a:p>
            <a:fld id="{FDA97692-3A16-410C-896F-16D67EB65C88}"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A7876802-A9C8-4D56-B86B-90263342A4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AA7779-01CC-47E8-8269-3C9A11BF199D}"/>
              </a:ext>
            </a:extLst>
          </p:cNvPr>
          <p:cNvSpPr>
            <a:spLocks noGrp="1"/>
          </p:cNvSpPr>
          <p:nvPr>
            <p:ph type="sldNum" sz="quarter" idx="12"/>
          </p:nvPr>
        </p:nvSpPr>
        <p:spPr/>
        <p:txBody>
          <a:bodyPr/>
          <a:lstStyle/>
          <a:p>
            <a:fld id="{73D0EF41-5076-ED44-A1EC-0638308AA56D}" type="slidenum">
              <a:rPr kumimoji="1" lang="ja-JP" altLang="en-US" smtClean="0"/>
              <a:t>‹#›</a:t>
            </a:fld>
            <a:endParaRPr kumimoji="1" lang="ja-JP" altLang="en-US"/>
          </a:p>
        </p:txBody>
      </p:sp>
    </p:spTree>
    <p:extLst>
      <p:ext uri="{BB962C8B-B14F-4D97-AF65-F5344CB8AC3E}">
        <p14:creationId xmlns:p14="http://schemas.microsoft.com/office/powerpoint/2010/main" val="1052948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37627-9D2E-42FC-9054-55ADA54EC22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4D7A87-2164-4D8D-9A32-F9EF7E5B4DAB}"/>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4932C18-7A2F-4297-8E80-799DEB545638}"/>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9B962C5-5AA5-4219-9B4B-C65D2B5C50D7}"/>
              </a:ext>
            </a:extLst>
          </p:cNvPr>
          <p:cNvSpPr>
            <a:spLocks noGrp="1"/>
          </p:cNvSpPr>
          <p:nvPr>
            <p:ph type="dt" sz="half" idx="10"/>
          </p:nvPr>
        </p:nvSpPr>
        <p:spPr/>
        <p:txBody>
          <a:bodyPr/>
          <a:lstStyle/>
          <a:p>
            <a:fld id="{1A3C2DEF-5FFD-457E-A6E4-533409B2766F}" type="datetime1">
              <a:rPr kumimoji="1" lang="ja-JP" altLang="en-US" smtClean="0"/>
              <a:t>2020/12/3</a:t>
            </a:fld>
            <a:endParaRPr kumimoji="1" lang="ja-JP" altLang="en-US"/>
          </a:p>
        </p:txBody>
      </p:sp>
      <p:sp>
        <p:nvSpPr>
          <p:cNvPr id="6" name="フッター プレースホルダー 5">
            <a:extLst>
              <a:ext uri="{FF2B5EF4-FFF2-40B4-BE49-F238E27FC236}">
                <a16:creationId xmlns:a16="http://schemas.microsoft.com/office/drawing/2014/main" id="{874C0805-2A4A-498B-99AD-8C638976B4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A8F59BB-BE5D-4B99-B40A-6D62E5FFB90C}"/>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1556224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8ED519-0B35-42D7-84DC-5C948BC4806C}"/>
              </a:ext>
            </a:extLst>
          </p:cNvPr>
          <p:cNvSpPr>
            <a:spLocks noGrp="1"/>
          </p:cNvSpPr>
          <p:nvPr>
            <p:ph type="title"/>
          </p:nvPr>
        </p:nvSpPr>
        <p:spPr>
          <a:xfrm>
            <a:off x="682330" y="365127"/>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C2E5103-D4FB-4235-A784-8C0DE02F4DC6}"/>
              </a:ext>
            </a:extLst>
          </p:cNvPr>
          <p:cNvSpPr>
            <a:spLocks noGrp="1"/>
          </p:cNvSpPr>
          <p:nvPr>
            <p:ph type="body" idx="1"/>
          </p:nvPr>
        </p:nvSpPr>
        <p:spPr>
          <a:xfrm>
            <a:off x="682330" y="1681164"/>
            <a:ext cx="4190702" cy="823912"/>
          </a:xfrm>
        </p:spPr>
        <p:txBody>
          <a:bodyPr anchor="b"/>
          <a:lstStyle>
            <a:lvl1pPr marL="0" indent="0">
              <a:buNone/>
              <a:defRPr sz="1950" b="1"/>
            </a:lvl1pPr>
            <a:lvl2pPr marL="371443" indent="0">
              <a:buNone/>
              <a:defRPr sz="1625" b="1"/>
            </a:lvl2pPr>
            <a:lvl3pPr marL="742887" indent="0">
              <a:buNone/>
              <a:defRPr sz="1463" b="1"/>
            </a:lvl3pPr>
            <a:lvl4pPr marL="1114331" indent="0">
              <a:buNone/>
              <a:defRPr sz="1300" b="1"/>
            </a:lvl4pPr>
            <a:lvl5pPr marL="1485776" indent="0">
              <a:buNone/>
              <a:defRPr sz="1300" b="1"/>
            </a:lvl5pPr>
            <a:lvl6pPr marL="1857220" indent="0">
              <a:buNone/>
              <a:defRPr sz="1300" b="1"/>
            </a:lvl6pPr>
            <a:lvl7pPr marL="2228663" indent="0">
              <a:buNone/>
              <a:defRPr sz="1300" b="1"/>
            </a:lvl7pPr>
            <a:lvl8pPr marL="2600108" indent="0">
              <a:buNone/>
              <a:defRPr sz="1300" b="1"/>
            </a:lvl8pPr>
            <a:lvl9pPr marL="2971551"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B5B725-F94C-403A-A816-159CCB9AD17D}"/>
              </a:ext>
            </a:extLst>
          </p:cNvPr>
          <p:cNvSpPr>
            <a:spLocks noGrp="1"/>
          </p:cNvSpPr>
          <p:nvPr>
            <p:ph sz="half" idx="2"/>
          </p:nvPr>
        </p:nvSpPr>
        <p:spPr>
          <a:xfrm>
            <a:off x="682330" y="2505076"/>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914417A-DEBB-48AC-B2F4-B297E33E06A2}"/>
              </a:ext>
            </a:extLst>
          </p:cNvPr>
          <p:cNvSpPr>
            <a:spLocks noGrp="1"/>
          </p:cNvSpPr>
          <p:nvPr>
            <p:ph type="body" sz="quarter" idx="3"/>
          </p:nvPr>
        </p:nvSpPr>
        <p:spPr>
          <a:xfrm>
            <a:off x="5014915" y="1681164"/>
            <a:ext cx="4211340" cy="823912"/>
          </a:xfrm>
        </p:spPr>
        <p:txBody>
          <a:bodyPr anchor="b"/>
          <a:lstStyle>
            <a:lvl1pPr marL="0" indent="0">
              <a:buNone/>
              <a:defRPr sz="1950" b="1"/>
            </a:lvl1pPr>
            <a:lvl2pPr marL="371443" indent="0">
              <a:buNone/>
              <a:defRPr sz="1625" b="1"/>
            </a:lvl2pPr>
            <a:lvl3pPr marL="742887" indent="0">
              <a:buNone/>
              <a:defRPr sz="1463" b="1"/>
            </a:lvl3pPr>
            <a:lvl4pPr marL="1114331" indent="0">
              <a:buNone/>
              <a:defRPr sz="1300" b="1"/>
            </a:lvl4pPr>
            <a:lvl5pPr marL="1485776" indent="0">
              <a:buNone/>
              <a:defRPr sz="1300" b="1"/>
            </a:lvl5pPr>
            <a:lvl6pPr marL="1857220" indent="0">
              <a:buNone/>
              <a:defRPr sz="1300" b="1"/>
            </a:lvl6pPr>
            <a:lvl7pPr marL="2228663" indent="0">
              <a:buNone/>
              <a:defRPr sz="1300" b="1"/>
            </a:lvl7pPr>
            <a:lvl8pPr marL="2600108" indent="0">
              <a:buNone/>
              <a:defRPr sz="1300" b="1"/>
            </a:lvl8pPr>
            <a:lvl9pPr marL="2971551"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87787C7-C93D-4D4E-95BC-7B618E494AAD}"/>
              </a:ext>
            </a:extLst>
          </p:cNvPr>
          <p:cNvSpPr>
            <a:spLocks noGrp="1"/>
          </p:cNvSpPr>
          <p:nvPr>
            <p:ph sz="quarter" idx="4"/>
          </p:nvPr>
        </p:nvSpPr>
        <p:spPr>
          <a:xfrm>
            <a:off x="5014915" y="2505076"/>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A8413F3-3510-41B5-AB7A-A7DFE39E1C57}"/>
              </a:ext>
            </a:extLst>
          </p:cNvPr>
          <p:cNvSpPr>
            <a:spLocks noGrp="1"/>
          </p:cNvSpPr>
          <p:nvPr>
            <p:ph type="dt" sz="half" idx="10"/>
          </p:nvPr>
        </p:nvSpPr>
        <p:spPr/>
        <p:txBody>
          <a:bodyPr/>
          <a:lstStyle/>
          <a:p>
            <a:fld id="{63238656-9275-4D06-8A84-628E4C7FEA14}" type="datetime1">
              <a:rPr kumimoji="1" lang="ja-JP" altLang="en-US" smtClean="0"/>
              <a:t>2020/12/3</a:t>
            </a:fld>
            <a:endParaRPr kumimoji="1" lang="ja-JP" altLang="en-US"/>
          </a:p>
        </p:txBody>
      </p:sp>
      <p:sp>
        <p:nvSpPr>
          <p:cNvPr id="8" name="フッター プレースホルダー 7">
            <a:extLst>
              <a:ext uri="{FF2B5EF4-FFF2-40B4-BE49-F238E27FC236}">
                <a16:creationId xmlns:a16="http://schemas.microsoft.com/office/drawing/2014/main" id="{FCD66157-37E7-46D6-8F2E-6828F2D958E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BAEB19C-6CAD-46CF-AE66-F484DFE48AF3}"/>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73645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C1F426-D7C4-467C-80A8-C3442492282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0797-1EB4-4634-97F8-593E12AB43B5}"/>
              </a:ext>
            </a:extLst>
          </p:cNvPr>
          <p:cNvSpPr>
            <a:spLocks noGrp="1"/>
          </p:cNvSpPr>
          <p:nvPr>
            <p:ph type="dt" sz="half" idx="10"/>
          </p:nvPr>
        </p:nvSpPr>
        <p:spPr/>
        <p:txBody>
          <a:bodyPr/>
          <a:lstStyle/>
          <a:p>
            <a:fld id="{9F54C28E-6539-47C6-87E2-D984A600C5E6}" type="datetime1">
              <a:rPr kumimoji="1" lang="ja-JP" altLang="en-US" smtClean="0"/>
              <a:t>2020/12/3</a:t>
            </a:fld>
            <a:endParaRPr kumimoji="1" lang="ja-JP" altLang="en-US"/>
          </a:p>
        </p:txBody>
      </p:sp>
      <p:sp>
        <p:nvSpPr>
          <p:cNvPr id="4" name="フッター プレースホルダー 3">
            <a:extLst>
              <a:ext uri="{FF2B5EF4-FFF2-40B4-BE49-F238E27FC236}">
                <a16:creationId xmlns:a16="http://schemas.microsoft.com/office/drawing/2014/main" id="{46E29A1E-6F98-4268-859A-7EB84DB1B9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A9A761B-166B-4227-93A7-B32BB0B18E4F}"/>
              </a:ext>
            </a:extLst>
          </p:cNvPr>
          <p:cNvSpPr>
            <a:spLocks noGrp="1"/>
          </p:cNvSpPr>
          <p:nvPr>
            <p:ph type="sldNum" sz="quarter" idx="12"/>
          </p:nvPr>
        </p:nvSpPr>
        <p:spPr/>
        <p:txBody>
          <a:bodyPr/>
          <a:lstStyle/>
          <a:p>
            <a:fld id="{1F5D3AB0-3F39-4BC0-AA5D-8ED71BFF6089}" type="slidenum">
              <a:rPr kumimoji="1" lang="ja-JP" altLang="en-US" smtClean="0"/>
              <a:t>‹#›</a:t>
            </a:fld>
            <a:endParaRPr kumimoji="1" lang="ja-JP" altLang="en-US"/>
          </a:p>
        </p:txBody>
      </p:sp>
    </p:spTree>
    <p:extLst>
      <p:ext uri="{BB962C8B-B14F-4D97-AF65-F5344CB8AC3E}">
        <p14:creationId xmlns:p14="http://schemas.microsoft.com/office/powerpoint/2010/main" val="3211507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D8F5A65-435C-442A-954F-6A0939A35ADB}"/>
              </a:ext>
            </a:extLst>
          </p:cNvPr>
          <p:cNvSpPr>
            <a:spLocks noGrp="1"/>
          </p:cNvSpPr>
          <p:nvPr>
            <p:ph type="dt" sz="half" idx="10"/>
          </p:nvPr>
        </p:nvSpPr>
        <p:spPr/>
        <p:txBody>
          <a:bodyPr/>
          <a:lstStyle/>
          <a:p>
            <a:fld id="{1BA4B68A-7B4F-4B32-BE1C-FBF9BC91D1B1}" type="datetime1">
              <a:rPr kumimoji="1" lang="ja-JP" altLang="en-US" smtClean="0"/>
              <a:t>2020/12/3</a:t>
            </a:fld>
            <a:endParaRPr kumimoji="1" lang="ja-JP" altLang="en-US"/>
          </a:p>
        </p:txBody>
      </p:sp>
      <p:sp>
        <p:nvSpPr>
          <p:cNvPr id="3" name="フッター プレースホルダー 2">
            <a:extLst>
              <a:ext uri="{FF2B5EF4-FFF2-40B4-BE49-F238E27FC236}">
                <a16:creationId xmlns:a16="http://schemas.microsoft.com/office/drawing/2014/main" id="{918C7CAA-8819-4F1E-BCDA-616044E005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402365-E01F-409C-8C77-4C44BAC2E291}"/>
              </a:ext>
            </a:extLst>
          </p:cNvPr>
          <p:cNvSpPr>
            <a:spLocks noGrp="1"/>
          </p:cNvSpPr>
          <p:nvPr>
            <p:ph type="sldNum" sz="quarter" idx="12"/>
          </p:nvPr>
        </p:nvSpPr>
        <p:spPr/>
        <p:txBody>
          <a:bodyPr/>
          <a:lstStyle/>
          <a:p>
            <a:r>
              <a:rPr lang="en-US" altLang="ja-JP" dirty="0"/>
              <a:t>1</a:t>
            </a:r>
          </a:p>
        </p:txBody>
      </p:sp>
    </p:spTree>
    <p:extLst>
      <p:ext uri="{BB962C8B-B14F-4D97-AF65-F5344CB8AC3E}">
        <p14:creationId xmlns:p14="http://schemas.microsoft.com/office/powerpoint/2010/main" val="4197429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059D58-C10E-4421-99BC-2B59B38026A6}"/>
              </a:ext>
            </a:extLst>
          </p:cNvPr>
          <p:cNvSpPr>
            <a:spLocks noGrp="1"/>
          </p:cNvSpPr>
          <p:nvPr>
            <p:ph type="title"/>
          </p:nvPr>
        </p:nvSpPr>
        <p:spPr>
          <a:xfrm>
            <a:off x="682328" y="457200"/>
            <a:ext cx="3194944"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81117F-1A4F-4C94-9725-145B573ADDD1}"/>
              </a:ext>
            </a:extLst>
          </p:cNvPr>
          <p:cNvSpPr>
            <a:spLocks noGrp="1"/>
          </p:cNvSpPr>
          <p:nvPr>
            <p:ph idx="1"/>
          </p:nvPr>
        </p:nvSpPr>
        <p:spPr>
          <a:xfrm>
            <a:off x="4211342" y="987428"/>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950941B-0D83-4485-8AC4-52515DC407C2}"/>
              </a:ext>
            </a:extLst>
          </p:cNvPr>
          <p:cNvSpPr>
            <a:spLocks noGrp="1"/>
          </p:cNvSpPr>
          <p:nvPr>
            <p:ph type="body" sz="half" idx="2"/>
          </p:nvPr>
        </p:nvSpPr>
        <p:spPr>
          <a:xfrm>
            <a:off x="682328" y="2057400"/>
            <a:ext cx="3194944" cy="3811588"/>
          </a:xfrm>
        </p:spPr>
        <p:txBody>
          <a:bodyPr/>
          <a:lstStyle>
            <a:lvl1pPr marL="0" indent="0">
              <a:buNone/>
              <a:defRPr sz="1300"/>
            </a:lvl1pPr>
            <a:lvl2pPr marL="371443" indent="0">
              <a:buNone/>
              <a:defRPr sz="1138"/>
            </a:lvl2pPr>
            <a:lvl3pPr marL="742887" indent="0">
              <a:buNone/>
              <a:defRPr sz="975"/>
            </a:lvl3pPr>
            <a:lvl4pPr marL="1114331" indent="0">
              <a:buNone/>
              <a:defRPr sz="813"/>
            </a:lvl4pPr>
            <a:lvl5pPr marL="1485776" indent="0">
              <a:buNone/>
              <a:defRPr sz="813"/>
            </a:lvl5pPr>
            <a:lvl6pPr marL="1857220" indent="0">
              <a:buNone/>
              <a:defRPr sz="813"/>
            </a:lvl6pPr>
            <a:lvl7pPr marL="2228663" indent="0">
              <a:buNone/>
              <a:defRPr sz="813"/>
            </a:lvl7pPr>
            <a:lvl8pPr marL="2600108" indent="0">
              <a:buNone/>
              <a:defRPr sz="813"/>
            </a:lvl8pPr>
            <a:lvl9pPr marL="2971551"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6CC8EA-5B11-4944-A8FC-FE36EC019083}"/>
              </a:ext>
            </a:extLst>
          </p:cNvPr>
          <p:cNvSpPr>
            <a:spLocks noGrp="1"/>
          </p:cNvSpPr>
          <p:nvPr>
            <p:ph type="dt" sz="half" idx="10"/>
          </p:nvPr>
        </p:nvSpPr>
        <p:spPr/>
        <p:txBody>
          <a:bodyPr/>
          <a:lstStyle/>
          <a:p>
            <a:fld id="{764F0153-7D58-4523-A08E-45C9E64FD24F}" type="datetime1">
              <a:rPr kumimoji="1" lang="ja-JP" altLang="en-US" smtClean="0"/>
              <a:t>2020/12/3</a:t>
            </a:fld>
            <a:endParaRPr kumimoji="1" lang="ja-JP" altLang="en-US"/>
          </a:p>
        </p:txBody>
      </p:sp>
      <p:sp>
        <p:nvSpPr>
          <p:cNvPr id="6" name="フッター プレースホルダー 5">
            <a:extLst>
              <a:ext uri="{FF2B5EF4-FFF2-40B4-BE49-F238E27FC236}">
                <a16:creationId xmlns:a16="http://schemas.microsoft.com/office/drawing/2014/main" id="{35E745B6-42EB-4AE0-9E31-9D731EC0C35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9C35EA-4938-4316-AB4B-51A251DEFECF}"/>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367755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76032-1A0D-4914-B5E6-FF8E5079D4BB}"/>
              </a:ext>
            </a:extLst>
          </p:cNvPr>
          <p:cNvSpPr>
            <a:spLocks noGrp="1"/>
          </p:cNvSpPr>
          <p:nvPr>
            <p:ph type="title"/>
          </p:nvPr>
        </p:nvSpPr>
        <p:spPr>
          <a:xfrm>
            <a:off x="682328" y="457200"/>
            <a:ext cx="3194944"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8B9AD76-EFEF-419A-8FEE-47AEC3AB777C}"/>
              </a:ext>
            </a:extLst>
          </p:cNvPr>
          <p:cNvSpPr>
            <a:spLocks noGrp="1"/>
          </p:cNvSpPr>
          <p:nvPr>
            <p:ph type="pic" idx="1"/>
          </p:nvPr>
        </p:nvSpPr>
        <p:spPr>
          <a:xfrm>
            <a:off x="4211342" y="987428"/>
            <a:ext cx="5014913" cy="4873625"/>
          </a:xfrm>
        </p:spPr>
        <p:txBody>
          <a:bodyPr/>
          <a:lstStyle>
            <a:lvl1pPr marL="0" indent="0">
              <a:buNone/>
              <a:defRPr sz="2600"/>
            </a:lvl1pPr>
            <a:lvl2pPr marL="371443" indent="0">
              <a:buNone/>
              <a:defRPr sz="2275"/>
            </a:lvl2pPr>
            <a:lvl3pPr marL="742887" indent="0">
              <a:buNone/>
              <a:defRPr sz="1950"/>
            </a:lvl3pPr>
            <a:lvl4pPr marL="1114331" indent="0">
              <a:buNone/>
              <a:defRPr sz="1625"/>
            </a:lvl4pPr>
            <a:lvl5pPr marL="1485776" indent="0">
              <a:buNone/>
              <a:defRPr sz="1625"/>
            </a:lvl5pPr>
            <a:lvl6pPr marL="1857220" indent="0">
              <a:buNone/>
              <a:defRPr sz="1625"/>
            </a:lvl6pPr>
            <a:lvl7pPr marL="2228663" indent="0">
              <a:buNone/>
              <a:defRPr sz="1625"/>
            </a:lvl7pPr>
            <a:lvl8pPr marL="2600108" indent="0">
              <a:buNone/>
              <a:defRPr sz="1625"/>
            </a:lvl8pPr>
            <a:lvl9pPr marL="2971551"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35E4DB0-B5D0-467D-9B4B-75752D121031}"/>
              </a:ext>
            </a:extLst>
          </p:cNvPr>
          <p:cNvSpPr>
            <a:spLocks noGrp="1"/>
          </p:cNvSpPr>
          <p:nvPr>
            <p:ph type="body" sz="half" idx="2"/>
          </p:nvPr>
        </p:nvSpPr>
        <p:spPr>
          <a:xfrm>
            <a:off x="682328" y="2057400"/>
            <a:ext cx="3194944" cy="3811588"/>
          </a:xfrm>
        </p:spPr>
        <p:txBody>
          <a:bodyPr/>
          <a:lstStyle>
            <a:lvl1pPr marL="0" indent="0">
              <a:buNone/>
              <a:defRPr sz="1300"/>
            </a:lvl1pPr>
            <a:lvl2pPr marL="371443" indent="0">
              <a:buNone/>
              <a:defRPr sz="1138"/>
            </a:lvl2pPr>
            <a:lvl3pPr marL="742887" indent="0">
              <a:buNone/>
              <a:defRPr sz="975"/>
            </a:lvl3pPr>
            <a:lvl4pPr marL="1114331" indent="0">
              <a:buNone/>
              <a:defRPr sz="813"/>
            </a:lvl4pPr>
            <a:lvl5pPr marL="1485776" indent="0">
              <a:buNone/>
              <a:defRPr sz="813"/>
            </a:lvl5pPr>
            <a:lvl6pPr marL="1857220" indent="0">
              <a:buNone/>
              <a:defRPr sz="813"/>
            </a:lvl6pPr>
            <a:lvl7pPr marL="2228663" indent="0">
              <a:buNone/>
              <a:defRPr sz="813"/>
            </a:lvl7pPr>
            <a:lvl8pPr marL="2600108" indent="0">
              <a:buNone/>
              <a:defRPr sz="813"/>
            </a:lvl8pPr>
            <a:lvl9pPr marL="2971551"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EA8C01F-E289-45F7-8337-09E0E6858AED}"/>
              </a:ext>
            </a:extLst>
          </p:cNvPr>
          <p:cNvSpPr>
            <a:spLocks noGrp="1"/>
          </p:cNvSpPr>
          <p:nvPr>
            <p:ph type="dt" sz="half" idx="10"/>
          </p:nvPr>
        </p:nvSpPr>
        <p:spPr/>
        <p:txBody>
          <a:bodyPr/>
          <a:lstStyle/>
          <a:p>
            <a:fld id="{E0DBC16F-548A-43AC-9322-62B1D34CD294}" type="datetime1">
              <a:rPr kumimoji="1" lang="ja-JP" altLang="en-US" smtClean="0"/>
              <a:t>2020/12/3</a:t>
            </a:fld>
            <a:endParaRPr kumimoji="1" lang="ja-JP" altLang="en-US"/>
          </a:p>
        </p:txBody>
      </p:sp>
      <p:sp>
        <p:nvSpPr>
          <p:cNvPr id="6" name="フッター プレースホルダー 5">
            <a:extLst>
              <a:ext uri="{FF2B5EF4-FFF2-40B4-BE49-F238E27FC236}">
                <a16:creationId xmlns:a16="http://schemas.microsoft.com/office/drawing/2014/main" id="{984F14EE-8A9E-4B57-823C-1103543F4A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A0BCB9-F225-4036-A0F3-183E18EDEE76}"/>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1505663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59CB16-D3F9-4727-8024-5E0A05172A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D6816DB-F32B-4F7F-BAD2-B4041A39B59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AE50CC-482F-4BAB-8908-A256EAB0922D}"/>
              </a:ext>
            </a:extLst>
          </p:cNvPr>
          <p:cNvSpPr>
            <a:spLocks noGrp="1"/>
          </p:cNvSpPr>
          <p:nvPr>
            <p:ph type="dt" sz="half" idx="10"/>
          </p:nvPr>
        </p:nvSpPr>
        <p:spPr/>
        <p:txBody>
          <a:bodyPr/>
          <a:lstStyle/>
          <a:p>
            <a:fld id="{840D696A-57B2-455B-AB8A-47EF9CF9946C}"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17E074CE-9B88-49DC-BFA1-2B7A10E1E7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F31AA8-E3F6-41BD-8F35-36188DF5782D}"/>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47915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2" y="683493"/>
            <a:ext cx="350395" cy="4248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3"/>
            <a:ext cx="141207" cy="4248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38"/>
            <a:ext cx="3890082" cy="427327"/>
          </a:xfrm>
          <a:prstGeom prst="rect">
            <a:avLst/>
          </a:prstGeom>
          <a:gradFill>
            <a:gsLst>
              <a:gs pos="100000">
                <a:srgbClr val="C5E3EF"/>
              </a:gs>
              <a:gs pos="23000">
                <a:srgbClr val="D9EDF4"/>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6015918" y="167269"/>
            <a:ext cx="3209046" cy="430643"/>
          </a:xfrm>
        </p:spPr>
        <p:txBody>
          <a:bodyPr anchor="b">
            <a:noAutofit/>
          </a:bodyPr>
          <a:lstStyle>
            <a:lvl1pPr marL="0" indent="0" algn="r">
              <a:buNone/>
              <a:defRPr sz="1400" b="1" i="0">
                <a:solidFill>
                  <a:schemeClr val="accent1">
                    <a:lumMod val="50000"/>
                  </a:schemeClr>
                </a:solidFill>
                <a:latin typeface="Hiragino Sans W6" panose="020B0400000000000000" pitchFamily="34" charset="-128"/>
                <a:ea typeface="Hiragino Sans W6" panose="020B0400000000000000" pitchFamily="34" charset="-128"/>
              </a:defRPr>
            </a:lvl1pPr>
            <a:lvl2pPr marL="371443"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887"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331"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776"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799" dirty="0"/>
              <a:t>重症心身障害児の定義重症心あああああああ身障害児</a:t>
            </a:r>
            <a:endParaRPr kumimoji="1" lang="ja-JP" altLang="en-US" sz="2799"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1"/>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43" indent="0" algn="r">
              <a:buNone/>
              <a:defRPr sz="701">
                <a:latin typeface="メイリオ" panose="020B0604030504040204" pitchFamily="50" charset="-128"/>
                <a:ea typeface="メイリオ" panose="020B0604030504040204" pitchFamily="50" charset="-128"/>
              </a:defRPr>
            </a:lvl2pPr>
            <a:lvl3pPr marL="742887" indent="0" algn="r">
              <a:buNone/>
              <a:defRPr sz="701">
                <a:latin typeface="メイリオ" panose="020B0604030504040204" pitchFamily="50" charset="-128"/>
                <a:ea typeface="メイリオ" panose="020B0604030504040204" pitchFamily="50" charset="-128"/>
              </a:defRPr>
            </a:lvl3pPr>
            <a:lvl4pPr marL="1114331" indent="0" algn="r">
              <a:buNone/>
              <a:defRPr sz="701">
                <a:latin typeface="メイリオ" panose="020B0604030504040204" pitchFamily="50" charset="-128"/>
                <a:ea typeface="メイリオ" panose="020B0604030504040204" pitchFamily="50" charset="-128"/>
              </a:defRPr>
            </a:lvl4pPr>
            <a:lvl5pPr marL="1485776" indent="0" algn="r">
              <a:buNone/>
              <a:defRPr sz="701">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411503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78A3B7B-B42A-464C-ADD0-B7E7F375AD01}"/>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5345D5E-333F-4DD3-BBB4-A9E5D1C0E6EA}"/>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F5C735-7996-45B8-AD53-D498E998BA5F}"/>
              </a:ext>
            </a:extLst>
          </p:cNvPr>
          <p:cNvSpPr>
            <a:spLocks noGrp="1"/>
          </p:cNvSpPr>
          <p:nvPr>
            <p:ph type="dt" sz="half" idx="10"/>
          </p:nvPr>
        </p:nvSpPr>
        <p:spPr/>
        <p:txBody>
          <a:bodyPr/>
          <a:lstStyle/>
          <a:p>
            <a:fld id="{319B3782-280B-479F-BCD0-CB061442DE8C}"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B834B5B5-CAED-42F2-97F3-E1BE632090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1532BA-87D0-4D10-A4F1-DD29A18E5D38}"/>
              </a:ext>
            </a:extLst>
          </p:cNvPr>
          <p:cNvSpPr>
            <a:spLocks noGrp="1"/>
          </p:cNvSpPr>
          <p:nvPr>
            <p:ph type="sldNum" sz="quarter" idx="12"/>
          </p:nvPr>
        </p:nvSpPr>
        <p:spPr/>
        <p:txBody>
          <a:body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140646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4" y="683495"/>
            <a:ext cx="350395" cy="42487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5"/>
            <a:ext cx="141207" cy="424873"/>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40"/>
            <a:ext cx="3890082" cy="427327"/>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4" y="167271"/>
            <a:ext cx="4271963" cy="430643"/>
          </a:xfrm>
        </p:spPr>
        <p:txBody>
          <a:bodyPr anchor="b">
            <a:noAutofit/>
          </a:bodyPr>
          <a:lstStyle>
            <a:lvl1pPr marL="0" indent="0" algn="r">
              <a:buNone/>
              <a:defRPr sz="1138" b="1" i="0">
                <a:solidFill>
                  <a:srgbClr val="C87700"/>
                </a:solidFill>
                <a:latin typeface="メイリオ" panose="020B0604030504040204" pitchFamily="50" charset="-128"/>
                <a:ea typeface="メイリオ" panose="020B0604030504040204" pitchFamily="50" charset="-128"/>
              </a:defRPr>
            </a:lvl1pPr>
            <a:lvl2pPr marL="3017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5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395"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19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3"/>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797" indent="0" algn="r">
              <a:buNone/>
              <a:defRPr sz="569">
                <a:latin typeface="メイリオ" panose="020B0604030504040204" pitchFamily="50" charset="-128"/>
                <a:ea typeface="メイリオ" panose="020B0604030504040204" pitchFamily="50" charset="-128"/>
              </a:defRPr>
            </a:lvl2pPr>
            <a:lvl3pPr marL="603597" indent="0" algn="r">
              <a:buNone/>
              <a:defRPr sz="569">
                <a:latin typeface="メイリオ" panose="020B0604030504040204" pitchFamily="50" charset="-128"/>
                <a:ea typeface="メイリオ" panose="020B0604030504040204" pitchFamily="50" charset="-128"/>
              </a:defRPr>
            </a:lvl3pPr>
            <a:lvl4pPr marL="905395" indent="0" algn="r">
              <a:buNone/>
              <a:defRPr sz="569">
                <a:latin typeface="メイリオ" panose="020B0604030504040204" pitchFamily="50" charset="-128"/>
                <a:ea typeface="メイリオ" panose="020B0604030504040204" pitchFamily="50" charset="-128"/>
              </a:defRPr>
            </a:lvl4pPr>
            <a:lvl5pPr marL="1207193"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16527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4" y="683495"/>
            <a:ext cx="350395" cy="42487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5"/>
            <a:ext cx="141207" cy="4248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40"/>
            <a:ext cx="3890082" cy="427327"/>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4" y="167271"/>
            <a:ext cx="4271963" cy="430643"/>
          </a:xfrm>
          <a:solidFill>
            <a:schemeClr val="bg1"/>
          </a:solidFill>
        </p:spPr>
        <p:txBody>
          <a:bodyPr anchor="b">
            <a:noAutofit/>
          </a:bodyPr>
          <a:lstStyle>
            <a:lvl1pPr marL="0" indent="0" algn="r">
              <a:buNone/>
              <a:defRPr sz="1138" b="1" i="0">
                <a:solidFill>
                  <a:schemeClr val="accent6">
                    <a:lumMod val="75000"/>
                  </a:schemeClr>
                </a:solidFill>
                <a:latin typeface="メイリオ" panose="020B0604030504040204" pitchFamily="50" charset="-128"/>
                <a:ea typeface="メイリオ" panose="020B0604030504040204" pitchFamily="50" charset="-128"/>
              </a:defRPr>
            </a:lvl1pPr>
            <a:lvl2pPr marL="3017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5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395"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19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3"/>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797" indent="0" algn="r">
              <a:buNone/>
              <a:defRPr sz="569">
                <a:latin typeface="メイリオ" panose="020B0604030504040204" pitchFamily="50" charset="-128"/>
                <a:ea typeface="メイリオ" panose="020B0604030504040204" pitchFamily="50" charset="-128"/>
              </a:defRPr>
            </a:lvl2pPr>
            <a:lvl3pPr marL="603597" indent="0" algn="r">
              <a:buNone/>
              <a:defRPr sz="569">
                <a:latin typeface="メイリオ" panose="020B0604030504040204" pitchFamily="50" charset="-128"/>
                <a:ea typeface="メイリオ" panose="020B0604030504040204" pitchFamily="50" charset="-128"/>
              </a:defRPr>
            </a:lvl3pPr>
            <a:lvl4pPr marL="905395" indent="0" algn="r">
              <a:buNone/>
              <a:defRPr sz="569">
                <a:latin typeface="メイリオ" panose="020B0604030504040204" pitchFamily="50" charset="-128"/>
                <a:ea typeface="メイリオ" panose="020B0604030504040204" pitchFamily="50" charset="-128"/>
              </a:defRPr>
            </a:lvl4pPr>
            <a:lvl5pPr marL="1207193"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4178154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2" y="683494"/>
            <a:ext cx="350395" cy="13049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4"/>
            <a:ext cx="141207" cy="13049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471056" y="681040"/>
            <a:ext cx="9434944" cy="130495"/>
          </a:xfrm>
          <a:prstGeom prst="rect">
            <a:avLst/>
          </a:prstGeom>
          <a:gradFill>
            <a:gsLst>
              <a:gs pos="100000">
                <a:srgbClr val="FFD686"/>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2" y="167269"/>
            <a:ext cx="4271963" cy="430643"/>
          </a:xfrm>
        </p:spPr>
        <p:txBody>
          <a:bodyPr anchor="b">
            <a:noAutofit/>
          </a:bodyPr>
          <a:lstStyle>
            <a:lvl1pPr marL="0" indent="0" algn="r">
              <a:buNone/>
              <a:defRPr sz="1400" b="1" i="0">
                <a:solidFill>
                  <a:srgbClr val="C87700"/>
                </a:solidFill>
                <a:latin typeface="メイリオ" panose="020B0604030504040204" pitchFamily="50" charset="-128"/>
                <a:ea typeface="メイリオ" panose="020B0604030504040204" pitchFamily="50" charset="-128"/>
              </a:defRPr>
            </a:lvl1pPr>
            <a:lvl2pPr marL="371443"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887"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331"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776"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テキスト プレースホルダー 5">
            <a:extLst>
              <a:ext uri="{FF2B5EF4-FFF2-40B4-BE49-F238E27FC236}">
                <a16:creationId xmlns:a16="http://schemas.microsoft.com/office/drawing/2014/main" id="{6504B87B-ECE4-42D7-86D5-ED8C3803B013}"/>
              </a:ext>
            </a:extLst>
          </p:cNvPr>
          <p:cNvSpPr>
            <a:spLocks noGrp="1"/>
          </p:cNvSpPr>
          <p:nvPr>
            <p:ph type="body" sz="quarter" idx="11" hasCustomPrompt="1"/>
          </p:nvPr>
        </p:nvSpPr>
        <p:spPr>
          <a:xfrm>
            <a:off x="9061249" y="6549841"/>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43" indent="0" algn="r">
              <a:buNone/>
              <a:defRPr sz="701">
                <a:latin typeface="メイリオ" panose="020B0604030504040204" pitchFamily="50" charset="-128"/>
                <a:ea typeface="メイリオ" panose="020B0604030504040204" pitchFamily="50" charset="-128"/>
              </a:defRPr>
            </a:lvl2pPr>
            <a:lvl3pPr marL="742887" indent="0" algn="r">
              <a:buNone/>
              <a:defRPr sz="701">
                <a:latin typeface="メイリオ" panose="020B0604030504040204" pitchFamily="50" charset="-128"/>
                <a:ea typeface="メイリオ" panose="020B0604030504040204" pitchFamily="50" charset="-128"/>
              </a:defRPr>
            </a:lvl3pPr>
            <a:lvl4pPr marL="1114331" indent="0" algn="r">
              <a:buNone/>
              <a:defRPr sz="701">
                <a:latin typeface="メイリオ" panose="020B0604030504040204" pitchFamily="50" charset="-128"/>
                <a:ea typeface="メイリオ" panose="020B0604030504040204" pitchFamily="50" charset="-128"/>
              </a:defRPr>
            </a:lvl4pPr>
            <a:lvl5pPr marL="1485776" indent="0" algn="r">
              <a:buNone/>
              <a:defRPr sz="701">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3094859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2547036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2695643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5" y="1709738"/>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2449365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0" y="1825625"/>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1018175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365125"/>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5"/>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1570473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76099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6AFB91-AFCF-324A-96CA-135DA1C40E55}"/>
              </a:ext>
            </a:extLst>
          </p:cNvPr>
          <p:cNvSpPr>
            <a:spLocks noGrp="1"/>
          </p:cNvSpPr>
          <p:nvPr>
            <p:ph type="title"/>
          </p:nvPr>
        </p:nvSpPr>
        <p:spPr>
          <a:xfrm>
            <a:off x="675881" y="1709740"/>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97A28C-F0DD-DC46-9B0F-911BD9B07C16}"/>
              </a:ext>
            </a:extLst>
          </p:cNvPr>
          <p:cNvSpPr>
            <a:spLocks noGrp="1"/>
          </p:cNvSpPr>
          <p:nvPr>
            <p:ph type="body" idx="1"/>
          </p:nvPr>
        </p:nvSpPr>
        <p:spPr>
          <a:xfrm>
            <a:off x="675881" y="4589466"/>
            <a:ext cx="8543925" cy="1500187"/>
          </a:xfrm>
        </p:spPr>
        <p:txBody>
          <a:bodyPr/>
          <a:lstStyle>
            <a:lvl1pPr marL="0" indent="0">
              <a:buNone/>
              <a:defRPr sz="1950">
                <a:solidFill>
                  <a:schemeClr val="tx1">
                    <a:tint val="75000"/>
                  </a:schemeClr>
                </a:solidFill>
              </a:defRPr>
            </a:lvl1pPr>
            <a:lvl2pPr marL="371443" indent="0">
              <a:buNone/>
              <a:defRPr sz="1625">
                <a:solidFill>
                  <a:schemeClr val="tx1">
                    <a:tint val="75000"/>
                  </a:schemeClr>
                </a:solidFill>
              </a:defRPr>
            </a:lvl2pPr>
            <a:lvl3pPr marL="742887" indent="0">
              <a:buNone/>
              <a:defRPr sz="1463">
                <a:solidFill>
                  <a:schemeClr val="tx1">
                    <a:tint val="75000"/>
                  </a:schemeClr>
                </a:solidFill>
              </a:defRPr>
            </a:lvl3pPr>
            <a:lvl4pPr marL="1114331" indent="0">
              <a:buNone/>
              <a:defRPr sz="1300">
                <a:solidFill>
                  <a:schemeClr val="tx1">
                    <a:tint val="75000"/>
                  </a:schemeClr>
                </a:solidFill>
              </a:defRPr>
            </a:lvl4pPr>
            <a:lvl5pPr marL="1485776" indent="0">
              <a:buNone/>
              <a:defRPr sz="1300">
                <a:solidFill>
                  <a:schemeClr val="tx1">
                    <a:tint val="75000"/>
                  </a:schemeClr>
                </a:solidFill>
              </a:defRPr>
            </a:lvl5pPr>
            <a:lvl6pPr marL="1857220" indent="0">
              <a:buNone/>
              <a:defRPr sz="1300">
                <a:solidFill>
                  <a:schemeClr val="tx1">
                    <a:tint val="75000"/>
                  </a:schemeClr>
                </a:solidFill>
              </a:defRPr>
            </a:lvl6pPr>
            <a:lvl7pPr marL="2228663" indent="0">
              <a:buNone/>
              <a:defRPr sz="1300">
                <a:solidFill>
                  <a:schemeClr val="tx1">
                    <a:tint val="75000"/>
                  </a:schemeClr>
                </a:solidFill>
              </a:defRPr>
            </a:lvl7pPr>
            <a:lvl8pPr marL="2600108" indent="0">
              <a:buNone/>
              <a:defRPr sz="1300">
                <a:solidFill>
                  <a:schemeClr val="tx1">
                    <a:tint val="75000"/>
                  </a:schemeClr>
                </a:solidFill>
              </a:defRPr>
            </a:lvl8pPr>
            <a:lvl9pPr marL="2971551"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83A1E7B-8D08-7E40-942F-D25CC2797892}"/>
              </a:ext>
            </a:extLst>
          </p:cNvPr>
          <p:cNvSpPr>
            <a:spLocks noGrp="1"/>
          </p:cNvSpPr>
          <p:nvPr>
            <p:ph type="dt" sz="half" idx="10"/>
          </p:nvPr>
        </p:nvSpPr>
        <p:spPr/>
        <p:txBody>
          <a:bodyPr/>
          <a:lstStyle/>
          <a:p>
            <a:fld id="{1022F478-DDB4-4840-BCCF-1B490EEC718C}"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5AA34C3B-E64B-C84A-A723-75DA22B2C3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A021F3-5A4F-FD49-AFDB-4E81B97275FB}"/>
              </a:ext>
            </a:extLst>
          </p:cNvPr>
          <p:cNvSpPr>
            <a:spLocks noGrp="1"/>
          </p:cNvSpPr>
          <p:nvPr>
            <p:ph type="sldNum" sz="quarter" idx="12"/>
          </p:nvPr>
        </p:nvSpPr>
        <p:spPr/>
        <p:txBody>
          <a:bodyPr/>
          <a:lstStyle/>
          <a:p>
            <a:fld id="{73D0EF41-5076-ED44-A1EC-0638308AA56D}" type="slidenum">
              <a:rPr kumimoji="1" lang="ja-JP" altLang="en-US" smtClean="0"/>
              <a:t>‹#›</a:t>
            </a:fld>
            <a:endParaRPr kumimoji="1" lang="ja-JP" altLang="en-US"/>
          </a:p>
        </p:txBody>
      </p:sp>
    </p:spTree>
    <p:extLst>
      <p:ext uri="{BB962C8B-B14F-4D97-AF65-F5344CB8AC3E}">
        <p14:creationId xmlns:p14="http://schemas.microsoft.com/office/powerpoint/2010/main" val="2072941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3864043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3289657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3113967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212612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5"/>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8" y="365125"/>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58642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4" y="683495"/>
            <a:ext cx="350395" cy="42487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5"/>
            <a:ext cx="141207" cy="424873"/>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40"/>
            <a:ext cx="3890082" cy="427327"/>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4" y="167271"/>
            <a:ext cx="4271963" cy="430643"/>
          </a:xfrm>
        </p:spPr>
        <p:txBody>
          <a:bodyPr anchor="b">
            <a:noAutofit/>
          </a:bodyPr>
          <a:lstStyle>
            <a:lvl1pPr marL="0" indent="0" algn="r">
              <a:buNone/>
              <a:defRPr sz="1138" b="1" i="0">
                <a:solidFill>
                  <a:srgbClr val="C87700"/>
                </a:solidFill>
                <a:latin typeface="メイリオ" panose="020B0604030504040204" pitchFamily="50" charset="-128"/>
                <a:ea typeface="メイリオ" panose="020B0604030504040204" pitchFamily="50" charset="-128"/>
              </a:defRPr>
            </a:lvl1pPr>
            <a:lvl2pPr marL="3017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5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395"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19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3"/>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797" indent="0" algn="r">
              <a:buNone/>
              <a:defRPr sz="569">
                <a:latin typeface="メイリオ" panose="020B0604030504040204" pitchFamily="50" charset="-128"/>
                <a:ea typeface="メイリオ" panose="020B0604030504040204" pitchFamily="50" charset="-128"/>
              </a:defRPr>
            </a:lvl2pPr>
            <a:lvl3pPr marL="603597" indent="0" algn="r">
              <a:buNone/>
              <a:defRPr sz="569">
                <a:latin typeface="メイリオ" panose="020B0604030504040204" pitchFamily="50" charset="-128"/>
                <a:ea typeface="メイリオ" panose="020B0604030504040204" pitchFamily="50" charset="-128"/>
              </a:defRPr>
            </a:lvl3pPr>
            <a:lvl4pPr marL="905395" indent="0" algn="r">
              <a:buNone/>
              <a:defRPr sz="569">
                <a:latin typeface="メイリオ" panose="020B0604030504040204" pitchFamily="50" charset="-128"/>
                <a:ea typeface="メイリオ" panose="020B0604030504040204" pitchFamily="50" charset="-128"/>
              </a:defRPr>
            </a:lvl4pPr>
            <a:lvl5pPr marL="1207193"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420488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2" y="683494"/>
            <a:ext cx="350395" cy="130495"/>
          </a:xfrm>
          <a:prstGeom prst="rect">
            <a:avLst/>
          </a:prstGeom>
          <a:solidFill>
            <a:srgbClr val="9A0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4"/>
            <a:ext cx="141207" cy="130495"/>
          </a:xfrm>
          <a:prstGeom prst="rect">
            <a:avLst/>
          </a:prstGeom>
          <a:solidFill>
            <a:srgbClr val="F9B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471056" y="681040"/>
            <a:ext cx="9434944" cy="130495"/>
          </a:xfrm>
          <a:prstGeom prst="rect">
            <a:avLst/>
          </a:prstGeom>
          <a:gradFill>
            <a:gsLst>
              <a:gs pos="100000">
                <a:srgbClr val="F9BDD4"/>
              </a:gs>
              <a:gs pos="23000">
                <a:srgbClr val="F9BDD4"/>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2" y="167269"/>
            <a:ext cx="4271963" cy="430643"/>
          </a:xfrm>
        </p:spPr>
        <p:txBody>
          <a:bodyPr anchor="b">
            <a:noAutofit/>
          </a:bodyPr>
          <a:lstStyle>
            <a:lvl1pPr marL="0" indent="0" algn="r">
              <a:buNone/>
              <a:defRPr sz="1400" b="1" i="0">
                <a:solidFill>
                  <a:srgbClr val="C87700"/>
                </a:solidFill>
                <a:latin typeface="メイリオ" panose="020B0604030504040204" pitchFamily="50" charset="-128"/>
                <a:ea typeface="メイリオ" panose="020B0604030504040204" pitchFamily="50" charset="-128"/>
              </a:defRPr>
            </a:lvl1pPr>
            <a:lvl2pPr marL="371443"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2pPr>
            <a:lvl3pPr marL="742887"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3pPr>
            <a:lvl4pPr marL="1114331"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4pPr>
            <a:lvl5pPr marL="1485776" indent="0">
              <a:buNone/>
              <a:defRPr sz="16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テキスト プレースホルダー 5">
            <a:extLst>
              <a:ext uri="{FF2B5EF4-FFF2-40B4-BE49-F238E27FC236}">
                <a16:creationId xmlns:a16="http://schemas.microsoft.com/office/drawing/2014/main" id="{6504B87B-ECE4-42D7-86D5-ED8C3803B013}"/>
              </a:ext>
            </a:extLst>
          </p:cNvPr>
          <p:cNvSpPr>
            <a:spLocks noGrp="1"/>
          </p:cNvSpPr>
          <p:nvPr>
            <p:ph type="body" sz="quarter" idx="11" hasCustomPrompt="1"/>
          </p:nvPr>
        </p:nvSpPr>
        <p:spPr>
          <a:xfrm>
            <a:off x="9061249" y="6549841"/>
            <a:ext cx="327428" cy="122925"/>
          </a:xfrm>
        </p:spPr>
        <p:txBody>
          <a:bodyPr>
            <a:noAutofit/>
          </a:bodyPr>
          <a:lstStyle>
            <a:lvl1pPr marL="0" indent="0" algn="r">
              <a:buNone/>
              <a:defRPr sz="1000">
                <a:latin typeface="メイリオ" panose="020B0604030504040204" pitchFamily="50" charset="-128"/>
                <a:ea typeface="メイリオ" panose="020B0604030504040204" pitchFamily="50" charset="-128"/>
              </a:defRPr>
            </a:lvl1pPr>
            <a:lvl2pPr marL="371443" indent="0" algn="r">
              <a:buNone/>
              <a:defRPr sz="701">
                <a:latin typeface="メイリオ" panose="020B0604030504040204" pitchFamily="50" charset="-128"/>
                <a:ea typeface="メイリオ" panose="020B0604030504040204" pitchFamily="50" charset="-128"/>
              </a:defRPr>
            </a:lvl2pPr>
            <a:lvl3pPr marL="742887" indent="0" algn="r">
              <a:buNone/>
              <a:defRPr sz="701">
                <a:latin typeface="メイリオ" panose="020B0604030504040204" pitchFamily="50" charset="-128"/>
                <a:ea typeface="メイリオ" panose="020B0604030504040204" pitchFamily="50" charset="-128"/>
              </a:defRPr>
            </a:lvl3pPr>
            <a:lvl4pPr marL="1114331" indent="0" algn="r">
              <a:buNone/>
              <a:defRPr sz="701">
                <a:latin typeface="メイリオ" panose="020B0604030504040204" pitchFamily="50" charset="-128"/>
                <a:ea typeface="メイリオ" panose="020B0604030504040204" pitchFamily="50" charset="-128"/>
              </a:defRPr>
            </a:lvl4pPr>
            <a:lvl5pPr marL="1485776" indent="0" algn="r">
              <a:buNone/>
              <a:defRPr sz="701">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219791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4" y="683495"/>
            <a:ext cx="350395" cy="42487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5"/>
            <a:ext cx="141207" cy="424873"/>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40"/>
            <a:ext cx="3890082" cy="427327"/>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4953004" y="167271"/>
            <a:ext cx="4271963" cy="430643"/>
          </a:xfrm>
        </p:spPr>
        <p:txBody>
          <a:bodyPr anchor="b">
            <a:noAutofit/>
          </a:bodyPr>
          <a:lstStyle>
            <a:lvl1pPr marL="0" indent="0" algn="r">
              <a:buNone/>
              <a:defRPr sz="1138" b="1" i="0">
                <a:solidFill>
                  <a:srgbClr val="C87700"/>
                </a:solidFill>
                <a:latin typeface="メイリオ" panose="020B0604030504040204" pitchFamily="50" charset="-128"/>
                <a:ea typeface="メイリオ" panose="020B0604030504040204" pitchFamily="50" charset="-128"/>
              </a:defRPr>
            </a:lvl1pPr>
            <a:lvl2pPr marL="3017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5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395"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19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dirty="0"/>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3"/>
            <a:ext cx="327428" cy="122925"/>
          </a:xfrm>
        </p:spPr>
        <p:txBody>
          <a:bodyPr>
            <a:normAutofit/>
          </a:bodyPr>
          <a:lstStyle>
            <a:lvl1pPr marL="0" indent="0" algn="r">
              <a:buNone/>
              <a:defRPr sz="569">
                <a:latin typeface="メイリオ" panose="020B0604030504040204" pitchFamily="50" charset="-128"/>
                <a:ea typeface="メイリオ" panose="020B0604030504040204" pitchFamily="50" charset="-128"/>
              </a:defRPr>
            </a:lvl1pPr>
            <a:lvl2pPr marL="301797" indent="0" algn="r">
              <a:buNone/>
              <a:defRPr sz="569">
                <a:latin typeface="メイリオ" panose="020B0604030504040204" pitchFamily="50" charset="-128"/>
                <a:ea typeface="メイリオ" panose="020B0604030504040204" pitchFamily="50" charset="-128"/>
              </a:defRPr>
            </a:lvl2pPr>
            <a:lvl3pPr marL="603597" indent="0" algn="r">
              <a:buNone/>
              <a:defRPr sz="569">
                <a:latin typeface="メイリオ" panose="020B0604030504040204" pitchFamily="50" charset="-128"/>
                <a:ea typeface="メイリオ" panose="020B0604030504040204" pitchFamily="50" charset="-128"/>
              </a:defRPr>
            </a:lvl3pPr>
            <a:lvl4pPr marL="905395" indent="0" algn="r">
              <a:buNone/>
              <a:defRPr sz="569">
                <a:latin typeface="メイリオ" panose="020B0604030504040204" pitchFamily="50" charset="-128"/>
                <a:ea typeface="メイリオ" panose="020B0604030504040204" pitchFamily="50" charset="-128"/>
              </a:defRPr>
            </a:lvl4pPr>
            <a:lvl5pPr marL="1207193"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186797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B0BFA8F-8807-BE44-A346-A403BFC113AF}"/>
              </a:ext>
            </a:extLst>
          </p:cNvPr>
          <p:cNvSpPr/>
          <p:nvPr userDrawn="1"/>
        </p:nvSpPr>
        <p:spPr>
          <a:xfrm>
            <a:off x="4" y="683495"/>
            <a:ext cx="350395" cy="4248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正方形/長方形 9">
            <a:extLst>
              <a:ext uri="{FF2B5EF4-FFF2-40B4-BE49-F238E27FC236}">
                <a16:creationId xmlns:a16="http://schemas.microsoft.com/office/drawing/2014/main" id="{07FAED49-2386-C24B-A019-40D86A284142}"/>
              </a:ext>
            </a:extLst>
          </p:cNvPr>
          <p:cNvSpPr/>
          <p:nvPr userDrawn="1"/>
        </p:nvSpPr>
        <p:spPr>
          <a:xfrm>
            <a:off x="329851" y="683495"/>
            <a:ext cx="141207" cy="4248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6" name="正方形/長方形 25">
            <a:extLst>
              <a:ext uri="{FF2B5EF4-FFF2-40B4-BE49-F238E27FC236}">
                <a16:creationId xmlns:a16="http://schemas.microsoft.com/office/drawing/2014/main" id="{40A9DE4B-29E8-2244-9AF2-786E51DBAB93}"/>
              </a:ext>
            </a:extLst>
          </p:cNvPr>
          <p:cNvSpPr/>
          <p:nvPr userDrawn="1"/>
        </p:nvSpPr>
        <p:spPr>
          <a:xfrm>
            <a:off x="6015916" y="681040"/>
            <a:ext cx="3890082" cy="427327"/>
          </a:xfrm>
          <a:prstGeom prst="rect">
            <a:avLst/>
          </a:prstGeom>
          <a:gradFill>
            <a:gsLst>
              <a:gs pos="100000">
                <a:srgbClr val="C5E3EF"/>
              </a:gs>
              <a:gs pos="23000">
                <a:srgbClr val="D9EDF4"/>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7" name="テキスト プレースホルダー 16">
            <a:extLst>
              <a:ext uri="{FF2B5EF4-FFF2-40B4-BE49-F238E27FC236}">
                <a16:creationId xmlns:a16="http://schemas.microsoft.com/office/drawing/2014/main" id="{25384D6D-8EF3-F047-A7CA-775CED655498}"/>
              </a:ext>
            </a:extLst>
          </p:cNvPr>
          <p:cNvSpPr>
            <a:spLocks noGrp="1"/>
          </p:cNvSpPr>
          <p:nvPr>
            <p:ph type="body" sz="quarter" idx="10" hasCustomPrompt="1"/>
          </p:nvPr>
        </p:nvSpPr>
        <p:spPr>
          <a:xfrm>
            <a:off x="6015918" y="167271"/>
            <a:ext cx="3209046" cy="430643"/>
          </a:xfrm>
        </p:spPr>
        <p:txBody>
          <a:bodyPr anchor="b">
            <a:noAutofit/>
          </a:bodyPr>
          <a:lstStyle>
            <a:lvl1pPr marL="0" indent="0" algn="r">
              <a:buNone/>
              <a:defRPr sz="1138" b="1" i="0">
                <a:solidFill>
                  <a:schemeClr val="accent1">
                    <a:lumMod val="50000"/>
                  </a:schemeClr>
                </a:solidFill>
                <a:latin typeface="Hiragino Sans W6" panose="020B0400000000000000" pitchFamily="34" charset="-128"/>
                <a:ea typeface="Hiragino Sans W6" panose="020B0400000000000000" pitchFamily="34" charset="-128"/>
              </a:defRPr>
            </a:lvl1pPr>
            <a:lvl2pPr marL="3017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2pPr>
            <a:lvl3pPr marL="603597"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3pPr>
            <a:lvl4pPr marL="905395"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4pPr>
            <a:lvl5pPr marL="1207193" indent="0">
              <a:buNone/>
              <a:defRPr sz="1300" b="1" i="0">
                <a:solidFill>
                  <a:schemeClr val="accent1">
                    <a:lumMod val="50000"/>
                  </a:schemeClr>
                </a:solidFill>
                <a:latin typeface="Hiragino Sans W6" panose="020B0400000000000000" pitchFamily="34" charset="-128"/>
                <a:ea typeface="Hiragino Sans W6" panose="020B0400000000000000" pitchFamily="34" charset="-128"/>
              </a:defRPr>
            </a:lvl5pPr>
          </a:lstStyle>
          <a:p>
            <a:pPr lvl="0"/>
            <a:r>
              <a:rPr kumimoji="1" lang="ja-JP" altLang="en-US"/>
              <a:t>テキスト</a:t>
            </a:r>
          </a:p>
        </p:txBody>
      </p:sp>
      <p:sp>
        <p:nvSpPr>
          <p:cNvPr id="7" name="タイトル 1">
            <a:extLst>
              <a:ext uri="{FF2B5EF4-FFF2-40B4-BE49-F238E27FC236}">
                <a16:creationId xmlns:a16="http://schemas.microsoft.com/office/drawing/2014/main" id="{80E1604B-8661-0342-994C-436AF0EFD9A3}"/>
              </a:ext>
            </a:extLst>
          </p:cNvPr>
          <p:cNvSpPr>
            <a:spLocks noGrp="1"/>
          </p:cNvSpPr>
          <p:nvPr>
            <p:ph type="title" hasCustomPrompt="1"/>
          </p:nvPr>
        </p:nvSpPr>
        <p:spPr>
          <a:xfrm>
            <a:off x="681040" y="642259"/>
            <a:ext cx="8543925" cy="581890"/>
          </a:xfrm>
        </p:spPr>
        <p:txBody>
          <a:bodyPr>
            <a:normAutofit/>
          </a:bodyPr>
          <a:lstStyle>
            <a:lvl1pPr>
              <a:defRPr b="1">
                <a:latin typeface="メイリオ" panose="020B0604030504040204" pitchFamily="50" charset="-128"/>
                <a:ea typeface="メイリオ" panose="020B0604030504040204" pitchFamily="50" charset="-128"/>
              </a:defRPr>
            </a:lvl1pPr>
          </a:lstStyle>
          <a:p>
            <a:pPr>
              <a:lnSpc>
                <a:spcPct val="100000"/>
              </a:lnSpc>
            </a:pPr>
            <a:r>
              <a:rPr lang="ja-JP" altLang="en-US" sz="2275" dirty="0"/>
              <a:t>重症心身障害児の定義重症心あああああああ身障害児</a:t>
            </a:r>
            <a:endParaRPr kumimoji="1" lang="ja-JP" altLang="en-US" sz="2275" dirty="0"/>
          </a:p>
        </p:txBody>
      </p:sp>
      <p:sp>
        <p:nvSpPr>
          <p:cNvPr id="6" name="テキスト プレースホルダー 5">
            <a:extLst>
              <a:ext uri="{FF2B5EF4-FFF2-40B4-BE49-F238E27FC236}">
                <a16:creationId xmlns:a16="http://schemas.microsoft.com/office/drawing/2014/main" id="{39EEFE02-5EC0-4CC1-AE4D-6DAB6B982625}"/>
              </a:ext>
            </a:extLst>
          </p:cNvPr>
          <p:cNvSpPr>
            <a:spLocks noGrp="1"/>
          </p:cNvSpPr>
          <p:nvPr>
            <p:ph type="body" sz="quarter" idx="11" hasCustomPrompt="1"/>
          </p:nvPr>
        </p:nvSpPr>
        <p:spPr>
          <a:xfrm>
            <a:off x="9061249" y="6549843"/>
            <a:ext cx="327428" cy="122925"/>
          </a:xfrm>
        </p:spPr>
        <p:txBody>
          <a:bodyPr>
            <a:noAutofit/>
          </a:bodyPr>
          <a:lstStyle>
            <a:lvl1pPr marL="0" indent="0" algn="r">
              <a:buNone/>
              <a:defRPr sz="813">
                <a:latin typeface="メイリオ" panose="020B0604030504040204" pitchFamily="50" charset="-128"/>
                <a:ea typeface="メイリオ" panose="020B0604030504040204" pitchFamily="50" charset="-128"/>
              </a:defRPr>
            </a:lvl1pPr>
            <a:lvl2pPr marL="301797" indent="0" algn="r">
              <a:buNone/>
              <a:defRPr sz="569">
                <a:latin typeface="メイリオ" panose="020B0604030504040204" pitchFamily="50" charset="-128"/>
                <a:ea typeface="メイリオ" panose="020B0604030504040204" pitchFamily="50" charset="-128"/>
              </a:defRPr>
            </a:lvl2pPr>
            <a:lvl3pPr marL="603597" indent="0" algn="r">
              <a:buNone/>
              <a:defRPr sz="569">
                <a:latin typeface="メイリオ" panose="020B0604030504040204" pitchFamily="50" charset="-128"/>
                <a:ea typeface="メイリオ" panose="020B0604030504040204" pitchFamily="50" charset="-128"/>
              </a:defRPr>
            </a:lvl3pPr>
            <a:lvl4pPr marL="905395" indent="0" algn="r">
              <a:buNone/>
              <a:defRPr sz="569">
                <a:latin typeface="メイリオ" panose="020B0604030504040204" pitchFamily="50" charset="-128"/>
                <a:ea typeface="メイリオ" panose="020B0604030504040204" pitchFamily="50" charset="-128"/>
              </a:defRPr>
            </a:lvl4pPr>
            <a:lvl5pPr marL="1207193" indent="0" algn="r">
              <a:buNone/>
              <a:defRPr sz="569">
                <a:latin typeface="メイリオ" panose="020B0604030504040204" pitchFamily="50" charset="-128"/>
                <a:ea typeface="メイリオ" panose="020B0604030504040204" pitchFamily="50" charset="-128"/>
              </a:defRPr>
            </a:lvl5pPr>
          </a:lstStyle>
          <a:p>
            <a:pPr lvl="0"/>
            <a:r>
              <a:rPr kumimoji="1" lang="en-US" altLang="ja-JP" dirty="0"/>
              <a:t>000</a:t>
            </a:r>
            <a:endParaRPr kumimoji="1" lang="ja-JP" altLang="en-US" dirty="0"/>
          </a:p>
        </p:txBody>
      </p:sp>
    </p:spTree>
    <p:extLst>
      <p:ext uri="{BB962C8B-B14F-4D97-AF65-F5344CB8AC3E}">
        <p14:creationId xmlns:p14="http://schemas.microsoft.com/office/powerpoint/2010/main" val="977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FADD181-00A8-445E-A30E-832324A8723E}" type="datetime1">
              <a:rPr kumimoji="1" lang="ja-JP" altLang="en-US" smtClean="0"/>
              <a:t>2020/12/3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468673D-46C3-4E4C-8985-69A399BE434A}" type="slidenum">
              <a:rPr kumimoji="1" lang="ja-JP" altLang="en-US" smtClean="0"/>
              <a:t>‹#›</a:t>
            </a:fld>
            <a:endParaRPr kumimoji="1" lang="ja-JP" altLang="en-US"/>
          </a:p>
        </p:txBody>
      </p:sp>
    </p:spTree>
    <p:extLst>
      <p:ext uri="{BB962C8B-B14F-4D97-AF65-F5344CB8AC3E}">
        <p14:creationId xmlns:p14="http://schemas.microsoft.com/office/powerpoint/2010/main" val="191708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日付プレースホルダー 12">
            <a:extLst>
              <a:ext uri="{FF2B5EF4-FFF2-40B4-BE49-F238E27FC236}">
                <a16:creationId xmlns:a16="http://schemas.microsoft.com/office/drawing/2014/main" id="{51A6CC2E-F9DC-4FE8-B0F3-DD9AE810D584}"/>
              </a:ext>
            </a:extLst>
          </p:cNvPr>
          <p:cNvSpPr>
            <a:spLocks noGrp="1"/>
          </p:cNvSpPr>
          <p:nvPr>
            <p:ph type="dt" sz="half" idx="10"/>
          </p:nvPr>
        </p:nvSpPr>
        <p:spPr/>
        <p:txBody>
          <a:bodyPr/>
          <a:lstStyle/>
          <a:p>
            <a:fld id="{DCF67DF5-ECA5-492A-850C-E2BF2843C99C}" type="datetime1">
              <a:rPr kumimoji="1" lang="ja-JP" altLang="en-US" smtClean="0"/>
              <a:t>2020/12/3</a:t>
            </a:fld>
            <a:endParaRPr kumimoji="1" lang="ja-JP" altLang="en-US"/>
          </a:p>
        </p:txBody>
      </p:sp>
      <p:sp>
        <p:nvSpPr>
          <p:cNvPr id="14" name="フッター プレースホルダー 13">
            <a:extLst>
              <a:ext uri="{FF2B5EF4-FFF2-40B4-BE49-F238E27FC236}">
                <a16:creationId xmlns:a16="http://schemas.microsoft.com/office/drawing/2014/main" id="{B61ECA47-A927-47B7-ABF9-A3C4A74953E6}"/>
              </a:ext>
            </a:extLst>
          </p:cNvPr>
          <p:cNvSpPr>
            <a:spLocks noGrp="1"/>
          </p:cNvSpPr>
          <p:nvPr>
            <p:ph type="ftr" sz="quarter" idx="11"/>
          </p:nvPr>
        </p:nvSpPr>
        <p:spPr/>
        <p:txBody>
          <a:bodyPr/>
          <a:lstStyle/>
          <a:p>
            <a:endParaRPr kumimoji="1" lang="ja-JP" altLang="en-US"/>
          </a:p>
        </p:txBody>
      </p:sp>
      <p:sp>
        <p:nvSpPr>
          <p:cNvPr id="15" name="スライド番号プレースホルダー 14">
            <a:extLst>
              <a:ext uri="{FF2B5EF4-FFF2-40B4-BE49-F238E27FC236}">
                <a16:creationId xmlns:a16="http://schemas.microsoft.com/office/drawing/2014/main" id="{DCDE758C-D155-47BF-AA04-ED14764D0CA6}"/>
              </a:ext>
            </a:extLst>
          </p:cNvPr>
          <p:cNvSpPr>
            <a:spLocks noGrp="1"/>
          </p:cNvSpPr>
          <p:nvPr>
            <p:ph type="sldNum" sz="quarter" idx="12"/>
          </p:nvPr>
        </p:nvSpPr>
        <p:spPr/>
        <p:txBody>
          <a:bodyPr/>
          <a:lstStyle/>
          <a:p>
            <a:fld id="{E468673D-46C3-4E4C-8985-69A399BE434A}" type="slidenum">
              <a:rPr kumimoji="1" lang="ja-JP" altLang="en-US" smtClean="0"/>
              <a:t>‹#›</a:t>
            </a:fld>
            <a:endParaRPr kumimoji="1" lang="ja-JP" altLang="en-US"/>
          </a:p>
        </p:txBody>
      </p:sp>
    </p:spTree>
    <p:extLst>
      <p:ext uri="{BB962C8B-B14F-4D97-AF65-F5344CB8AC3E}">
        <p14:creationId xmlns:p14="http://schemas.microsoft.com/office/powerpoint/2010/main" val="94294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8934DB8-FE12-1D4D-8A40-7B4852BD5C71}"/>
              </a:ext>
            </a:extLst>
          </p:cNvPr>
          <p:cNvSpPr>
            <a:spLocks noGrp="1"/>
          </p:cNvSpPr>
          <p:nvPr>
            <p:ph type="title"/>
          </p:nvPr>
        </p:nvSpPr>
        <p:spPr>
          <a:xfrm>
            <a:off x="681040" y="365127"/>
            <a:ext cx="8543925" cy="1325563"/>
          </a:xfrm>
          <a:prstGeom prst="rect">
            <a:avLst/>
          </a:prstGeom>
        </p:spPr>
        <p:txBody>
          <a:bodyPr vert="horz" lIns="0" tIns="0" rIns="0" bIns="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FF8083-B958-EB45-9534-F26914B691BF}"/>
              </a:ext>
            </a:extLst>
          </p:cNvPr>
          <p:cNvSpPr>
            <a:spLocks noGrp="1"/>
          </p:cNvSpPr>
          <p:nvPr>
            <p:ph type="body" idx="1"/>
          </p:nvPr>
        </p:nvSpPr>
        <p:spPr>
          <a:xfrm>
            <a:off x="681040" y="1825625"/>
            <a:ext cx="8543925" cy="4351338"/>
          </a:xfrm>
          <a:prstGeom prst="rect">
            <a:avLst/>
          </a:prstGeom>
        </p:spPr>
        <p:txBody>
          <a:bodyPr vert="horz" lIns="0" tIns="0" rIns="0" bIns="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A75B573A-BC8E-E24C-BEA4-85654B57C885}"/>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C4DE7313-0B0B-4321-AFC0-4113DFC4CCC3}"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904A390E-5B71-ED48-A7CC-DBDF8611ACB5}"/>
              </a:ext>
            </a:extLst>
          </p:cNvPr>
          <p:cNvSpPr>
            <a:spLocks noGrp="1"/>
          </p:cNvSpPr>
          <p:nvPr>
            <p:ph type="ftr" sz="quarter" idx="3"/>
          </p:nvPr>
        </p:nvSpPr>
        <p:spPr>
          <a:xfrm>
            <a:off x="3281365" y="6356353"/>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71E3B61-31DE-6140-AFF4-9BC4D5ECC0A2}"/>
              </a:ext>
            </a:extLst>
          </p:cNvPr>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599">
                <a:solidFill>
                  <a:schemeClr val="tx1">
                    <a:tint val="75000"/>
                  </a:schemeClr>
                </a:solidFill>
                <a:latin typeface="メイリオ" panose="020B0604030504040204" pitchFamily="50" charset="-128"/>
                <a:ea typeface="メイリオ" panose="020B0604030504040204" pitchFamily="50" charset="-128"/>
              </a:defRPr>
            </a:lvl1p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140584452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3" r:id="rId6"/>
    <p:sldLayoutId id="2147483794" r:id="rId7"/>
    <p:sldLayoutId id="2147483812" r:id="rId8"/>
    <p:sldLayoutId id="2147483813" r:id="rId9"/>
  </p:sldLayoutIdLst>
  <p:hf hdr="0" ftr="0" dt="0"/>
  <p:txStyles>
    <p:titleStyle>
      <a:lvl1pPr algn="l" defTabSz="742887" rtl="0" eaLnBrk="1" latinLnBrk="0" hangingPunct="1">
        <a:lnSpc>
          <a:spcPct val="90000"/>
        </a:lnSpc>
        <a:spcBef>
          <a:spcPct val="0"/>
        </a:spcBef>
        <a:buNone/>
        <a:defRPr kumimoji="1" sz="3575" b="0" i="0" kern="1200">
          <a:solidFill>
            <a:schemeClr val="tx1"/>
          </a:solidFill>
          <a:latin typeface="Hiragino Sans W4" panose="020B0400000000000000" pitchFamily="34" charset="-128"/>
          <a:ea typeface="Hiragino Sans W4" panose="020B0400000000000000" pitchFamily="34" charset="-128"/>
          <a:cs typeface="+mj-cs"/>
        </a:defRPr>
      </a:lvl1pPr>
    </p:titleStyle>
    <p:bodyStyle>
      <a:lvl1pPr marL="185722" indent="-185722" algn="l" defTabSz="742887"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167" indent="-185722" algn="l" defTabSz="742887"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11" indent="-185722" algn="l" defTabSz="742887"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054" indent="-185722" algn="l" defTabSz="742887"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499" indent="-185722" algn="l" defTabSz="742887"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2942"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385"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829"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274"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887" rtl="0" eaLnBrk="1" latinLnBrk="0" hangingPunct="1">
        <a:defRPr kumimoji="1" sz="1463" kern="1200">
          <a:solidFill>
            <a:schemeClr val="tx1"/>
          </a:solidFill>
          <a:latin typeface="+mn-lt"/>
          <a:ea typeface="+mn-ea"/>
          <a:cs typeface="+mn-cs"/>
        </a:defRPr>
      </a:lvl1pPr>
      <a:lvl2pPr marL="371443" algn="l" defTabSz="742887" rtl="0" eaLnBrk="1" latinLnBrk="0" hangingPunct="1">
        <a:defRPr kumimoji="1" sz="1463" kern="1200">
          <a:solidFill>
            <a:schemeClr val="tx1"/>
          </a:solidFill>
          <a:latin typeface="+mn-lt"/>
          <a:ea typeface="+mn-ea"/>
          <a:cs typeface="+mn-cs"/>
        </a:defRPr>
      </a:lvl2pPr>
      <a:lvl3pPr marL="742887" algn="l" defTabSz="742887" rtl="0" eaLnBrk="1" latinLnBrk="0" hangingPunct="1">
        <a:defRPr kumimoji="1" sz="1463" kern="1200">
          <a:solidFill>
            <a:schemeClr val="tx1"/>
          </a:solidFill>
          <a:latin typeface="+mn-lt"/>
          <a:ea typeface="+mn-ea"/>
          <a:cs typeface="+mn-cs"/>
        </a:defRPr>
      </a:lvl3pPr>
      <a:lvl4pPr marL="1114331" algn="l" defTabSz="742887" rtl="0" eaLnBrk="1" latinLnBrk="0" hangingPunct="1">
        <a:defRPr kumimoji="1" sz="1463" kern="1200">
          <a:solidFill>
            <a:schemeClr val="tx1"/>
          </a:solidFill>
          <a:latin typeface="+mn-lt"/>
          <a:ea typeface="+mn-ea"/>
          <a:cs typeface="+mn-cs"/>
        </a:defRPr>
      </a:lvl4pPr>
      <a:lvl5pPr marL="1485776" algn="l" defTabSz="742887" rtl="0" eaLnBrk="1" latinLnBrk="0" hangingPunct="1">
        <a:defRPr kumimoji="1" sz="1463" kern="1200">
          <a:solidFill>
            <a:schemeClr val="tx1"/>
          </a:solidFill>
          <a:latin typeface="+mn-lt"/>
          <a:ea typeface="+mn-ea"/>
          <a:cs typeface="+mn-cs"/>
        </a:defRPr>
      </a:lvl5pPr>
      <a:lvl6pPr marL="1857220" algn="l" defTabSz="742887" rtl="0" eaLnBrk="1" latinLnBrk="0" hangingPunct="1">
        <a:defRPr kumimoji="1" sz="1463" kern="1200">
          <a:solidFill>
            <a:schemeClr val="tx1"/>
          </a:solidFill>
          <a:latin typeface="+mn-lt"/>
          <a:ea typeface="+mn-ea"/>
          <a:cs typeface="+mn-cs"/>
        </a:defRPr>
      </a:lvl6pPr>
      <a:lvl7pPr marL="2228663" algn="l" defTabSz="742887" rtl="0" eaLnBrk="1" latinLnBrk="0" hangingPunct="1">
        <a:defRPr kumimoji="1" sz="1463" kern="1200">
          <a:solidFill>
            <a:schemeClr val="tx1"/>
          </a:solidFill>
          <a:latin typeface="+mn-lt"/>
          <a:ea typeface="+mn-ea"/>
          <a:cs typeface="+mn-cs"/>
        </a:defRPr>
      </a:lvl7pPr>
      <a:lvl8pPr marL="2600108" algn="l" defTabSz="742887" rtl="0" eaLnBrk="1" latinLnBrk="0" hangingPunct="1">
        <a:defRPr kumimoji="1" sz="1463" kern="1200">
          <a:solidFill>
            <a:schemeClr val="tx1"/>
          </a:solidFill>
          <a:latin typeface="+mn-lt"/>
          <a:ea typeface="+mn-ea"/>
          <a:cs typeface="+mn-cs"/>
        </a:defRPr>
      </a:lvl8pPr>
      <a:lvl9pPr marL="2971551" algn="l" defTabSz="742887"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C100C36-4715-42BC-BE92-5826BD9D6FE0}"/>
              </a:ext>
            </a:extLst>
          </p:cNvPr>
          <p:cNvSpPr>
            <a:spLocks noGrp="1"/>
          </p:cNvSpPr>
          <p:nvPr>
            <p:ph type="title"/>
          </p:nvPr>
        </p:nvSpPr>
        <p:spPr>
          <a:xfrm>
            <a:off x="681040"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923EA3-1CA2-4BD7-85AF-803F015E371B}"/>
              </a:ext>
            </a:extLst>
          </p:cNvPr>
          <p:cNvSpPr>
            <a:spLocks noGrp="1"/>
          </p:cNvSpPr>
          <p:nvPr>
            <p:ph type="body" idx="1"/>
          </p:nvPr>
        </p:nvSpPr>
        <p:spPr>
          <a:xfrm>
            <a:off x="681040"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D5A7FE-E157-46C4-ACA9-39D2E99EE850}"/>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1D5D12D-B3D3-41A3-87BB-754AA74DBC99}" type="datetime1">
              <a:rPr kumimoji="1" lang="ja-JP" altLang="en-US" smtClean="0"/>
              <a:t>2020/12/3</a:t>
            </a:fld>
            <a:endParaRPr kumimoji="1" lang="ja-JP" altLang="en-US"/>
          </a:p>
        </p:txBody>
      </p:sp>
      <p:sp>
        <p:nvSpPr>
          <p:cNvPr id="5" name="フッター プレースホルダー 4">
            <a:extLst>
              <a:ext uri="{FF2B5EF4-FFF2-40B4-BE49-F238E27FC236}">
                <a16:creationId xmlns:a16="http://schemas.microsoft.com/office/drawing/2014/main" id="{55BE5D3A-7F46-4FBC-8513-EB14CC98FEFE}"/>
              </a:ext>
            </a:extLst>
          </p:cNvPr>
          <p:cNvSpPr>
            <a:spLocks noGrp="1"/>
          </p:cNvSpPr>
          <p:nvPr>
            <p:ph type="ftr" sz="quarter" idx="3"/>
          </p:nvPr>
        </p:nvSpPr>
        <p:spPr>
          <a:xfrm>
            <a:off x="3281365" y="6356353"/>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2486659-E9DB-44A4-A5B1-13E8EB0C56B7}"/>
              </a:ext>
            </a:extLst>
          </p:cNvPr>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73D0EF41-5076-ED44-A1EC-0638308AA56D}" type="slidenum">
              <a:rPr lang="ja-JP" altLang="en-US" smtClean="0"/>
              <a:pPr/>
              <a:t>‹#›</a:t>
            </a:fld>
            <a:endParaRPr lang="ja-JP" altLang="en-US"/>
          </a:p>
        </p:txBody>
      </p:sp>
    </p:spTree>
    <p:extLst>
      <p:ext uri="{BB962C8B-B14F-4D97-AF65-F5344CB8AC3E}">
        <p14:creationId xmlns:p14="http://schemas.microsoft.com/office/powerpoint/2010/main" val="230996201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10" r:id="rId12"/>
    <p:sldLayoutId id="2147483814" r:id="rId13"/>
    <p:sldLayoutId id="2147483811" r:id="rId14"/>
  </p:sldLayoutIdLst>
  <p:hf hdr="0" ftr="0" dt="0"/>
  <p:txStyles>
    <p:titleStyle>
      <a:lvl1pPr algn="l" defTabSz="742887"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22" indent="-185722" algn="l" defTabSz="742887"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167" indent="-185722" algn="l" defTabSz="742887"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11" indent="-185722" algn="l" defTabSz="742887"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054"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499"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2942"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385"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829"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274" indent="-185722" algn="l" defTabSz="742887"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887" rtl="0" eaLnBrk="1" latinLnBrk="0" hangingPunct="1">
        <a:defRPr kumimoji="1" sz="1463" kern="1200">
          <a:solidFill>
            <a:schemeClr val="tx1"/>
          </a:solidFill>
          <a:latin typeface="+mn-lt"/>
          <a:ea typeface="+mn-ea"/>
          <a:cs typeface="+mn-cs"/>
        </a:defRPr>
      </a:lvl1pPr>
      <a:lvl2pPr marL="371443" algn="l" defTabSz="742887" rtl="0" eaLnBrk="1" latinLnBrk="0" hangingPunct="1">
        <a:defRPr kumimoji="1" sz="1463" kern="1200">
          <a:solidFill>
            <a:schemeClr val="tx1"/>
          </a:solidFill>
          <a:latin typeface="+mn-lt"/>
          <a:ea typeface="+mn-ea"/>
          <a:cs typeface="+mn-cs"/>
        </a:defRPr>
      </a:lvl2pPr>
      <a:lvl3pPr marL="742887" algn="l" defTabSz="742887" rtl="0" eaLnBrk="1" latinLnBrk="0" hangingPunct="1">
        <a:defRPr kumimoji="1" sz="1463" kern="1200">
          <a:solidFill>
            <a:schemeClr val="tx1"/>
          </a:solidFill>
          <a:latin typeface="+mn-lt"/>
          <a:ea typeface="+mn-ea"/>
          <a:cs typeface="+mn-cs"/>
        </a:defRPr>
      </a:lvl3pPr>
      <a:lvl4pPr marL="1114331" algn="l" defTabSz="742887" rtl="0" eaLnBrk="1" latinLnBrk="0" hangingPunct="1">
        <a:defRPr kumimoji="1" sz="1463" kern="1200">
          <a:solidFill>
            <a:schemeClr val="tx1"/>
          </a:solidFill>
          <a:latin typeface="+mn-lt"/>
          <a:ea typeface="+mn-ea"/>
          <a:cs typeface="+mn-cs"/>
        </a:defRPr>
      </a:lvl4pPr>
      <a:lvl5pPr marL="1485776" algn="l" defTabSz="742887" rtl="0" eaLnBrk="1" latinLnBrk="0" hangingPunct="1">
        <a:defRPr kumimoji="1" sz="1463" kern="1200">
          <a:solidFill>
            <a:schemeClr val="tx1"/>
          </a:solidFill>
          <a:latin typeface="+mn-lt"/>
          <a:ea typeface="+mn-ea"/>
          <a:cs typeface="+mn-cs"/>
        </a:defRPr>
      </a:lvl5pPr>
      <a:lvl6pPr marL="1857220" algn="l" defTabSz="742887" rtl="0" eaLnBrk="1" latinLnBrk="0" hangingPunct="1">
        <a:defRPr kumimoji="1" sz="1463" kern="1200">
          <a:solidFill>
            <a:schemeClr val="tx1"/>
          </a:solidFill>
          <a:latin typeface="+mn-lt"/>
          <a:ea typeface="+mn-ea"/>
          <a:cs typeface="+mn-cs"/>
        </a:defRPr>
      </a:lvl6pPr>
      <a:lvl7pPr marL="2228663" algn="l" defTabSz="742887" rtl="0" eaLnBrk="1" latinLnBrk="0" hangingPunct="1">
        <a:defRPr kumimoji="1" sz="1463" kern="1200">
          <a:solidFill>
            <a:schemeClr val="tx1"/>
          </a:solidFill>
          <a:latin typeface="+mn-lt"/>
          <a:ea typeface="+mn-ea"/>
          <a:cs typeface="+mn-cs"/>
        </a:defRPr>
      </a:lvl7pPr>
      <a:lvl8pPr marL="2600108" algn="l" defTabSz="742887" rtl="0" eaLnBrk="1" latinLnBrk="0" hangingPunct="1">
        <a:defRPr kumimoji="1" sz="1463" kern="1200">
          <a:solidFill>
            <a:schemeClr val="tx1"/>
          </a:solidFill>
          <a:latin typeface="+mn-lt"/>
          <a:ea typeface="+mn-ea"/>
          <a:cs typeface="+mn-cs"/>
        </a:defRPr>
      </a:lvl8pPr>
      <a:lvl9pPr marL="2971551" algn="l" defTabSz="742887"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3756E-EA7D-494C-AAD0-66DA781C088F}" type="datetimeFigureOut">
              <a:rPr kumimoji="1" lang="ja-JP" altLang="en-US" smtClean="0"/>
              <a:t>2020/12/3</a:t>
            </a:fld>
            <a:endParaRPr kumimoji="1" lang="ja-JP" altLang="en-US"/>
          </a:p>
        </p:txBody>
      </p:sp>
      <p:sp>
        <p:nvSpPr>
          <p:cNvPr id="5" name="フッター プレースホルダー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EE28D-6B92-49E8-91A4-8C7E68004D1C}" type="slidenum">
              <a:rPr kumimoji="1" lang="ja-JP" altLang="en-US" smtClean="0"/>
              <a:t>‹#›</a:t>
            </a:fld>
            <a:endParaRPr kumimoji="1" lang="ja-JP" altLang="en-US"/>
          </a:p>
        </p:txBody>
      </p:sp>
    </p:spTree>
    <p:extLst>
      <p:ext uri="{BB962C8B-B14F-4D97-AF65-F5344CB8AC3E}">
        <p14:creationId xmlns:p14="http://schemas.microsoft.com/office/powerpoint/2010/main" val="132758283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1.xml"/><Relationship Id="rId1" Type="http://schemas.openxmlformats.org/officeDocument/2006/relationships/slideLayout" Target="../slideLayouts/slideLayout21.xml"/><Relationship Id="rId4" Type="http://schemas.openxmlformats.org/officeDocument/2006/relationships/image" Target="../media/image109.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9.xml"/><Relationship Id="rId1" Type="http://schemas.openxmlformats.org/officeDocument/2006/relationships/slideLayout" Target="../slideLayouts/slideLayout21.xml"/><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3.emf"/><Relationship Id="rId4" Type="http://schemas.openxmlformats.org/officeDocument/2006/relationships/image" Target="../media/image12.emf"/></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notesSlide" Target="../notesSlides/notesSlide115.xml"/><Relationship Id="rId7" Type="http://schemas.openxmlformats.org/officeDocument/2006/relationships/image" Target="../media/image121.jpg"/><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120.jpg"/><Relationship Id="rId5" Type="http://schemas.openxmlformats.org/officeDocument/2006/relationships/image" Target="../media/image119.jpeg"/><Relationship Id="rId10" Type="http://schemas.openxmlformats.org/officeDocument/2006/relationships/image" Target="../media/image117.png"/><Relationship Id="rId4" Type="http://schemas.openxmlformats.org/officeDocument/2006/relationships/image" Target="../media/image118.jpg"/><Relationship Id="rId9" Type="http://schemas.openxmlformats.org/officeDocument/2006/relationships/oleObject" Target="../embeddings/oleObject2.bin"/></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126.jpg"/><Relationship Id="rId2" Type="http://schemas.openxmlformats.org/officeDocument/2006/relationships/notesSlide" Target="../notesSlides/notesSlide116.xml"/><Relationship Id="rId1" Type="http://schemas.openxmlformats.org/officeDocument/2006/relationships/slideLayout" Target="../slideLayouts/slideLayout21.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11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21.xml"/><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9.xml"/><Relationship Id="rId1" Type="http://schemas.openxmlformats.org/officeDocument/2006/relationships/slideLayout" Target="../slideLayouts/slideLayout21.xml"/><Relationship Id="rId5" Type="http://schemas.openxmlformats.org/officeDocument/2006/relationships/image" Target="../media/image132.jpg"/><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1.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2.xml"/><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3.xml"/><Relationship Id="rId1" Type="http://schemas.openxmlformats.org/officeDocument/2006/relationships/slideLayout" Target="../slideLayouts/slideLayout21.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124.xml"/><Relationship Id="rId1" Type="http://schemas.openxmlformats.org/officeDocument/2006/relationships/slideLayout" Target="../slideLayouts/slideLayout23.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7.xml"/><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image" Target="../media/image1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2.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4.xml"/><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36.xml"/><Relationship Id="rId1" Type="http://schemas.openxmlformats.org/officeDocument/2006/relationships/slideLayout" Target="../slideLayouts/slideLayout21.xml"/><Relationship Id="rId4" Type="http://schemas.openxmlformats.org/officeDocument/2006/relationships/image" Target="../media/image148.jp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8.xml"/><Relationship Id="rId1" Type="http://schemas.openxmlformats.org/officeDocument/2006/relationships/slideLayout" Target="../slideLayouts/slideLayout21.xml"/><Relationship Id="rId6" Type="http://schemas.openxmlformats.org/officeDocument/2006/relationships/image" Target="../media/image152.jpg"/><Relationship Id="rId5" Type="http://schemas.openxmlformats.org/officeDocument/2006/relationships/image" Target="../media/image151.jpg"/><Relationship Id="rId4" Type="http://schemas.openxmlformats.org/officeDocument/2006/relationships/image" Target="../media/image150.jp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4.xml"/><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5.xml"/><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8" Type="http://schemas.openxmlformats.org/officeDocument/2006/relationships/image" Target="../media/image159.jp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156.xml"/><Relationship Id="rId1" Type="http://schemas.openxmlformats.org/officeDocument/2006/relationships/slideLayout" Target="../slideLayouts/slideLayout21.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notesSlide" Target="../notesSlides/notesSlide158.xml"/><Relationship Id="rId1" Type="http://schemas.openxmlformats.org/officeDocument/2006/relationships/slideLayout" Target="../slideLayouts/slideLayout21.xml"/><Relationship Id="rId4" Type="http://schemas.openxmlformats.org/officeDocument/2006/relationships/image" Target="../media/image16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0.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notesSlide" Target="../notesSlides/notesSlide160.xml"/><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1.xml"/><Relationship Id="rId1" Type="http://schemas.openxmlformats.org/officeDocument/2006/relationships/slideLayout" Target="../slideLayouts/slideLayout21.xml"/><Relationship Id="rId6" Type="http://schemas.openxmlformats.org/officeDocument/2006/relationships/image" Target="../media/image168.png"/><Relationship Id="rId5" Type="http://schemas.openxmlformats.org/officeDocument/2006/relationships/image" Target="../media/image167.jpg"/><Relationship Id="rId4" Type="http://schemas.openxmlformats.org/officeDocument/2006/relationships/image" Target="../media/image166.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7.xml"/><Relationship Id="rId1" Type="http://schemas.openxmlformats.org/officeDocument/2006/relationships/slideLayout" Target="../slideLayouts/slideLayout21.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2.xml"/><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notesSlide" Target="../notesSlides/notesSlide179.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0.xml"/><Relationship Id="rId1" Type="http://schemas.openxmlformats.org/officeDocument/2006/relationships/slideLayout" Target="../slideLayouts/slideLayout2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81.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81.xml"/><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2.xml"/><Relationship Id="rId1" Type="http://schemas.openxmlformats.org/officeDocument/2006/relationships/slideLayout" Target="../slideLayouts/slideLayout21.xml"/><Relationship Id="rId4" Type="http://schemas.openxmlformats.org/officeDocument/2006/relationships/image" Target="../media/image181.png"/></Relationships>
</file>

<file path=ppt/slides/_rels/slide1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3.xml"/><Relationship Id="rId1" Type="http://schemas.openxmlformats.org/officeDocument/2006/relationships/slideLayout" Target="../slideLayouts/slideLayout21.xml"/><Relationship Id="rId4" Type="http://schemas.openxmlformats.org/officeDocument/2006/relationships/image" Target="../media/image183.tiff"/></Relationships>
</file>

<file path=ppt/slides/_rels/slide18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4.xml"/><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186.xml"/><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7.xml"/><Relationship Id="rId1" Type="http://schemas.openxmlformats.org/officeDocument/2006/relationships/slideLayout" Target="../slideLayouts/slideLayout21.xml"/><Relationship Id="rId5" Type="http://schemas.openxmlformats.org/officeDocument/2006/relationships/image" Target="../media/image188.jpeg"/><Relationship Id="rId4" Type="http://schemas.openxmlformats.org/officeDocument/2006/relationships/image" Target="../media/image187.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8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1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0.xml"/><Relationship Id="rId1" Type="http://schemas.openxmlformats.org/officeDocument/2006/relationships/slideLayout" Target="../slideLayouts/slideLayout21.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1.xml"/></Relationships>
</file>

<file path=ppt/slides/_rels/slide192.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92.xml"/><Relationship Id="rId1" Type="http://schemas.openxmlformats.org/officeDocument/2006/relationships/slideLayout" Target="../slideLayouts/slideLayout21.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emf"/></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1.xml"/></Relationships>
</file>

<file path=ppt/slides/_rels/slide197.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197.xml"/><Relationship Id="rId1" Type="http://schemas.openxmlformats.org/officeDocument/2006/relationships/slideLayout" Target="../slideLayouts/slideLayout21.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png"/></Relationships>
</file>

<file path=ppt/slides/_rels/slide19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8.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9.xml"/><Relationship Id="rId1" Type="http://schemas.openxmlformats.org/officeDocument/2006/relationships/slideLayout" Target="../slideLayouts/slideLayout21.xml"/><Relationship Id="rId5" Type="http://schemas.openxmlformats.org/officeDocument/2006/relationships/image" Target="../media/image206.png"/><Relationship Id="rId4" Type="http://schemas.openxmlformats.org/officeDocument/2006/relationships/image" Target="../media/image20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0.xml"/><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2.xml"/><Relationship Id="rId1" Type="http://schemas.openxmlformats.org/officeDocument/2006/relationships/slideLayout" Target="../slideLayouts/slideLayout23.xml"/><Relationship Id="rId4" Type="http://schemas.openxmlformats.org/officeDocument/2006/relationships/image" Target="../media/image208.tiff"/></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9.jpg"/><Relationship Id="rId7" Type="http://schemas.openxmlformats.org/officeDocument/2006/relationships/image" Target="../media/image213.jpeg"/><Relationship Id="rId2" Type="http://schemas.openxmlformats.org/officeDocument/2006/relationships/notesSlide" Target="../notesSlides/notesSlide204.xml"/><Relationship Id="rId1" Type="http://schemas.openxmlformats.org/officeDocument/2006/relationships/slideLayout" Target="../slideLayouts/slideLayout23.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6.xml"/><Relationship Id="rId1" Type="http://schemas.openxmlformats.org/officeDocument/2006/relationships/slideLayout" Target="../slideLayouts/slideLayout23.xml"/><Relationship Id="rId5" Type="http://schemas.openxmlformats.org/officeDocument/2006/relationships/image" Target="../media/image215.jpeg"/><Relationship Id="rId4" Type="http://schemas.microsoft.com/office/2007/relationships/hdphoto" Target="../media/hdphoto1.wdp"/></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8.xml"/><Relationship Id="rId1" Type="http://schemas.openxmlformats.org/officeDocument/2006/relationships/slideLayout" Target="../slideLayouts/slideLayout23.xml"/><Relationship Id="rId4" Type="http://schemas.openxmlformats.org/officeDocument/2006/relationships/image" Target="../media/image217.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1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10.xml"/><Relationship Id="rId1" Type="http://schemas.openxmlformats.org/officeDocument/2006/relationships/slideLayout" Target="../slideLayouts/slideLayout2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1.xml"/><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12.xml"/><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3.xml"/><Relationship Id="rId1" Type="http://schemas.openxmlformats.org/officeDocument/2006/relationships/slideLayout" Target="../slideLayouts/slideLayout23.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21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14.xml"/><Relationship Id="rId1" Type="http://schemas.openxmlformats.org/officeDocument/2006/relationships/slideLayout" Target="../slideLayouts/slideLayout23.xml"/><Relationship Id="rId4" Type="http://schemas.openxmlformats.org/officeDocument/2006/relationships/image" Target="../media/image225.jpeg"/></Relationships>
</file>

<file path=ppt/slides/_rels/slide21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15.xml"/><Relationship Id="rId1" Type="http://schemas.openxmlformats.org/officeDocument/2006/relationships/slideLayout" Target="../slideLayouts/slideLayout23.xml"/><Relationship Id="rId5" Type="http://schemas.openxmlformats.org/officeDocument/2006/relationships/image" Target="../media/image222.jpeg"/><Relationship Id="rId4" Type="http://schemas.openxmlformats.org/officeDocument/2006/relationships/image" Target="../media/image223.jpeg"/></Relationships>
</file>

<file path=ppt/slides/_rels/slide2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16.xml"/><Relationship Id="rId1" Type="http://schemas.openxmlformats.org/officeDocument/2006/relationships/slideLayout" Target="../slideLayouts/slideLayout2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7.xml"/><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218.xml"/><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1.xml"/></Relationships>
</file>

<file path=ppt/slides/_rels/slide22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22.xml"/><Relationship Id="rId1" Type="http://schemas.openxmlformats.org/officeDocument/2006/relationships/slideLayout" Target="../slideLayouts/slideLayout2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1.xml"/></Relationships>
</file>

<file path=ppt/slides/_rels/slide22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4.xml"/><Relationship Id="rId1" Type="http://schemas.openxmlformats.org/officeDocument/2006/relationships/slideLayout" Target="../slideLayouts/slideLayout21.xml"/><Relationship Id="rId5" Type="http://schemas.openxmlformats.org/officeDocument/2006/relationships/image" Target="../media/image231.png"/><Relationship Id="rId4" Type="http://schemas.openxmlformats.org/officeDocument/2006/relationships/image" Target="../media/image230.png"/></Relationships>
</file>

<file path=ppt/slides/_rels/slide22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5.xml"/><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tiff"/><Relationship Id="rId2" Type="http://schemas.openxmlformats.org/officeDocument/2006/relationships/notesSlide" Target="../notesSlides/notesSlide226.xml"/><Relationship Id="rId1" Type="http://schemas.openxmlformats.org/officeDocument/2006/relationships/slideLayout" Target="../slideLayouts/slideLayout21.xml"/><Relationship Id="rId6" Type="http://schemas.openxmlformats.org/officeDocument/2006/relationships/image" Target="../media/image236.tiff"/><Relationship Id="rId5" Type="http://schemas.openxmlformats.org/officeDocument/2006/relationships/image" Target="../media/image235.tiff"/><Relationship Id="rId4" Type="http://schemas.openxmlformats.org/officeDocument/2006/relationships/image" Target="../media/image234.png"/></Relationships>
</file>

<file path=ppt/slides/_rels/slide22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27.xml"/><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239.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23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30.xml"/><Relationship Id="rId1" Type="http://schemas.openxmlformats.org/officeDocument/2006/relationships/slideLayout" Target="../slideLayouts/slideLayout21.xml"/></Relationships>
</file>

<file path=ppt/slides/_rels/slide2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1.xml"/><Relationship Id="rId1" Type="http://schemas.openxmlformats.org/officeDocument/2006/relationships/slideLayout" Target="../slideLayouts/slideLayout21.xml"/><Relationship Id="rId5" Type="http://schemas.openxmlformats.org/officeDocument/2006/relationships/image" Target="../media/image282.emf"/><Relationship Id="rId4" Type="http://schemas.openxmlformats.org/officeDocument/2006/relationships/customXml" Target="../ink/ink1.xml"/></Relationships>
</file>

<file path=ppt/slides/_rels/slide232.xml.rels><?xml version="1.0" encoding="UTF-8" standalone="yes"?>
<Relationships xmlns="http://schemas.openxmlformats.org/package/2006/relationships"><Relationship Id="rId3" Type="http://schemas.openxmlformats.org/officeDocument/2006/relationships/image" Target="../media/image242.tiff"/><Relationship Id="rId2" Type="http://schemas.openxmlformats.org/officeDocument/2006/relationships/notesSlide" Target="../notesSlides/notesSlide232.xml"/><Relationship Id="rId1" Type="http://schemas.openxmlformats.org/officeDocument/2006/relationships/slideLayout" Target="../slideLayouts/slideLayout21.xml"/><Relationship Id="rId4" Type="http://schemas.openxmlformats.org/officeDocument/2006/relationships/image" Target="../media/image243.tiff"/></Relationships>
</file>

<file path=ppt/slides/_rels/slide23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33.xml"/><Relationship Id="rId1" Type="http://schemas.openxmlformats.org/officeDocument/2006/relationships/slideLayout" Target="../slideLayouts/slideLayout21.xml"/><Relationship Id="rId4" Type="http://schemas.openxmlformats.org/officeDocument/2006/relationships/image" Target="../media/image245.tiff"/></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36.xml"/><Relationship Id="rId1" Type="http://schemas.openxmlformats.org/officeDocument/2006/relationships/slideLayout" Target="../slideLayouts/slideLayout2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21.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3.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21.xml"/><Relationship Id="rId5" Type="http://schemas.openxmlformats.org/officeDocument/2006/relationships/image" Target="../media/image74.jpeg"/><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21.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2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21.xml"/><Relationship Id="rId5" Type="http://schemas.openxmlformats.org/officeDocument/2006/relationships/image" Target="../media/image90.jpeg"/><Relationship Id="rId4" Type="http://schemas.openxmlformats.org/officeDocument/2006/relationships/image" Target="../media/image89.jpeg"/></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1.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21.xml"/><Relationship Id="rId4" Type="http://schemas.openxmlformats.org/officeDocument/2006/relationships/image" Target="../media/image96.jpeg"/></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21.xml"/><Relationship Id="rId4" Type="http://schemas.openxmlformats.org/officeDocument/2006/relationships/image" Target="../media/image98.jpeg"/></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4.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21.xml"/><Relationship Id="rId4" Type="http://schemas.openxmlformats.org/officeDocument/2006/relationships/image" Target="../media/image103.jpeg"/></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21.xml"/><Relationship Id="rId4" Type="http://schemas.openxmlformats.org/officeDocument/2006/relationships/image" Target="../media/image106.jpeg"/></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799BAC8-C91F-B146-A7B4-4CCCAF3A3B0E}"/>
              </a:ext>
            </a:extLst>
          </p:cNvPr>
          <p:cNvSpPr/>
          <p:nvPr/>
        </p:nvSpPr>
        <p:spPr>
          <a:xfrm>
            <a:off x="0" y="2"/>
            <a:ext cx="9906000" cy="382942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6373EB82-858A-B149-8002-C5E73B48F2D8}"/>
              </a:ext>
            </a:extLst>
          </p:cNvPr>
          <p:cNvSpPr/>
          <p:nvPr/>
        </p:nvSpPr>
        <p:spPr>
          <a:xfrm>
            <a:off x="0" y="932382"/>
            <a:ext cx="9906000" cy="2686839"/>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4792CEB0-02C8-DC43-89E2-638C663BD3E5}"/>
              </a:ext>
            </a:extLst>
          </p:cNvPr>
          <p:cNvSpPr>
            <a:spLocks noGrp="1"/>
          </p:cNvSpPr>
          <p:nvPr>
            <p:ph type="ctrTitle"/>
          </p:nvPr>
        </p:nvSpPr>
        <p:spPr>
          <a:xfrm>
            <a:off x="1014886" y="908050"/>
            <a:ext cx="8259291" cy="2921374"/>
          </a:xfrm>
        </p:spPr>
        <p:txBody>
          <a:bodyPr anchor="ctr">
            <a:noAutofit/>
          </a:bodyPr>
          <a:lstStyle/>
          <a:p>
            <a:pPr marL="1438154" indent="-1438154" algn="l">
              <a:lnSpc>
                <a:spcPct val="100000"/>
              </a:lnSpc>
              <a:spcBef>
                <a:spcPts val="599"/>
              </a:spcBef>
            </a:pPr>
            <a:r>
              <a:rPr lang="ja-JP" altLang="en-US" sz="3199" dirty="0">
                <a:latin typeface="メイリオ" panose="020B0604030504040204" pitchFamily="50" charset="-128"/>
                <a:ea typeface="メイリオ" panose="020B0604030504040204" pitchFamily="50" charset="-128"/>
              </a:rPr>
              <a:t>第</a:t>
            </a:r>
            <a:r>
              <a:rPr lang="en-US" altLang="ja-JP" sz="3199" dirty="0">
                <a:latin typeface="メイリオ" panose="020B0604030504040204" pitchFamily="50" charset="-128"/>
                <a:ea typeface="メイリオ" panose="020B0604030504040204" pitchFamily="50" charset="-128"/>
              </a:rPr>
              <a:t>Ⅳ</a:t>
            </a:r>
            <a:r>
              <a:rPr lang="ja-JP" altLang="en-US" sz="3199" dirty="0">
                <a:latin typeface="メイリオ" panose="020B0604030504040204" pitchFamily="50" charset="-128"/>
                <a:ea typeface="メイリオ" panose="020B0604030504040204" pitchFamily="50" charset="-128"/>
              </a:rPr>
              <a:t>章　医療的ケア児の看護ケアの実際</a:t>
            </a:r>
          </a:p>
        </p:txBody>
      </p:sp>
      <p:sp>
        <p:nvSpPr>
          <p:cNvPr id="5" name="字幕 2">
            <a:extLst>
              <a:ext uri="{FF2B5EF4-FFF2-40B4-BE49-F238E27FC236}">
                <a16:creationId xmlns:a16="http://schemas.microsoft.com/office/drawing/2014/main" id="{C6F8B127-6C52-4554-AC62-E5057BA734B9}"/>
              </a:ext>
            </a:extLst>
          </p:cNvPr>
          <p:cNvSpPr>
            <a:spLocks noGrp="1"/>
          </p:cNvSpPr>
          <p:nvPr>
            <p:ph type="subTitle" idx="1"/>
          </p:nvPr>
        </p:nvSpPr>
        <p:spPr>
          <a:xfrm>
            <a:off x="254923" y="3946068"/>
            <a:ext cx="9396156" cy="2522136"/>
          </a:xfrm>
        </p:spPr>
        <p:txBody>
          <a:bodyPr>
            <a:noAutofit/>
          </a:bodyPr>
          <a:lstStyle/>
          <a:p>
            <a:pPr algn="l">
              <a:lnSpc>
                <a:spcPct val="150000"/>
              </a:lnSpc>
              <a:spcBef>
                <a:spcPts val="0"/>
              </a:spcBef>
            </a:pPr>
            <a:r>
              <a:rPr lang="ja-JP" altLang="en-US" sz="2000" dirty="0">
                <a:latin typeface="メイリオ" panose="020B0604030504040204" pitchFamily="50" charset="-128"/>
                <a:ea typeface="メイリオ" panose="020B0604030504040204" pitchFamily="50" charset="-128"/>
              </a:rPr>
              <a:t>１．呼吸障害の病態の理解と基本的対応　６．経管栄養</a:t>
            </a:r>
            <a:endParaRPr lang="en-US" altLang="ja-JP" sz="2000" dirty="0">
              <a:latin typeface="メイリオ" panose="020B0604030504040204" pitchFamily="50" charset="-128"/>
              <a:ea typeface="メイリオ" panose="020B0604030504040204" pitchFamily="50" charset="-128"/>
            </a:endParaRPr>
          </a:p>
          <a:p>
            <a:pPr algn="l">
              <a:lnSpc>
                <a:spcPct val="150000"/>
              </a:lnSpc>
              <a:spcBef>
                <a:spcPts val="0"/>
              </a:spcBef>
            </a:pPr>
            <a:r>
              <a:rPr lang="ja-JP" altLang="en-US" sz="2000" dirty="0">
                <a:latin typeface="メイリオ" panose="020B0604030504040204" pitchFamily="50" charset="-128"/>
                <a:ea typeface="メイリオ" panose="020B0604030504040204" pitchFamily="50" charset="-128"/>
              </a:rPr>
              <a:t>２．喀痰吸引　　　　　　　　　　　　　７．神経因性膀胱と間欠導尿</a:t>
            </a:r>
            <a:endParaRPr lang="en-US" altLang="ja-JP" sz="2000" dirty="0">
              <a:latin typeface="メイリオ" panose="020B0604030504040204" pitchFamily="50" charset="-128"/>
              <a:ea typeface="メイリオ" panose="020B0604030504040204" pitchFamily="50" charset="-128"/>
            </a:endParaRPr>
          </a:p>
          <a:p>
            <a:pPr algn="l">
              <a:lnSpc>
                <a:spcPct val="150000"/>
              </a:lnSpc>
              <a:spcBef>
                <a:spcPts val="0"/>
              </a:spcBef>
            </a:pPr>
            <a:r>
              <a:rPr lang="ja-JP" altLang="en-US" sz="2000" dirty="0">
                <a:latin typeface="メイリオ" panose="020B0604030504040204" pitchFamily="50" charset="-128"/>
                <a:ea typeface="メイリオ" panose="020B0604030504040204" pitchFamily="50" charset="-128"/>
              </a:rPr>
              <a:t>３．気管切開　　　　　　　　　　　　　８．ヒヤリ・ハット、アクシデントの</a:t>
            </a:r>
            <a:endParaRPr lang="en-US" altLang="ja-JP" sz="2000" dirty="0">
              <a:latin typeface="メイリオ" panose="020B0604030504040204" pitchFamily="50" charset="-128"/>
              <a:ea typeface="メイリオ" panose="020B0604030504040204" pitchFamily="50" charset="-128"/>
            </a:endParaRPr>
          </a:p>
          <a:p>
            <a:pPr algn="l">
              <a:lnSpc>
                <a:spcPct val="150000"/>
              </a:lnSpc>
              <a:spcBef>
                <a:spcPts val="0"/>
              </a:spcBef>
            </a:pPr>
            <a:r>
              <a:rPr lang="ja-JP" altLang="en-US" sz="2000" dirty="0">
                <a:latin typeface="メイリオ" panose="020B0604030504040204" pitchFamily="50" charset="-128"/>
                <a:ea typeface="メイリオ" panose="020B0604030504040204" pitchFamily="50" charset="-128"/>
              </a:rPr>
              <a:t>４．呼吸不全と酸素療法　　　　　　　　　　実際</a:t>
            </a:r>
            <a:endParaRPr lang="en-US" altLang="ja-JP" sz="2000" dirty="0">
              <a:latin typeface="メイリオ" panose="020B0604030504040204" pitchFamily="50" charset="-128"/>
              <a:ea typeface="メイリオ" panose="020B0604030504040204" pitchFamily="50" charset="-128"/>
            </a:endParaRPr>
          </a:p>
          <a:p>
            <a:pPr algn="l">
              <a:lnSpc>
                <a:spcPct val="150000"/>
              </a:lnSpc>
              <a:spcBef>
                <a:spcPts val="0"/>
              </a:spcBef>
            </a:pPr>
            <a:r>
              <a:rPr lang="ja-JP" altLang="en-US" sz="2000" dirty="0">
                <a:latin typeface="メイリオ" panose="020B0604030504040204" pitchFamily="50" charset="-128"/>
                <a:ea typeface="メイリオ" panose="020B0604030504040204" pitchFamily="50" charset="-128"/>
              </a:rPr>
              <a:t>５．</a:t>
            </a:r>
            <a:r>
              <a:rPr lang="zh-TW" altLang="en-US" sz="2000" dirty="0">
                <a:latin typeface="メイリオ" panose="020B0604030504040204" pitchFamily="50" charset="-128"/>
                <a:ea typeface="メイリオ" panose="020B0604030504040204" pitchFamily="50" charset="-128"/>
              </a:rPr>
              <a:t>人工呼吸療法</a:t>
            </a: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　　　　　　　　</a:t>
            </a:r>
            <a:endParaRPr lang="en-US" altLang="zh-TW" sz="1800" dirty="0">
              <a:latin typeface="メイリオ" panose="020B0604030504040204" pitchFamily="50" charset="-128"/>
              <a:ea typeface="メイリオ" panose="020B0604030504040204" pitchFamily="50" charset="-128"/>
            </a:endParaRPr>
          </a:p>
          <a:p>
            <a:pPr marL="457161" indent="-457161" algn="l">
              <a:lnSpc>
                <a:spcPct val="150000"/>
              </a:lnSpc>
              <a:spcBef>
                <a:spcPts val="0"/>
              </a:spcBef>
              <a:buFont typeface="+mj-lt"/>
              <a:buAutoNum type="arabicPeriod"/>
            </a:pPr>
            <a:endParaRPr lang="en-US" altLang="zh-TW" sz="2200" dirty="0">
              <a:latin typeface="メイリオ" panose="020B0604030504040204" pitchFamily="50" charset="-128"/>
              <a:ea typeface="メイリオ" panose="020B0604030504040204" pitchFamily="50" charset="-128"/>
            </a:endParaRPr>
          </a:p>
          <a:p>
            <a:pPr marL="457161" indent="-457161" algn="l">
              <a:lnSpc>
                <a:spcPct val="150000"/>
              </a:lnSpc>
              <a:spcBef>
                <a:spcPts val="0"/>
              </a:spcBef>
              <a:buFont typeface="+mj-lt"/>
              <a:buAutoNum type="arabicPeriod"/>
            </a:pPr>
            <a:endParaRPr lang="ja-JP" altLang="en-US" sz="22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105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3241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7560EFD9-F74E-4CE4-A0C4-C2FB725995A6}"/>
              </a:ext>
            </a:extLst>
          </p:cNvPr>
          <p:cNvSpPr/>
          <p:nvPr/>
        </p:nvSpPr>
        <p:spPr>
          <a:xfrm>
            <a:off x="704850" y="1590189"/>
            <a:ext cx="8604249" cy="977900"/>
          </a:xfrm>
          <a:prstGeom prst="rect">
            <a:avLst/>
          </a:prstGeom>
          <a:solidFill>
            <a:srgbClr val="FFEFBD"/>
          </a:solidFill>
        </p:spPr>
        <p:txBody>
          <a:bodyPr wrap="square" lIns="0" tIns="0" rIns="0" bIns="0" rtlCol="0" anchor="ctr">
            <a:noAutofit/>
          </a:bodyPr>
          <a:lstStyle/>
          <a:p>
            <a:pPr algn="l">
              <a:lnSpc>
                <a:spcPct val="114000"/>
              </a:lnSpc>
            </a:pPr>
            <a:endParaRPr lang="ja-JP" altLang="en-US"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気管・気管支の狭窄</a:t>
            </a:r>
          </a:p>
        </p:txBody>
      </p:sp>
      <p:sp>
        <p:nvSpPr>
          <p:cNvPr id="11" name="テキスト ボックス 4">
            <a:extLst>
              <a:ext uri="{FF2B5EF4-FFF2-40B4-BE49-F238E27FC236}">
                <a16:creationId xmlns:a16="http://schemas.microsoft.com/office/drawing/2014/main" id="{1A75192A-B943-4B4D-8C83-E54C63440875}"/>
              </a:ext>
            </a:extLst>
          </p:cNvPr>
          <p:cNvSpPr txBox="1">
            <a:spLocks noChangeArrowheads="1"/>
          </p:cNvSpPr>
          <p:nvPr/>
        </p:nvSpPr>
        <p:spPr bwMode="auto">
          <a:xfrm>
            <a:off x="1765845" y="1700286"/>
            <a:ext cx="7644857" cy="86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ts val="1800"/>
              </a:spcBef>
              <a:buNone/>
            </a:pPr>
            <a:r>
              <a:rPr lang="ja-JP" altLang="en-US" sz="1800" dirty="0">
                <a:latin typeface="メイリオ" panose="020B0604030504040204" pitchFamily="50" charset="-128"/>
                <a:ea typeface="メイリオ" panose="020B0604030504040204" pitchFamily="50" charset="-128"/>
              </a:rPr>
              <a:t>異常姿勢（反り返り、ねじれ）、変形</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周囲からの圧迫（血管、腫瘍、脊椎椎体、胸骨）</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気管・気管支軟化症、　気管の肉芽・浮腫</a:t>
            </a:r>
            <a:endParaRPr lang="en-US" altLang="ja-JP" sz="1800" dirty="0">
              <a:latin typeface="メイリオ" panose="020B0604030504040204" pitchFamily="50" charset="-128"/>
              <a:ea typeface="メイリオ" panose="020B0604030504040204" pitchFamily="50" charset="-128"/>
            </a:endParaRPr>
          </a:p>
        </p:txBody>
      </p:sp>
      <p:sp>
        <p:nvSpPr>
          <p:cNvPr id="12" name="テキスト ボックス 4">
            <a:extLst>
              <a:ext uri="{FF2B5EF4-FFF2-40B4-BE49-F238E27FC236}">
                <a16:creationId xmlns:a16="http://schemas.microsoft.com/office/drawing/2014/main" id="{19530172-7CF7-4F61-B2FE-C2E7AD63D1F7}"/>
              </a:ext>
            </a:extLst>
          </p:cNvPr>
          <p:cNvSpPr txBox="1">
            <a:spLocks noChangeArrowheads="1"/>
          </p:cNvSpPr>
          <p:nvPr/>
        </p:nvSpPr>
        <p:spPr bwMode="auto">
          <a:xfrm>
            <a:off x="835734" y="1854612"/>
            <a:ext cx="697628"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メイリオ" panose="020B0604030504040204" pitchFamily="50" charset="-128"/>
                <a:ea typeface="メイリオ" panose="020B0604030504040204" pitchFamily="50" charset="-128"/>
              </a:rPr>
              <a:t>原因</a:t>
            </a:r>
          </a:p>
        </p:txBody>
      </p:sp>
      <p:pic>
        <p:nvPicPr>
          <p:cNvPr id="13" name="Picture 2">
            <a:extLst>
              <a:ext uri="{FF2B5EF4-FFF2-40B4-BE49-F238E27FC236}">
                <a16:creationId xmlns:a16="http://schemas.microsoft.com/office/drawing/2014/main" id="{8F93BA34-969C-4042-BD7A-B391BF84410B}"/>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t="2696" r="54678" b="15811"/>
          <a:stretch>
            <a:fillRect/>
          </a:stretch>
        </p:blipFill>
        <p:spPr bwMode="auto">
          <a:xfrm>
            <a:off x="2288797" y="2784598"/>
            <a:ext cx="2664203" cy="3367663"/>
          </a:xfrm>
          <a:prstGeom prst="rect">
            <a:avLst/>
          </a:prstGeom>
          <a:noFill/>
          <a:ln w="1270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987E031-042F-4AA9-BD70-5D8AF818513D}"/>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l="51118" t="645" b="8"/>
          <a:stretch>
            <a:fillRect/>
          </a:stretch>
        </p:blipFill>
        <p:spPr bwMode="auto">
          <a:xfrm>
            <a:off x="6896727" y="2756624"/>
            <a:ext cx="2416662" cy="3452973"/>
          </a:xfrm>
          <a:prstGeom prst="rect">
            <a:avLst/>
          </a:prstGeom>
          <a:noFill/>
          <a:ln w="12700">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15" name="テキスト ボックス 5">
            <a:extLst>
              <a:ext uri="{FF2B5EF4-FFF2-40B4-BE49-F238E27FC236}">
                <a16:creationId xmlns:a16="http://schemas.microsoft.com/office/drawing/2014/main" id="{2F460DA7-66E7-4DAD-BF3A-9D37832E2441}"/>
              </a:ext>
            </a:extLst>
          </p:cNvPr>
          <p:cNvSpPr txBox="1">
            <a:spLocks noChangeArrowheads="1"/>
          </p:cNvSpPr>
          <p:nvPr/>
        </p:nvSpPr>
        <p:spPr bwMode="auto">
          <a:xfrm>
            <a:off x="5631715" y="5384464"/>
            <a:ext cx="110799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頸の強い</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反り返り</a:t>
            </a:r>
          </a:p>
        </p:txBody>
      </p:sp>
      <p:sp>
        <p:nvSpPr>
          <p:cNvPr id="16" name="テキスト ボックス 9">
            <a:extLst>
              <a:ext uri="{FF2B5EF4-FFF2-40B4-BE49-F238E27FC236}">
                <a16:creationId xmlns:a16="http://schemas.microsoft.com/office/drawing/2014/main" id="{D1C11DDC-F6A7-4716-A86F-5C6DABAC1AEC}"/>
              </a:ext>
            </a:extLst>
          </p:cNvPr>
          <p:cNvSpPr txBox="1">
            <a:spLocks noChangeArrowheads="1"/>
          </p:cNvSpPr>
          <p:nvPr/>
        </p:nvSpPr>
        <p:spPr bwMode="auto">
          <a:xfrm>
            <a:off x="6896727" y="6273932"/>
            <a:ext cx="1979501" cy="37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喉頭</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気管の狭窄</a:t>
            </a:r>
          </a:p>
        </p:txBody>
      </p:sp>
      <p:sp>
        <p:nvSpPr>
          <p:cNvPr id="17" name="テキスト ボックス 3">
            <a:extLst>
              <a:ext uri="{FF2B5EF4-FFF2-40B4-BE49-F238E27FC236}">
                <a16:creationId xmlns:a16="http://schemas.microsoft.com/office/drawing/2014/main" id="{5D7BE364-1F3E-4183-8172-31582B8A52C7}"/>
              </a:ext>
            </a:extLst>
          </p:cNvPr>
          <p:cNvSpPr txBox="1">
            <a:spLocks noChangeArrowheads="1"/>
          </p:cNvSpPr>
          <p:nvPr/>
        </p:nvSpPr>
        <p:spPr bwMode="auto">
          <a:xfrm>
            <a:off x="723626" y="5499773"/>
            <a:ext cx="15005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頸が中間位（真っ直ぐ）</a:t>
            </a:r>
          </a:p>
        </p:txBody>
      </p:sp>
      <p:sp>
        <p:nvSpPr>
          <p:cNvPr id="18" name="テキスト ボックス 4">
            <a:extLst>
              <a:ext uri="{FF2B5EF4-FFF2-40B4-BE49-F238E27FC236}">
                <a16:creationId xmlns:a16="http://schemas.microsoft.com/office/drawing/2014/main" id="{24EF468E-BC83-449E-9903-8923CD8BD204}"/>
              </a:ext>
            </a:extLst>
          </p:cNvPr>
          <p:cNvSpPr txBox="1">
            <a:spLocks noChangeArrowheads="1"/>
          </p:cNvSpPr>
          <p:nvPr/>
        </p:nvSpPr>
        <p:spPr bwMode="auto">
          <a:xfrm>
            <a:off x="879522" y="6273932"/>
            <a:ext cx="4073478" cy="37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上気道･気管は広く保たれている</a:t>
            </a:r>
          </a:p>
        </p:txBody>
      </p:sp>
      <p:sp>
        <p:nvSpPr>
          <p:cNvPr id="20" name="右矢印 15">
            <a:extLst>
              <a:ext uri="{FF2B5EF4-FFF2-40B4-BE49-F238E27FC236}">
                <a16:creationId xmlns:a16="http://schemas.microsoft.com/office/drawing/2014/main" id="{4A56D491-BFA0-4384-940B-3FAB917FF0C0}"/>
              </a:ext>
            </a:extLst>
          </p:cNvPr>
          <p:cNvSpPr/>
          <p:nvPr/>
        </p:nvSpPr>
        <p:spPr>
          <a:xfrm rot="2728680">
            <a:off x="6389616" y="6146665"/>
            <a:ext cx="380400" cy="190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1" name="右矢印 16">
            <a:extLst>
              <a:ext uri="{FF2B5EF4-FFF2-40B4-BE49-F238E27FC236}">
                <a16:creationId xmlns:a16="http://schemas.microsoft.com/office/drawing/2014/main" id="{6BFCAEB3-CE68-4D1C-A6EA-C53A13F8F9EA}"/>
              </a:ext>
            </a:extLst>
          </p:cNvPr>
          <p:cNvSpPr/>
          <p:nvPr/>
        </p:nvSpPr>
        <p:spPr>
          <a:xfrm>
            <a:off x="7212796" y="5068397"/>
            <a:ext cx="380402" cy="316068"/>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2" name="右矢印 17">
            <a:extLst>
              <a:ext uri="{FF2B5EF4-FFF2-40B4-BE49-F238E27FC236}">
                <a16:creationId xmlns:a16="http://schemas.microsoft.com/office/drawing/2014/main" id="{21692A55-48F6-41CC-9846-AB8EB588306B}"/>
              </a:ext>
            </a:extLst>
          </p:cNvPr>
          <p:cNvSpPr/>
          <p:nvPr/>
        </p:nvSpPr>
        <p:spPr>
          <a:xfrm rot="3038958">
            <a:off x="7559630" y="3646092"/>
            <a:ext cx="380400" cy="25453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27627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490C40B-2CBA-4428-9230-04B36A465315}"/>
              </a:ext>
            </a:extLst>
          </p:cNvPr>
          <p:cNvSpPr>
            <a:spLocks noGrp="1"/>
          </p:cNvSpPr>
          <p:nvPr>
            <p:ph type="title"/>
          </p:nvPr>
        </p:nvSpPr>
        <p:spPr/>
        <p:txBody>
          <a:bodyPr>
            <a:normAutofit/>
          </a:bodyPr>
          <a:lstStyle/>
          <a:p>
            <a:r>
              <a:rPr lang="ja-JP" altLang="en-US" sz="2799" dirty="0"/>
              <a:t>＜単回使用＞手順⑭吸引チューブを破棄する</a:t>
            </a:r>
          </a:p>
        </p:txBody>
      </p:sp>
      <p:sp>
        <p:nvSpPr>
          <p:cNvPr id="11" name="Text Box 8">
            <a:extLst>
              <a:ext uri="{FF2B5EF4-FFF2-40B4-BE49-F238E27FC236}">
                <a16:creationId xmlns:a16="http://schemas.microsoft.com/office/drawing/2014/main" id="{D71B3822-C79F-4AB6-815E-FFE2F0E66576}"/>
              </a:ext>
            </a:extLst>
          </p:cNvPr>
          <p:cNvSpPr txBox="1">
            <a:spLocks noChangeArrowheads="1"/>
          </p:cNvSpPr>
          <p:nvPr/>
        </p:nvSpPr>
        <p:spPr bwMode="auto">
          <a:xfrm>
            <a:off x="583497" y="3099825"/>
            <a:ext cx="8617652" cy="1832752"/>
          </a:xfrm>
          <a:prstGeom prst="rect">
            <a:avLst/>
          </a:prstGeom>
          <a:solidFill>
            <a:srgbClr val="FFF0C1"/>
          </a:solidFill>
          <a:ln w="9525">
            <a:noFill/>
            <a:miter lim="800000"/>
            <a:headEnd/>
            <a:tailEnd/>
          </a:ln>
        </p:spPr>
        <p:txBody>
          <a:bodyPr wrap="square" lIns="144000" rIns="144000"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lnSpc>
                <a:spcPct val="120000"/>
              </a:lnSpc>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なお、気管カニューレ内吸引に使用した吸引チューブは、周囲をアルコール綿で拭いて、口腔内や鼻腔内吸引に用いても結構ですが、その逆は絶対にしないで下さい。</a:t>
            </a:r>
          </a:p>
        </p:txBody>
      </p:sp>
      <p:sp>
        <p:nvSpPr>
          <p:cNvPr id="15" name="テキスト ボックス 4">
            <a:extLst>
              <a:ext uri="{FF2B5EF4-FFF2-40B4-BE49-F238E27FC236}">
                <a16:creationId xmlns:a16="http://schemas.microsoft.com/office/drawing/2014/main" id="{D4A07256-DEE6-4E0B-A39C-624CF656F735}"/>
              </a:ext>
            </a:extLst>
          </p:cNvPr>
          <p:cNvSpPr txBox="1">
            <a:spLocks noChangeArrowheads="1"/>
          </p:cNvSpPr>
          <p:nvPr/>
        </p:nvSpPr>
        <p:spPr bwMode="auto">
          <a:xfrm>
            <a:off x="596901" y="2279823"/>
            <a:ext cx="8628062" cy="82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 ○吸引チューブを接続管からはずし、破棄する</a:t>
            </a:r>
          </a:p>
        </p:txBody>
      </p:sp>
      <p:sp>
        <p:nvSpPr>
          <p:cNvPr id="16" name="テキスト ボックス 12">
            <a:extLst>
              <a:ext uri="{FF2B5EF4-FFF2-40B4-BE49-F238E27FC236}">
                <a16:creationId xmlns:a16="http://schemas.microsoft.com/office/drawing/2014/main" id="{B3B9E929-0CE2-4F3B-A06D-03563D785EB0}"/>
              </a:ext>
            </a:extLst>
          </p:cNvPr>
          <p:cNvSpPr txBox="1">
            <a:spLocks noChangeArrowheads="1"/>
          </p:cNvSpPr>
          <p:nvPr/>
        </p:nvSpPr>
        <p:spPr bwMode="auto">
          <a:xfrm>
            <a:off x="7407672"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74496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＜乾燥法＞手順⑭吸引チューブを保管容器に戻す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28774"/>
            <a:ext cx="8604249" cy="88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spc="-100" dirty="0">
                <a:latin typeface="メイリオ" panose="020B0604030504040204" pitchFamily="50" charset="-128"/>
                <a:ea typeface="メイリオ" panose="020B0604030504040204" pitchFamily="50" charset="-128"/>
              </a:rPr>
              <a:t>○吸引チューブを接続管からはずし、衛生的に保管容器に戻す。</a:t>
            </a:r>
          </a:p>
        </p:txBody>
      </p:sp>
      <p:grpSp>
        <p:nvGrpSpPr>
          <p:cNvPr id="3" name="グループ化 2">
            <a:extLst>
              <a:ext uri="{FF2B5EF4-FFF2-40B4-BE49-F238E27FC236}">
                <a16:creationId xmlns:a16="http://schemas.microsoft.com/office/drawing/2014/main" id="{554B3458-1687-4723-B1E0-7F644FA316F0}"/>
              </a:ext>
            </a:extLst>
          </p:cNvPr>
          <p:cNvGrpSpPr/>
          <p:nvPr/>
        </p:nvGrpSpPr>
        <p:grpSpPr>
          <a:xfrm>
            <a:off x="976727" y="2565402"/>
            <a:ext cx="7884977" cy="2881243"/>
            <a:chOff x="976727" y="2565400"/>
            <a:chExt cx="7411623" cy="2708275"/>
          </a:xfrm>
        </p:grpSpPr>
        <p:pic>
          <p:nvPicPr>
            <p:cNvPr id="9" name="コンテンツ プレースホルダー 5">
              <a:extLst>
                <a:ext uri="{FF2B5EF4-FFF2-40B4-BE49-F238E27FC236}">
                  <a16:creationId xmlns:a16="http://schemas.microsoft.com/office/drawing/2014/main" id="{21C31E56-1592-44A4-8C04-BFE453D208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727" y="256540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1">
              <a:extLst>
                <a:ext uri="{FF2B5EF4-FFF2-40B4-BE49-F238E27FC236}">
                  <a16:creationId xmlns:a16="http://schemas.microsoft.com/office/drawing/2014/main" id="{908E91D2-E6E0-427C-8874-75EDD42C9C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256540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6043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手順⑮対象児への確認、体位・環境の調整</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43541"/>
            <a:ext cx="8604249" cy="39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○手袋をはずす。セッシを元に戻す。</a:t>
            </a:r>
          </a:p>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○対象児に吸引が終わったことを告げ、喀痰がとり切れたかを確認する。</a:t>
            </a:r>
          </a:p>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○体位や環境を整える。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72769" y="614409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36308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手順⑯対象児を観察する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43541"/>
            <a:ext cx="8604249" cy="393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○対象児の顔色、呼吸状態、吸引物の量や性状、気管カニューレの周囲や固定状況等を観察する。</a:t>
            </a:r>
          </a:p>
          <a:p>
            <a:pPr marL="1255607"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　</a:t>
            </a:r>
            <a:r>
              <a:rPr lang="en-US" altLang="ja-JP" sz="2401" dirty="0">
                <a:latin typeface="メイリオ" panose="020B0604030504040204" pitchFamily="50" charset="-128"/>
                <a:ea typeface="メイリオ" panose="020B0604030504040204" pitchFamily="50" charset="-128"/>
              </a:rPr>
              <a:t>※</a:t>
            </a:r>
            <a:r>
              <a:rPr lang="ja-JP" altLang="en-US" sz="2401" dirty="0">
                <a:latin typeface="メイリオ" panose="020B0604030504040204" pitchFamily="50" charset="-128"/>
                <a:ea typeface="メイリオ" panose="020B0604030504040204" pitchFamily="50" charset="-128"/>
              </a:rPr>
              <a:t>これ以降は、口腔内・鼻腔内吸引の手順⑯</a:t>
            </a:r>
            <a:br>
              <a:rPr lang="ja-JP" altLang="en-US"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　「</a:t>
            </a:r>
            <a:r>
              <a:rPr lang="en-US" altLang="ja-JP" sz="2401" dirty="0">
                <a:latin typeface="メイリオ" panose="020B0604030504040204" pitchFamily="50" charset="-128"/>
                <a:ea typeface="メイリオ" panose="020B0604030504040204" pitchFamily="50" charset="-128"/>
              </a:rPr>
              <a:t>『</a:t>
            </a:r>
            <a:r>
              <a:rPr lang="ja-JP" altLang="en-US" sz="2401" dirty="0">
                <a:latin typeface="メイリオ" panose="020B0604030504040204" pitchFamily="50" charset="-128"/>
                <a:ea typeface="メイリオ" panose="020B0604030504040204" pitchFamily="50" charset="-128"/>
              </a:rPr>
              <a:t>流水と石けん</a:t>
            </a:r>
            <a:r>
              <a:rPr lang="en-US" altLang="ja-JP" sz="2401" dirty="0">
                <a:latin typeface="メイリオ" panose="020B0604030504040204" pitchFamily="50" charset="-128"/>
                <a:ea typeface="メイリオ" panose="020B0604030504040204" pitchFamily="50" charset="-128"/>
              </a:rPr>
              <a:t>』</a:t>
            </a:r>
            <a:r>
              <a:rPr lang="ja-JP" altLang="en-US" sz="2401" dirty="0">
                <a:latin typeface="メイリオ" panose="020B0604030504040204" pitchFamily="50" charset="-128"/>
                <a:ea typeface="メイリオ" panose="020B0604030504040204" pitchFamily="50" charset="-128"/>
              </a:rPr>
              <a:t>による手洗いをする」</a:t>
            </a:r>
            <a:br>
              <a:rPr lang="ja-JP" altLang="en-US"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　以降と同様</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72769" y="614718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8613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プレースホルダー 16">
            <a:extLst>
              <a:ext uri="{FF2B5EF4-FFF2-40B4-BE49-F238E27FC236}">
                <a16:creationId xmlns:a16="http://schemas.microsoft.com/office/drawing/2014/main" id="{E76D6E41-4FA5-4E3E-A2BD-02525FEAC202}"/>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気管カニューレ内吸引の手順の追加事項</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3" y="4332116"/>
            <a:ext cx="4030969" cy="87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★吸引された分泌物の量、</a:t>
            </a:r>
            <a:br>
              <a:rPr lang="en-US" altLang="ja-JP" sz="2401" dirty="0">
                <a:solidFill>
                  <a:prstClr val="black"/>
                </a:solidFill>
                <a:latin typeface="メイリオ" panose="020B0604030504040204" pitchFamily="50" charset="-128"/>
                <a:ea typeface="メイリオ" panose="020B0604030504040204" pitchFamily="50" charset="-128"/>
              </a:rPr>
            </a:br>
            <a:r>
              <a:rPr lang="ja-JP" altLang="en-US" sz="2401" dirty="0">
                <a:solidFill>
                  <a:prstClr val="black"/>
                </a:solidFill>
                <a:latin typeface="メイリオ" panose="020B0604030504040204" pitchFamily="50" charset="-128"/>
                <a:ea typeface="メイリオ" panose="020B0604030504040204" pitchFamily="50" charset="-128"/>
              </a:rPr>
              <a:t>性状を気にしましょう。</a:t>
            </a:r>
          </a:p>
        </p:txBody>
      </p:sp>
      <p:sp>
        <p:nvSpPr>
          <p:cNvPr id="6" name="テキスト ボックス 4">
            <a:extLst>
              <a:ext uri="{FF2B5EF4-FFF2-40B4-BE49-F238E27FC236}">
                <a16:creationId xmlns:a16="http://schemas.microsoft.com/office/drawing/2014/main" id="{E5F3210C-2BCB-4C22-B56A-580B2C668CA1}"/>
              </a:ext>
            </a:extLst>
          </p:cNvPr>
          <p:cNvSpPr txBox="1">
            <a:spLocks noChangeArrowheads="1"/>
          </p:cNvSpPr>
          <p:nvPr/>
        </p:nvSpPr>
        <p:spPr bwMode="auto">
          <a:xfrm>
            <a:off x="546601" y="1572686"/>
            <a:ext cx="8604249" cy="6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a:t>
            </a:r>
            <a:r>
              <a:rPr lang="en-US" altLang="ja-JP" sz="2401" dirty="0">
                <a:solidFill>
                  <a:prstClr val="black"/>
                </a:solidFill>
                <a:latin typeface="メイリオ" panose="020B0604030504040204" pitchFamily="50" charset="-128"/>
                <a:ea typeface="メイリオ" panose="020B0604030504040204" pitchFamily="50" charset="-128"/>
              </a:rPr>
              <a:t>1</a:t>
            </a:r>
            <a:r>
              <a:rPr lang="ja-JP" altLang="en-US" sz="2401" dirty="0">
                <a:solidFill>
                  <a:prstClr val="black"/>
                </a:solidFill>
                <a:latin typeface="メイリオ" panose="020B0604030504040204" pitchFamily="50" charset="-128"/>
                <a:ea typeface="メイリオ" panose="020B0604030504040204" pitchFamily="50" charset="-128"/>
              </a:rPr>
              <a:t>回で引ききれないようであれば、この手順を繰り返す</a:t>
            </a:r>
          </a:p>
        </p:txBody>
      </p:sp>
      <p:sp>
        <p:nvSpPr>
          <p:cNvPr id="11" name="Oval 7">
            <a:extLst>
              <a:ext uri="{FF2B5EF4-FFF2-40B4-BE49-F238E27FC236}">
                <a16:creationId xmlns:a16="http://schemas.microsoft.com/office/drawing/2014/main" id="{8154F2E6-0F27-4DA6-8D81-47635741D6FB}"/>
              </a:ext>
            </a:extLst>
          </p:cNvPr>
          <p:cNvSpPr>
            <a:spLocks noChangeArrowheads="1"/>
          </p:cNvSpPr>
          <p:nvPr/>
        </p:nvSpPr>
        <p:spPr bwMode="auto">
          <a:xfrm>
            <a:off x="795715" y="2195013"/>
            <a:ext cx="2609941" cy="1056939"/>
          </a:xfrm>
          <a:prstGeom prst="ellipse">
            <a:avLst/>
          </a:prstGeom>
          <a:solidFill>
            <a:srgbClr val="FF99CC"/>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2" name="Oval 7">
            <a:extLst>
              <a:ext uri="{FF2B5EF4-FFF2-40B4-BE49-F238E27FC236}">
                <a16:creationId xmlns:a16="http://schemas.microsoft.com/office/drawing/2014/main" id="{E76BA3E7-EDE7-4DA0-8500-6619B6A086D2}"/>
              </a:ext>
            </a:extLst>
          </p:cNvPr>
          <p:cNvSpPr>
            <a:spLocks noChangeArrowheads="1"/>
          </p:cNvSpPr>
          <p:nvPr/>
        </p:nvSpPr>
        <p:spPr bwMode="auto">
          <a:xfrm>
            <a:off x="729119" y="2114335"/>
            <a:ext cx="2609941" cy="1056939"/>
          </a:xfrm>
          <a:prstGeom prst="ellipse">
            <a:avLst/>
          </a:prstGeom>
          <a:solidFill>
            <a:srgbClr val="FFE5E5"/>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吸引時の痰の量</a:t>
            </a:r>
          </a:p>
        </p:txBody>
      </p:sp>
      <p:grpSp>
        <p:nvGrpSpPr>
          <p:cNvPr id="3" name="グループ化 2">
            <a:extLst>
              <a:ext uri="{FF2B5EF4-FFF2-40B4-BE49-F238E27FC236}">
                <a16:creationId xmlns:a16="http://schemas.microsoft.com/office/drawing/2014/main" id="{153C7F2B-6C21-4507-BDBD-F94B4C15C9D0}"/>
              </a:ext>
            </a:extLst>
          </p:cNvPr>
          <p:cNvGrpSpPr/>
          <p:nvPr/>
        </p:nvGrpSpPr>
        <p:grpSpPr>
          <a:xfrm>
            <a:off x="4561274" y="2111916"/>
            <a:ext cx="2676535" cy="1140034"/>
            <a:chOff x="5233383" y="2377020"/>
            <a:chExt cx="2676535" cy="1140033"/>
          </a:xfrm>
        </p:grpSpPr>
        <p:sp>
          <p:nvSpPr>
            <p:cNvPr id="8" name="Oval 5">
              <a:extLst>
                <a:ext uri="{FF2B5EF4-FFF2-40B4-BE49-F238E27FC236}">
                  <a16:creationId xmlns:a16="http://schemas.microsoft.com/office/drawing/2014/main" id="{3CEFCA26-AAD1-411D-8E2E-0FC8F1809253}"/>
                </a:ext>
              </a:extLst>
            </p:cNvPr>
            <p:cNvSpPr>
              <a:spLocks noChangeArrowheads="1"/>
            </p:cNvSpPr>
            <p:nvPr/>
          </p:nvSpPr>
          <p:spPr bwMode="auto">
            <a:xfrm>
              <a:off x="5299979" y="2460114"/>
              <a:ext cx="2609939" cy="1056939"/>
            </a:xfrm>
            <a:prstGeom prst="ellipse">
              <a:avLst/>
            </a:prstGeom>
            <a:solidFill>
              <a:srgbClr val="D6A300"/>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4" name="Oval 5">
              <a:extLst>
                <a:ext uri="{FF2B5EF4-FFF2-40B4-BE49-F238E27FC236}">
                  <a16:creationId xmlns:a16="http://schemas.microsoft.com/office/drawing/2014/main" id="{28513E3D-DC94-4C54-A23B-1B2D85DCA547}"/>
                </a:ext>
              </a:extLst>
            </p:cNvPr>
            <p:cNvSpPr>
              <a:spLocks noChangeArrowheads="1"/>
            </p:cNvSpPr>
            <p:nvPr/>
          </p:nvSpPr>
          <p:spPr bwMode="auto">
            <a:xfrm>
              <a:off x="5233383" y="2377020"/>
              <a:ext cx="2609939" cy="1056939"/>
            </a:xfrm>
            <a:prstGeom prst="ellipse">
              <a:avLst/>
            </a:prstGeom>
            <a:solidFill>
              <a:srgbClr val="FFFF99"/>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対象児の合図</a:t>
              </a:r>
            </a:p>
          </p:txBody>
        </p:sp>
      </p:grpSp>
      <p:grpSp>
        <p:nvGrpSpPr>
          <p:cNvPr id="4" name="グループ化 3">
            <a:extLst>
              <a:ext uri="{FF2B5EF4-FFF2-40B4-BE49-F238E27FC236}">
                <a16:creationId xmlns:a16="http://schemas.microsoft.com/office/drawing/2014/main" id="{3056EF29-2CFD-4474-BDF5-5B8B9B8FC972}"/>
              </a:ext>
            </a:extLst>
          </p:cNvPr>
          <p:cNvGrpSpPr/>
          <p:nvPr/>
        </p:nvGrpSpPr>
        <p:grpSpPr>
          <a:xfrm>
            <a:off x="2611901" y="2895571"/>
            <a:ext cx="2676535" cy="1131324"/>
            <a:chOff x="2556847" y="2895571"/>
            <a:chExt cx="2676536" cy="1131324"/>
          </a:xfrm>
        </p:grpSpPr>
        <p:sp>
          <p:nvSpPr>
            <p:cNvPr id="7" name="Oval 4">
              <a:extLst>
                <a:ext uri="{FF2B5EF4-FFF2-40B4-BE49-F238E27FC236}">
                  <a16:creationId xmlns:a16="http://schemas.microsoft.com/office/drawing/2014/main" id="{F56C233A-27F9-4DD1-A50C-AF9FB0990AD3}"/>
                </a:ext>
              </a:extLst>
            </p:cNvPr>
            <p:cNvSpPr>
              <a:spLocks noChangeArrowheads="1"/>
            </p:cNvSpPr>
            <p:nvPr/>
          </p:nvSpPr>
          <p:spPr bwMode="auto">
            <a:xfrm>
              <a:off x="2623443" y="2969956"/>
              <a:ext cx="2609940" cy="1056939"/>
            </a:xfrm>
            <a:prstGeom prst="ellipse">
              <a:avLst/>
            </a:prstGeom>
            <a:solidFill>
              <a:schemeClr val="accent3">
                <a:lumMod val="5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3" name="Oval 4">
              <a:extLst>
                <a:ext uri="{FF2B5EF4-FFF2-40B4-BE49-F238E27FC236}">
                  <a16:creationId xmlns:a16="http://schemas.microsoft.com/office/drawing/2014/main" id="{192D9715-6EBD-4740-84E1-CC7D17FC4E9D}"/>
                </a:ext>
              </a:extLst>
            </p:cNvPr>
            <p:cNvSpPr>
              <a:spLocks noChangeArrowheads="1"/>
            </p:cNvSpPr>
            <p:nvPr/>
          </p:nvSpPr>
          <p:spPr bwMode="auto">
            <a:xfrm>
              <a:off x="2556847" y="2895571"/>
              <a:ext cx="2609940" cy="1056939"/>
            </a:xfrm>
            <a:prstGeom prst="ellipse">
              <a:avLst/>
            </a:prstGeom>
            <a:solidFill>
              <a:srgbClr val="DFF1CB"/>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対象児の表情</a:t>
              </a:r>
            </a:p>
          </p:txBody>
        </p:sp>
      </p:grpSp>
      <p:grpSp>
        <p:nvGrpSpPr>
          <p:cNvPr id="5" name="グループ化 4">
            <a:extLst>
              <a:ext uri="{FF2B5EF4-FFF2-40B4-BE49-F238E27FC236}">
                <a16:creationId xmlns:a16="http://schemas.microsoft.com/office/drawing/2014/main" id="{F7A33730-177C-418B-B686-2EDACE70DF92}"/>
              </a:ext>
            </a:extLst>
          </p:cNvPr>
          <p:cNvGrpSpPr/>
          <p:nvPr/>
        </p:nvGrpSpPr>
        <p:grpSpPr>
          <a:xfrm>
            <a:off x="6510649" y="2891771"/>
            <a:ext cx="2665542" cy="1123343"/>
            <a:chOff x="7142417" y="2045512"/>
            <a:chExt cx="2665541" cy="1123343"/>
          </a:xfrm>
        </p:grpSpPr>
        <p:sp>
          <p:nvSpPr>
            <p:cNvPr id="9" name="Oval 6">
              <a:extLst>
                <a:ext uri="{FF2B5EF4-FFF2-40B4-BE49-F238E27FC236}">
                  <a16:creationId xmlns:a16="http://schemas.microsoft.com/office/drawing/2014/main" id="{573461AC-E09E-487E-8072-FC9FDD7D4181}"/>
                </a:ext>
              </a:extLst>
            </p:cNvPr>
            <p:cNvSpPr>
              <a:spLocks noChangeArrowheads="1"/>
            </p:cNvSpPr>
            <p:nvPr/>
          </p:nvSpPr>
          <p:spPr bwMode="auto">
            <a:xfrm>
              <a:off x="7198018" y="2114333"/>
              <a:ext cx="2609940" cy="1054522"/>
            </a:xfrm>
            <a:prstGeom prst="ellipse">
              <a:avLst/>
            </a:prstGeom>
            <a:solidFill>
              <a:schemeClr val="accent6">
                <a:lumMod val="75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6" name="Oval 6">
              <a:extLst>
                <a:ext uri="{FF2B5EF4-FFF2-40B4-BE49-F238E27FC236}">
                  <a16:creationId xmlns:a16="http://schemas.microsoft.com/office/drawing/2014/main" id="{AC28008A-2454-457B-9B60-BBA7671F81CF}"/>
                </a:ext>
              </a:extLst>
            </p:cNvPr>
            <p:cNvSpPr>
              <a:spLocks noChangeArrowheads="1"/>
            </p:cNvSpPr>
            <p:nvPr/>
          </p:nvSpPr>
          <p:spPr bwMode="auto">
            <a:xfrm>
              <a:off x="7142417" y="2045512"/>
              <a:ext cx="2609940" cy="1054522"/>
            </a:xfrm>
            <a:prstGeom prst="ellipse">
              <a:avLst/>
            </a:prstGeom>
            <a:solidFill>
              <a:schemeClr val="accent6">
                <a:lumMod val="20000"/>
                <a:lumOff val="8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呼吸音</a:t>
              </a:r>
            </a:p>
          </p:txBody>
        </p:sp>
      </p:grpSp>
      <p:sp>
        <p:nvSpPr>
          <p:cNvPr id="21" name="Text Box 10">
            <a:extLst>
              <a:ext uri="{FF2B5EF4-FFF2-40B4-BE49-F238E27FC236}">
                <a16:creationId xmlns:a16="http://schemas.microsoft.com/office/drawing/2014/main" id="{0591A2CB-82B6-488D-AF1A-C04FC1327F3D}"/>
              </a:ext>
            </a:extLst>
          </p:cNvPr>
          <p:cNvSpPr txBox="1">
            <a:spLocks noChangeArrowheads="1"/>
          </p:cNvSpPr>
          <p:nvPr/>
        </p:nvSpPr>
        <p:spPr bwMode="auto">
          <a:xfrm>
            <a:off x="5859167" y="6081489"/>
            <a:ext cx="3183860"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73052">
              <a:spcBef>
                <a:spcPct val="50000"/>
              </a:spcBef>
              <a:buNone/>
              <a:defRPr/>
            </a:pPr>
            <a:r>
              <a:rPr lang="ja-JP" altLang="en-US" sz="2000" dirty="0">
                <a:solidFill>
                  <a:srgbClr val="000000"/>
                </a:solidFill>
                <a:latin typeface="メイリオ" panose="020B0604030504040204" pitchFamily="50" charset="-128"/>
                <a:ea typeface="メイリオ" panose="020B0604030504040204" pitchFamily="50" charset="-128"/>
              </a:rPr>
              <a:t>感染？痰の色は？</a:t>
            </a:r>
          </a:p>
        </p:txBody>
      </p:sp>
      <p:sp>
        <p:nvSpPr>
          <p:cNvPr id="22" name="Text Box 11">
            <a:extLst>
              <a:ext uri="{FF2B5EF4-FFF2-40B4-BE49-F238E27FC236}">
                <a16:creationId xmlns:a16="http://schemas.microsoft.com/office/drawing/2014/main" id="{14D22E2C-1785-4AF8-B640-D7E61061C547}"/>
              </a:ext>
            </a:extLst>
          </p:cNvPr>
          <p:cNvSpPr txBox="1">
            <a:spLocks noChangeArrowheads="1"/>
          </p:cNvSpPr>
          <p:nvPr/>
        </p:nvSpPr>
        <p:spPr bwMode="auto">
          <a:xfrm>
            <a:off x="7815617" y="5216571"/>
            <a:ext cx="1804683"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73052">
              <a:spcBef>
                <a:spcPct val="50000"/>
              </a:spcBef>
              <a:buNone/>
              <a:defRPr/>
            </a:pPr>
            <a:r>
              <a:rPr lang="ja-JP" altLang="en-US" sz="2000" dirty="0">
                <a:solidFill>
                  <a:srgbClr val="000000"/>
                </a:solidFill>
                <a:latin typeface="メイリオ" panose="020B0604030504040204" pitchFamily="50" charset="-128"/>
                <a:ea typeface="メイリオ" panose="020B0604030504040204" pitchFamily="50" charset="-128"/>
              </a:rPr>
              <a:t>水分不足？</a:t>
            </a:r>
          </a:p>
        </p:txBody>
      </p:sp>
      <p:sp>
        <p:nvSpPr>
          <p:cNvPr id="24" name="雲 23">
            <a:extLst>
              <a:ext uri="{FF2B5EF4-FFF2-40B4-BE49-F238E27FC236}">
                <a16:creationId xmlns:a16="http://schemas.microsoft.com/office/drawing/2014/main" id="{9190433C-70FC-4006-B238-41E10E4C3904}"/>
              </a:ext>
            </a:extLst>
          </p:cNvPr>
          <p:cNvSpPr/>
          <p:nvPr/>
        </p:nvSpPr>
        <p:spPr>
          <a:xfrm>
            <a:off x="5663734" y="4443694"/>
            <a:ext cx="2488204" cy="1154713"/>
          </a:xfrm>
          <a:prstGeom prst="cloud">
            <a:avLst/>
          </a:prstGeom>
          <a:ln>
            <a:solidFill>
              <a:schemeClr val="tx1">
                <a:lumMod val="50000"/>
                <a:lumOff val="50000"/>
              </a:schemeClr>
            </a:solidFill>
          </a:ln>
        </p:spPr>
        <p:txBody>
          <a:bodyPr wrap="square" lIns="324000" tIns="72000" rIns="0" bIns="0" rtlCol="0" anchor="ctr">
            <a:noAutofit/>
          </a:bodyPr>
          <a:lstStyle/>
          <a:p>
            <a:pPr defTabSz="914324">
              <a:spcBef>
                <a:spcPct val="0"/>
              </a:spcBef>
              <a:defRPr/>
            </a:pPr>
            <a:r>
              <a:rPr lang="ja-JP" altLang="en-US" sz="2000" b="1" dirty="0">
                <a:solidFill>
                  <a:srgbClr val="000000"/>
                </a:solidFill>
                <a:latin typeface="メイリオ" panose="020B0604030504040204" pitchFamily="50" charset="-128"/>
                <a:ea typeface="メイリオ" panose="020B0604030504040204" pitchFamily="50" charset="-128"/>
              </a:rPr>
              <a:t>痰が</a:t>
            </a:r>
            <a:endParaRPr lang="en-US" altLang="ja-JP" sz="2000" b="1" dirty="0">
              <a:solidFill>
                <a:srgbClr val="000000"/>
              </a:solidFill>
              <a:latin typeface="メイリオ" panose="020B0604030504040204" pitchFamily="50" charset="-128"/>
              <a:ea typeface="メイリオ" panose="020B0604030504040204" pitchFamily="50" charset="-128"/>
            </a:endParaRPr>
          </a:p>
          <a:p>
            <a:pPr defTabSz="914324">
              <a:spcBef>
                <a:spcPct val="0"/>
              </a:spcBef>
              <a:defRPr/>
            </a:pPr>
            <a:r>
              <a:rPr lang="ja-JP" altLang="en-US" sz="2000" b="1" dirty="0">
                <a:solidFill>
                  <a:srgbClr val="000000"/>
                </a:solidFill>
                <a:latin typeface="メイリオ" panose="020B0604030504040204" pitchFamily="50" charset="-128"/>
                <a:ea typeface="メイリオ" panose="020B0604030504040204" pitchFamily="50" charset="-128"/>
              </a:rPr>
              <a:t>かたい・・</a:t>
            </a:r>
          </a:p>
        </p:txBody>
      </p:sp>
      <p:sp>
        <p:nvSpPr>
          <p:cNvPr id="15" name="雲 14">
            <a:extLst>
              <a:ext uri="{FF2B5EF4-FFF2-40B4-BE49-F238E27FC236}">
                <a16:creationId xmlns:a16="http://schemas.microsoft.com/office/drawing/2014/main" id="{C30CEB06-0AD3-494C-8482-72A4ED9CCEF4}"/>
              </a:ext>
            </a:extLst>
          </p:cNvPr>
          <p:cNvSpPr/>
          <p:nvPr/>
        </p:nvSpPr>
        <p:spPr>
          <a:xfrm>
            <a:off x="3498575" y="4974002"/>
            <a:ext cx="2799846" cy="1431073"/>
          </a:xfrm>
          <a:prstGeom prst="cloud">
            <a:avLst/>
          </a:prstGeom>
          <a:solidFill>
            <a:srgbClr val="FFFFE7"/>
          </a:solidFill>
          <a:ln>
            <a:solidFill>
              <a:schemeClr val="tx1">
                <a:lumMod val="50000"/>
                <a:lumOff val="50000"/>
              </a:schemeClr>
            </a:solidFill>
          </a:ln>
        </p:spPr>
        <p:txBody>
          <a:bodyPr wrap="square" lIns="288001" tIns="72000" rIns="0" bIns="0" rtlCol="0" anchor="ctr">
            <a:noAutofit/>
          </a:bodyPr>
          <a:lstStyle/>
          <a:p>
            <a:pPr defTabSz="914324">
              <a:spcBef>
                <a:spcPct val="0"/>
              </a:spcBef>
              <a:defRPr/>
            </a:pPr>
            <a:r>
              <a:rPr lang="ja-JP" altLang="en-US" sz="2000" b="1" dirty="0">
                <a:solidFill>
                  <a:srgbClr val="000000"/>
                </a:solidFill>
                <a:latin typeface="メイリオ" panose="020B0604030504040204" pitchFamily="50" charset="-128"/>
                <a:ea typeface="メイリオ" panose="020B0604030504040204" pitchFamily="50" charset="-128"/>
              </a:rPr>
              <a:t>量がいつも</a:t>
            </a:r>
            <a:endParaRPr lang="en-US" altLang="ja-JP" sz="2000" b="1" dirty="0">
              <a:solidFill>
                <a:srgbClr val="000000"/>
              </a:solidFill>
              <a:latin typeface="メイリオ" panose="020B0604030504040204" pitchFamily="50" charset="-128"/>
              <a:ea typeface="メイリオ" panose="020B0604030504040204" pitchFamily="50" charset="-128"/>
            </a:endParaRPr>
          </a:p>
          <a:p>
            <a:pPr defTabSz="914324">
              <a:spcBef>
                <a:spcPct val="0"/>
              </a:spcBef>
              <a:defRPr/>
            </a:pPr>
            <a:r>
              <a:rPr lang="ja-JP" altLang="en-US" sz="2000" b="1" dirty="0">
                <a:solidFill>
                  <a:srgbClr val="000000"/>
                </a:solidFill>
                <a:latin typeface="メイリオ" panose="020B0604030504040204" pitchFamily="50" charset="-128"/>
                <a:ea typeface="メイリオ" panose="020B0604030504040204" pitchFamily="50" charset="-128"/>
              </a:rPr>
              <a:t>より多い・・</a:t>
            </a:r>
          </a:p>
        </p:txBody>
      </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542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4">
            <a:extLst>
              <a:ext uri="{FF2B5EF4-FFF2-40B4-BE49-F238E27FC236}">
                <a16:creationId xmlns:a16="http://schemas.microsoft.com/office/drawing/2014/main" id="{E5F3210C-2BCB-4C22-B56A-580B2C668CA1}"/>
              </a:ext>
            </a:extLst>
          </p:cNvPr>
          <p:cNvSpPr txBox="1">
            <a:spLocks noChangeArrowheads="1"/>
          </p:cNvSpPr>
          <p:nvPr/>
        </p:nvSpPr>
        <p:spPr bwMode="auto">
          <a:xfrm>
            <a:off x="546601" y="1572687"/>
            <a:ext cx="8604249" cy="491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★次の使用がすぐにできるように整えておく</a:t>
            </a:r>
          </a:p>
          <a:p>
            <a:pPr marL="628597"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・消毒剤や洗浄用の水（水道水、滅菌精製水など）は、残量が少ないときには交換する。</a:t>
            </a:r>
            <a:br>
              <a:rPr lang="en-US" altLang="ja-JP" sz="2401" dirty="0">
                <a:solidFill>
                  <a:prstClr val="black"/>
                </a:solidFill>
                <a:latin typeface="メイリオ" panose="020B0604030504040204" pitchFamily="50" charset="-128"/>
                <a:ea typeface="メイリオ" panose="020B0604030504040204" pitchFamily="50" charset="-128"/>
              </a:rPr>
            </a:br>
            <a:r>
              <a:rPr lang="ja-JP" altLang="en-US" sz="2401" dirty="0">
                <a:solidFill>
                  <a:prstClr val="black"/>
                </a:solidFill>
                <a:latin typeface="メイリオ" panose="020B0604030504040204" pitchFamily="50" charset="-128"/>
                <a:ea typeface="メイリオ" panose="020B0604030504040204" pitchFamily="50" charset="-128"/>
              </a:rPr>
              <a:t>つぎ足さない</a:t>
            </a:r>
          </a:p>
          <a:p>
            <a:pPr marL="628597"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・アルコール綿などの補充</a:t>
            </a:r>
          </a:p>
          <a:p>
            <a:pPr marL="628597"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・周囲に飛び散った水滴、</a:t>
            </a:r>
            <a:br>
              <a:rPr lang="en-US" altLang="ja-JP" sz="2401" dirty="0">
                <a:solidFill>
                  <a:prstClr val="black"/>
                </a:solidFill>
                <a:latin typeface="メイリオ" panose="020B0604030504040204" pitchFamily="50" charset="-128"/>
                <a:ea typeface="メイリオ" panose="020B0604030504040204" pitchFamily="50" charset="-128"/>
              </a:rPr>
            </a:br>
            <a:r>
              <a:rPr lang="ja-JP" altLang="en-US" sz="2401" dirty="0">
                <a:solidFill>
                  <a:prstClr val="black"/>
                </a:solidFill>
                <a:latin typeface="メイリオ" panose="020B0604030504040204" pitchFamily="50" charset="-128"/>
                <a:ea typeface="メイリオ" panose="020B0604030504040204" pitchFamily="50" charset="-128"/>
              </a:rPr>
              <a:t>分泌物などを拭く</a:t>
            </a:r>
          </a:p>
          <a:p>
            <a:pPr marL="628597"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・吸引びんの排液を捨てる</a:t>
            </a:r>
            <a:r>
              <a:rPr lang="en-US" altLang="ja-JP" sz="2401" dirty="0">
                <a:solidFill>
                  <a:prstClr val="black"/>
                </a:solidFill>
                <a:latin typeface="メイリオ" panose="020B0604030504040204" pitchFamily="50" charset="-128"/>
                <a:ea typeface="メイリオ" panose="020B0604030504040204" pitchFamily="50" charset="-128"/>
              </a:rPr>
              <a:t>70-80</a:t>
            </a:r>
            <a:r>
              <a:rPr lang="ja-JP" altLang="en-US" sz="2401" dirty="0">
                <a:solidFill>
                  <a:prstClr val="black"/>
                </a:solidFill>
                <a:latin typeface="メイリオ" panose="020B0604030504040204" pitchFamily="50" charset="-128"/>
                <a:ea typeface="メイリオ" panose="020B0604030504040204" pitchFamily="50" charset="-128"/>
              </a:rPr>
              <a:t>％に</a:t>
            </a:r>
            <a:br>
              <a:rPr lang="en-US" altLang="ja-JP" sz="2401" dirty="0">
                <a:solidFill>
                  <a:prstClr val="black"/>
                </a:solidFill>
                <a:latin typeface="メイリオ" panose="020B0604030504040204" pitchFamily="50" charset="-128"/>
                <a:ea typeface="メイリオ" panose="020B0604030504040204" pitchFamily="50" charset="-128"/>
              </a:rPr>
            </a:br>
            <a:r>
              <a:rPr lang="ja-JP" altLang="en-US" sz="2401" dirty="0">
                <a:solidFill>
                  <a:prstClr val="black"/>
                </a:solidFill>
                <a:latin typeface="メイリオ" panose="020B0604030504040204" pitchFamily="50" charset="-128"/>
                <a:ea typeface="メイリオ" panose="020B0604030504040204" pitchFamily="50" charset="-128"/>
              </a:rPr>
              <a:t>なる前に、もしくは定期的に。</a:t>
            </a:r>
          </a:p>
        </p:txBody>
      </p:sp>
      <p:sp>
        <p:nvSpPr>
          <p:cNvPr id="3" name="テキスト プレースホルダー 2">
            <a:extLst>
              <a:ext uri="{FF2B5EF4-FFF2-40B4-BE49-F238E27FC236}">
                <a16:creationId xmlns:a16="http://schemas.microsoft.com/office/drawing/2014/main" id="{6A2B7D1D-FEB8-4F7A-9562-8768DFCAC245}"/>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吸引の片づけ</a:t>
            </a:r>
          </a:p>
        </p:txBody>
      </p:sp>
      <p:grpSp>
        <p:nvGrpSpPr>
          <p:cNvPr id="17" name="グループ化 16">
            <a:extLst>
              <a:ext uri="{FF2B5EF4-FFF2-40B4-BE49-F238E27FC236}">
                <a16:creationId xmlns:a16="http://schemas.microsoft.com/office/drawing/2014/main" id="{2B8E3245-01E4-4DC2-8DBA-B6CBFF622E22}"/>
              </a:ext>
            </a:extLst>
          </p:cNvPr>
          <p:cNvGrpSpPr/>
          <p:nvPr/>
        </p:nvGrpSpPr>
        <p:grpSpPr>
          <a:xfrm>
            <a:off x="5009324" y="2876864"/>
            <a:ext cx="3022946" cy="1339254"/>
            <a:chOff x="367181" y="-1753505"/>
            <a:chExt cx="2676536" cy="1137616"/>
          </a:xfrm>
        </p:grpSpPr>
        <p:sp>
          <p:nvSpPr>
            <p:cNvPr id="11" name="Oval 7">
              <a:extLst>
                <a:ext uri="{FF2B5EF4-FFF2-40B4-BE49-F238E27FC236}">
                  <a16:creationId xmlns:a16="http://schemas.microsoft.com/office/drawing/2014/main" id="{8154F2E6-0F27-4DA6-8D81-47635741D6FB}"/>
                </a:ext>
              </a:extLst>
            </p:cNvPr>
            <p:cNvSpPr>
              <a:spLocks noChangeArrowheads="1"/>
            </p:cNvSpPr>
            <p:nvPr/>
          </p:nvSpPr>
          <p:spPr bwMode="auto">
            <a:xfrm>
              <a:off x="433777" y="-1672828"/>
              <a:ext cx="2609940" cy="1056939"/>
            </a:xfrm>
            <a:prstGeom prst="ellipse">
              <a:avLst/>
            </a:prstGeom>
            <a:solidFill>
              <a:srgbClr val="FF99CC"/>
            </a:solidFill>
            <a:ln w="9525" algn="ctr">
              <a:noFill/>
              <a:miter lim="800000"/>
              <a:headEnd/>
              <a:tailEnd/>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2" name="Oval 7">
              <a:extLst>
                <a:ext uri="{FF2B5EF4-FFF2-40B4-BE49-F238E27FC236}">
                  <a16:creationId xmlns:a16="http://schemas.microsoft.com/office/drawing/2014/main" id="{E76BA3E7-EDE7-4DA0-8500-6619B6A086D2}"/>
                </a:ext>
              </a:extLst>
            </p:cNvPr>
            <p:cNvSpPr>
              <a:spLocks noChangeArrowheads="1"/>
            </p:cNvSpPr>
            <p:nvPr/>
          </p:nvSpPr>
          <p:spPr bwMode="auto">
            <a:xfrm>
              <a:off x="367181" y="-1753505"/>
              <a:ext cx="2609940" cy="1056939"/>
            </a:xfrm>
            <a:prstGeom prst="ellipse">
              <a:avLst/>
            </a:prstGeom>
            <a:solidFill>
              <a:srgbClr val="FFE5E5"/>
            </a:solidFill>
            <a:ln w="9525" algn="ctr">
              <a:noFill/>
              <a:miter lim="800000"/>
              <a:headEnd/>
              <a:tailEnd/>
            </a:ln>
          </p:spPr>
          <p:txBody>
            <a:bodyPr wrap="squar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待たせずにケアできるように</a:t>
              </a:r>
            </a:p>
          </p:txBody>
        </p:sp>
      </p:grpSp>
      <p:grpSp>
        <p:nvGrpSpPr>
          <p:cNvPr id="4" name="グループ化 3">
            <a:extLst>
              <a:ext uri="{FF2B5EF4-FFF2-40B4-BE49-F238E27FC236}">
                <a16:creationId xmlns:a16="http://schemas.microsoft.com/office/drawing/2014/main" id="{3056EF29-2CFD-4474-BDF5-5B8B9B8FC972}"/>
              </a:ext>
            </a:extLst>
          </p:cNvPr>
          <p:cNvGrpSpPr/>
          <p:nvPr/>
        </p:nvGrpSpPr>
        <p:grpSpPr>
          <a:xfrm>
            <a:off x="6352671" y="4200186"/>
            <a:ext cx="2676535" cy="1131324"/>
            <a:chOff x="2556847" y="2895571"/>
            <a:chExt cx="2676536" cy="1131324"/>
          </a:xfrm>
        </p:grpSpPr>
        <p:sp>
          <p:nvSpPr>
            <p:cNvPr id="7" name="Oval 4">
              <a:extLst>
                <a:ext uri="{FF2B5EF4-FFF2-40B4-BE49-F238E27FC236}">
                  <a16:creationId xmlns:a16="http://schemas.microsoft.com/office/drawing/2014/main" id="{F56C233A-27F9-4DD1-A50C-AF9FB0990AD3}"/>
                </a:ext>
              </a:extLst>
            </p:cNvPr>
            <p:cNvSpPr>
              <a:spLocks noChangeArrowheads="1"/>
            </p:cNvSpPr>
            <p:nvPr/>
          </p:nvSpPr>
          <p:spPr bwMode="auto">
            <a:xfrm>
              <a:off x="2623443" y="2969956"/>
              <a:ext cx="2609940" cy="1056939"/>
            </a:xfrm>
            <a:prstGeom prst="ellipse">
              <a:avLst/>
            </a:prstGeom>
            <a:solidFill>
              <a:schemeClr val="accent3">
                <a:lumMod val="50000"/>
              </a:schemeClr>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2299" dirty="0">
                <a:solidFill>
                  <a:srgbClr val="000000"/>
                </a:solidFill>
                <a:latin typeface="メイリオ" panose="020B0604030504040204" pitchFamily="50" charset="-128"/>
                <a:ea typeface="メイリオ" panose="020B0604030504040204" pitchFamily="50" charset="-128"/>
              </a:endParaRPr>
            </a:p>
          </p:txBody>
        </p:sp>
        <p:sp>
          <p:nvSpPr>
            <p:cNvPr id="13" name="Oval 4">
              <a:extLst>
                <a:ext uri="{FF2B5EF4-FFF2-40B4-BE49-F238E27FC236}">
                  <a16:creationId xmlns:a16="http://schemas.microsoft.com/office/drawing/2014/main" id="{192D9715-6EBD-4740-84E1-CC7D17FC4E9D}"/>
                </a:ext>
              </a:extLst>
            </p:cNvPr>
            <p:cNvSpPr>
              <a:spLocks noChangeArrowheads="1"/>
            </p:cNvSpPr>
            <p:nvPr/>
          </p:nvSpPr>
          <p:spPr bwMode="auto">
            <a:xfrm>
              <a:off x="2556847" y="2895571"/>
              <a:ext cx="2609940" cy="1056939"/>
            </a:xfrm>
            <a:prstGeom prst="ellipse">
              <a:avLst/>
            </a:prstGeom>
            <a:solidFill>
              <a:srgbClr val="DFF1CB"/>
            </a:solidFill>
            <a:ln w="9525" algn="ctr">
              <a:noFill/>
              <a:miter lim="800000"/>
              <a:headEnd/>
              <a:tailEnd/>
            </a:ln>
          </p:spPr>
          <p:txBody>
            <a:bodyPr wrap="none" lIns="87269" tIns="72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299" dirty="0">
                  <a:solidFill>
                    <a:srgbClr val="000000"/>
                  </a:solidFill>
                  <a:latin typeface="メイリオ" panose="020B0604030504040204" pitchFamily="50" charset="-128"/>
                  <a:ea typeface="メイリオ" panose="020B0604030504040204" pitchFamily="50" charset="-128"/>
                </a:rPr>
                <a:t>感染防止！</a:t>
              </a:r>
            </a:p>
          </p:txBody>
        </p:sp>
      </p:gr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823453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0AAB915-CCB8-4DE3-9646-6808F2A56DB9}"/>
              </a:ext>
            </a:extLst>
          </p:cNvPr>
          <p:cNvSpPr/>
          <p:nvPr/>
        </p:nvSpPr>
        <p:spPr>
          <a:xfrm>
            <a:off x="381002" y="894688"/>
            <a:ext cx="323441" cy="536310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prstClr val="white"/>
              </a:solidFill>
              <a:latin typeface="游ゴシック" panose="020F0502020204030204"/>
              <a:ea typeface="游ゴシック" panose="020B0400000000000000" pitchFamily="50" charset="-128"/>
            </a:endParaRPr>
          </a:p>
        </p:txBody>
      </p:sp>
      <p:sp>
        <p:nvSpPr>
          <p:cNvPr id="8" name="正方形/長方形 7">
            <a:extLst>
              <a:ext uri="{FF2B5EF4-FFF2-40B4-BE49-F238E27FC236}">
                <a16:creationId xmlns:a16="http://schemas.microsoft.com/office/drawing/2014/main" id="{DD5A7BA7-3403-4B11-BECA-F5ABFE4F01D3}"/>
              </a:ext>
            </a:extLst>
          </p:cNvPr>
          <p:cNvSpPr/>
          <p:nvPr/>
        </p:nvSpPr>
        <p:spPr>
          <a:xfrm>
            <a:off x="685474" y="894688"/>
            <a:ext cx="130347" cy="5363105"/>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prstClr val="white"/>
              </a:solidFill>
              <a:latin typeface="游ゴシック" panose="020F0502020204030204"/>
              <a:ea typeface="游ゴシック" panose="020B0400000000000000" pitchFamily="50" charset="-128"/>
            </a:endParaRPr>
          </a:p>
        </p:txBody>
      </p:sp>
      <p:sp>
        <p:nvSpPr>
          <p:cNvPr id="9" name="正方形/長方形 8">
            <a:extLst>
              <a:ext uri="{FF2B5EF4-FFF2-40B4-BE49-F238E27FC236}">
                <a16:creationId xmlns:a16="http://schemas.microsoft.com/office/drawing/2014/main" id="{31100FA8-C97D-491E-B5FE-D290E48781C4}"/>
              </a:ext>
            </a:extLst>
          </p:cNvPr>
          <p:cNvSpPr/>
          <p:nvPr/>
        </p:nvSpPr>
        <p:spPr>
          <a:xfrm>
            <a:off x="5934155" y="892420"/>
            <a:ext cx="3590846" cy="5394081"/>
          </a:xfrm>
          <a:prstGeom prst="rect">
            <a:avLst/>
          </a:prstGeom>
          <a:gradFill>
            <a:gsLst>
              <a:gs pos="100000">
                <a:srgbClr val="FFD08B"/>
              </a:gs>
              <a:gs pos="23000">
                <a:srgbClr val="FFE07D"/>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prstClr val="white"/>
              </a:solidFill>
              <a:latin typeface="游ゴシック" panose="020F0502020204030204"/>
              <a:ea typeface="游ゴシック" panose="020B0400000000000000" pitchFamily="50" charset="-128"/>
            </a:endParaRPr>
          </a:p>
        </p:txBody>
      </p:sp>
      <p:sp>
        <p:nvSpPr>
          <p:cNvPr id="11" name="タイトル 1">
            <a:extLst>
              <a:ext uri="{FF2B5EF4-FFF2-40B4-BE49-F238E27FC236}">
                <a16:creationId xmlns:a16="http://schemas.microsoft.com/office/drawing/2014/main" id="{B6EF94CD-DA18-471F-B56F-618D7055C90F}"/>
              </a:ext>
            </a:extLst>
          </p:cNvPr>
          <p:cNvSpPr txBox="1">
            <a:spLocks/>
          </p:cNvSpPr>
          <p:nvPr/>
        </p:nvSpPr>
        <p:spPr>
          <a:xfrm>
            <a:off x="2334403" y="856624"/>
            <a:ext cx="6561951" cy="3402304"/>
          </a:xfrm>
          <a:prstGeom prst="rect">
            <a:avLst/>
          </a:prstGeom>
        </p:spPr>
        <p:txBody>
          <a:bodyPr vert="horz" lIns="0" tIns="0" rIns="0" bIns="0" rtlCol="0" anchor="b">
            <a:normAutofit/>
          </a:bodyPr>
          <a:lstStyle>
            <a:lvl1pPr algn="ctr" defTabSz="742950" rtl="0" eaLnBrk="1" latinLnBrk="0" hangingPunct="1">
              <a:lnSpc>
                <a:spcPct val="90000"/>
              </a:lnSpc>
              <a:spcBef>
                <a:spcPct val="0"/>
              </a:spcBef>
              <a:buNone/>
              <a:defRPr kumimoji="1" sz="3600" b="1" i="0" kern="1200">
                <a:solidFill>
                  <a:schemeClr val="tx1"/>
                </a:solidFill>
                <a:latin typeface="メイリオ" panose="020B0604030504040204" pitchFamily="50" charset="-128"/>
                <a:ea typeface="メイリオ" panose="020B0604030504040204" pitchFamily="50" charset="-128"/>
                <a:cs typeface="+mj-cs"/>
              </a:defRPr>
            </a:lvl1pPr>
          </a:lstStyle>
          <a:p>
            <a:pPr algn="l" defTabSz="685759">
              <a:lnSpc>
                <a:spcPct val="100000"/>
              </a:lnSpc>
            </a:pPr>
            <a:r>
              <a:rPr lang="ja-JP" altLang="en-US" sz="2590" dirty="0">
                <a:solidFill>
                  <a:prstClr val="black"/>
                </a:solidFill>
              </a:rPr>
              <a:t>気管カニューレ内吸引</a:t>
            </a:r>
            <a:endParaRPr lang="en-US" altLang="ja-JP" sz="2590" dirty="0">
              <a:solidFill>
                <a:prstClr val="black"/>
              </a:solidFill>
            </a:endParaRPr>
          </a:p>
          <a:p>
            <a:pPr algn="l" defTabSz="685759">
              <a:lnSpc>
                <a:spcPct val="100000"/>
              </a:lnSpc>
            </a:pPr>
            <a:r>
              <a:rPr lang="ja-JP" altLang="en-US" sz="2590" dirty="0">
                <a:solidFill>
                  <a:prstClr val="black"/>
                </a:solidFill>
              </a:rPr>
              <a:t>（</a:t>
            </a:r>
            <a:r>
              <a:rPr lang="zh-TW" altLang="en-US" sz="2590" dirty="0">
                <a:solidFill>
                  <a:prstClr val="black"/>
                </a:solidFill>
              </a:rPr>
              <a:t>侵襲的人工呼吸療法</a:t>
            </a:r>
            <a:r>
              <a:rPr lang="ja-JP" altLang="en-US" sz="2590" dirty="0">
                <a:solidFill>
                  <a:prstClr val="black"/>
                </a:solidFill>
              </a:rPr>
              <a:t>）の手順</a:t>
            </a:r>
            <a:br>
              <a:rPr lang="ja-JP" altLang="en-US" sz="2585" dirty="0">
                <a:solidFill>
                  <a:prstClr val="black"/>
                </a:solidFill>
              </a:rPr>
            </a:br>
            <a:r>
              <a:rPr lang="ja-JP" altLang="en-US" sz="2585" dirty="0">
                <a:solidFill>
                  <a:prstClr val="black"/>
                </a:solidFill>
              </a:rPr>
              <a:t>（単回使用の場合、乾燥法の場合）</a:t>
            </a:r>
          </a:p>
        </p:txBody>
      </p:sp>
      <p:sp>
        <p:nvSpPr>
          <p:cNvPr id="12" name="テキスト プレースホルダー 2">
            <a:extLst>
              <a:ext uri="{FF2B5EF4-FFF2-40B4-BE49-F238E27FC236}">
                <a16:creationId xmlns:a16="http://schemas.microsoft.com/office/drawing/2014/main" id="{54FB80D6-00EF-4345-AF2E-6B9D8CFDA7D2}"/>
              </a:ext>
            </a:extLst>
          </p:cNvPr>
          <p:cNvSpPr txBox="1">
            <a:spLocks/>
          </p:cNvSpPr>
          <p:nvPr/>
        </p:nvSpPr>
        <p:spPr>
          <a:xfrm>
            <a:off x="5089324" y="309601"/>
            <a:ext cx="4435677" cy="430642"/>
          </a:xfrm>
          <a:prstGeom prst="rect">
            <a:avLst/>
          </a:prstGeom>
        </p:spPr>
        <p:txBody>
          <a:bodyPr vert="horz" lIns="91440" tIns="45720" rIns="91440" bIns="45720" rtlCol="0" anchor="ctr"/>
          <a:lstStyle>
            <a:defPPr>
              <a:defRPr lang="ja-JP"/>
            </a:defPPr>
            <a:lvl1pPr marL="0" algn="l"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742887" rtl="0" eaLnBrk="1" fontAlgn="auto" latinLnBrk="0" hangingPunct="1">
              <a:lnSpc>
                <a:spcPct val="90000"/>
              </a:lnSpc>
              <a:spcBef>
                <a:spcPts val="813"/>
              </a:spcBef>
              <a:spcAft>
                <a:spcPts val="0"/>
              </a:spcAft>
              <a:buClrTx/>
              <a:buSzTx/>
              <a:buFont typeface="Arial" panose="020B0604020202020204" pitchFamily="34" charset="0"/>
              <a:buNone/>
              <a:tabLst/>
              <a:defRPr/>
            </a:pPr>
            <a:r>
              <a:rPr kumimoji="1" lang="ja-JP" altLang="en-US" sz="1138" b="1" i="0" u="none" strike="noStrike" kern="1200" cap="none" spc="0" normalizeH="0" baseline="0" noProof="0" dirty="0">
                <a:ln>
                  <a:noFill/>
                </a:ln>
                <a:solidFill>
                  <a:srgbClr val="C87700"/>
                </a:solidFill>
                <a:effectLst/>
                <a:uLnTx/>
                <a:uFillTx/>
                <a:latin typeface="メイリオ" panose="020B0604030504040204" pitchFamily="50" charset="-128"/>
                <a:ea typeface="メイリオ" panose="020B0604030504040204" pitchFamily="50" charset="-128"/>
                <a:cs typeface="+mn-cs"/>
              </a:rPr>
              <a:t>２－３　気管カニューレ内吸引（</a:t>
            </a:r>
            <a:r>
              <a:rPr kumimoji="1" lang="zh-TW" altLang="en-US" sz="1138" b="1" i="0" u="none" strike="noStrike" kern="1200" cap="none" spc="0" normalizeH="0" baseline="0" noProof="0" dirty="0">
                <a:ln>
                  <a:noFill/>
                </a:ln>
                <a:solidFill>
                  <a:srgbClr val="C87700"/>
                </a:solidFill>
                <a:effectLst/>
                <a:uLnTx/>
                <a:uFillTx/>
                <a:latin typeface="メイリオ" panose="020B0604030504040204" pitchFamily="50" charset="-128"/>
                <a:ea typeface="メイリオ" panose="020B0604030504040204" pitchFamily="50" charset="-128"/>
                <a:cs typeface="+mn-cs"/>
              </a:rPr>
              <a:t>侵襲的人工呼吸療法</a:t>
            </a:r>
            <a:r>
              <a:rPr kumimoji="1" lang="ja-JP" altLang="en-US" sz="1138" b="1" i="0" u="none" strike="noStrike" kern="1200" cap="none" spc="0" normalizeH="0" baseline="0" noProof="0" dirty="0">
                <a:ln>
                  <a:noFill/>
                </a:ln>
                <a:solidFill>
                  <a:srgbClr val="C87700"/>
                </a:solidFill>
                <a:effectLst/>
                <a:uLnTx/>
                <a:uFillTx/>
                <a:latin typeface="メイリオ" panose="020B0604030504040204" pitchFamily="50" charset="-128"/>
                <a:ea typeface="メイリオ" panose="020B0604030504040204" pitchFamily="50" charset="-128"/>
                <a:cs typeface="+mn-cs"/>
              </a:rPr>
              <a:t>）の手順</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68051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気管切開での人工呼吸器の吸引のポイント</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532813"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気管切開での人工呼吸器使用者の状態</a:t>
            </a:r>
          </a:p>
        </p:txBody>
      </p:sp>
      <p:grpSp>
        <p:nvGrpSpPr>
          <p:cNvPr id="4" name="グループ化 3">
            <a:extLst>
              <a:ext uri="{FF2B5EF4-FFF2-40B4-BE49-F238E27FC236}">
                <a16:creationId xmlns:a16="http://schemas.microsoft.com/office/drawing/2014/main" id="{7189DAC4-AEF9-40EB-A090-82C55F32B651}"/>
              </a:ext>
            </a:extLst>
          </p:cNvPr>
          <p:cNvGrpSpPr/>
          <p:nvPr/>
        </p:nvGrpSpPr>
        <p:grpSpPr>
          <a:xfrm>
            <a:off x="681038" y="2084203"/>
            <a:ext cx="7083608" cy="4588566"/>
            <a:chOff x="1410109" y="1793875"/>
            <a:chExt cx="7083607" cy="4588566"/>
          </a:xfrm>
        </p:grpSpPr>
        <p:pic>
          <p:nvPicPr>
            <p:cNvPr id="7" name="図 4">
              <a:extLst>
                <a:ext uri="{FF2B5EF4-FFF2-40B4-BE49-F238E27FC236}">
                  <a16:creationId xmlns:a16="http://schemas.microsoft.com/office/drawing/2014/main" id="{0A72FBFB-0C6F-405D-98A4-CC6443C66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1741" y="1866900"/>
              <a:ext cx="55705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左中かっこ 8">
              <a:extLst>
                <a:ext uri="{FF2B5EF4-FFF2-40B4-BE49-F238E27FC236}">
                  <a16:creationId xmlns:a16="http://schemas.microsoft.com/office/drawing/2014/main" id="{1C1831A5-F7FE-4F8F-9504-9693A341BCEA}"/>
                </a:ext>
              </a:extLst>
            </p:cNvPr>
            <p:cNvSpPr>
              <a:spLocks/>
            </p:cNvSpPr>
            <p:nvPr/>
          </p:nvSpPr>
          <p:spPr bwMode="auto">
            <a:xfrm rot="16577997" flipH="1">
              <a:off x="3807416" y="2041525"/>
              <a:ext cx="504825" cy="1933575"/>
            </a:xfrm>
            <a:prstGeom prst="leftBrace">
              <a:avLst>
                <a:gd name="adj1" fmla="val 833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endParaRPr lang="ja-JP" altLang="en-US" sz="1700">
                <a:solidFill>
                  <a:srgbClr val="000000"/>
                </a:solidFill>
                <a:latin typeface="メイリオ" panose="020B0604030504040204" pitchFamily="50" charset="-128"/>
                <a:ea typeface="メイリオ" panose="020B0604030504040204" pitchFamily="50" charset="-128"/>
              </a:endParaRPr>
            </a:p>
          </p:txBody>
        </p:sp>
        <p:sp>
          <p:nvSpPr>
            <p:cNvPr id="9" name="円形吹き出し 9">
              <a:extLst>
                <a:ext uri="{FF2B5EF4-FFF2-40B4-BE49-F238E27FC236}">
                  <a16:creationId xmlns:a16="http://schemas.microsoft.com/office/drawing/2014/main" id="{91BA7C47-E2B8-457D-A48D-903296910F34}"/>
                </a:ext>
              </a:extLst>
            </p:cNvPr>
            <p:cNvSpPr>
              <a:spLocks noChangeArrowheads="1"/>
            </p:cNvSpPr>
            <p:nvPr/>
          </p:nvSpPr>
          <p:spPr bwMode="auto">
            <a:xfrm>
              <a:off x="1921466" y="1793875"/>
              <a:ext cx="2073275" cy="714375"/>
            </a:xfrm>
            <a:prstGeom prst="wedgeEllipseCallout">
              <a:avLst>
                <a:gd name="adj1" fmla="val 49972"/>
                <a:gd name="adj2" fmla="val 86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フレキシブルチューブ</a:t>
              </a:r>
            </a:p>
          </p:txBody>
        </p:sp>
        <p:sp>
          <p:nvSpPr>
            <p:cNvPr id="11" name="円形吹き出し 10">
              <a:extLst>
                <a:ext uri="{FF2B5EF4-FFF2-40B4-BE49-F238E27FC236}">
                  <a16:creationId xmlns:a16="http://schemas.microsoft.com/office/drawing/2014/main" id="{96F1386E-1CF0-43DF-8C78-4084B4A2DD0A}"/>
                </a:ext>
              </a:extLst>
            </p:cNvPr>
            <p:cNvSpPr>
              <a:spLocks noChangeArrowheads="1"/>
            </p:cNvSpPr>
            <p:nvPr/>
          </p:nvSpPr>
          <p:spPr bwMode="auto">
            <a:xfrm>
              <a:off x="6422028" y="2293937"/>
              <a:ext cx="2071688" cy="714375"/>
            </a:xfrm>
            <a:prstGeom prst="wedgeEllipseCallout">
              <a:avLst>
                <a:gd name="adj1" fmla="val -103593"/>
                <a:gd name="adj2" fmla="val 205167"/>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気管カニューレ</a:t>
              </a:r>
            </a:p>
          </p:txBody>
        </p:sp>
        <p:sp>
          <p:nvSpPr>
            <p:cNvPr id="12" name="円形吹き出し 11">
              <a:extLst>
                <a:ext uri="{FF2B5EF4-FFF2-40B4-BE49-F238E27FC236}">
                  <a16:creationId xmlns:a16="http://schemas.microsoft.com/office/drawing/2014/main" id="{24DF1AEF-F175-408D-8A44-CC2640355B93}"/>
                </a:ext>
              </a:extLst>
            </p:cNvPr>
            <p:cNvSpPr>
              <a:spLocks noChangeArrowheads="1"/>
            </p:cNvSpPr>
            <p:nvPr/>
          </p:nvSpPr>
          <p:spPr bwMode="auto">
            <a:xfrm>
              <a:off x="4421778" y="1936750"/>
              <a:ext cx="2071688" cy="714375"/>
            </a:xfrm>
            <a:prstGeom prst="wedgeEllipseCallout">
              <a:avLst>
                <a:gd name="adj1" fmla="val -10718"/>
                <a:gd name="adj2" fmla="val 158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eaLnBrk="1" hangingPunct="1">
                <a:lnSpc>
                  <a:spcPct val="100000"/>
                </a:lnSpc>
                <a:spcBef>
                  <a:spcPct val="0"/>
                </a:spcBef>
                <a:buFontTx/>
                <a:buNone/>
              </a:pPr>
              <a:r>
                <a:rPr lang="ja-JP" altLang="en-US" sz="1700" b="1">
                  <a:solidFill>
                    <a:srgbClr val="000000"/>
                  </a:solidFill>
                  <a:latin typeface="メイリオ" panose="020B0604030504040204" pitchFamily="50" charset="-128"/>
                  <a:ea typeface="メイリオ" panose="020B0604030504040204" pitchFamily="50" charset="-128"/>
                </a:rPr>
                <a:t>コネクター</a:t>
              </a:r>
            </a:p>
          </p:txBody>
        </p:sp>
        <p:sp>
          <p:nvSpPr>
            <p:cNvPr id="13" name="テキスト ボックス 10">
              <a:extLst>
                <a:ext uri="{FF2B5EF4-FFF2-40B4-BE49-F238E27FC236}">
                  <a16:creationId xmlns:a16="http://schemas.microsoft.com/office/drawing/2014/main" id="{6F6A4A66-3C33-4E21-8F58-14857486B03C}"/>
                </a:ext>
              </a:extLst>
            </p:cNvPr>
            <p:cNvSpPr txBox="1">
              <a:spLocks noChangeArrowheads="1"/>
            </p:cNvSpPr>
            <p:nvPr/>
          </p:nvSpPr>
          <p:spPr bwMode="auto">
            <a:xfrm>
              <a:off x="1410109" y="615160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gr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57723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フレキシブルチューブ</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9" y="1557338"/>
            <a:ext cx="8893674"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フレックスチューブ</a:t>
            </a:r>
            <a:r>
              <a:rPr lang="ja-JP" altLang="en-US" sz="2401" spc="-1499" dirty="0">
                <a:solidFill>
                  <a:prstClr val="black"/>
                </a:solidFill>
                <a:latin typeface="メイリオ" panose="020B0604030504040204" pitchFamily="50" charset="-128"/>
                <a:ea typeface="メイリオ" panose="020B0604030504040204" pitchFamily="50" charset="-128"/>
              </a:rPr>
              <a:t>、</a:t>
            </a:r>
            <a:r>
              <a:rPr lang="ja-JP" altLang="en-US" sz="2401" dirty="0">
                <a:solidFill>
                  <a:prstClr val="black"/>
                </a:solidFill>
                <a:latin typeface="メイリオ" panose="020B0604030504040204" pitchFamily="50" charset="-128"/>
                <a:ea typeface="メイリオ" panose="020B0604030504040204" pitchFamily="50" charset="-128"/>
              </a:rPr>
              <a:t>カテーテルマウントなどとも呼ばれている</a:t>
            </a:r>
          </a:p>
        </p:txBody>
      </p:sp>
      <p:pic>
        <p:nvPicPr>
          <p:cNvPr id="14" name="図 12">
            <a:extLst>
              <a:ext uri="{FF2B5EF4-FFF2-40B4-BE49-F238E27FC236}">
                <a16:creationId xmlns:a16="http://schemas.microsoft.com/office/drawing/2014/main" id="{1A176058-7084-4568-A197-054031433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645" y="2891455"/>
            <a:ext cx="5408612"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矢印コネクタ 14">
            <a:extLst>
              <a:ext uri="{FF2B5EF4-FFF2-40B4-BE49-F238E27FC236}">
                <a16:creationId xmlns:a16="http://schemas.microsoft.com/office/drawing/2014/main" id="{6DA7E2AB-B137-4768-BA95-97AB9DA6FFA4}"/>
              </a:ext>
            </a:extLst>
          </p:cNvPr>
          <p:cNvCxnSpPr>
            <a:stCxn id="16" idx="0"/>
          </p:cNvCxnSpPr>
          <p:nvPr/>
        </p:nvCxnSpPr>
        <p:spPr>
          <a:xfrm flipV="1">
            <a:off x="1934780" y="4539280"/>
            <a:ext cx="913740" cy="571501"/>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3">
            <a:extLst>
              <a:ext uri="{FF2B5EF4-FFF2-40B4-BE49-F238E27FC236}">
                <a16:creationId xmlns:a16="http://schemas.microsoft.com/office/drawing/2014/main" id="{39E81533-A406-410F-999C-A930723827EE}"/>
              </a:ext>
            </a:extLst>
          </p:cNvPr>
          <p:cNvSpPr txBox="1">
            <a:spLocks noChangeArrowheads="1"/>
          </p:cNvSpPr>
          <p:nvPr/>
        </p:nvSpPr>
        <p:spPr bwMode="auto">
          <a:xfrm>
            <a:off x="1205457" y="5110781"/>
            <a:ext cx="1458645"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73052">
              <a:spcBef>
                <a:spcPct val="0"/>
              </a:spcBef>
              <a:buNone/>
              <a:defRPr/>
            </a:pPr>
            <a:r>
              <a:rPr lang="ja-JP" altLang="en-US" sz="2000" dirty="0">
                <a:solidFill>
                  <a:prstClr val="black">
                    <a:lumMod val="65000"/>
                    <a:lumOff val="35000"/>
                  </a:prstClr>
                </a:solidFill>
                <a:latin typeface="Segoe UI" panose="020B0502040204020203" pitchFamily="34" charset="0"/>
                <a:ea typeface="メイリオ" panose="020B0604030504040204" pitchFamily="50" charset="-128"/>
              </a:rPr>
              <a:t>コネクター</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472769" y="617838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5" name="テキスト プレースホルダー 4">
            <a:extLst>
              <a:ext uri="{FF2B5EF4-FFF2-40B4-BE49-F238E27FC236}">
                <a16:creationId xmlns:a16="http://schemas.microsoft.com/office/drawing/2014/main" id="{4D083AF3-7CB5-4FB3-ACC4-755C0D765407}"/>
              </a:ext>
            </a:extLst>
          </p:cNvPr>
          <p:cNvSpPr>
            <a:spLocks noGrp="1"/>
          </p:cNvSpPr>
          <p:nvPr>
            <p:ph type="body" sz="quarter" idx="10"/>
          </p:nvPr>
        </p:nvSpPr>
        <p:spPr/>
        <p:txBody>
          <a:bodyPr/>
          <a:lstStyle/>
          <a:p>
            <a:endParaRPr lang="ja-JP" altLang="en-US"/>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487624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34FEC0A-AA56-4745-80F0-441DC800231B}"/>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手順⑩コネクターを外す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9" y="1557340"/>
            <a:ext cx="8605840" cy="377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0000"/>
              </a:lnSpc>
              <a:spcBef>
                <a:spcPts val="0"/>
              </a:spcBef>
              <a:spcAft>
                <a:spcPts val="800"/>
              </a:spcAft>
              <a:buNone/>
              <a:defRPr/>
            </a:pPr>
            <a:r>
              <a:rPr lang="en-US" altLang="ja-JP" sz="2401" dirty="0">
                <a:solidFill>
                  <a:prstClr val="black"/>
                </a:solidFill>
                <a:latin typeface="メイリオ" panose="020B0604030504040204" pitchFamily="50" charset="-128"/>
                <a:ea typeface="メイリオ" panose="020B0604030504040204" pitchFamily="50" charset="-128"/>
              </a:rPr>
              <a:t>※</a:t>
            </a:r>
            <a:r>
              <a:rPr lang="ja-JP" altLang="en-US" sz="2401" dirty="0">
                <a:solidFill>
                  <a:prstClr val="black"/>
                </a:solidFill>
                <a:latin typeface="メイリオ" panose="020B0604030504040204" pitchFamily="50" charset="-128"/>
                <a:ea typeface="メイリオ" panose="020B0604030504040204" pitchFamily="50" charset="-128"/>
              </a:rPr>
              <a:t>手順①「対象児の同意を得る」～⑨「吸引開始の声かけをする」は、気管カニューレ内吸引と同様。</a:t>
            </a:r>
          </a:p>
          <a:p>
            <a:pPr marL="300012" indent="-300012" defTabSz="914324">
              <a:lnSpc>
                <a:spcPct val="110000"/>
              </a:lnSpc>
              <a:spcBef>
                <a:spcPts val="0"/>
              </a:spcBef>
              <a:spcAft>
                <a:spcPts val="800"/>
              </a:spcAft>
              <a:buNone/>
              <a:defRPr/>
            </a:pPr>
            <a:r>
              <a:rPr lang="ja-JP" altLang="en-US" sz="2401" dirty="0">
                <a:solidFill>
                  <a:prstClr val="black"/>
                </a:solidFill>
                <a:latin typeface="メイリオ" panose="020B0604030504040204" pitchFamily="50" charset="-128"/>
                <a:ea typeface="メイリオ" panose="020B0604030504040204" pitchFamily="50" charset="-128"/>
              </a:rPr>
              <a:t>○人工呼吸器から空気が送り込まれ、胸が盛り上がるのを確認後、フレキシブルチューブのコネクターを気管カニューレからはずす。</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309056" y="637726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grpSp>
        <p:nvGrpSpPr>
          <p:cNvPr id="8" name="グループ化 1">
            <a:extLst>
              <a:ext uri="{FF2B5EF4-FFF2-40B4-BE49-F238E27FC236}">
                <a16:creationId xmlns:a16="http://schemas.microsoft.com/office/drawing/2014/main" id="{021D169F-F313-4B8C-8D76-78D85261517E}"/>
              </a:ext>
            </a:extLst>
          </p:cNvPr>
          <p:cNvGrpSpPr>
            <a:grpSpLocks/>
          </p:cNvGrpSpPr>
          <p:nvPr/>
        </p:nvGrpSpPr>
        <p:grpSpPr bwMode="auto">
          <a:xfrm>
            <a:off x="1828799" y="3652855"/>
            <a:ext cx="6836114" cy="2712532"/>
            <a:chOff x="395288" y="3342460"/>
            <a:chExt cx="8353425" cy="3313910"/>
          </a:xfrm>
        </p:grpSpPr>
        <p:pic>
          <p:nvPicPr>
            <p:cNvPr id="9" name="図 7">
              <a:extLst>
                <a:ext uri="{FF2B5EF4-FFF2-40B4-BE49-F238E27FC236}">
                  <a16:creationId xmlns:a16="http://schemas.microsoft.com/office/drawing/2014/main" id="{2E139BB5-DE30-400F-8BF3-B8CC26DF3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892" y="3342461"/>
              <a:ext cx="4095821" cy="331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5">
              <a:extLst>
                <a:ext uri="{FF2B5EF4-FFF2-40B4-BE49-F238E27FC236}">
                  <a16:creationId xmlns:a16="http://schemas.microsoft.com/office/drawing/2014/main" id="{46116BB3-8B3A-4E03-AAEC-2D55E9C2D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42460"/>
              <a:ext cx="4095821" cy="331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4">
              <a:extLst>
                <a:ext uri="{FF2B5EF4-FFF2-40B4-BE49-F238E27FC236}">
                  <a16:creationId xmlns:a16="http://schemas.microsoft.com/office/drawing/2014/main" id="{DB71DDDF-93F5-4BF4-8083-4078D638E407}"/>
                </a:ext>
              </a:extLst>
            </p:cNvPr>
            <p:cNvSpPr>
              <a:spLocks noChangeArrowheads="1"/>
            </p:cNvSpPr>
            <p:nvPr/>
          </p:nvSpPr>
          <p:spPr bwMode="auto">
            <a:xfrm>
              <a:off x="4732482" y="5861791"/>
              <a:ext cx="2765996" cy="703287"/>
            </a:xfrm>
            <a:prstGeom prst="wedgeRoundRectCallout">
              <a:avLst>
                <a:gd name="adj1" fmla="val 25227"/>
                <a:gd name="adj2" fmla="val -138128"/>
                <a:gd name="adj3" fmla="val 16667"/>
              </a:avLst>
            </a:prstGeom>
            <a:solidFill>
              <a:schemeClr val="bg1"/>
            </a:solidFill>
            <a:ln w="9525">
              <a:solidFill>
                <a:schemeClr val="bg1">
                  <a:lumMod val="50000"/>
                </a:schemeClr>
              </a:solidFill>
              <a:miter lim="800000"/>
              <a:headEnd/>
              <a:tailEnd/>
            </a:ln>
          </p:spPr>
          <p:txBody>
            <a:bodyPr lIns="36000" tIns="36000" rIns="36000" bIns="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73052">
                <a:spcBef>
                  <a:spcPct val="0"/>
                </a:spcBef>
                <a:buNone/>
                <a:defRPr/>
              </a:pPr>
              <a:r>
                <a:rPr lang="ja-JP" altLang="en-US" sz="1600" dirty="0">
                  <a:solidFill>
                    <a:prstClr val="black">
                      <a:lumMod val="75000"/>
                      <a:lumOff val="25000"/>
                    </a:prstClr>
                  </a:solidFill>
                  <a:latin typeface="Segoe UI" panose="020B0502040204020203" pitchFamily="34" charset="0"/>
                  <a:ea typeface="メイリオ" panose="020B0604030504040204" pitchFamily="50" charset="-128"/>
                </a:rPr>
                <a:t>きれいなタオル等の上に置いておく</a:t>
              </a:r>
              <a:endParaRPr lang="ja-JP" altLang="ja-JP" sz="1600" dirty="0">
                <a:solidFill>
                  <a:prstClr val="black">
                    <a:lumMod val="75000"/>
                    <a:lumOff val="25000"/>
                  </a:prstClr>
                </a:solidFill>
                <a:latin typeface="Segoe UI" panose="020B0502040204020203" pitchFamily="34" charset="0"/>
                <a:ea typeface="メイリオ" panose="020B0604030504040204" pitchFamily="50" charset="-128"/>
              </a:endParaRPr>
            </a:p>
          </p:txBody>
        </p:sp>
        <p:sp>
          <p:nvSpPr>
            <p:cNvPr id="14" name="AutoShape 4">
              <a:extLst>
                <a:ext uri="{FF2B5EF4-FFF2-40B4-BE49-F238E27FC236}">
                  <a16:creationId xmlns:a16="http://schemas.microsoft.com/office/drawing/2014/main" id="{EEEEB68B-89BF-4412-B2A2-98AC30CF8B33}"/>
                </a:ext>
              </a:extLst>
            </p:cNvPr>
            <p:cNvSpPr>
              <a:spLocks noChangeArrowheads="1"/>
            </p:cNvSpPr>
            <p:nvPr/>
          </p:nvSpPr>
          <p:spPr bwMode="auto">
            <a:xfrm>
              <a:off x="491061" y="5861792"/>
              <a:ext cx="3864382" cy="703286"/>
            </a:xfrm>
            <a:prstGeom prst="wedgeRoundRectCallout">
              <a:avLst>
                <a:gd name="adj1" fmla="val 12953"/>
                <a:gd name="adj2" fmla="val -85173"/>
                <a:gd name="adj3" fmla="val 16667"/>
              </a:avLst>
            </a:prstGeom>
            <a:solidFill>
              <a:schemeClr val="bg1"/>
            </a:solidFill>
            <a:ln w="9525">
              <a:solidFill>
                <a:schemeClr val="bg1">
                  <a:lumMod val="50000"/>
                </a:schemeClr>
              </a:solidFill>
              <a:miter lim="800000"/>
              <a:headEnd/>
              <a:tailEnd/>
            </a:ln>
          </p:spPr>
          <p:txBody>
            <a:bodyPr lIns="36000" tIns="36000" rIns="36000" bIns="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73052">
                <a:spcBef>
                  <a:spcPts val="0"/>
                </a:spcBef>
                <a:buNone/>
                <a:defRPr/>
              </a:pPr>
              <a:r>
                <a:rPr lang="ja-JP" altLang="en-US" sz="1600" dirty="0">
                  <a:solidFill>
                    <a:prstClr val="black">
                      <a:lumMod val="75000"/>
                      <a:lumOff val="25000"/>
                    </a:prstClr>
                  </a:solidFill>
                  <a:latin typeface="Segoe UI" panose="020B0502040204020203" pitchFamily="34" charset="0"/>
                  <a:ea typeface="メイリオ" panose="020B0604030504040204" pitchFamily="50" charset="-128"/>
                </a:rPr>
                <a:t>水滴が気管カニューレ内部に落ちないよう注意する</a:t>
              </a:r>
              <a:endParaRPr lang="en-US" altLang="ja-JP" sz="1600" dirty="0">
                <a:solidFill>
                  <a:prstClr val="black">
                    <a:lumMod val="75000"/>
                    <a:lumOff val="25000"/>
                  </a:prstClr>
                </a:solidFill>
                <a:latin typeface="Segoe UI" panose="020B0502040204020203" pitchFamily="34" charset="0"/>
                <a:ea typeface="メイリオ" panose="020B0604030504040204" pitchFamily="50" charset="-128"/>
              </a:endParaRPr>
            </a:p>
          </p:txBody>
        </p:sp>
      </p:gr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6593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2752808" y="5798870"/>
            <a:ext cx="3028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50000"/>
              </a:spcBef>
              <a:buFontTx/>
              <a:buNone/>
            </a:pPr>
            <a:r>
              <a:rPr lang="en-US" altLang="ja-JP" sz="1600" dirty="0">
                <a:solidFill>
                  <a:srgbClr val="000000"/>
                </a:solidFill>
                <a:latin typeface="メイリオ" panose="020B0604030504040204" pitchFamily="50" charset="-128"/>
                <a:ea typeface="メイリオ" panose="020B0604030504040204" pitchFamily="50" charset="-128"/>
              </a:rPr>
              <a:t>16</a:t>
            </a:r>
            <a:r>
              <a:rPr lang="ja-JP" altLang="en-US" sz="1600" dirty="0">
                <a:solidFill>
                  <a:srgbClr val="000000"/>
                </a:solidFill>
                <a:latin typeface="メイリオ" panose="020B0604030504040204" pitchFamily="50" charset="-128"/>
                <a:ea typeface="メイリオ" panose="020B0604030504040204" pitchFamily="50" charset="-128"/>
              </a:rPr>
              <a:t>歳</a:t>
            </a:r>
          </a:p>
        </p:txBody>
      </p:sp>
      <p:sp>
        <p:nvSpPr>
          <p:cNvPr id="174085" name="Text Box 5"/>
          <p:cNvSpPr txBox="1">
            <a:spLocks noChangeArrowheads="1"/>
          </p:cNvSpPr>
          <p:nvPr/>
        </p:nvSpPr>
        <p:spPr bwMode="auto">
          <a:xfrm>
            <a:off x="6144780" y="5801399"/>
            <a:ext cx="3129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50000"/>
              </a:spcBef>
              <a:buFontTx/>
              <a:buNone/>
            </a:pPr>
            <a:r>
              <a:rPr lang="en-US" altLang="ja-JP" sz="1600" dirty="0">
                <a:solidFill>
                  <a:srgbClr val="000000"/>
                </a:solidFill>
                <a:latin typeface="メイリオ" panose="020B0604030504040204" pitchFamily="50" charset="-128"/>
                <a:ea typeface="メイリオ" panose="020B0604030504040204" pitchFamily="50" charset="-128"/>
              </a:rPr>
              <a:t>17</a:t>
            </a:r>
            <a:r>
              <a:rPr lang="ja-JP" altLang="en-US" sz="1600" dirty="0">
                <a:solidFill>
                  <a:srgbClr val="000000"/>
                </a:solidFill>
                <a:latin typeface="メイリオ" panose="020B0604030504040204" pitchFamily="50" charset="-128"/>
                <a:ea typeface="メイリオ" panose="020B0604030504040204" pitchFamily="50" charset="-128"/>
              </a:rPr>
              <a:t>歳</a:t>
            </a:r>
          </a:p>
        </p:txBody>
      </p:sp>
      <p:sp>
        <p:nvSpPr>
          <p:cNvPr id="174088" name="Text Box 8"/>
          <p:cNvSpPr txBox="1">
            <a:spLocks noChangeArrowheads="1"/>
          </p:cNvSpPr>
          <p:nvPr/>
        </p:nvSpPr>
        <p:spPr bwMode="auto">
          <a:xfrm>
            <a:off x="668339" y="4370242"/>
            <a:ext cx="1904194" cy="1390294"/>
          </a:xfrm>
          <a:prstGeom prst="rect">
            <a:avLst/>
          </a:prstGeom>
          <a:solidFill>
            <a:schemeClr val="tx1"/>
          </a:solidFill>
          <a:ln w="9525">
            <a:solidFill>
              <a:schemeClr val="tx1"/>
            </a:solidFill>
            <a:miter lim="800000"/>
            <a:headEnd/>
            <a:tailEnd/>
          </a:ln>
        </p:spPr>
        <p:txBody>
          <a:bodyPr>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400" b="1" dirty="0">
                <a:solidFill>
                  <a:srgbClr val="FFFFFF"/>
                </a:solidFill>
                <a:latin typeface="メイリオ" panose="020B0604030504040204" pitchFamily="50" charset="-128"/>
                <a:ea typeface="メイリオ" panose="020B0604030504040204" pitchFamily="50" charset="-128"/>
              </a:rPr>
              <a:t>胸部</a:t>
            </a:r>
            <a:r>
              <a:rPr lang="en-US" altLang="ja-JP" sz="1400" b="1" dirty="0">
                <a:solidFill>
                  <a:srgbClr val="FFFFFF"/>
                </a:solidFill>
                <a:latin typeface="メイリオ" panose="020B0604030504040204" pitchFamily="50" charset="-128"/>
                <a:ea typeface="メイリオ" panose="020B0604030504040204" pitchFamily="50" charset="-128"/>
              </a:rPr>
              <a:t>MRI</a:t>
            </a:r>
            <a:br>
              <a:rPr lang="en-US" altLang="ja-JP" sz="1400" b="1" dirty="0">
                <a:solidFill>
                  <a:srgbClr val="FFFFFF"/>
                </a:solidFill>
                <a:latin typeface="メイリオ" panose="020B0604030504040204" pitchFamily="50" charset="-128"/>
                <a:ea typeface="メイリオ" panose="020B0604030504040204" pitchFamily="50" charset="-128"/>
              </a:rPr>
            </a:br>
            <a:r>
              <a:rPr lang="ja-JP" altLang="en-US" sz="1400" b="1" dirty="0">
                <a:solidFill>
                  <a:srgbClr val="FFFFFF"/>
                </a:solidFill>
                <a:latin typeface="メイリオ" panose="020B0604030504040204" pitchFamily="50" charset="-128"/>
                <a:ea typeface="メイリオ" panose="020B0604030504040204" pitchFamily="50" charset="-128"/>
              </a:rPr>
              <a:t>（矢状断）</a:t>
            </a:r>
          </a:p>
          <a:p>
            <a:pPr eaLnBrk="1" hangingPunct="1">
              <a:spcBef>
                <a:spcPct val="0"/>
              </a:spcBef>
              <a:buFontTx/>
              <a:buNone/>
            </a:pPr>
            <a:r>
              <a:rPr lang="ja-JP" altLang="en-US" sz="1400" b="1" dirty="0">
                <a:solidFill>
                  <a:srgbClr val="FFFFFF"/>
                </a:solidFill>
                <a:latin typeface="メイリオ" panose="020B0604030504040204" pitchFamily="50" charset="-128"/>
                <a:ea typeface="メイリオ" panose="020B0604030504040204" pitchFamily="50" charset="-128"/>
              </a:rPr>
              <a:t>　胸骨</a:t>
            </a:r>
          </a:p>
          <a:p>
            <a:pPr eaLnBrk="1" hangingPunct="1">
              <a:spcBef>
                <a:spcPct val="0"/>
              </a:spcBef>
              <a:buFontTx/>
              <a:buNone/>
            </a:pPr>
            <a:r>
              <a:rPr lang="ja-JP" altLang="en-US" sz="1400" b="1" dirty="0">
                <a:solidFill>
                  <a:srgbClr val="FFFFFF"/>
                </a:solidFill>
                <a:latin typeface="メイリオ" panose="020B0604030504040204" pitchFamily="50" charset="-128"/>
                <a:ea typeface="メイリオ" panose="020B0604030504040204" pitchFamily="50" charset="-128"/>
              </a:rPr>
              <a:t>　気管</a:t>
            </a:r>
            <a:endParaRPr lang="en-US" altLang="ja-JP" sz="1400" b="1" dirty="0">
              <a:solidFill>
                <a:srgbClr val="FFFFFF"/>
              </a:solidFill>
              <a:latin typeface="メイリオ" panose="020B0604030504040204" pitchFamily="50" charset="-128"/>
              <a:ea typeface="メイリオ" panose="020B0604030504040204" pitchFamily="50" charset="-128"/>
            </a:endParaRPr>
          </a:p>
          <a:p>
            <a:pPr>
              <a:spcBef>
                <a:spcPct val="0"/>
              </a:spcBef>
              <a:buNone/>
            </a:pPr>
            <a:r>
              <a:rPr lang="ja-JP" altLang="en-US" sz="1400" b="1" dirty="0">
                <a:solidFill>
                  <a:srgbClr val="FFFFFF"/>
                </a:solidFill>
                <a:latin typeface="メイリオ" panose="020B0604030504040204" pitchFamily="50" charset="-128"/>
                <a:ea typeface="メイリオ" panose="020B0604030504040204" pitchFamily="50" charset="-128"/>
              </a:rPr>
              <a:t>　椎体</a:t>
            </a:r>
            <a:endParaRPr lang="en-US" altLang="ja-JP" sz="1400" b="1" dirty="0">
              <a:solidFill>
                <a:srgbClr val="FFFFFF"/>
              </a:solidFill>
              <a:latin typeface="メイリオ" panose="020B0604030504040204" pitchFamily="50" charset="-128"/>
              <a:ea typeface="メイリオ" panose="020B0604030504040204" pitchFamily="50" charset="-128"/>
            </a:endParaRPr>
          </a:p>
          <a:p>
            <a:pPr>
              <a:spcBef>
                <a:spcPct val="0"/>
              </a:spcBef>
              <a:buNone/>
            </a:pPr>
            <a:r>
              <a:rPr lang="ja-JP" altLang="en-US" sz="1400" b="1" dirty="0">
                <a:solidFill>
                  <a:srgbClr val="FFFFFF"/>
                </a:solidFill>
                <a:latin typeface="メイリオ" panose="020B0604030504040204" pitchFamily="50" charset="-128"/>
                <a:ea typeface="メイリオ" panose="020B0604030504040204" pitchFamily="50" charset="-128"/>
              </a:rPr>
              <a:t>　腕頭動脈　　</a:t>
            </a:r>
          </a:p>
        </p:txBody>
      </p:sp>
      <p:sp>
        <p:nvSpPr>
          <p:cNvPr id="174089" name="Text Box 9"/>
          <p:cNvSpPr txBox="1">
            <a:spLocks noChangeArrowheads="1"/>
          </p:cNvSpPr>
          <p:nvPr/>
        </p:nvSpPr>
        <p:spPr bwMode="auto">
          <a:xfrm>
            <a:off x="681038" y="3966062"/>
            <a:ext cx="1891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5000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胸部ＣＴ</a:t>
            </a:r>
          </a:p>
        </p:txBody>
      </p:sp>
      <p:sp>
        <p:nvSpPr>
          <p:cNvPr id="174094" name="Line 14"/>
          <p:cNvSpPr>
            <a:spLocks noChangeShapeType="1"/>
          </p:cNvSpPr>
          <p:nvPr/>
        </p:nvSpPr>
        <p:spPr bwMode="auto">
          <a:xfrm>
            <a:off x="1618409" y="4912976"/>
            <a:ext cx="791067"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174103" name="Line 23"/>
          <p:cNvSpPr>
            <a:spLocks noChangeShapeType="1"/>
          </p:cNvSpPr>
          <p:nvPr/>
        </p:nvSpPr>
        <p:spPr bwMode="auto">
          <a:xfrm>
            <a:off x="1618409" y="5337436"/>
            <a:ext cx="791067" cy="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174104" name="Line 24"/>
          <p:cNvSpPr>
            <a:spLocks noChangeShapeType="1"/>
          </p:cNvSpPr>
          <p:nvPr/>
        </p:nvSpPr>
        <p:spPr bwMode="auto">
          <a:xfrm>
            <a:off x="1618409" y="5125205"/>
            <a:ext cx="791067"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174105" name="Line 25"/>
          <p:cNvSpPr>
            <a:spLocks noChangeShapeType="1"/>
          </p:cNvSpPr>
          <p:nvPr/>
        </p:nvSpPr>
        <p:spPr bwMode="auto">
          <a:xfrm>
            <a:off x="1952274" y="5549665"/>
            <a:ext cx="457200" cy="0"/>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174107" name="テキスト ボックス 26"/>
          <p:cNvSpPr txBox="1">
            <a:spLocks noChangeArrowheads="1"/>
          </p:cNvSpPr>
          <p:nvPr/>
        </p:nvSpPr>
        <p:spPr bwMode="auto">
          <a:xfrm>
            <a:off x="6676818" y="6339702"/>
            <a:ext cx="2800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solidFill>
                  <a:srgbClr val="000000"/>
                </a:solidFill>
                <a:latin typeface="メイリオ" panose="020B0604030504040204" pitchFamily="50" charset="-128"/>
                <a:ea typeface="メイリオ" panose="020B0604030504040204" pitchFamily="50" charset="-128"/>
              </a:rPr>
              <a:t>（久山療育センター水野先生による）</a:t>
            </a:r>
          </a:p>
        </p:txBody>
      </p:sp>
      <p:sp>
        <p:nvSpPr>
          <p:cNvPr id="3" name="タイトル 2">
            <a:extLst>
              <a:ext uri="{FF2B5EF4-FFF2-40B4-BE49-F238E27FC236}">
                <a16:creationId xmlns:a16="http://schemas.microsoft.com/office/drawing/2014/main" id="{BD26D8BA-9D17-436A-9BD3-2ADC299C70C8}"/>
              </a:ext>
            </a:extLst>
          </p:cNvPr>
          <p:cNvSpPr>
            <a:spLocks noGrp="1"/>
          </p:cNvSpPr>
          <p:nvPr>
            <p:ph type="title"/>
          </p:nvPr>
        </p:nvSpPr>
        <p:spPr/>
        <p:txBody>
          <a:bodyPr>
            <a:normAutofit/>
          </a:bodyPr>
          <a:lstStyle/>
          <a:p>
            <a:r>
              <a:rPr lang="ja-JP" altLang="en-US" sz="2799" dirty="0"/>
              <a:t>胸郭の扁平化・気管狭窄</a:t>
            </a:r>
          </a:p>
        </p:txBody>
      </p:sp>
      <p:sp>
        <p:nvSpPr>
          <p:cNvPr id="4" name="テキスト プレースホルダー 3">
            <a:extLst>
              <a:ext uri="{FF2B5EF4-FFF2-40B4-BE49-F238E27FC236}">
                <a16:creationId xmlns:a16="http://schemas.microsoft.com/office/drawing/2014/main" id="{33F14339-435B-4FA3-9833-62AE03B5842A}"/>
              </a:ext>
            </a:extLst>
          </p:cNvPr>
          <p:cNvSpPr>
            <a:spLocks noGrp="1"/>
          </p:cNvSpPr>
          <p:nvPr>
            <p:ph type="body" sz="quarter" idx="10"/>
          </p:nvPr>
        </p:nvSpPr>
        <p:spPr/>
        <p:txBody>
          <a:bodyPr/>
          <a:lstStyle/>
          <a:p>
            <a:r>
              <a:rPr kumimoji="1" lang="ja-JP" altLang="en-US" dirty="0"/>
              <a:t>　</a:t>
            </a:r>
          </a:p>
        </p:txBody>
      </p:sp>
      <p:pic>
        <p:nvPicPr>
          <p:cNvPr id="6" name="図 5">
            <a:extLst>
              <a:ext uri="{FF2B5EF4-FFF2-40B4-BE49-F238E27FC236}">
                <a16:creationId xmlns:a16="http://schemas.microsoft.com/office/drawing/2014/main" id="{70D33AF1-57C9-4AFD-A26D-B820B208EC27}"/>
              </a:ext>
            </a:extLst>
          </p:cNvPr>
          <p:cNvPicPr>
            <a:picLocks noChangeAspect="1"/>
          </p:cNvPicPr>
          <p:nvPr/>
        </p:nvPicPr>
        <p:blipFill>
          <a:blip r:embed="rId3"/>
          <a:stretch>
            <a:fillRect/>
          </a:stretch>
        </p:blipFill>
        <p:spPr>
          <a:xfrm>
            <a:off x="2752808" y="1960529"/>
            <a:ext cx="3028788" cy="3815860"/>
          </a:xfrm>
          <a:prstGeom prst="rect">
            <a:avLst/>
          </a:prstGeom>
        </p:spPr>
      </p:pic>
      <p:pic>
        <p:nvPicPr>
          <p:cNvPr id="7" name="図 6">
            <a:extLst>
              <a:ext uri="{FF2B5EF4-FFF2-40B4-BE49-F238E27FC236}">
                <a16:creationId xmlns:a16="http://schemas.microsoft.com/office/drawing/2014/main" id="{3C40116B-52A4-4753-9D00-482209908F28}"/>
              </a:ext>
            </a:extLst>
          </p:cNvPr>
          <p:cNvPicPr>
            <a:picLocks noChangeAspect="1"/>
          </p:cNvPicPr>
          <p:nvPr/>
        </p:nvPicPr>
        <p:blipFill>
          <a:blip r:embed="rId4"/>
          <a:stretch>
            <a:fillRect/>
          </a:stretch>
        </p:blipFill>
        <p:spPr>
          <a:xfrm>
            <a:off x="5961868" y="1955001"/>
            <a:ext cx="3312308" cy="3805533"/>
          </a:xfrm>
          <a:prstGeom prst="rect">
            <a:avLst/>
          </a:prstGeom>
        </p:spPr>
      </p:pic>
      <p:pic>
        <p:nvPicPr>
          <p:cNvPr id="8" name="図 7">
            <a:extLst>
              <a:ext uri="{FF2B5EF4-FFF2-40B4-BE49-F238E27FC236}">
                <a16:creationId xmlns:a16="http://schemas.microsoft.com/office/drawing/2014/main" id="{EE034076-3B4F-4654-9F02-05CB5D726E7D}"/>
              </a:ext>
            </a:extLst>
          </p:cNvPr>
          <p:cNvPicPr>
            <a:picLocks noChangeAspect="1"/>
          </p:cNvPicPr>
          <p:nvPr/>
        </p:nvPicPr>
        <p:blipFill>
          <a:blip r:embed="rId5"/>
          <a:stretch>
            <a:fillRect/>
          </a:stretch>
        </p:blipFill>
        <p:spPr>
          <a:xfrm>
            <a:off x="681040" y="1960527"/>
            <a:ext cx="1919368" cy="1963090"/>
          </a:xfrm>
          <a:prstGeom prst="rect">
            <a:avLst/>
          </a:prstGeom>
        </p:spPr>
      </p:pic>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4215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手順⑪気管カニューレ内部を吸引する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9" y="1557340"/>
            <a:ext cx="8605840" cy="377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800"/>
              </a:spcAft>
              <a:buNone/>
            </a:pPr>
            <a:r>
              <a:rPr lang="ja-JP" altLang="en-US" sz="2401" dirty="0">
                <a:latin typeface="メイリオ" panose="020B0604030504040204" pitchFamily="50" charset="-128"/>
                <a:ea typeface="メイリオ" panose="020B0604030504040204" pitchFamily="50" charset="-128"/>
              </a:rPr>
              <a:t>○１回の吸引は </a:t>
            </a:r>
            <a:r>
              <a:rPr lang="en-US" altLang="ja-JP" sz="2401" dirty="0">
                <a:latin typeface="メイリオ" panose="020B0604030504040204" pitchFamily="50" charset="-128"/>
                <a:ea typeface="メイリオ" panose="020B0604030504040204" pitchFamily="50" charset="-128"/>
              </a:rPr>
              <a:t>10</a:t>
            </a:r>
            <a:r>
              <a:rPr lang="ja-JP" altLang="en-US" sz="2401" dirty="0">
                <a:latin typeface="メイリオ" panose="020B0604030504040204" pitchFamily="50" charset="-128"/>
                <a:ea typeface="メイリオ" panose="020B0604030504040204" pitchFamily="50" charset="-128"/>
              </a:rPr>
              <a:t>秒以内に、できるだけ短時間で、しかし、確実に効率よく吸引することを心がける。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81040" y="652462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18" name="図 4">
            <a:extLst>
              <a:ext uri="{FF2B5EF4-FFF2-40B4-BE49-F238E27FC236}">
                <a16:creationId xmlns:a16="http://schemas.microsoft.com/office/drawing/2014/main" id="{1DE06718-E977-499D-A68C-B8BECF58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76" y="2533566"/>
            <a:ext cx="5127948" cy="38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4">
            <a:extLst>
              <a:ext uri="{FF2B5EF4-FFF2-40B4-BE49-F238E27FC236}">
                <a16:creationId xmlns:a16="http://schemas.microsoft.com/office/drawing/2014/main" id="{0693CE29-CDA1-4252-8784-8F0BD4DB2E2F}"/>
              </a:ext>
            </a:extLst>
          </p:cNvPr>
          <p:cNvSpPr>
            <a:spLocks noChangeArrowheads="1"/>
          </p:cNvSpPr>
          <p:nvPr/>
        </p:nvSpPr>
        <p:spPr bwMode="auto">
          <a:xfrm>
            <a:off x="5431984" y="2442758"/>
            <a:ext cx="3692966" cy="1198253"/>
          </a:xfrm>
          <a:prstGeom prst="wedgeRoundRectCallout">
            <a:avLst>
              <a:gd name="adj1" fmla="val -65186"/>
              <a:gd name="adj2" fmla="val 11580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dirty="0">
              <a:solidFill>
                <a:prstClr val="black"/>
              </a:solidFill>
            </a:endParaRPr>
          </a:p>
        </p:txBody>
      </p:sp>
      <p:sp>
        <p:nvSpPr>
          <p:cNvPr id="20" name="Text Box 5">
            <a:extLst>
              <a:ext uri="{FF2B5EF4-FFF2-40B4-BE49-F238E27FC236}">
                <a16:creationId xmlns:a16="http://schemas.microsoft.com/office/drawing/2014/main" id="{FAEAC84B-D909-418A-9336-270F92DE0DD5}"/>
              </a:ext>
            </a:extLst>
          </p:cNvPr>
          <p:cNvSpPr txBox="1">
            <a:spLocks noChangeArrowheads="1"/>
          </p:cNvSpPr>
          <p:nvPr/>
        </p:nvSpPr>
        <p:spPr bwMode="auto">
          <a:xfrm>
            <a:off x="5610604" y="2537225"/>
            <a:ext cx="3588961" cy="1103785"/>
          </a:xfrm>
          <a:prstGeom prst="rect">
            <a:avLst/>
          </a:prstGeom>
          <a:noFill/>
          <a:ln>
            <a:noFill/>
          </a:ln>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１回の吸引は</a:t>
            </a:r>
            <a:r>
              <a:rPr lang="en-US" altLang="ja-JP" sz="2200" dirty="0">
                <a:solidFill>
                  <a:srgbClr val="C00000"/>
                </a:solidFill>
                <a:latin typeface="メイリオ" panose="020B0604030504040204" pitchFamily="50" charset="-128"/>
                <a:ea typeface="メイリオ" panose="020B0604030504040204" pitchFamily="50" charset="-128"/>
              </a:rPr>
              <a:t>10</a:t>
            </a:r>
            <a:r>
              <a:rPr lang="ja-JP" altLang="en-US" sz="2200" dirty="0">
                <a:solidFill>
                  <a:srgbClr val="C00000"/>
                </a:solidFill>
                <a:latin typeface="メイリオ" panose="020B0604030504040204" pitchFamily="50" charset="-128"/>
                <a:ea typeface="メイリオ" panose="020B0604030504040204" pitchFamily="50" charset="-128"/>
              </a:rPr>
              <a:t>秒</a:t>
            </a: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以内で。</a:t>
            </a:r>
          </a:p>
          <a:p>
            <a:pPr>
              <a:spcBef>
                <a:spcPct val="0"/>
              </a:spcBef>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しかし、できるだけ最短</a:t>
            </a:r>
          </a:p>
          <a:p>
            <a:pPr>
              <a:spcBef>
                <a:spcPct val="0"/>
              </a:spcBef>
              <a:buNone/>
              <a:defRPr/>
            </a:pPr>
            <a:r>
              <a:rPr lang="ja-JP" altLang="en-US" sz="2200" dirty="0">
                <a:solidFill>
                  <a:schemeClr val="tx1">
                    <a:lumMod val="75000"/>
                    <a:lumOff val="25000"/>
                  </a:schemeClr>
                </a:solidFill>
                <a:latin typeface="メイリオ" panose="020B0604030504040204" pitchFamily="50" charset="-128"/>
                <a:ea typeface="メイリオ" panose="020B0604030504040204" pitchFamily="50" charset="-128"/>
              </a:rPr>
              <a:t>時間で効率よく行う。</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1381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手順⑫コネクターを素早く接続する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9" y="1557340"/>
            <a:ext cx="8605840" cy="377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800"/>
              </a:spcAft>
              <a:buNone/>
            </a:pPr>
            <a:r>
              <a:rPr lang="ja-JP" altLang="en-US" sz="2401" dirty="0">
                <a:latin typeface="メイリオ" panose="020B0604030504040204" pitchFamily="50" charset="-128"/>
                <a:ea typeface="メイリオ" panose="020B0604030504040204" pitchFamily="50" charset="-128"/>
              </a:rPr>
              <a:t>○吸引後、フレキシブルチューブ先端のコネクターを、</a:t>
            </a:r>
            <a:r>
              <a:rPr lang="ja-JP" altLang="en-US" sz="2401" b="1" dirty="0">
                <a:solidFill>
                  <a:srgbClr val="FF0000"/>
                </a:solidFill>
                <a:latin typeface="メイリオ" panose="020B0604030504040204" pitchFamily="50" charset="-128"/>
                <a:ea typeface="メイリオ" panose="020B0604030504040204" pitchFamily="50" charset="-128"/>
              </a:rPr>
              <a:t>すぐに</a:t>
            </a:r>
            <a:r>
              <a:rPr lang="ja-JP" altLang="en-US" sz="2401" dirty="0">
                <a:latin typeface="メイリオ" panose="020B0604030504040204" pitchFamily="50" charset="-128"/>
                <a:ea typeface="メイリオ" panose="020B0604030504040204" pitchFamily="50" charset="-128"/>
              </a:rPr>
              <a:t>気管カニューレに接続する。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9" y="649588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r>
              <a:rPr lang="ja-JP" altLang="en-US" sz="900" dirty="0">
                <a:latin typeface="メイリオ" panose="020B0604030504040204" pitchFamily="50" charset="-128"/>
                <a:ea typeface="メイリオ" panose="020B0604030504040204" pitchFamily="50" charset="-128"/>
              </a:rPr>
              <a:t>出典：厚生労働省資料を一部改変</a:t>
            </a:r>
          </a:p>
        </p:txBody>
      </p:sp>
      <p:pic>
        <p:nvPicPr>
          <p:cNvPr id="11" name="図 13">
            <a:extLst>
              <a:ext uri="{FF2B5EF4-FFF2-40B4-BE49-F238E27FC236}">
                <a16:creationId xmlns:a16="http://schemas.microsoft.com/office/drawing/2014/main" id="{3627930B-3F6F-499A-8BB8-53FBE3557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41" y="2509840"/>
            <a:ext cx="46799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円形吹き出し 3">
            <a:extLst>
              <a:ext uri="{FF2B5EF4-FFF2-40B4-BE49-F238E27FC236}">
                <a16:creationId xmlns:a16="http://schemas.microsoft.com/office/drawing/2014/main" id="{FB5CCC82-BA8A-4810-862A-CC6B34878251}"/>
              </a:ext>
            </a:extLst>
          </p:cNvPr>
          <p:cNvSpPr>
            <a:spLocks noChangeArrowheads="1"/>
          </p:cNvSpPr>
          <p:nvPr/>
        </p:nvSpPr>
        <p:spPr bwMode="auto">
          <a:xfrm>
            <a:off x="749301" y="4724401"/>
            <a:ext cx="3962400" cy="1587499"/>
          </a:xfrm>
          <a:prstGeom prst="wedgeRoundRectCallout">
            <a:avLst>
              <a:gd name="adj1" fmla="val 56777"/>
              <a:gd name="adj2" fmla="val -36698"/>
              <a:gd name="adj3" fmla="val 16667"/>
            </a:avLst>
          </a:prstGeom>
          <a:solidFill>
            <a:schemeClr val="bg1"/>
          </a:solidFill>
          <a:ln w="9525" algn="ctr">
            <a:solidFill>
              <a:schemeClr val="bg1">
                <a:lumMod val="50000"/>
              </a:schemeClr>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en-US" sz="1899" b="1">
              <a:solidFill>
                <a:prstClr val="black"/>
              </a:solidFill>
              <a:latin typeface="HG丸ｺﾞｼｯｸM-PRO" panose="020F0600000000000000" pitchFamily="50" charset="-128"/>
              <a:ea typeface="HG丸ｺﾞｼｯｸM-PRO" panose="020F0600000000000000" pitchFamily="50" charset="-128"/>
            </a:endParaRPr>
          </a:p>
        </p:txBody>
      </p:sp>
      <p:sp>
        <p:nvSpPr>
          <p:cNvPr id="13" name="Text Box 5">
            <a:extLst>
              <a:ext uri="{FF2B5EF4-FFF2-40B4-BE49-F238E27FC236}">
                <a16:creationId xmlns:a16="http://schemas.microsoft.com/office/drawing/2014/main" id="{7511E5EE-1F74-470B-8F98-5EC8A823DCB4}"/>
              </a:ext>
            </a:extLst>
          </p:cNvPr>
          <p:cNvSpPr txBox="1">
            <a:spLocks noChangeArrowheads="1"/>
          </p:cNvSpPr>
          <p:nvPr/>
        </p:nvSpPr>
        <p:spPr bwMode="auto">
          <a:xfrm>
            <a:off x="820738" y="4829677"/>
            <a:ext cx="3962400" cy="1442339"/>
          </a:xfrm>
          <a:prstGeom prst="rect">
            <a:avLst/>
          </a:prstGeom>
          <a:noFill/>
          <a:ln>
            <a:noFill/>
          </a:ln>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200" dirty="0">
                <a:solidFill>
                  <a:schemeClr val="tx1">
                    <a:lumMod val="75000"/>
                    <a:lumOff val="25000"/>
                  </a:schemeClr>
                </a:solidFill>
                <a:latin typeface="Segoe UI" panose="020B0502040204020203" pitchFamily="34" charset="0"/>
                <a:ea typeface="メイリオ" panose="020B0604030504040204" pitchFamily="50" charset="-128"/>
              </a:rPr>
              <a:t>この時フレキシブルチューブ内にたまった水滴をはらい、気管カニューレ内部に落ちないように注意する。</a:t>
            </a:r>
          </a:p>
        </p:txBody>
      </p:sp>
      <p:sp>
        <p:nvSpPr>
          <p:cNvPr id="14" name="AutoShape 20">
            <a:extLst>
              <a:ext uri="{FF2B5EF4-FFF2-40B4-BE49-F238E27FC236}">
                <a16:creationId xmlns:a16="http://schemas.microsoft.com/office/drawing/2014/main" id="{ECCD7D00-A4C9-4B37-8E39-765D6CAC0817}"/>
              </a:ext>
            </a:extLst>
          </p:cNvPr>
          <p:cNvSpPr>
            <a:spLocks noChangeArrowheads="1"/>
          </p:cNvSpPr>
          <p:nvPr/>
        </p:nvSpPr>
        <p:spPr bwMode="auto">
          <a:xfrm>
            <a:off x="8082167" y="1930083"/>
            <a:ext cx="1192010" cy="792162"/>
          </a:xfrm>
          <a:prstGeom prst="upArrowCallout">
            <a:avLst>
              <a:gd name="adj1" fmla="val 25020"/>
              <a:gd name="adj2" fmla="val 26661"/>
              <a:gd name="adj3" fmla="val 25000"/>
              <a:gd name="adj4" fmla="val 51218"/>
            </a:avLst>
          </a:prstGeom>
          <a:solidFill>
            <a:srgbClr val="C00000"/>
          </a:solidFill>
          <a:ln>
            <a:noFill/>
          </a:ln>
          <a:extLst>
            <a:ext uri="{91240B29-F687-4F45-9708-019B960494DF}">
              <a14:hiddenLine xmlns:a14="http://schemas.microsoft.com/office/drawing/2010/main" w="28575">
                <a:solidFill>
                  <a:srgbClr val="000000"/>
                </a:solidFill>
                <a:round/>
                <a:headEnd/>
                <a:tailEnd/>
              </a14:hiddenLine>
            </a:ext>
          </a:extLst>
        </p:spPr>
        <p:txBody>
          <a:bodyPr wrap="none" tIns="72000"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algn="ctr" eaLnBrk="1" hangingPunct="1"/>
            <a:r>
              <a:rPr lang="ja-JP" altLang="en-US" sz="2401" b="1" dirty="0">
                <a:solidFill>
                  <a:schemeClr val="bg1"/>
                </a:solidFill>
                <a:latin typeface="Arial" panose="020B0604020202020204" pitchFamily="34" charset="0"/>
                <a:ea typeface="メイリオ" panose="020B0604030504040204" pitchFamily="50" charset="-128"/>
              </a:rPr>
              <a:t>重要</a:t>
            </a:r>
          </a:p>
        </p:txBody>
      </p:sp>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0092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手順⑬確認の声かけをする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9" y="1495698"/>
            <a:ext cx="8605840" cy="131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800"/>
              </a:spcAft>
              <a:buNone/>
              <a:defRPr/>
            </a:pPr>
            <a:r>
              <a:rPr lang="ja-JP" altLang="en-US" sz="2401" dirty="0">
                <a:solidFill>
                  <a:prstClr val="black"/>
                </a:solidFill>
                <a:latin typeface="メイリオ" panose="020B0604030504040204" pitchFamily="50" charset="-128"/>
                <a:ea typeface="メイリオ" panose="020B0604030504040204" pitchFamily="50" charset="-128"/>
              </a:rPr>
              <a:t>○対象児に、吸引が終わったことを告げ、喀痰がとり切れたかを確認する。</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7358265" y="6409211"/>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pic>
        <p:nvPicPr>
          <p:cNvPr id="15" name="図 12">
            <a:extLst>
              <a:ext uri="{FF2B5EF4-FFF2-40B4-BE49-F238E27FC236}">
                <a16:creationId xmlns:a16="http://schemas.microsoft.com/office/drawing/2014/main" id="{DB4F5C84-E62F-4E00-8DE6-63885B13E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920" y="2343529"/>
            <a:ext cx="540067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62">
            <a:extLst>
              <a:ext uri="{FF2B5EF4-FFF2-40B4-BE49-F238E27FC236}">
                <a16:creationId xmlns:a16="http://schemas.microsoft.com/office/drawing/2014/main" id="{85FB0BC0-8F3A-44EE-B51D-0D484D4EB9CA}"/>
              </a:ext>
            </a:extLst>
          </p:cNvPr>
          <p:cNvSpPr>
            <a:spLocks noChangeArrowheads="1"/>
          </p:cNvSpPr>
          <p:nvPr/>
        </p:nvSpPr>
        <p:spPr bwMode="auto">
          <a:xfrm rot="10800000">
            <a:off x="5457822" y="2272087"/>
            <a:ext cx="3816354" cy="1544400"/>
          </a:xfrm>
          <a:prstGeom prst="wedgeRoundRectCallout">
            <a:avLst>
              <a:gd name="adj1" fmla="val 67068"/>
              <a:gd name="adj2" fmla="val -4286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a:solidFill>
                <a:prstClr val="black"/>
              </a:solidFill>
              <a:latin typeface="Arial" charset="0"/>
              <a:ea typeface="ＭＳ Ｐゴシック" charset="-128"/>
            </a:endParaRPr>
          </a:p>
        </p:txBody>
      </p:sp>
      <p:sp>
        <p:nvSpPr>
          <p:cNvPr id="19" name="Text Box 32">
            <a:extLst>
              <a:ext uri="{FF2B5EF4-FFF2-40B4-BE49-F238E27FC236}">
                <a16:creationId xmlns:a16="http://schemas.microsoft.com/office/drawing/2014/main" id="{DD1A303F-D511-40DD-A521-C5C94B276DFA}"/>
              </a:ext>
            </a:extLst>
          </p:cNvPr>
          <p:cNvSpPr txBox="1">
            <a:spLocks noChangeArrowheads="1"/>
          </p:cNvSpPr>
          <p:nvPr/>
        </p:nvSpPr>
        <p:spPr bwMode="auto">
          <a:xfrm>
            <a:off x="5457825" y="2532130"/>
            <a:ext cx="3930853" cy="110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nchor="ctr">
            <a:spAutoFit/>
          </a:bodyP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defTabSz="873052">
              <a:lnSpc>
                <a:spcPct val="100000"/>
              </a:lnSpc>
              <a:spcBef>
                <a:spcPct val="0"/>
              </a:spcBef>
              <a:buNone/>
              <a:defRPr/>
            </a:pPr>
            <a:r>
              <a:rPr lang="en-US" altLang="ja-JP" sz="2200" dirty="0">
                <a:solidFill>
                  <a:prstClr val="black"/>
                </a:solidFill>
                <a:latin typeface="メイリオ" panose="020B0604030504040204" pitchFamily="50" charset="-128"/>
                <a:ea typeface="メイリオ" panose="020B0604030504040204" pitchFamily="50" charset="-128"/>
              </a:rPr>
              <a:t>○○</a:t>
            </a:r>
            <a:r>
              <a:rPr lang="ja-JP" altLang="en-US" sz="2200" dirty="0">
                <a:solidFill>
                  <a:prstClr val="black"/>
                </a:solidFill>
                <a:latin typeface="メイリオ" panose="020B0604030504040204" pitchFamily="50" charset="-128"/>
                <a:ea typeface="メイリオ" panose="020B0604030504040204" pitchFamily="50" charset="-128"/>
              </a:rPr>
              <a:t>さん、</a:t>
            </a:r>
          </a:p>
          <a:p>
            <a:pPr defTabSz="873052">
              <a:lnSpc>
                <a:spcPct val="100000"/>
              </a:lnSpc>
              <a:spcBef>
                <a:spcPct val="0"/>
              </a:spcBef>
              <a:buNone/>
              <a:defRPr/>
            </a:pPr>
            <a:r>
              <a:rPr lang="ja-JP" altLang="en-US" sz="2200" dirty="0">
                <a:solidFill>
                  <a:prstClr val="black"/>
                </a:solidFill>
                <a:latin typeface="メイリオ" panose="020B0604030504040204" pitchFamily="50" charset="-128"/>
                <a:ea typeface="メイリオ" panose="020B0604030504040204" pitchFamily="50" charset="-128"/>
              </a:rPr>
              <a:t>吸引が終わりました。</a:t>
            </a:r>
          </a:p>
          <a:p>
            <a:pPr defTabSz="873052">
              <a:lnSpc>
                <a:spcPct val="100000"/>
              </a:lnSpc>
              <a:spcBef>
                <a:spcPct val="0"/>
              </a:spcBef>
              <a:buNone/>
              <a:defRPr/>
            </a:pPr>
            <a:r>
              <a:rPr lang="ja-JP" altLang="en-US" sz="2200" dirty="0">
                <a:solidFill>
                  <a:prstClr val="black"/>
                </a:solidFill>
                <a:latin typeface="メイリオ" panose="020B0604030504040204" pitchFamily="50" charset="-128"/>
                <a:ea typeface="メイリオ" panose="020B0604030504040204" pitchFamily="50" charset="-128"/>
              </a:rPr>
              <a:t>もう一度</a:t>
            </a:r>
            <a:r>
              <a:rPr lang="ja-JP" altLang="en-US" sz="2200" spc="-1000" dirty="0">
                <a:solidFill>
                  <a:prstClr val="black"/>
                </a:solidFill>
                <a:latin typeface="メイリオ" panose="020B0604030504040204" pitchFamily="50" charset="-128"/>
                <a:ea typeface="メイリオ" panose="020B0604030504040204" pitchFamily="50" charset="-128"/>
              </a:rPr>
              <a:t>、</a:t>
            </a:r>
            <a:r>
              <a:rPr lang="ja-JP" altLang="en-US" sz="2200" dirty="0">
                <a:solidFill>
                  <a:prstClr val="black"/>
                </a:solidFill>
                <a:latin typeface="メイリオ" panose="020B0604030504040204" pitchFamily="50" charset="-128"/>
                <a:ea typeface="メイリオ" panose="020B0604030504040204" pitchFamily="50" charset="-128"/>
              </a:rPr>
              <a:t>吸引</a:t>
            </a:r>
            <a:r>
              <a:rPr lang="ja-JP" altLang="en-US" sz="2200" spc="-150" dirty="0">
                <a:solidFill>
                  <a:prstClr val="black"/>
                </a:solidFill>
                <a:latin typeface="メイリオ" panose="020B0604030504040204" pitchFamily="50" charset="-128"/>
                <a:ea typeface="メイリオ" panose="020B0604030504040204" pitchFamily="50" charset="-128"/>
              </a:rPr>
              <a:t>しましょうか？</a:t>
            </a:r>
            <a:endParaRPr lang="en-US" altLang="ja-JP" sz="2200" spc="-150" dirty="0">
              <a:solidFill>
                <a:prstClr val="black"/>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78331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E463B798-1FA1-4949-AEFD-B5A3C4AA74A5}"/>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気管切開での人工呼吸器の吸引のポイント</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68337" y="1557338"/>
            <a:ext cx="8532813" cy="4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401" dirty="0">
                <a:solidFill>
                  <a:prstClr val="black"/>
                </a:solidFill>
                <a:latin typeface="メイリオ" panose="020B0604030504040204" pitchFamily="50" charset="-128"/>
                <a:ea typeface="メイリオ" panose="020B0604030504040204" pitchFamily="50" charset="-128"/>
              </a:rPr>
              <a:t>気管切開での人工呼吸器使用者の状態</a:t>
            </a:r>
          </a:p>
        </p:txBody>
      </p:sp>
      <p:grpSp>
        <p:nvGrpSpPr>
          <p:cNvPr id="4" name="グループ化 3">
            <a:extLst>
              <a:ext uri="{FF2B5EF4-FFF2-40B4-BE49-F238E27FC236}">
                <a16:creationId xmlns:a16="http://schemas.microsoft.com/office/drawing/2014/main" id="{7189DAC4-AEF9-40EB-A090-82C55F32B651}"/>
              </a:ext>
            </a:extLst>
          </p:cNvPr>
          <p:cNvGrpSpPr/>
          <p:nvPr/>
        </p:nvGrpSpPr>
        <p:grpSpPr>
          <a:xfrm>
            <a:off x="1192395" y="2084206"/>
            <a:ext cx="7881958" cy="4511171"/>
            <a:chOff x="1921466" y="1793875"/>
            <a:chExt cx="7881957" cy="4511172"/>
          </a:xfrm>
        </p:grpSpPr>
        <p:pic>
          <p:nvPicPr>
            <p:cNvPr id="7" name="図 4">
              <a:extLst>
                <a:ext uri="{FF2B5EF4-FFF2-40B4-BE49-F238E27FC236}">
                  <a16:creationId xmlns:a16="http://schemas.microsoft.com/office/drawing/2014/main" id="{0A72FBFB-0C6F-405D-98A4-CC6443C66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1741" y="1866900"/>
              <a:ext cx="55705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左中かっこ 8">
              <a:extLst>
                <a:ext uri="{FF2B5EF4-FFF2-40B4-BE49-F238E27FC236}">
                  <a16:creationId xmlns:a16="http://schemas.microsoft.com/office/drawing/2014/main" id="{1C1831A5-F7FE-4F8F-9504-9693A341BCEA}"/>
                </a:ext>
              </a:extLst>
            </p:cNvPr>
            <p:cNvSpPr>
              <a:spLocks/>
            </p:cNvSpPr>
            <p:nvPr/>
          </p:nvSpPr>
          <p:spPr bwMode="auto">
            <a:xfrm rot="16577997" flipH="1">
              <a:off x="3807416" y="2041525"/>
              <a:ext cx="504825" cy="1933575"/>
            </a:xfrm>
            <a:prstGeom prst="leftBrace">
              <a:avLst>
                <a:gd name="adj1" fmla="val 833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73052">
                <a:lnSpc>
                  <a:spcPct val="100000"/>
                </a:lnSpc>
                <a:spcBef>
                  <a:spcPct val="0"/>
                </a:spcBef>
                <a:buNone/>
                <a:defRPr/>
              </a:pPr>
              <a:endParaRPr lang="ja-JP" altLang="en-US" sz="1700">
                <a:solidFill>
                  <a:srgbClr val="000000"/>
                </a:solidFill>
                <a:latin typeface="メイリオ" panose="020B0604030504040204" pitchFamily="50" charset="-128"/>
                <a:ea typeface="メイリオ" panose="020B0604030504040204" pitchFamily="50" charset="-128"/>
              </a:endParaRPr>
            </a:p>
          </p:txBody>
        </p:sp>
        <p:sp>
          <p:nvSpPr>
            <p:cNvPr id="9" name="円形吹き出し 9">
              <a:extLst>
                <a:ext uri="{FF2B5EF4-FFF2-40B4-BE49-F238E27FC236}">
                  <a16:creationId xmlns:a16="http://schemas.microsoft.com/office/drawing/2014/main" id="{91BA7C47-E2B8-457D-A48D-903296910F34}"/>
                </a:ext>
              </a:extLst>
            </p:cNvPr>
            <p:cNvSpPr>
              <a:spLocks noChangeArrowheads="1"/>
            </p:cNvSpPr>
            <p:nvPr/>
          </p:nvSpPr>
          <p:spPr bwMode="auto">
            <a:xfrm>
              <a:off x="1921466" y="1793875"/>
              <a:ext cx="2073275" cy="714375"/>
            </a:xfrm>
            <a:prstGeom prst="wedgeEllipseCallout">
              <a:avLst>
                <a:gd name="adj1" fmla="val 49972"/>
                <a:gd name="adj2" fmla="val 86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73052">
                <a:lnSpc>
                  <a:spcPct val="100000"/>
                </a:lnSpc>
                <a:spcBef>
                  <a:spcPct val="0"/>
                </a:spcBef>
                <a:buNone/>
                <a:defRPr/>
              </a:pPr>
              <a:r>
                <a:rPr lang="ja-JP" altLang="en-US" sz="1700" b="1" dirty="0">
                  <a:solidFill>
                    <a:srgbClr val="000000"/>
                  </a:solidFill>
                  <a:latin typeface="メイリオ" panose="020B0604030504040204" pitchFamily="50" charset="-128"/>
                  <a:ea typeface="メイリオ" panose="020B0604030504040204" pitchFamily="50" charset="-128"/>
                </a:rPr>
                <a:t>フレキシブルチューブ</a:t>
              </a:r>
            </a:p>
          </p:txBody>
        </p:sp>
        <p:sp>
          <p:nvSpPr>
            <p:cNvPr id="11" name="円形吹き出し 10">
              <a:extLst>
                <a:ext uri="{FF2B5EF4-FFF2-40B4-BE49-F238E27FC236}">
                  <a16:creationId xmlns:a16="http://schemas.microsoft.com/office/drawing/2014/main" id="{96F1386E-1CF0-43DF-8C78-4084B4A2DD0A}"/>
                </a:ext>
              </a:extLst>
            </p:cNvPr>
            <p:cNvSpPr>
              <a:spLocks noChangeArrowheads="1"/>
            </p:cNvSpPr>
            <p:nvPr/>
          </p:nvSpPr>
          <p:spPr bwMode="auto">
            <a:xfrm>
              <a:off x="6422028" y="2293937"/>
              <a:ext cx="2071688" cy="714375"/>
            </a:xfrm>
            <a:prstGeom prst="wedgeEllipseCallout">
              <a:avLst>
                <a:gd name="adj1" fmla="val -103593"/>
                <a:gd name="adj2" fmla="val 205167"/>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73052">
                <a:lnSpc>
                  <a:spcPct val="100000"/>
                </a:lnSpc>
                <a:spcBef>
                  <a:spcPct val="0"/>
                </a:spcBef>
                <a:buNone/>
                <a:defRPr/>
              </a:pPr>
              <a:r>
                <a:rPr lang="ja-JP" altLang="en-US" sz="1700" b="1">
                  <a:solidFill>
                    <a:srgbClr val="000000"/>
                  </a:solidFill>
                  <a:latin typeface="メイリオ" panose="020B0604030504040204" pitchFamily="50" charset="-128"/>
                  <a:ea typeface="メイリオ" panose="020B0604030504040204" pitchFamily="50" charset="-128"/>
                </a:rPr>
                <a:t>気管カニューレ</a:t>
              </a:r>
            </a:p>
          </p:txBody>
        </p:sp>
        <p:sp>
          <p:nvSpPr>
            <p:cNvPr id="12" name="円形吹き出し 11">
              <a:extLst>
                <a:ext uri="{FF2B5EF4-FFF2-40B4-BE49-F238E27FC236}">
                  <a16:creationId xmlns:a16="http://schemas.microsoft.com/office/drawing/2014/main" id="{24DF1AEF-F175-408D-8A44-CC2640355B93}"/>
                </a:ext>
              </a:extLst>
            </p:cNvPr>
            <p:cNvSpPr>
              <a:spLocks noChangeArrowheads="1"/>
            </p:cNvSpPr>
            <p:nvPr/>
          </p:nvSpPr>
          <p:spPr bwMode="auto">
            <a:xfrm>
              <a:off x="4421778" y="1936750"/>
              <a:ext cx="2071688" cy="714375"/>
            </a:xfrm>
            <a:prstGeom prst="wedgeEllipseCallout">
              <a:avLst>
                <a:gd name="adj1" fmla="val -10718"/>
                <a:gd name="adj2" fmla="val 158500"/>
              </a:avLst>
            </a:prstGeom>
            <a:solidFill>
              <a:schemeClr val="bg1"/>
            </a:solidFill>
            <a:ln w="25400" algn="ctr">
              <a:solidFill>
                <a:schemeClr val="tx1"/>
              </a:solidFill>
              <a:miter lim="800000"/>
              <a:headEnd/>
              <a:tailEnd/>
            </a:ln>
          </p:spPr>
          <p:txBody>
            <a:bodyPr lIns="87269" tIns="43635" rIns="87269" bIns="43635" anchor="ctr"/>
            <a:lstStyle>
              <a:lvl1pPr defTabSz="873125">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defTabSz="873125">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defTabSz="873125">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defTabSz="873125">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defTabSz="873125"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73052">
                <a:lnSpc>
                  <a:spcPct val="100000"/>
                </a:lnSpc>
                <a:spcBef>
                  <a:spcPct val="0"/>
                </a:spcBef>
                <a:buNone/>
                <a:defRPr/>
              </a:pPr>
              <a:r>
                <a:rPr lang="ja-JP" altLang="en-US" sz="1700" b="1">
                  <a:solidFill>
                    <a:srgbClr val="000000"/>
                  </a:solidFill>
                  <a:latin typeface="メイリオ" panose="020B0604030504040204" pitchFamily="50" charset="-128"/>
                  <a:ea typeface="メイリオ" panose="020B0604030504040204" pitchFamily="50" charset="-128"/>
                </a:rPr>
                <a:t>コネクター</a:t>
              </a:r>
            </a:p>
          </p:txBody>
        </p:sp>
        <p:sp>
          <p:nvSpPr>
            <p:cNvPr id="13" name="テキスト ボックス 10">
              <a:extLst>
                <a:ext uri="{FF2B5EF4-FFF2-40B4-BE49-F238E27FC236}">
                  <a16:creationId xmlns:a16="http://schemas.microsoft.com/office/drawing/2014/main" id="{6F6A4A66-3C33-4E21-8F58-14857486B03C}"/>
                </a:ext>
              </a:extLst>
            </p:cNvPr>
            <p:cNvSpPr txBox="1">
              <a:spLocks noChangeArrowheads="1"/>
            </p:cNvSpPr>
            <p:nvPr/>
          </p:nvSpPr>
          <p:spPr bwMode="auto">
            <a:xfrm>
              <a:off x="7887514" y="607421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gr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493437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a:xfrm>
            <a:off x="5336021" y="198799"/>
            <a:ext cx="4271963" cy="477040"/>
          </a:xfrm>
        </p:spPr>
        <p:txBody>
          <a:bodyPr/>
          <a:lstStyle/>
          <a:p>
            <a:r>
              <a:rPr lang="ja-JP" altLang="en-US" sz="1200" dirty="0"/>
              <a:t>　　　　　　　　　　</a:t>
            </a:r>
            <a:r>
              <a:rPr lang="en-US" altLang="ja-JP" sz="1200" dirty="0"/>
              <a:t>3.</a:t>
            </a:r>
            <a:r>
              <a:rPr lang="ja-JP" altLang="en-US" sz="1200" dirty="0"/>
              <a:t>　気管切開</a:t>
            </a:r>
          </a:p>
          <a:p>
            <a:r>
              <a:rPr lang="ja-JP" altLang="en-US" dirty="0"/>
              <a:t>３</a:t>
            </a:r>
            <a:r>
              <a:rPr lang="en-US" altLang="ja-JP" dirty="0"/>
              <a:t>- </a:t>
            </a:r>
            <a:r>
              <a:rPr lang="ja-JP" altLang="en-US" dirty="0"/>
              <a:t>１　気管切開の基本的理解と注意点</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気管切開－必要とした理由と経過</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9584" y="5748506"/>
            <a:ext cx="184731" cy="3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663">
              <a:solidFill>
                <a:srgbClr val="000000"/>
              </a:solidFill>
              <a:latin typeface="メイリオ" panose="020B0604030504040204" pitchFamily="50" charset="-128"/>
              <a:ea typeface="メイリオ" panose="020B0604030504040204" pitchFamily="50" charset="-128"/>
            </a:endParaRPr>
          </a:p>
        </p:txBody>
      </p:sp>
      <p:sp>
        <p:nvSpPr>
          <p:cNvPr id="19" name="Text Box 12">
            <a:extLst>
              <a:ext uri="{FF2B5EF4-FFF2-40B4-BE49-F238E27FC236}">
                <a16:creationId xmlns:a16="http://schemas.microsoft.com/office/drawing/2014/main" id="{7CCD1034-77B7-4597-BED5-C2683B20F5BF}"/>
              </a:ext>
            </a:extLst>
          </p:cNvPr>
          <p:cNvSpPr txBox="1">
            <a:spLocks noChangeArrowheads="1"/>
          </p:cNvSpPr>
          <p:nvPr/>
        </p:nvSpPr>
        <p:spPr bwMode="auto">
          <a:xfrm>
            <a:off x="1011384" y="1667610"/>
            <a:ext cx="5167896" cy="464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気道の狭窄が強く、他の方法で改善できない</a:t>
            </a:r>
            <a:br>
              <a:rPr lang="en-US" altLang="ja-JP" sz="1846"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動ける医療的ケア児ではこれによる気管切開が多い</a:t>
            </a:r>
            <a:endParaRPr lang="en-US" altLang="ja-JP" sz="1478" dirty="0">
              <a:solidFill>
                <a:srgbClr val="000000"/>
              </a:solidFill>
              <a:latin typeface="メイリオ" panose="020B0604030504040204" pitchFamily="50" charset="-128"/>
              <a:ea typeface="メイリオ" panose="020B0604030504040204" pitchFamily="50" charset="-128"/>
            </a:endParaRPr>
          </a:p>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呼吸の機能が非常に弱い</a:t>
            </a:r>
          </a:p>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痰の気管からの喀出が困難</a:t>
            </a:r>
            <a:br>
              <a:rPr lang="en-US" altLang="ja-JP" sz="1846"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これらによる緊急気管切開では気管孔が狭くなりやすい</a:t>
            </a:r>
          </a:p>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・人工呼吸器治療が長期に必要</a:t>
            </a:r>
            <a:endParaRPr lang="en-US" altLang="ja-JP" sz="1846" dirty="0">
              <a:solidFill>
                <a:srgbClr val="000000"/>
              </a:solidFill>
              <a:latin typeface="メイリオ" panose="020B0604030504040204" pitchFamily="50" charset="-128"/>
              <a:ea typeface="メイリオ" panose="020B0604030504040204" pitchFamily="50" charset="-128"/>
            </a:endParaRPr>
          </a:p>
          <a:p>
            <a:pPr marL="297455" indent="-297455" eaLnBrk="1" hangingPunct="1">
              <a:lnSpc>
                <a:spcPct val="114000"/>
              </a:lnSpc>
              <a:spcBef>
                <a:spcPts val="1108"/>
              </a:spcBef>
            </a:pPr>
            <a:r>
              <a:rPr lang="en-US" altLang="ja-JP" sz="1846" dirty="0">
                <a:solidFill>
                  <a:srgbClr val="000000"/>
                </a:solidFill>
                <a:latin typeface="メイリオ" panose="020B0604030504040204" pitchFamily="50" charset="-128"/>
                <a:ea typeface="メイリオ" panose="020B0604030504040204" pitchFamily="50" charset="-128"/>
              </a:rPr>
              <a:t>  </a:t>
            </a:r>
            <a:r>
              <a:rPr lang="ja-JP" altLang="en-US" sz="1846" dirty="0">
                <a:solidFill>
                  <a:srgbClr val="000000"/>
                </a:solidFill>
                <a:latin typeface="メイリオ" panose="020B0604030504040204" pitchFamily="50" charset="-128"/>
                <a:ea typeface="メイリオ" panose="020B0604030504040204" pitchFamily="50" charset="-128"/>
              </a:rPr>
              <a:t>（</a:t>
            </a:r>
            <a:r>
              <a:rPr lang="ja-JP" altLang="en-US" sz="1291" dirty="0">
                <a:solidFill>
                  <a:srgbClr val="000000"/>
                </a:solidFill>
                <a:latin typeface="メイリオ" panose="020B0604030504040204" pitchFamily="50" charset="-128"/>
                <a:ea typeface="メイリオ" panose="020B0604030504040204" pitchFamily="50" charset="-128"/>
              </a:rPr>
              <a:t>非侵襲的人工呼吸器療法では対応困難）</a:t>
            </a:r>
            <a:endParaRPr lang="en-US" altLang="ja-JP" sz="1291" dirty="0">
              <a:solidFill>
                <a:srgbClr val="000000"/>
              </a:solidFill>
              <a:latin typeface="メイリオ" panose="020B0604030504040204" pitchFamily="50" charset="-128"/>
              <a:ea typeface="メイリオ" panose="020B0604030504040204" pitchFamily="50" charset="-128"/>
            </a:endParaRPr>
          </a:p>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 唾液の誤嚥がとても多く、気管支炎・肺炎を反復する</a:t>
            </a:r>
            <a:endParaRPr lang="en-US" altLang="ja-JP" sz="1846" dirty="0">
              <a:solidFill>
                <a:srgbClr val="000000"/>
              </a:solidFill>
              <a:latin typeface="メイリオ" panose="020B0604030504040204" pitchFamily="50" charset="-128"/>
              <a:ea typeface="メイリオ" panose="020B0604030504040204" pitchFamily="50" charset="-128"/>
            </a:endParaRPr>
          </a:p>
          <a:p>
            <a:pPr marL="297455" indent="-297455" eaLnBrk="1" hangingPunct="1">
              <a:lnSpc>
                <a:spcPct val="114000"/>
              </a:lnSpc>
              <a:spcBef>
                <a:spcPts val="1108"/>
              </a:spcBef>
            </a:pPr>
            <a:r>
              <a:rPr lang="ja-JP" altLang="en-US" sz="1846" dirty="0">
                <a:solidFill>
                  <a:srgbClr val="000000"/>
                </a:solidFill>
                <a:latin typeface="メイリオ" panose="020B0604030504040204" pitchFamily="50" charset="-128"/>
                <a:ea typeface="メイリオ" panose="020B0604030504040204" pitchFamily="50" charset="-128"/>
              </a:rPr>
              <a:t>（この場合は単純気管切開でなく誤嚥防止の術式で行う）</a:t>
            </a:r>
          </a:p>
        </p:txBody>
      </p:sp>
      <p:sp>
        <p:nvSpPr>
          <p:cNvPr id="20" name="テキスト ボックス 14">
            <a:extLst>
              <a:ext uri="{FF2B5EF4-FFF2-40B4-BE49-F238E27FC236}">
                <a16:creationId xmlns:a16="http://schemas.microsoft.com/office/drawing/2014/main" id="{B98ACD96-3114-4CE9-8E7D-E34D26D78904}"/>
              </a:ext>
            </a:extLst>
          </p:cNvPr>
          <p:cNvSpPr txBox="1">
            <a:spLocks noChangeArrowheads="1"/>
          </p:cNvSpPr>
          <p:nvPr/>
        </p:nvSpPr>
        <p:spPr bwMode="auto">
          <a:xfrm>
            <a:off x="6362723" y="1751919"/>
            <a:ext cx="1988710" cy="19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291" dirty="0">
                <a:solidFill>
                  <a:prstClr val="black"/>
                </a:solidFill>
                <a:latin typeface="メイリオ" panose="020B0604030504040204" pitchFamily="50" charset="-128"/>
                <a:ea typeface="メイリオ" panose="020B0604030504040204" pitchFamily="50" charset="-128"/>
              </a:rPr>
              <a:t>（単純気管切開の模式図）</a:t>
            </a:r>
          </a:p>
        </p:txBody>
      </p:sp>
      <p:pic>
        <p:nvPicPr>
          <p:cNvPr id="21" name="Picture 9">
            <a:extLst>
              <a:ext uri="{FF2B5EF4-FFF2-40B4-BE49-F238E27FC236}">
                <a16:creationId xmlns:a16="http://schemas.microsoft.com/office/drawing/2014/main" id="{44E7D976-A531-43B4-985E-CB72E2676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027" y="1979979"/>
            <a:ext cx="2048468" cy="394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6">
            <a:extLst>
              <a:ext uri="{FF2B5EF4-FFF2-40B4-BE49-F238E27FC236}">
                <a16:creationId xmlns:a16="http://schemas.microsoft.com/office/drawing/2014/main" id="{78127475-74D8-4D42-B65F-FDF3D64026CE}"/>
              </a:ext>
            </a:extLst>
          </p:cNvPr>
          <p:cNvSpPr txBox="1">
            <a:spLocks noChangeArrowheads="1"/>
          </p:cNvSpPr>
          <p:nvPr/>
        </p:nvSpPr>
        <p:spPr bwMode="auto">
          <a:xfrm>
            <a:off x="8598869" y="5198302"/>
            <a:ext cx="455438" cy="2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8" dirty="0">
                <a:solidFill>
                  <a:srgbClr val="000000"/>
                </a:solidFill>
                <a:latin typeface="メイリオ" panose="020B0604030504040204" pitchFamily="50" charset="-128"/>
                <a:ea typeface="メイリオ" panose="020B0604030504040204" pitchFamily="50" charset="-128"/>
              </a:rPr>
              <a:t>気管</a:t>
            </a:r>
          </a:p>
        </p:txBody>
      </p:sp>
      <p:sp>
        <p:nvSpPr>
          <p:cNvPr id="23" name="テキスト ボックス 7">
            <a:extLst>
              <a:ext uri="{FF2B5EF4-FFF2-40B4-BE49-F238E27FC236}">
                <a16:creationId xmlns:a16="http://schemas.microsoft.com/office/drawing/2014/main" id="{2A720C17-45D8-4EF6-985D-8606074CC6B9}"/>
              </a:ext>
            </a:extLst>
          </p:cNvPr>
          <p:cNvSpPr txBox="1">
            <a:spLocks noChangeArrowheads="1"/>
          </p:cNvSpPr>
          <p:nvPr/>
        </p:nvSpPr>
        <p:spPr bwMode="auto">
          <a:xfrm>
            <a:off x="8575562" y="3485171"/>
            <a:ext cx="519230" cy="2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8" dirty="0">
                <a:solidFill>
                  <a:srgbClr val="000000"/>
                </a:solidFill>
                <a:latin typeface="メイリオ" panose="020B0604030504040204" pitchFamily="50" charset="-128"/>
                <a:ea typeface="メイリオ" panose="020B0604030504040204" pitchFamily="50" charset="-128"/>
              </a:rPr>
              <a:t>声帯</a:t>
            </a:r>
          </a:p>
        </p:txBody>
      </p:sp>
      <p:sp>
        <p:nvSpPr>
          <p:cNvPr id="24" name="テキスト ボックス 8">
            <a:extLst>
              <a:ext uri="{FF2B5EF4-FFF2-40B4-BE49-F238E27FC236}">
                <a16:creationId xmlns:a16="http://schemas.microsoft.com/office/drawing/2014/main" id="{8FDF9483-E17F-48A4-86B3-23CBDAE99FD1}"/>
              </a:ext>
            </a:extLst>
          </p:cNvPr>
          <p:cNvSpPr txBox="1">
            <a:spLocks noChangeArrowheads="1"/>
          </p:cNvSpPr>
          <p:nvPr/>
        </p:nvSpPr>
        <p:spPr bwMode="auto">
          <a:xfrm>
            <a:off x="8566970" y="4127126"/>
            <a:ext cx="455438" cy="19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8" dirty="0">
                <a:solidFill>
                  <a:srgbClr val="000000"/>
                </a:solidFill>
                <a:latin typeface="メイリオ" panose="020B0604030504040204" pitchFamily="50" charset="-128"/>
                <a:ea typeface="メイリオ" panose="020B0604030504040204" pitchFamily="50" charset="-128"/>
              </a:rPr>
              <a:t>食道</a:t>
            </a:r>
          </a:p>
        </p:txBody>
      </p:sp>
      <p:sp>
        <p:nvSpPr>
          <p:cNvPr id="25" name="テキスト ボックス 9">
            <a:extLst>
              <a:ext uri="{FF2B5EF4-FFF2-40B4-BE49-F238E27FC236}">
                <a16:creationId xmlns:a16="http://schemas.microsoft.com/office/drawing/2014/main" id="{F0B8D4BC-4646-4AE8-B36D-359ACF784243}"/>
              </a:ext>
            </a:extLst>
          </p:cNvPr>
          <p:cNvSpPr txBox="1">
            <a:spLocks noChangeArrowheads="1"/>
          </p:cNvSpPr>
          <p:nvPr/>
        </p:nvSpPr>
        <p:spPr bwMode="auto">
          <a:xfrm>
            <a:off x="6622300" y="5998793"/>
            <a:ext cx="1825196" cy="34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478" dirty="0">
                <a:solidFill>
                  <a:srgbClr val="000000"/>
                </a:solidFill>
                <a:latin typeface="メイリオ" panose="020B0604030504040204" pitchFamily="50" charset="-128"/>
                <a:ea typeface="メイリオ" panose="020B0604030504040204" pitchFamily="50" charset="-128"/>
              </a:rPr>
              <a:t>気管カニューレ</a:t>
            </a:r>
          </a:p>
        </p:txBody>
      </p:sp>
      <p:cxnSp>
        <p:nvCxnSpPr>
          <p:cNvPr id="26" name="直線矢印コネクタ 11">
            <a:extLst>
              <a:ext uri="{FF2B5EF4-FFF2-40B4-BE49-F238E27FC236}">
                <a16:creationId xmlns:a16="http://schemas.microsoft.com/office/drawing/2014/main" id="{5F6B7BEC-2E81-422D-A206-68F22D83FD14}"/>
              </a:ext>
            </a:extLst>
          </p:cNvPr>
          <p:cNvCxnSpPr>
            <a:cxnSpLocks noChangeShapeType="1"/>
          </p:cNvCxnSpPr>
          <p:nvPr/>
        </p:nvCxnSpPr>
        <p:spPr bwMode="auto">
          <a:xfrm flipH="1">
            <a:off x="7415254" y="3566877"/>
            <a:ext cx="1114864" cy="38455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直線矢印コネクタ 12">
            <a:extLst>
              <a:ext uri="{FF2B5EF4-FFF2-40B4-BE49-F238E27FC236}">
                <a16:creationId xmlns:a16="http://schemas.microsoft.com/office/drawing/2014/main" id="{82BBFEF4-2B5B-4E15-B647-B89CFB83CF77}"/>
              </a:ext>
            </a:extLst>
          </p:cNvPr>
          <p:cNvCxnSpPr>
            <a:cxnSpLocks noChangeShapeType="1"/>
          </p:cNvCxnSpPr>
          <p:nvPr/>
        </p:nvCxnSpPr>
        <p:spPr bwMode="auto">
          <a:xfrm flipH="1">
            <a:off x="7706645" y="4210970"/>
            <a:ext cx="823473" cy="697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直線矢印コネクタ 13">
            <a:extLst>
              <a:ext uri="{FF2B5EF4-FFF2-40B4-BE49-F238E27FC236}">
                <a16:creationId xmlns:a16="http://schemas.microsoft.com/office/drawing/2014/main" id="{10BAC1C4-396A-4699-A189-3DEDFF96D48C}"/>
              </a:ext>
            </a:extLst>
          </p:cNvPr>
          <p:cNvCxnSpPr>
            <a:cxnSpLocks noChangeShapeType="1"/>
          </p:cNvCxnSpPr>
          <p:nvPr/>
        </p:nvCxnSpPr>
        <p:spPr bwMode="auto">
          <a:xfrm flipV="1">
            <a:off x="7242153" y="4628436"/>
            <a:ext cx="229850" cy="132362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9" name="直線矢印コネクタ 14">
            <a:extLst>
              <a:ext uri="{FF2B5EF4-FFF2-40B4-BE49-F238E27FC236}">
                <a16:creationId xmlns:a16="http://schemas.microsoft.com/office/drawing/2014/main" id="{15348935-243D-4407-8F28-A46F02A1EDC0}"/>
              </a:ext>
            </a:extLst>
          </p:cNvPr>
          <p:cNvCxnSpPr>
            <a:cxnSpLocks noChangeShapeType="1"/>
          </p:cNvCxnSpPr>
          <p:nvPr/>
        </p:nvCxnSpPr>
        <p:spPr bwMode="auto">
          <a:xfrm flipH="1">
            <a:off x="7593436" y="5308050"/>
            <a:ext cx="912882"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641215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EB73669-1F68-455F-9323-4434D941BD21}"/>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9584" y="5748506"/>
            <a:ext cx="184731" cy="3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spcBef>
                <a:spcPct val="0"/>
              </a:spcBef>
              <a:buNone/>
              <a:defRPr/>
            </a:pPr>
            <a:endParaRPr lang="ja-JP" altLang="en-US" sz="1663">
              <a:solidFill>
                <a:srgbClr val="000000"/>
              </a:solidFill>
              <a:latin typeface="メイリオ" panose="020B0604030504040204" pitchFamily="50" charset="-128"/>
              <a:ea typeface="メイリオ" panose="020B0604030504040204" pitchFamily="50" charset="-128"/>
            </a:endParaRPr>
          </a:p>
        </p:txBody>
      </p:sp>
      <p:pic>
        <p:nvPicPr>
          <p:cNvPr id="17" name="Picture 1">
            <a:extLst>
              <a:ext uri="{FF2B5EF4-FFF2-40B4-BE49-F238E27FC236}">
                <a16:creationId xmlns:a16="http://schemas.microsoft.com/office/drawing/2014/main" id="{A60141D5-C57F-4433-AA70-B188A4068E2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9969" y="1667610"/>
            <a:ext cx="3157701" cy="234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2565CC5C-2024-4516-B594-945879E8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339" b="9231"/>
          <a:stretch/>
        </p:blipFill>
        <p:spPr bwMode="auto">
          <a:xfrm>
            <a:off x="2590441" y="2140191"/>
            <a:ext cx="1656258" cy="1675397"/>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8">
            <a:extLst>
              <a:ext uri="{FF2B5EF4-FFF2-40B4-BE49-F238E27FC236}">
                <a16:creationId xmlns:a16="http://schemas.microsoft.com/office/drawing/2014/main" id="{3AFC45FC-EF46-4D02-AF62-EB4816E4DE09}"/>
              </a:ext>
            </a:extLst>
          </p:cNvPr>
          <p:cNvSpPr txBox="1">
            <a:spLocks noChangeArrowheads="1"/>
          </p:cNvSpPr>
          <p:nvPr/>
        </p:nvSpPr>
        <p:spPr bwMode="auto">
          <a:xfrm>
            <a:off x="2590441" y="1677357"/>
            <a:ext cx="1656258" cy="493115"/>
          </a:xfrm>
          <a:prstGeom prst="rect">
            <a:avLst/>
          </a:prstGeom>
          <a:noFill/>
          <a:ln>
            <a:noFill/>
          </a:ln>
        </p:spPr>
        <p:txBody>
          <a:bodyPr vert="horz" wrap="square" lIns="0" tIns="0" rIns="0" bIns="0" numCol="1" anchor="t" anchorCtr="0" compatLnSpc="1">
            <a:prstTxWarp prst="textNoShape">
              <a:avLst/>
            </a:prstTxWarp>
            <a:noAutofit/>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defTabSz="844012">
              <a:defRPr/>
            </a:pPr>
            <a:r>
              <a:rPr lang="ja-JP" altLang="en-US" sz="1478" b="1" kern="0" dirty="0">
                <a:solidFill>
                  <a:srgbClr val="002060"/>
                </a:solidFill>
                <a:latin typeface="メイリオ" panose="020B0604030504040204" pitchFamily="50" charset="-128"/>
                <a:ea typeface="メイリオ" panose="020B0604030504040204" pitchFamily="50" charset="-128"/>
              </a:rPr>
              <a:t>カフ付</a:t>
            </a:r>
            <a:endParaRPr lang="en-US" altLang="ja-JP" sz="1478" b="1" kern="0" dirty="0">
              <a:solidFill>
                <a:srgbClr val="002060"/>
              </a:solidFill>
              <a:latin typeface="メイリオ" panose="020B0604030504040204" pitchFamily="50" charset="-128"/>
              <a:ea typeface="メイリオ" panose="020B0604030504040204" pitchFamily="50" charset="-128"/>
            </a:endParaRPr>
          </a:p>
          <a:p>
            <a:pPr algn="l" defTabSz="844012">
              <a:defRPr/>
            </a:pPr>
            <a:r>
              <a:rPr lang="ja-JP" altLang="en-US" sz="1478" b="1" kern="0" dirty="0">
                <a:solidFill>
                  <a:srgbClr val="002060"/>
                </a:solidFill>
                <a:latin typeface="メイリオ" panose="020B0604030504040204" pitchFamily="50" charset="-128"/>
                <a:ea typeface="メイリオ" panose="020B0604030504040204" pitchFamily="50" charset="-128"/>
              </a:rPr>
              <a:t>気管カニューレ</a:t>
            </a:r>
          </a:p>
        </p:txBody>
      </p:sp>
      <p:sp>
        <p:nvSpPr>
          <p:cNvPr id="31" name="Rectangle 6">
            <a:extLst>
              <a:ext uri="{FF2B5EF4-FFF2-40B4-BE49-F238E27FC236}">
                <a16:creationId xmlns:a16="http://schemas.microsoft.com/office/drawing/2014/main" id="{605D8E41-78AD-4509-81F8-10BB79582A75}"/>
              </a:ext>
            </a:extLst>
          </p:cNvPr>
          <p:cNvSpPr txBox="1">
            <a:spLocks noChangeArrowheads="1"/>
          </p:cNvSpPr>
          <p:nvPr/>
        </p:nvSpPr>
        <p:spPr bwMode="auto">
          <a:xfrm>
            <a:off x="997931" y="3920225"/>
            <a:ext cx="3955072" cy="221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defTabSz="844012">
              <a:spcBef>
                <a:spcPct val="0"/>
              </a:spcBef>
              <a:buSzPct val="75000"/>
              <a:buNone/>
              <a:defRPr/>
            </a:pPr>
            <a:r>
              <a:rPr lang="ja-JP" altLang="en-US" sz="1663" b="1" kern="0" dirty="0">
                <a:solidFill>
                  <a:srgbClr val="002060"/>
                </a:solidFill>
                <a:latin typeface="メイリオ" panose="020B0604030504040204" pitchFamily="50" charset="-128"/>
                <a:ea typeface="メイリオ" panose="020B0604030504040204" pitchFamily="50" charset="-128"/>
              </a:rPr>
              <a:t>カフの機能</a:t>
            </a:r>
            <a:endParaRPr lang="en-US" altLang="ja-JP" sz="1663" b="1" kern="0" dirty="0">
              <a:solidFill>
                <a:srgbClr val="002060"/>
              </a:solidFill>
              <a:latin typeface="メイリオ" panose="020B0604030504040204" pitchFamily="50" charset="-128"/>
              <a:ea typeface="メイリオ" panose="020B0604030504040204" pitchFamily="50" charset="-128"/>
            </a:endParaRPr>
          </a:p>
          <a:p>
            <a:pPr marL="194884" indent="-194884" defTabSz="844012">
              <a:spcBef>
                <a:spcPct val="0"/>
              </a:spcBef>
              <a:buSzPct val="75000"/>
              <a:buNone/>
              <a:defRPr/>
            </a:pPr>
            <a:r>
              <a:rPr lang="ja-JP" altLang="en-US" sz="1478" kern="0" dirty="0">
                <a:solidFill>
                  <a:prstClr val="black"/>
                </a:solidFill>
                <a:latin typeface="メイリオ" panose="020B0604030504040204" pitchFamily="50" charset="-128"/>
                <a:ea typeface="メイリオ" panose="020B0604030504040204" pitchFamily="50" charset="-128"/>
              </a:rPr>
              <a:t>・</a:t>
            </a:r>
            <a:r>
              <a:rPr lang="ja-JP" altLang="en-US" sz="1478" kern="0" dirty="0">
                <a:solidFill>
                  <a:prstClr val="black"/>
                </a:solidFill>
                <a:latin typeface="Segoe UI" panose="020B0502040204020203" pitchFamily="34" charset="0"/>
                <a:ea typeface="メイリオ" panose="020B0604030504040204" pitchFamily="50" charset="-128"/>
              </a:rPr>
              <a:t>人工呼吸器から送り込まれた空気が、のどの方に逃げないようにする</a:t>
            </a:r>
            <a:br>
              <a:rPr lang="en-US" altLang="ja-JP" sz="1478" kern="0" dirty="0">
                <a:solidFill>
                  <a:prstClr val="black"/>
                </a:solidFill>
                <a:latin typeface="Segoe UI" panose="020B0502040204020203" pitchFamily="34" charset="0"/>
                <a:ea typeface="メイリオ" panose="020B0604030504040204" pitchFamily="50" charset="-128"/>
              </a:rPr>
            </a:br>
            <a:r>
              <a:rPr lang="ja-JP" altLang="en-US" sz="1478" kern="0" dirty="0">
                <a:solidFill>
                  <a:prstClr val="black"/>
                </a:solidFill>
                <a:latin typeface="Segoe UI" panose="020B0502040204020203" pitchFamily="34" charset="0"/>
                <a:ea typeface="メイリオ" panose="020B0604030504040204" pitchFamily="50" charset="-128"/>
              </a:rPr>
              <a:t>（最近の人工呼吸器では完全な遮断は不要でカフなしで済むことも多い）</a:t>
            </a:r>
            <a:endParaRPr lang="en-US" altLang="ja-JP" sz="1478" kern="0" dirty="0">
              <a:solidFill>
                <a:prstClr val="black"/>
              </a:solidFill>
              <a:latin typeface="Segoe UI" panose="020B0502040204020203" pitchFamily="34" charset="0"/>
              <a:ea typeface="メイリオ" panose="020B0604030504040204" pitchFamily="50" charset="-128"/>
            </a:endParaRPr>
          </a:p>
          <a:p>
            <a:pPr marL="194884" indent="-194884" defTabSz="844012" eaLnBrk="1" hangingPunct="1">
              <a:lnSpc>
                <a:spcPct val="90000"/>
              </a:lnSpc>
              <a:spcBef>
                <a:spcPts val="0"/>
              </a:spcBef>
              <a:buNone/>
              <a:defRPr/>
            </a:pPr>
            <a:r>
              <a:rPr lang="ja-JP" altLang="en-US" sz="1478" kern="0" dirty="0">
                <a:solidFill>
                  <a:prstClr val="black"/>
                </a:solidFill>
                <a:latin typeface="Segoe UI" panose="020B0502040204020203" pitchFamily="34" charset="0"/>
                <a:ea typeface="メイリオ" panose="020B0604030504040204" pitchFamily="50" charset="-128"/>
              </a:rPr>
              <a:t>・唾液や、鼻･咽頭からの分泌物が、気管に流れ込むことを防ぐ</a:t>
            </a:r>
            <a:br>
              <a:rPr lang="en-US" altLang="ja-JP" sz="1478" kern="0" dirty="0">
                <a:solidFill>
                  <a:prstClr val="black"/>
                </a:solidFill>
                <a:latin typeface="Segoe UI" panose="020B0502040204020203" pitchFamily="34" charset="0"/>
                <a:ea typeface="メイリオ" panose="020B0604030504040204" pitchFamily="50" charset="-128"/>
              </a:rPr>
            </a:br>
            <a:r>
              <a:rPr lang="ja-JP" altLang="en-US" sz="1478" kern="0" dirty="0">
                <a:solidFill>
                  <a:prstClr val="black"/>
                </a:solidFill>
                <a:latin typeface="Segoe UI" panose="020B0502040204020203" pitchFamily="34" charset="0"/>
                <a:ea typeface="メイリオ" panose="020B0604030504040204" pitchFamily="50" charset="-128"/>
              </a:rPr>
              <a:t>（</a:t>
            </a:r>
            <a:r>
              <a:rPr lang="ja-JP" altLang="en-US" sz="1478" kern="0" dirty="0">
                <a:solidFill>
                  <a:prstClr val="black"/>
                </a:solidFill>
                <a:latin typeface="Segoe UI" panose="020B0502040204020203" pitchFamily="34" charset="0"/>
                <a:ea typeface="メイリオ" panose="020B0604030504040204" pitchFamily="50" charset="-128"/>
                <a:sym typeface="ヒラギノ角ゴ Pro W3" pitchFamily="1" charset="-128"/>
              </a:rPr>
              <a:t>少量の流れ込みは避けられない）</a:t>
            </a:r>
            <a:endParaRPr lang="en-US" altLang="ja-JP" sz="1478" kern="0" dirty="0">
              <a:solidFill>
                <a:prstClr val="black"/>
              </a:solidFill>
              <a:latin typeface="Segoe UI" panose="020B0502040204020203" pitchFamily="34" charset="0"/>
              <a:ea typeface="メイリオ" panose="020B0604030504040204" pitchFamily="50" charset="-128"/>
              <a:sym typeface="ヒラギノ角ゴ Pro W3" pitchFamily="1" charset="-128"/>
            </a:endParaRPr>
          </a:p>
          <a:p>
            <a:pPr marL="0" indent="0" defTabSz="844012" eaLnBrk="1" hangingPunct="1">
              <a:lnSpc>
                <a:spcPct val="90000"/>
              </a:lnSpc>
              <a:spcBef>
                <a:spcPts val="555"/>
              </a:spcBef>
              <a:buNone/>
              <a:defRPr/>
            </a:pPr>
            <a:r>
              <a:rPr lang="ja-JP" altLang="en-US" sz="1478" kern="0" dirty="0">
                <a:solidFill>
                  <a:srgbClr val="C00000"/>
                </a:solidFill>
                <a:latin typeface="Segoe UI" panose="020B0502040204020203" pitchFamily="34" charset="0"/>
                <a:ea typeface="メイリオ" panose="020B0604030504040204" pitchFamily="50" charset="-128"/>
              </a:rPr>
              <a:t>カフはふくらませ過ぎない、適正な圧で空気が入っていることが必要</a:t>
            </a:r>
            <a:r>
              <a:rPr lang="ja-JP" altLang="en-US" sz="1478" u="sng" kern="0" dirty="0">
                <a:solidFill>
                  <a:srgbClr val="00B050"/>
                </a:solidFill>
                <a:latin typeface="Segoe UI" panose="020B0502040204020203" pitchFamily="34" charset="0"/>
                <a:ea typeface="メイリオ" panose="020B0604030504040204" pitchFamily="50" charset="-128"/>
              </a:rPr>
              <a:t>（カフ圧の調整は医師又は看護師が実施）</a:t>
            </a:r>
            <a:endParaRPr lang="en-US" altLang="ja-JP" sz="1478" u="sng" kern="0" dirty="0">
              <a:solidFill>
                <a:srgbClr val="00B050"/>
              </a:solidFill>
              <a:latin typeface="Segoe UI" panose="020B0502040204020203" pitchFamily="34" charset="0"/>
              <a:ea typeface="メイリオ" panose="020B0604030504040204" pitchFamily="50" charset="-128"/>
            </a:endParaRPr>
          </a:p>
        </p:txBody>
      </p:sp>
      <p:pic>
        <p:nvPicPr>
          <p:cNvPr id="32" name="Picture 2">
            <a:extLst>
              <a:ext uri="{FF2B5EF4-FFF2-40B4-BE49-F238E27FC236}">
                <a16:creationId xmlns:a16="http://schemas.microsoft.com/office/drawing/2014/main" id="{8D45431A-D5E6-4C7F-AEE8-204B7081A87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81253" y="4088876"/>
            <a:ext cx="725089" cy="11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8">
            <a:extLst>
              <a:ext uri="{FF2B5EF4-FFF2-40B4-BE49-F238E27FC236}">
                <a16:creationId xmlns:a16="http://schemas.microsoft.com/office/drawing/2014/main" id="{290910A2-049F-419E-BDFC-AFBBE2D5E776}"/>
              </a:ext>
            </a:extLst>
          </p:cNvPr>
          <p:cNvSpPr txBox="1">
            <a:spLocks noChangeArrowheads="1"/>
          </p:cNvSpPr>
          <p:nvPr/>
        </p:nvSpPr>
        <p:spPr bwMode="auto">
          <a:xfrm>
            <a:off x="992306" y="1667610"/>
            <a:ext cx="2059919" cy="4927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defTabSz="844012">
              <a:defRPr/>
            </a:pPr>
            <a:r>
              <a:rPr lang="ja-JP" altLang="en-US" sz="1478" b="1" kern="0" dirty="0">
                <a:solidFill>
                  <a:srgbClr val="002060"/>
                </a:solidFill>
                <a:latin typeface="メイリオ" panose="020B0604030504040204" pitchFamily="50" charset="-128"/>
                <a:ea typeface="メイリオ" panose="020B0604030504040204" pitchFamily="50" charset="-128"/>
              </a:rPr>
              <a:t>カフなし</a:t>
            </a:r>
            <a:endParaRPr lang="en-US" altLang="ja-JP" sz="1478" b="1" kern="0" dirty="0">
              <a:solidFill>
                <a:srgbClr val="002060"/>
              </a:solidFill>
              <a:latin typeface="メイリオ" panose="020B0604030504040204" pitchFamily="50" charset="-128"/>
              <a:ea typeface="メイリオ" panose="020B0604030504040204" pitchFamily="50" charset="-128"/>
            </a:endParaRPr>
          </a:p>
          <a:p>
            <a:pPr algn="l" defTabSz="844012">
              <a:defRPr/>
            </a:pPr>
            <a:r>
              <a:rPr lang="ja-JP" altLang="en-US" sz="1478" b="1" kern="0" dirty="0">
                <a:solidFill>
                  <a:srgbClr val="002060"/>
                </a:solidFill>
                <a:latin typeface="メイリオ" panose="020B0604030504040204" pitchFamily="50" charset="-128"/>
                <a:ea typeface="メイリオ" panose="020B0604030504040204" pitchFamily="50" charset="-128"/>
              </a:rPr>
              <a:t>気管カニューレ</a:t>
            </a:r>
          </a:p>
        </p:txBody>
      </p:sp>
      <p:sp>
        <p:nvSpPr>
          <p:cNvPr id="34" name="Text Box 7">
            <a:extLst>
              <a:ext uri="{FF2B5EF4-FFF2-40B4-BE49-F238E27FC236}">
                <a16:creationId xmlns:a16="http://schemas.microsoft.com/office/drawing/2014/main" id="{40430631-D898-4484-B771-4762777477EC}"/>
              </a:ext>
            </a:extLst>
          </p:cNvPr>
          <p:cNvSpPr txBox="1">
            <a:spLocks noChangeArrowheads="1"/>
          </p:cNvSpPr>
          <p:nvPr/>
        </p:nvSpPr>
        <p:spPr bwMode="auto">
          <a:xfrm>
            <a:off x="5235612" y="5401806"/>
            <a:ext cx="3672464" cy="717056"/>
          </a:xfrm>
          <a:prstGeom prst="rect">
            <a:avLst/>
          </a:prstGeom>
          <a:solidFill>
            <a:srgbClr val="FFFFFF"/>
          </a:solidFill>
          <a:ln w="9525">
            <a:solidFill>
              <a:srgbClr val="000000"/>
            </a:solidFill>
            <a:miter lim="800000"/>
            <a:headEnd/>
            <a:tailEnd/>
          </a:ln>
        </p:spPr>
        <p:txBody>
          <a:bodyPr wrap="squar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hangingPunct="1">
              <a:defRPr/>
            </a:pPr>
            <a:r>
              <a:rPr lang="ja-JP" altLang="en-US" sz="1478" b="1" kern="0" dirty="0">
                <a:solidFill>
                  <a:srgbClr val="002060"/>
                </a:solidFill>
                <a:latin typeface="メイリオ" panose="020B0604030504040204" pitchFamily="50" charset="-128"/>
                <a:ea typeface="メイリオ" panose="020B0604030504040204" pitchFamily="50" charset="-128"/>
              </a:rPr>
              <a:t>適正なカフ圧で使用</a:t>
            </a:r>
            <a:endParaRPr lang="ja-JP" altLang="en-US" sz="1478" b="1" kern="0" dirty="0">
              <a:solidFill>
                <a:srgbClr val="002060"/>
              </a:solidFill>
              <a:latin typeface="メイリオ" panose="020B0604030504040204" pitchFamily="50" charset="-128"/>
              <a:ea typeface="メイリオ" panose="020B0604030504040204" pitchFamily="50" charset="-128"/>
              <a:sym typeface="ヒラギノ角ゴ Pro W3" pitchFamily="1" charset="-128"/>
            </a:endParaRPr>
          </a:p>
          <a:p>
            <a:pPr defTabSz="844012" eaLnBrk="1" hangingPunct="1">
              <a:defRPr/>
            </a:pPr>
            <a:r>
              <a:rPr lang="ja-JP" altLang="en-US" sz="1291" kern="0" dirty="0">
                <a:solidFill>
                  <a:srgbClr val="000000"/>
                </a:solidFill>
                <a:latin typeface="メイリオ" panose="020B0604030504040204" pitchFamily="50" charset="-128"/>
                <a:ea typeface="メイリオ" panose="020B0604030504040204" pitchFamily="50" charset="-128"/>
              </a:rPr>
              <a:t>気管軟骨とカフに挟まれた気道粘膜を障害しないカフの最大圧は、</a:t>
            </a:r>
            <a:r>
              <a:rPr lang="en-US" altLang="ja-JP" sz="1291" kern="0" dirty="0">
                <a:solidFill>
                  <a:srgbClr val="000000"/>
                </a:solidFill>
                <a:latin typeface="メイリオ" panose="020B0604030504040204" pitchFamily="50" charset="-128"/>
                <a:ea typeface="メイリオ" panose="020B0604030504040204" pitchFamily="50" charset="-128"/>
              </a:rPr>
              <a:t>25mmHg</a:t>
            </a:r>
            <a:r>
              <a:rPr lang="ja-JP" altLang="en-US" sz="1291" kern="0" dirty="0">
                <a:solidFill>
                  <a:srgbClr val="000000"/>
                </a:solidFill>
                <a:latin typeface="メイリオ" panose="020B0604030504040204" pitchFamily="50" charset="-128"/>
                <a:ea typeface="メイリオ" panose="020B0604030504040204" pitchFamily="50" charset="-128"/>
              </a:rPr>
              <a:t>（</a:t>
            </a:r>
            <a:r>
              <a:rPr lang="en-US" altLang="ja-JP" sz="1291" kern="0" dirty="0">
                <a:solidFill>
                  <a:srgbClr val="000000"/>
                </a:solidFill>
                <a:latin typeface="メイリオ" panose="020B0604030504040204" pitchFamily="50" charset="-128"/>
                <a:ea typeface="メイリオ" panose="020B0604030504040204" pitchFamily="50" charset="-128"/>
              </a:rPr>
              <a:t>3.33kPa</a:t>
            </a:r>
            <a:r>
              <a:rPr lang="ja-JP" altLang="en-US" sz="1291" kern="0" dirty="0">
                <a:solidFill>
                  <a:srgbClr val="000000"/>
                </a:solidFill>
                <a:latin typeface="メイリオ" panose="020B0604030504040204" pitchFamily="50" charset="-128"/>
                <a:ea typeface="メイリオ" panose="020B0604030504040204" pitchFamily="50" charset="-128"/>
              </a:rPr>
              <a:t>）</a:t>
            </a:r>
            <a:endParaRPr lang="en-US" altLang="ja-JP" sz="1291" kern="0" dirty="0">
              <a:solidFill>
                <a:srgbClr val="00000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217EA1B4-24D3-4F8A-B053-2A71888AA9E9}"/>
              </a:ext>
            </a:extLst>
          </p:cNvPr>
          <p:cNvSpPr txBox="1"/>
          <p:nvPr/>
        </p:nvSpPr>
        <p:spPr>
          <a:xfrm>
            <a:off x="7837668" y="1659658"/>
            <a:ext cx="1460065" cy="722965"/>
          </a:xfrm>
          <a:prstGeom prst="rect">
            <a:avLst/>
          </a:prstGeom>
          <a:noFill/>
        </p:spPr>
        <p:txBody>
          <a:bodyPr vert="horz" wrap="square" lIns="0" tIns="0" rIns="0" bIns="0" rtlCol="0" anchor="t" anchorCtr="0">
            <a:noAutofit/>
          </a:bodyPr>
          <a:lstStyle/>
          <a:p>
            <a:pPr defTabSz="844012">
              <a:defRPr/>
            </a:pPr>
            <a:r>
              <a:rPr lang="ja-JP" altLang="en-US" sz="1478" b="1" dirty="0">
                <a:solidFill>
                  <a:srgbClr val="002060"/>
                </a:solidFill>
                <a:latin typeface="メイリオ" panose="020B0604030504040204" pitchFamily="50" charset="-128"/>
                <a:ea typeface="メイリオ" panose="020B0604030504040204" pitchFamily="50" charset="-128"/>
              </a:rPr>
              <a:t>カフ付、</a:t>
            </a:r>
            <a:br>
              <a:rPr lang="en-US" altLang="ja-JP" sz="1478" b="1" dirty="0">
                <a:solidFill>
                  <a:srgbClr val="002060"/>
                </a:solidFill>
                <a:latin typeface="メイリオ" panose="020B0604030504040204" pitchFamily="50" charset="-128"/>
                <a:ea typeface="メイリオ" panose="020B0604030504040204" pitchFamily="50" charset="-128"/>
              </a:rPr>
            </a:br>
            <a:r>
              <a:rPr lang="ja-JP" altLang="en-US" sz="1478" b="1" dirty="0">
                <a:solidFill>
                  <a:srgbClr val="002060"/>
                </a:solidFill>
                <a:latin typeface="メイリオ" panose="020B0604030504040204" pitchFamily="50" charset="-128"/>
                <a:ea typeface="メイリオ" panose="020B0604030504040204" pitchFamily="50" charset="-128"/>
              </a:rPr>
              <a:t>吸引ライン付</a:t>
            </a:r>
            <a:br>
              <a:rPr lang="en-US" altLang="ja-JP" sz="1478" b="1" dirty="0">
                <a:solidFill>
                  <a:srgbClr val="002060"/>
                </a:solidFill>
                <a:latin typeface="メイリオ" panose="020B0604030504040204" pitchFamily="50" charset="-128"/>
                <a:ea typeface="メイリオ" panose="020B0604030504040204" pitchFamily="50" charset="-128"/>
              </a:rPr>
            </a:br>
            <a:r>
              <a:rPr lang="ja-JP" altLang="en-US" sz="1478" b="1" dirty="0">
                <a:solidFill>
                  <a:srgbClr val="002060"/>
                </a:solidFill>
                <a:latin typeface="メイリオ" panose="020B0604030504040204" pitchFamily="50" charset="-128"/>
                <a:ea typeface="メイリオ" panose="020B0604030504040204" pitchFamily="50" charset="-128"/>
              </a:rPr>
              <a:t>気管カニューレ</a:t>
            </a:r>
          </a:p>
        </p:txBody>
      </p:sp>
      <p:pic>
        <p:nvPicPr>
          <p:cNvPr id="36" name="Picture 26">
            <a:extLst>
              <a:ext uri="{FF2B5EF4-FFF2-40B4-BE49-F238E27FC236}">
                <a16:creationId xmlns:a16="http://schemas.microsoft.com/office/drawing/2014/main" id="{7BD226FB-D5EA-4F15-A99B-A39693DB37E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35610" y="4088879"/>
            <a:ext cx="1405173" cy="116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直線矢印コネクタ 36">
            <a:extLst>
              <a:ext uri="{FF2B5EF4-FFF2-40B4-BE49-F238E27FC236}">
                <a16:creationId xmlns:a16="http://schemas.microsoft.com/office/drawing/2014/main" id="{33879813-A07F-4C93-95B6-7CEE47CC847A}"/>
              </a:ext>
            </a:extLst>
          </p:cNvPr>
          <p:cNvCxnSpPr>
            <a:cxnSpLocks/>
            <a:stCxn id="40" idx="2"/>
          </p:cNvCxnSpPr>
          <p:nvPr/>
        </p:nvCxnSpPr>
        <p:spPr>
          <a:xfrm>
            <a:off x="5313939" y="3877779"/>
            <a:ext cx="254719" cy="10436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A3959806-1A3A-483C-8388-99AB08876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928" y="2144435"/>
            <a:ext cx="1436926" cy="1675397"/>
          </a:xfrm>
          <a:prstGeom prst="rect">
            <a:avLst/>
          </a:prstGeom>
        </p:spPr>
      </p:pic>
      <p:sp>
        <p:nvSpPr>
          <p:cNvPr id="39" name="テキスト ボックス 38">
            <a:extLst>
              <a:ext uri="{FF2B5EF4-FFF2-40B4-BE49-F238E27FC236}">
                <a16:creationId xmlns:a16="http://schemas.microsoft.com/office/drawing/2014/main" id="{13BBA35C-0A0B-48B1-ADB0-ACC635433217}"/>
              </a:ext>
            </a:extLst>
          </p:cNvPr>
          <p:cNvSpPr txBox="1"/>
          <p:nvPr/>
        </p:nvSpPr>
        <p:spPr>
          <a:xfrm>
            <a:off x="6816716" y="4792734"/>
            <a:ext cx="673019" cy="213981"/>
          </a:xfrm>
          <a:prstGeom prst="rect">
            <a:avLst/>
          </a:prstGeom>
          <a:solidFill>
            <a:schemeClr val="bg1"/>
          </a:solidFill>
          <a:ln>
            <a:solidFill>
              <a:schemeClr val="tx1"/>
            </a:solidFill>
          </a:ln>
        </p:spPr>
        <p:txBody>
          <a:bodyPr wrap="none" lIns="0" tIns="33231" rIns="0" bIns="0" rtlCol="0" anchor="ctr" anchorCtr="0">
            <a:noAutofit/>
          </a:bodyPr>
          <a:lstStyle/>
          <a:p>
            <a:pPr algn="ctr" defTabSz="844012">
              <a:defRPr/>
            </a:pPr>
            <a:r>
              <a:rPr lang="ja-JP" altLang="en-US" sz="1108" b="1" dirty="0">
                <a:solidFill>
                  <a:prstClr val="black"/>
                </a:solidFill>
                <a:latin typeface="メイリオ" panose="020B0604030504040204" pitchFamily="50" charset="-128"/>
                <a:ea typeface="メイリオ" panose="020B0604030504040204" pitchFamily="50" charset="-128"/>
              </a:rPr>
              <a:t>カフ圧計</a:t>
            </a:r>
          </a:p>
        </p:txBody>
      </p:sp>
      <p:sp>
        <p:nvSpPr>
          <p:cNvPr id="41" name="テキスト ボックス 40">
            <a:extLst>
              <a:ext uri="{FF2B5EF4-FFF2-40B4-BE49-F238E27FC236}">
                <a16:creationId xmlns:a16="http://schemas.microsoft.com/office/drawing/2014/main" id="{D9420A55-3DE6-4DE6-BE92-BE6672A387EB}"/>
              </a:ext>
            </a:extLst>
          </p:cNvPr>
          <p:cNvSpPr txBox="1"/>
          <p:nvPr/>
        </p:nvSpPr>
        <p:spPr>
          <a:xfrm>
            <a:off x="2292755" y="6364904"/>
            <a:ext cx="7932126" cy="319446"/>
          </a:xfrm>
          <a:prstGeom prst="rect">
            <a:avLst/>
          </a:prstGeom>
          <a:noFill/>
        </p:spPr>
        <p:txBody>
          <a:bodyPr wrap="square" rtlCol="0">
            <a:spAutoFit/>
          </a:bodyPr>
          <a:lstStyle/>
          <a:p>
            <a:pPr defTabSz="844012">
              <a:defRPr/>
            </a:pPr>
            <a:r>
              <a:rPr lang="ja-JP" altLang="en-US" sz="738" dirty="0">
                <a:solidFill>
                  <a:prstClr val="black"/>
                </a:solidFill>
                <a:latin typeface="メイリオ" panose="020B0604030504040204" pitchFamily="50" charset="-128"/>
                <a:ea typeface="メイリオ" panose="020B0604030504040204" pitchFamily="50" charset="-128"/>
              </a:rPr>
              <a:t>図の出典：「新版 医療的ケア研修テキスト　重症児者の教育・福祉・社会的生活の援助のために」</a:t>
            </a:r>
            <a:r>
              <a:rPr lang="en-US" altLang="ja-JP" sz="738" dirty="0">
                <a:solidFill>
                  <a:prstClr val="black"/>
                </a:solidFill>
                <a:latin typeface="メイリオ" panose="020B0604030504040204" pitchFamily="50" charset="-128"/>
                <a:ea typeface="メイリオ" panose="020B0604030504040204" pitchFamily="50" charset="-128"/>
              </a:rPr>
              <a:t>P94</a:t>
            </a:r>
            <a:r>
              <a:rPr lang="ja-JP" altLang="en-US" sz="738" dirty="0">
                <a:solidFill>
                  <a:prstClr val="black"/>
                </a:solidFill>
                <a:latin typeface="メイリオ" panose="020B0604030504040204" pitchFamily="50" charset="-128"/>
                <a:ea typeface="メイリオ" panose="020B0604030504040204" pitchFamily="50" charset="-128"/>
              </a:rPr>
              <a:t>、日本小児神経学会社会活動委員会 北住映二・杉本健郎 編</a:t>
            </a:r>
            <a:endParaRPr lang="en-US" altLang="ja-JP" sz="738" dirty="0">
              <a:solidFill>
                <a:prstClr val="black"/>
              </a:solidFill>
              <a:latin typeface="メイリオ" panose="020B0604030504040204" pitchFamily="50" charset="-128"/>
              <a:ea typeface="メイリオ" panose="020B0604030504040204" pitchFamily="50" charset="-128"/>
            </a:endParaRPr>
          </a:p>
          <a:p>
            <a:pPr defTabSz="844012">
              <a:defRPr/>
            </a:pPr>
            <a:r>
              <a:rPr lang="ja-JP" altLang="en-US" sz="738" dirty="0">
                <a:solidFill>
                  <a:prstClr val="black"/>
                </a:solidFill>
                <a:latin typeface="メイリオ" panose="020B0604030504040204" pitchFamily="50" charset="-128"/>
                <a:ea typeface="メイリオ" panose="020B0604030504040204" pitchFamily="50" charset="-128"/>
              </a:rPr>
              <a:t>　　　　　　クリエイツかもがわ、</a:t>
            </a:r>
            <a:r>
              <a:rPr lang="en-US" altLang="ja-JP" sz="738" dirty="0">
                <a:solidFill>
                  <a:prstClr val="black"/>
                </a:solidFill>
                <a:latin typeface="メイリオ" panose="020B0604030504040204" pitchFamily="50" charset="-128"/>
                <a:ea typeface="メイリオ" panose="020B0604030504040204" pitchFamily="50" charset="-128"/>
              </a:rPr>
              <a:t>2015</a:t>
            </a:r>
            <a:r>
              <a:rPr lang="ja-JP" altLang="en-US" sz="738" dirty="0">
                <a:solidFill>
                  <a:prstClr val="black"/>
                </a:solidFill>
                <a:latin typeface="メイリオ" panose="020B0604030504040204" pitchFamily="50" charset="-128"/>
                <a:ea typeface="メイリオ" panose="020B0604030504040204" pitchFamily="50" charset="-128"/>
              </a:rPr>
              <a:t>年</a:t>
            </a:r>
            <a:r>
              <a:rPr lang="en-US" altLang="ja-JP" sz="738" dirty="0">
                <a:solidFill>
                  <a:prstClr val="black"/>
                </a:solidFill>
                <a:latin typeface="メイリオ" panose="020B0604030504040204" pitchFamily="50" charset="-128"/>
                <a:ea typeface="メイリオ" panose="020B0604030504040204" pitchFamily="50" charset="-128"/>
              </a:rPr>
              <a:t>9</a:t>
            </a:r>
            <a:r>
              <a:rPr lang="ja-JP" altLang="en-US" sz="738" dirty="0">
                <a:solidFill>
                  <a:prstClr val="black"/>
                </a:solidFill>
                <a:latin typeface="メイリオ" panose="020B0604030504040204" pitchFamily="50" charset="-128"/>
                <a:ea typeface="メイリオ" panose="020B0604030504040204" pitchFamily="50" charset="-128"/>
              </a:rPr>
              <a:t>月（第</a:t>
            </a:r>
            <a:r>
              <a:rPr lang="en-US" altLang="ja-JP" sz="738" dirty="0">
                <a:solidFill>
                  <a:prstClr val="black"/>
                </a:solidFill>
                <a:latin typeface="メイリオ" panose="020B0604030504040204" pitchFamily="50" charset="-128"/>
                <a:ea typeface="メイリオ" panose="020B0604030504040204" pitchFamily="50" charset="-128"/>
              </a:rPr>
              <a:t>4</a:t>
            </a:r>
            <a:r>
              <a:rPr lang="ja-JP" altLang="en-US" sz="738" dirty="0">
                <a:solidFill>
                  <a:prstClr val="black"/>
                </a:solidFill>
                <a:latin typeface="メイリオ" panose="020B0604030504040204" pitchFamily="50" charset="-128"/>
                <a:ea typeface="メイリオ" panose="020B0604030504040204" pitchFamily="50" charset="-128"/>
              </a:rPr>
              <a:t>刷）　　一部改変、追加</a:t>
            </a:r>
          </a:p>
        </p:txBody>
      </p:sp>
      <p:sp>
        <p:nvSpPr>
          <p:cNvPr id="42" name="テキスト ボックス 41">
            <a:extLst>
              <a:ext uri="{FF2B5EF4-FFF2-40B4-BE49-F238E27FC236}">
                <a16:creationId xmlns:a16="http://schemas.microsoft.com/office/drawing/2014/main" id="{7BA01BF5-109D-4F06-B74B-4F70F8871493}"/>
              </a:ext>
            </a:extLst>
          </p:cNvPr>
          <p:cNvSpPr txBox="1"/>
          <p:nvPr/>
        </p:nvSpPr>
        <p:spPr>
          <a:xfrm>
            <a:off x="3129205" y="3201697"/>
            <a:ext cx="549263" cy="242334"/>
          </a:xfrm>
          <a:prstGeom prst="rect">
            <a:avLst/>
          </a:prstGeom>
          <a:solidFill>
            <a:schemeClr val="bg1"/>
          </a:solidFill>
          <a:ln w="3175">
            <a:solidFill>
              <a:schemeClr val="tx1"/>
            </a:solidFill>
          </a:ln>
        </p:spPr>
        <p:txBody>
          <a:bodyPr wrap="square" lIns="0" tIns="33231" rIns="0" bIns="0" rtlCol="0" anchor="ctr" anchorCtr="0">
            <a:noAutofit/>
          </a:bodyPr>
          <a:lstStyle/>
          <a:p>
            <a:pPr algn="ctr" defTabSz="844012">
              <a:defRPr/>
            </a:pPr>
            <a:r>
              <a:rPr lang="ja-JP" altLang="en-US" sz="1291" b="1" dirty="0">
                <a:solidFill>
                  <a:prstClr val="black"/>
                </a:solidFill>
                <a:latin typeface="メイリオ" panose="020B0604030504040204" pitchFamily="50" charset="-128"/>
                <a:ea typeface="メイリオ" panose="020B0604030504040204" pitchFamily="50" charset="-128"/>
              </a:rPr>
              <a:t>カフ</a:t>
            </a:r>
          </a:p>
        </p:txBody>
      </p:sp>
      <p:cxnSp>
        <p:nvCxnSpPr>
          <p:cNvPr id="43" name="直線矢印コネクタ 42">
            <a:extLst>
              <a:ext uri="{FF2B5EF4-FFF2-40B4-BE49-F238E27FC236}">
                <a16:creationId xmlns:a16="http://schemas.microsoft.com/office/drawing/2014/main" id="{E22C7702-8843-43B6-9D66-A272B47179E1}"/>
              </a:ext>
            </a:extLst>
          </p:cNvPr>
          <p:cNvCxnSpPr/>
          <p:nvPr/>
        </p:nvCxnSpPr>
        <p:spPr>
          <a:xfrm flipV="1">
            <a:off x="3418573" y="2926044"/>
            <a:ext cx="261761" cy="223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3E6B17E1-825B-47CD-BEA3-0EE3884C4690}"/>
              </a:ext>
            </a:extLst>
          </p:cNvPr>
          <p:cNvSpPr/>
          <p:nvPr/>
        </p:nvSpPr>
        <p:spPr>
          <a:xfrm>
            <a:off x="5121093" y="3441840"/>
            <a:ext cx="732198" cy="23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defRPr/>
            </a:pPr>
            <a:endParaRPr lang="ja-JP" altLang="en-US" sz="1663">
              <a:solidFill>
                <a:prstClr val="white"/>
              </a:solidFill>
              <a:latin typeface="游ゴシック" panose="020F0502020204030204"/>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7ECB9ABE-08DE-433C-9352-3117A3FA0D70}"/>
              </a:ext>
            </a:extLst>
          </p:cNvPr>
          <p:cNvSpPr txBox="1"/>
          <p:nvPr/>
        </p:nvSpPr>
        <p:spPr>
          <a:xfrm>
            <a:off x="4812083" y="3458233"/>
            <a:ext cx="1003710" cy="419542"/>
          </a:xfrm>
          <a:prstGeom prst="rect">
            <a:avLst/>
          </a:prstGeom>
          <a:solidFill>
            <a:schemeClr val="bg1"/>
          </a:solidFill>
          <a:ln>
            <a:solidFill>
              <a:schemeClr val="tx1">
                <a:lumMod val="50000"/>
                <a:lumOff val="50000"/>
              </a:schemeClr>
            </a:solidFill>
          </a:ln>
        </p:spPr>
        <p:txBody>
          <a:bodyPr vert="horz" wrap="square" tIns="66462" bIns="33231" rtlCol="0" anchor="ctr">
            <a:noAutofit/>
          </a:bodyPr>
          <a:lstStyle/>
          <a:p>
            <a:pPr defTabSz="844012">
              <a:defRPr/>
            </a:pPr>
            <a:r>
              <a:rPr lang="ja-JP" altLang="en-US" sz="1291" b="1" dirty="0">
                <a:solidFill>
                  <a:prstClr val="black"/>
                </a:solidFill>
                <a:latin typeface="メイリオ" panose="020B0604030504040204" pitchFamily="50" charset="-128"/>
                <a:ea typeface="メイリオ" panose="020B0604030504040204" pitchFamily="50" charset="-128"/>
              </a:rPr>
              <a:t>カフインジケーター</a:t>
            </a:r>
          </a:p>
        </p:txBody>
      </p:sp>
      <p:cxnSp>
        <p:nvCxnSpPr>
          <p:cNvPr id="24" name="直線矢印コネクタ 23">
            <a:extLst>
              <a:ext uri="{FF2B5EF4-FFF2-40B4-BE49-F238E27FC236}">
                <a16:creationId xmlns:a16="http://schemas.microsoft.com/office/drawing/2014/main" id="{C474A7FB-4BA2-4079-8C2F-E3854610C816}"/>
              </a:ext>
            </a:extLst>
          </p:cNvPr>
          <p:cNvCxnSpPr>
            <a:cxnSpLocks/>
          </p:cNvCxnSpPr>
          <p:nvPr/>
        </p:nvCxnSpPr>
        <p:spPr>
          <a:xfrm flipV="1">
            <a:off x="5815793" y="3481744"/>
            <a:ext cx="243584" cy="539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ED89FB9A-32DD-4BE1-9A9D-D9BBED2FC1F5}"/>
              </a:ext>
            </a:extLst>
          </p:cNvPr>
          <p:cNvGrpSpPr/>
          <p:nvPr/>
        </p:nvGrpSpPr>
        <p:grpSpPr>
          <a:xfrm>
            <a:off x="7666419" y="3431672"/>
            <a:ext cx="1230381" cy="1834834"/>
            <a:chOff x="7880015" y="3273574"/>
            <a:chExt cx="1448444" cy="2160025"/>
          </a:xfrm>
        </p:grpSpPr>
        <p:graphicFrame>
          <p:nvGraphicFramePr>
            <p:cNvPr id="27" name="Object 3">
              <a:extLst>
                <a:ext uri="{FF2B5EF4-FFF2-40B4-BE49-F238E27FC236}">
                  <a16:creationId xmlns:a16="http://schemas.microsoft.com/office/drawing/2014/main" id="{46DE84F4-0449-4883-94EB-89EE2BCA3C44}"/>
                </a:ext>
              </a:extLst>
            </p:cNvPr>
            <p:cNvGraphicFramePr>
              <a:graphicFrameLocks noChangeAspect="1"/>
            </p:cNvGraphicFramePr>
            <p:nvPr/>
          </p:nvGraphicFramePr>
          <p:xfrm>
            <a:off x="7880015" y="3273574"/>
            <a:ext cx="1448444" cy="2160025"/>
          </p:xfrm>
          <a:graphic>
            <a:graphicData uri="http://schemas.openxmlformats.org/presentationml/2006/ole">
              <mc:AlternateContent xmlns:mc="http://schemas.openxmlformats.org/markup-compatibility/2006">
                <mc:Choice xmlns:v="urn:schemas-microsoft-com:vml" Requires="v">
                  <p:oleObj spid="_x0000_s17707" name="Image" r:id="rId9" imgW="1090428" imgH="1625397" progId="">
                    <p:embed/>
                  </p:oleObj>
                </mc:Choice>
                <mc:Fallback>
                  <p:oleObj name="Image" r:id="rId9" imgW="1090428" imgH="1625397" progId="">
                    <p:embed/>
                    <p:pic>
                      <p:nvPicPr>
                        <p:cNvPr id="27" name="Object 3">
                          <a:extLst>
                            <a:ext uri="{FF2B5EF4-FFF2-40B4-BE49-F238E27FC236}">
                              <a16:creationId xmlns:a16="http://schemas.microsoft.com/office/drawing/2014/main" id="{46DE84F4-0449-4883-94EB-89EE2BCA3C44}"/>
                            </a:ext>
                          </a:extLst>
                        </p:cNvPr>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0015" y="3273574"/>
                          <a:ext cx="1448444" cy="2160025"/>
                        </a:xfrm>
                        <a:prstGeom prst="rect">
                          <a:avLst/>
                        </a:prstGeom>
                      </p:spPr>
                    </p:pic>
                  </p:oleObj>
                </mc:Fallback>
              </mc:AlternateContent>
            </a:graphicData>
          </a:graphic>
        </p:graphicFrame>
        <p:sp>
          <p:nvSpPr>
            <p:cNvPr id="28" name="テキスト ボックス 27">
              <a:extLst>
                <a:ext uri="{FF2B5EF4-FFF2-40B4-BE49-F238E27FC236}">
                  <a16:creationId xmlns:a16="http://schemas.microsoft.com/office/drawing/2014/main" id="{68CF0707-689B-4255-BD76-2CDAC92B2D2A}"/>
                </a:ext>
              </a:extLst>
            </p:cNvPr>
            <p:cNvSpPr txBox="1"/>
            <p:nvPr/>
          </p:nvSpPr>
          <p:spPr>
            <a:xfrm>
              <a:off x="8806613" y="3395991"/>
              <a:ext cx="451245" cy="1020562"/>
            </a:xfrm>
            <a:prstGeom prst="rect">
              <a:avLst/>
            </a:prstGeom>
            <a:solidFill>
              <a:schemeClr val="bg1"/>
            </a:solidFill>
            <a:ln>
              <a:solidFill>
                <a:schemeClr val="tx1">
                  <a:lumMod val="50000"/>
                  <a:lumOff val="50000"/>
                </a:schemeClr>
              </a:solidFill>
            </a:ln>
          </p:spPr>
          <p:txBody>
            <a:bodyPr vert="eaVert" wrap="square" rtlCol="0">
              <a:spAutoFit/>
            </a:bodyPr>
            <a:lstStyle/>
            <a:p>
              <a:pPr algn="ctr" defTabSz="844012">
                <a:defRPr/>
              </a:pPr>
              <a:r>
                <a:rPr lang="ja-JP" altLang="en-US" sz="1291" b="1" dirty="0">
                  <a:solidFill>
                    <a:prstClr val="black"/>
                  </a:solidFill>
                  <a:latin typeface="メイリオ" panose="020B0604030504040204" pitchFamily="50" charset="-128"/>
                  <a:ea typeface="メイリオ" panose="020B0604030504040204" pitchFamily="50" charset="-128"/>
                </a:rPr>
                <a:t>レティナ</a:t>
              </a:r>
            </a:p>
          </p:txBody>
        </p:sp>
        <p:sp>
          <p:nvSpPr>
            <p:cNvPr id="29" name="楕円 28">
              <a:extLst>
                <a:ext uri="{FF2B5EF4-FFF2-40B4-BE49-F238E27FC236}">
                  <a16:creationId xmlns:a16="http://schemas.microsoft.com/office/drawing/2014/main" id="{367CC2D6-9AF1-411C-8FA7-D97E11B36A01}"/>
                </a:ext>
              </a:extLst>
            </p:cNvPr>
            <p:cNvSpPr/>
            <p:nvPr/>
          </p:nvSpPr>
          <p:spPr>
            <a:xfrm>
              <a:off x="8285416" y="4134412"/>
              <a:ext cx="430887" cy="43891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defRPr/>
              </a:pPr>
              <a:endParaRPr lang="ja-JP" altLang="en-US" sz="1663">
                <a:solidFill>
                  <a:prstClr val="white"/>
                </a:solidFill>
                <a:latin typeface="游ゴシック" panose="020F0502020204030204"/>
                <a:ea typeface="游ゴシック" panose="020B0400000000000000" pitchFamily="50" charset="-128"/>
              </a:endParaRPr>
            </a:p>
          </p:txBody>
        </p:sp>
      </p:grpSp>
      <p:sp>
        <p:nvSpPr>
          <p:cNvPr id="44" name="正方形/長方形 4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219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807175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E32DA5B-5413-4D4C-9E36-947C0F8B5575}"/>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重度の誤嚥がある子どもの気管切開</a:t>
            </a:r>
          </a:p>
        </p:txBody>
      </p:sp>
      <p:sp>
        <p:nvSpPr>
          <p:cNvPr id="23" name="Text Box 5">
            <a:extLst>
              <a:ext uri="{FF2B5EF4-FFF2-40B4-BE49-F238E27FC236}">
                <a16:creationId xmlns:a16="http://schemas.microsoft.com/office/drawing/2014/main" id="{76B58EAE-414C-4C75-86FB-1482B9FA47F9}"/>
              </a:ext>
            </a:extLst>
          </p:cNvPr>
          <p:cNvSpPr txBox="1">
            <a:spLocks noChangeArrowheads="1"/>
          </p:cNvSpPr>
          <p:nvPr/>
        </p:nvSpPr>
        <p:spPr bwMode="auto">
          <a:xfrm>
            <a:off x="997932" y="1656779"/>
            <a:ext cx="1658645" cy="629922"/>
          </a:xfrm>
          <a:prstGeom prst="rect">
            <a:avLst/>
          </a:prstGeom>
          <a:solidFill>
            <a:schemeClr val="accent5">
              <a:lumMod val="40000"/>
              <a:lumOff val="60000"/>
            </a:schemeClr>
          </a:solidFill>
          <a:ln w="19050">
            <a:noFill/>
            <a:miter lim="800000"/>
            <a:headEnd/>
            <a:tailEnd/>
          </a:ln>
        </p:spPr>
        <p:txBody>
          <a:bodyPr wrap="square" lIns="66462" tIns="33231" rIns="0"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fontAlgn="base" hangingPunct="1">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気管切開により</a:t>
            </a:r>
          </a:p>
          <a:p>
            <a:pPr defTabSz="844012" eaLnBrk="1" fontAlgn="base" hangingPunct="1">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嚥下機能は低下</a:t>
            </a:r>
          </a:p>
        </p:txBody>
      </p:sp>
      <p:sp>
        <p:nvSpPr>
          <p:cNvPr id="24" name="Text Box 6">
            <a:extLst>
              <a:ext uri="{FF2B5EF4-FFF2-40B4-BE49-F238E27FC236}">
                <a16:creationId xmlns:a16="http://schemas.microsoft.com/office/drawing/2014/main" id="{B67F73BD-2A59-431F-BAF3-D76CFB5450FC}"/>
              </a:ext>
            </a:extLst>
          </p:cNvPr>
          <p:cNvSpPr txBox="1">
            <a:spLocks noChangeArrowheads="1"/>
          </p:cNvSpPr>
          <p:nvPr/>
        </p:nvSpPr>
        <p:spPr bwMode="auto">
          <a:xfrm>
            <a:off x="3109555" y="1663158"/>
            <a:ext cx="1860387" cy="623544"/>
          </a:xfrm>
          <a:prstGeom prst="rect">
            <a:avLst/>
          </a:prstGeom>
          <a:solidFill>
            <a:schemeClr val="accent5">
              <a:lumMod val="60000"/>
              <a:lumOff val="40000"/>
            </a:schemeClr>
          </a:solidFill>
          <a:ln w="19050">
            <a:noFill/>
            <a:miter lim="800000"/>
            <a:headEnd/>
            <a:tailEnd/>
          </a:ln>
        </p:spPr>
        <p:txBody>
          <a:bodyPr wrap="square" lIns="66462" tIns="33231" rIns="66462"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fontAlgn="base" hangingPunct="1">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唾液</a:t>
            </a:r>
            <a:r>
              <a:rPr lang="en-US" altLang="ja-JP" sz="1663" dirty="0">
                <a:solidFill>
                  <a:srgbClr val="000000"/>
                </a:solidFill>
                <a:latin typeface="メイリオ" panose="020B0604030504040204" pitchFamily="50" charset="-128"/>
                <a:ea typeface="メイリオ" panose="020B0604030504040204" pitchFamily="50" charset="-128"/>
              </a:rPr>
              <a:t>､</a:t>
            </a:r>
            <a:r>
              <a:rPr lang="ja-JP" altLang="en-US" sz="1663" dirty="0">
                <a:solidFill>
                  <a:srgbClr val="000000"/>
                </a:solidFill>
                <a:latin typeface="メイリオ" panose="020B0604030504040204" pitchFamily="50" charset="-128"/>
                <a:ea typeface="メイリオ" panose="020B0604030504040204" pitchFamily="50" charset="-128"/>
              </a:rPr>
              <a:t>鼻分泌物の</a:t>
            </a:r>
            <a:endParaRPr lang="en-US" altLang="ja-JP" sz="1663" dirty="0">
              <a:solidFill>
                <a:srgbClr val="000000"/>
              </a:solidFill>
              <a:latin typeface="メイリオ" panose="020B0604030504040204" pitchFamily="50" charset="-128"/>
              <a:ea typeface="メイリオ" panose="020B0604030504040204" pitchFamily="50" charset="-128"/>
            </a:endParaRPr>
          </a:p>
          <a:p>
            <a:pPr defTabSz="844012" eaLnBrk="1" fontAlgn="base" hangingPunct="1">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誤嚥が悪化</a:t>
            </a:r>
          </a:p>
        </p:txBody>
      </p:sp>
      <p:sp>
        <p:nvSpPr>
          <p:cNvPr id="25" name="Text Box 7">
            <a:extLst>
              <a:ext uri="{FF2B5EF4-FFF2-40B4-BE49-F238E27FC236}">
                <a16:creationId xmlns:a16="http://schemas.microsoft.com/office/drawing/2014/main" id="{48BF6348-3F42-4B76-A7F4-C5025400B176}"/>
              </a:ext>
            </a:extLst>
          </p:cNvPr>
          <p:cNvSpPr txBox="1">
            <a:spLocks noChangeArrowheads="1"/>
          </p:cNvSpPr>
          <p:nvPr/>
        </p:nvSpPr>
        <p:spPr bwMode="auto">
          <a:xfrm>
            <a:off x="5422929" y="1643180"/>
            <a:ext cx="3518850" cy="643523"/>
          </a:xfrm>
          <a:prstGeom prst="rect">
            <a:avLst/>
          </a:prstGeom>
          <a:solidFill>
            <a:schemeClr val="accent5">
              <a:lumMod val="75000"/>
            </a:schemeClr>
          </a:solidFill>
          <a:ln w="19050">
            <a:noFill/>
            <a:miter lim="800000"/>
            <a:headEnd/>
            <a:tailEnd/>
          </a:ln>
        </p:spPr>
        <p:txBody>
          <a:bodyPr wrap="square" lIns="66462" tIns="33231" rIns="66462" bIns="0" anchor="ctr" anchorCtr="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fontAlgn="base" hangingPunct="1">
              <a:spcBef>
                <a:spcPct val="0"/>
              </a:spcBef>
              <a:spcAft>
                <a:spcPct val="0"/>
              </a:spcAft>
              <a:defRPr/>
            </a:pPr>
            <a:r>
              <a:rPr lang="ja-JP" altLang="en-US" sz="1663" dirty="0">
                <a:solidFill>
                  <a:prstClr val="white"/>
                </a:solidFill>
                <a:latin typeface="メイリオ" panose="020B0604030504040204" pitchFamily="50" charset="-128"/>
                <a:ea typeface="メイリオ" panose="020B0604030504040204" pitchFamily="50" charset="-128"/>
              </a:rPr>
              <a:t>・ 気管からの吸引を頻回に要する</a:t>
            </a:r>
          </a:p>
          <a:p>
            <a:pPr defTabSz="844012" eaLnBrk="1" fontAlgn="base" hangingPunct="1">
              <a:spcBef>
                <a:spcPct val="0"/>
              </a:spcBef>
              <a:spcAft>
                <a:spcPct val="0"/>
              </a:spcAft>
              <a:defRPr/>
            </a:pPr>
            <a:r>
              <a:rPr lang="ja-JP" altLang="en-US" sz="1663" dirty="0">
                <a:solidFill>
                  <a:prstClr val="white"/>
                </a:solidFill>
                <a:latin typeface="メイリオ" panose="020B0604030504040204" pitchFamily="50" charset="-128"/>
                <a:ea typeface="メイリオ" panose="020B0604030504040204" pitchFamily="50" charset="-128"/>
              </a:rPr>
              <a:t>・ 肺炎を反復する</a:t>
            </a:r>
          </a:p>
        </p:txBody>
      </p:sp>
      <p:sp>
        <p:nvSpPr>
          <p:cNvPr id="26" name="右矢印 10">
            <a:extLst>
              <a:ext uri="{FF2B5EF4-FFF2-40B4-BE49-F238E27FC236}">
                <a16:creationId xmlns:a16="http://schemas.microsoft.com/office/drawing/2014/main" id="{93A1D672-A074-4750-9CF9-3EB31C1412EC}"/>
              </a:ext>
            </a:extLst>
          </p:cNvPr>
          <p:cNvSpPr/>
          <p:nvPr/>
        </p:nvSpPr>
        <p:spPr>
          <a:xfrm>
            <a:off x="2723584" y="1849028"/>
            <a:ext cx="318965" cy="263844"/>
          </a:xfrm>
          <a:prstGeom prst="rightArrow">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844012" fontAlgn="base">
              <a:spcBef>
                <a:spcPct val="0"/>
              </a:spcBef>
              <a:spcAft>
                <a:spcPct val="0"/>
              </a:spcAft>
              <a:defRPr/>
            </a:pPr>
            <a:endParaRPr lang="ja-JP" altLang="en-US" sz="1663">
              <a:solidFill>
                <a:prstClr val="white"/>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8FFB1B62-E46C-4AE5-93FB-AC70A2C699E7}"/>
              </a:ext>
            </a:extLst>
          </p:cNvPr>
          <p:cNvGrpSpPr/>
          <p:nvPr/>
        </p:nvGrpSpPr>
        <p:grpSpPr>
          <a:xfrm>
            <a:off x="7144728" y="2582245"/>
            <a:ext cx="1814409" cy="3547515"/>
            <a:chOff x="6978081" y="933204"/>
            <a:chExt cx="1360867" cy="2660755"/>
          </a:xfrm>
        </p:grpSpPr>
        <p:pic>
          <p:nvPicPr>
            <p:cNvPr id="27" name="Picture 9">
              <a:extLst>
                <a:ext uri="{FF2B5EF4-FFF2-40B4-BE49-F238E27FC236}">
                  <a16:creationId xmlns:a16="http://schemas.microsoft.com/office/drawing/2014/main" id="{0A545FDE-A196-44C1-96AA-68EEA24E6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49" r="11768" b="4156"/>
            <a:stretch/>
          </p:blipFill>
          <p:spPr bwMode="auto">
            <a:xfrm>
              <a:off x="6978081" y="933204"/>
              <a:ext cx="1360867" cy="26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曲線コネクタ 3">
              <a:extLst>
                <a:ext uri="{FF2B5EF4-FFF2-40B4-BE49-F238E27FC236}">
                  <a16:creationId xmlns:a16="http://schemas.microsoft.com/office/drawing/2014/main" id="{A09B26AC-AA37-4200-9F75-6E1BC9F84485}"/>
                </a:ext>
              </a:extLst>
            </p:cNvPr>
            <p:cNvCxnSpPr>
              <a:cxnSpLocks/>
            </p:cNvCxnSpPr>
            <p:nvPr/>
          </p:nvCxnSpPr>
          <p:spPr>
            <a:xfrm rot="16200000" flipH="1">
              <a:off x="7366908" y="2636823"/>
              <a:ext cx="1016946" cy="115060"/>
            </a:xfrm>
            <a:prstGeom prst="curvedConnector3">
              <a:avLst>
                <a:gd name="adj1" fmla="val 50000"/>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4" name="曲線コネクタ 18">
              <a:extLst>
                <a:ext uri="{FF2B5EF4-FFF2-40B4-BE49-F238E27FC236}">
                  <a16:creationId xmlns:a16="http://schemas.microsoft.com/office/drawing/2014/main" id="{0840923C-CF3E-4843-94E4-DA108B4ACB3F}"/>
                </a:ext>
              </a:extLst>
            </p:cNvPr>
            <p:cNvCxnSpPr/>
            <p:nvPr/>
          </p:nvCxnSpPr>
          <p:spPr>
            <a:xfrm rot="16200000" flipH="1">
              <a:off x="7230296" y="2645900"/>
              <a:ext cx="1088139" cy="68892"/>
            </a:xfrm>
            <a:prstGeom prst="curvedConnector3">
              <a:avLst>
                <a:gd name="adj1" fmla="val 50000"/>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図 51">
            <a:extLst>
              <a:ext uri="{FF2B5EF4-FFF2-40B4-BE49-F238E27FC236}">
                <a16:creationId xmlns:a16="http://schemas.microsoft.com/office/drawing/2014/main" id="{873E8A58-0160-4F07-9838-72DA57188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990" y="4266891"/>
            <a:ext cx="1287640" cy="1894359"/>
          </a:xfrm>
          <a:prstGeom prst="rect">
            <a:avLst/>
          </a:prstGeom>
        </p:spPr>
      </p:pic>
      <p:sp>
        <p:nvSpPr>
          <p:cNvPr id="53" name="正方形/長方形 52">
            <a:extLst>
              <a:ext uri="{FF2B5EF4-FFF2-40B4-BE49-F238E27FC236}">
                <a16:creationId xmlns:a16="http://schemas.microsoft.com/office/drawing/2014/main" id="{86DDCF51-B83A-4130-B208-4D00469898B4}"/>
              </a:ext>
            </a:extLst>
          </p:cNvPr>
          <p:cNvSpPr/>
          <p:nvPr/>
        </p:nvSpPr>
        <p:spPr>
          <a:xfrm>
            <a:off x="1009657" y="4393710"/>
            <a:ext cx="1014680" cy="644250"/>
          </a:xfrm>
          <a:prstGeom prst="rect">
            <a:avLst/>
          </a:prstGeom>
          <a:solidFill>
            <a:schemeClr val="bg1"/>
          </a:solidFill>
          <a:ln w="3175">
            <a:solidFill>
              <a:schemeClr val="tx1">
                <a:lumMod val="50000"/>
                <a:lumOff val="50000"/>
              </a:schemeClr>
            </a:solidFill>
          </a:ln>
        </p:spPr>
        <p:txBody>
          <a:bodyPr wrap="square" tIns="33231" rIns="0" bIns="0" anchor="ctr" anchorCtr="0">
            <a:noAutofit/>
          </a:bodyPr>
          <a:lstStyle/>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単純気管切開</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＋声門上</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 喉頭閉鎖</a:t>
            </a:r>
          </a:p>
        </p:txBody>
      </p:sp>
      <p:sp>
        <p:nvSpPr>
          <p:cNvPr id="54" name="テキスト ボックス 53">
            <a:extLst>
              <a:ext uri="{FF2B5EF4-FFF2-40B4-BE49-F238E27FC236}">
                <a16:creationId xmlns:a16="http://schemas.microsoft.com/office/drawing/2014/main" id="{D3AFBB43-14D6-46E6-A0AC-89324B9D5196}"/>
              </a:ext>
            </a:extLst>
          </p:cNvPr>
          <p:cNvSpPr txBox="1"/>
          <p:nvPr/>
        </p:nvSpPr>
        <p:spPr>
          <a:xfrm>
            <a:off x="2245479" y="6327745"/>
            <a:ext cx="7155574" cy="292837"/>
          </a:xfrm>
          <a:prstGeom prst="rect">
            <a:avLst/>
          </a:prstGeom>
          <a:noFill/>
        </p:spPr>
        <p:txBody>
          <a:bodyPr wrap="none" rtlCol="0">
            <a:noAutofit/>
          </a:bodyPr>
          <a:lstStyle/>
          <a:p>
            <a:pPr defTabSz="844012">
              <a:defRPr/>
            </a:pPr>
            <a:r>
              <a:rPr lang="ja-JP" altLang="en-US" sz="738" dirty="0">
                <a:solidFill>
                  <a:prstClr val="black"/>
                </a:solidFill>
                <a:latin typeface="メイリオ" panose="020B0604030504040204" pitchFamily="50" charset="-128"/>
                <a:ea typeface="メイリオ" panose="020B0604030504040204" pitchFamily="50" charset="-128"/>
              </a:rPr>
              <a:t>図の出典：「新版 医療的ケア研修テキスト　重症児者の教育・福祉・社会的生活の援助のために」</a:t>
            </a:r>
            <a:r>
              <a:rPr lang="en-US" altLang="ja-JP" sz="738" dirty="0">
                <a:solidFill>
                  <a:prstClr val="black"/>
                </a:solidFill>
                <a:latin typeface="メイリオ" panose="020B0604030504040204" pitchFamily="50" charset="-128"/>
                <a:ea typeface="メイリオ" panose="020B0604030504040204" pitchFamily="50" charset="-128"/>
              </a:rPr>
              <a:t>P94</a:t>
            </a:r>
            <a:r>
              <a:rPr lang="ja-JP" altLang="en-US" sz="738" dirty="0">
                <a:solidFill>
                  <a:prstClr val="black"/>
                </a:solidFill>
                <a:latin typeface="メイリオ" panose="020B0604030504040204" pitchFamily="50" charset="-128"/>
                <a:ea typeface="メイリオ" panose="020B0604030504040204" pitchFamily="50" charset="-128"/>
              </a:rPr>
              <a:t>、日本小児神経学会社会活動委員会 北住映二・杉本健郎 編</a:t>
            </a:r>
            <a:endParaRPr lang="en-US" altLang="ja-JP" sz="738" dirty="0">
              <a:solidFill>
                <a:prstClr val="black"/>
              </a:solidFill>
              <a:latin typeface="メイリオ" panose="020B0604030504040204" pitchFamily="50" charset="-128"/>
              <a:ea typeface="メイリオ" panose="020B0604030504040204" pitchFamily="50" charset="-128"/>
            </a:endParaRPr>
          </a:p>
          <a:p>
            <a:pPr defTabSz="844012">
              <a:defRPr/>
            </a:pPr>
            <a:r>
              <a:rPr lang="ja-JP" altLang="en-US" sz="738" dirty="0">
                <a:solidFill>
                  <a:prstClr val="black"/>
                </a:solidFill>
                <a:latin typeface="メイリオ" panose="020B0604030504040204" pitchFamily="50" charset="-128"/>
                <a:ea typeface="メイリオ" panose="020B0604030504040204" pitchFamily="50" charset="-128"/>
              </a:rPr>
              <a:t>　　　　　　クリエイツかもがわ、</a:t>
            </a:r>
            <a:r>
              <a:rPr lang="en-US" altLang="ja-JP" sz="738" dirty="0">
                <a:solidFill>
                  <a:prstClr val="black"/>
                </a:solidFill>
                <a:latin typeface="メイリオ" panose="020B0604030504040204" pitchFamily="50" charset="-128"/>
                <a:ea typeface="メイリオ" panose="020B0604030504040204" pitchFamily="50" charset="-128"/>
              </a:rPr>
              <a:t>2015</a:t>
            </a:r>
            <a:r>
              <a:rPr lang="ja-JP" altLang="en-US" sz="738" dirty="0">
                <a:solidFill>
                  <a:prstClr val="black"/>
                </a:solidFill>
                <a:latin typeface="メイリオ" panose="020B0604030504040204" pitchFamily="50" charset="-128"/>
                <a:ea typeface="メイリオ" panose="020B0604030504040204" pitchFamily="50" charset="-128"/>
              </a:rPr>
              <a:t>年</a:t>
            </a:r>
            <a:r>
              <a:rPr lang="en-US" altLang="ja-JP" sz="738" dirty="0">
                <a:solidFill>
                  <a:prstClr val="black"/>
                </a:solidFill>
                <a:latin typeface="メイリオ" panose="020B0604030504040204" pitchFamily="50" charset="-128"/>
                <a:ea typeface="メイリオ" panose="020B0604030504040204" pitchFamily="50" charset="-128"/>
              </a:rPr>
              <a:t>9</a:t>
            </a:r>
            <a:r>
              <a:rPr lang="ja-JP" altLang="en-US" sz="738" dirty="0">
                <a:solidFill>
                  <a:prstClr val="black"/>
                </a:solidFill>
                <a:latin typeface="メイリオ" panose="020B0604030504040204" pitchFamily="50" charset="-128"/>
                <a:ea typeface="メイリオ" panose="020B0604030504040204" pitchFamily="50" charset="-128"/>
              </a:rPr>
              <a:t>月（第</a:t>
            </a:r>
            <a:r>
              <a:rPr lang="en-US" altLang="ja-JP" sz="738" dirty="0">
                <a:solidFill>
                  <a:prstClr val="black"/>
                </a:solidFill>
                <a:latin typeface="メイリオ" panose="020B0604030504040204" pitchFamily="50" charset="-128"/>
                <a:ea typeface="メイリオ" panose="020B0604030504040204" pitchFamily="50" charset="-128"/>
              </a:rPr>
              <a:t>4</a:t>
            </a:r>
            <a:r>
              <a:rPr lang="ja-JP" altLang="en-US" sz="738" dirty="0">
                <a:solidFill>
                  <a:prstClr val="black"/>
                </a:solidFill>
                <a:latin typeface="メイリオ" panose="020B0604030504040204" pitchFamily="50" charset="-128"/>
                <a:ea typeface="メイリオ" panose="020B0604030504040204" pitchFamily="50" charset="-128"/>
              </a:rPr>
              <a:t>刷）</a:t>
            </a:r>
          </a:p>
        </p:txBody>
      </p:sp>
      <p:sp>
        <p:nvSpPr>
          <p:cNvPr id="57" name="右矢印 10">
            <a:extLst>
              <a:ext uri="{FF2B5EF4-FFF2-40B4-BE49-F238E27FC236}">
                <a16:creationId xmlns:a16="http://schemas.microsoft.com/office/drawing/2014/main" id="{0A781D2C-CE5E-42B5-9846-C6A9BAC56D3B}"/>
              </a:ext>
            </a:extLst>
          </p:cNvPr>
          <p:cNvSpPr/>
          <p:nvPr/>
        </p:nvSpPr>
        <p:spPr>
          <a:xfrm>
            <a:off x="5036954" y="1849028"/>
            <a:ext cx="318965" cy="263844"/>
          </a:xfrm>
          <a:prstGeom prst="rightArrow">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844012" fontAlgn="base">
              <a:spcBef>
                <a:spcPct val="0"/>
              </a:spcBef>
              <a:spcAft>
                <a:spcPct val="0"/>
              </a:spcAft>
              <a:defRPr/>
            </a:pPr>
            <a:endParaRPr lang="ja-JP" altLang="en-US" sz="1663">
              <a:solidFill>
                <a:prstClr val="white"/>
              </a:solidFill>
              <a:latin typeface="メイリオ" panose="020B0604030504040204" pitchFamily="50" charset="-128"/>
              <a:ea typeface="メイリオ" panose="020B0604030504040204" pitchFamily="50" charset="-128"/>
            </a:endParaRPr>
          </a:p>
        </p:txBody>
      </p:sp>
      <p:pic>
        <p:nvPicPr>
          <p:cNvPr id="48" name="図 47">
            <a:extLst>
              <a:ext uri="{FF2B5EF4-FFF2-40B4-BE49-F238E27FC236}">
                <a16:creationId xmlns:a16="http://schemas.microsoft.com/office/drawing/2014/main" id="{6BB7FA09-69E3-4C83-BB1E-F0583A075257}"/>
              </a:ext>
            </a:extLst>
          </p:cNvPr>
          <p:cNvPicPr>
            <a:picLocks noChangeAspect="1"/>
          </p:cNvPicPr>
          <p:nvPr/>
        </p:nvPicPr>
        <p:blipFill rotWithShape="1">
          <a:blip r:embed="rId5">
            <a:extLst>
              <a:ext uri="{28A0092B-C50C-407E-A947-70E740481C1C}">
                <a14:useLocalDpi xmlns:a14="http://schemas.microsoft.com/office/drawing/2010/main" val="0"/>
              </a:ext>
            </a:extLst>
          </a:blip>
          <a:srcRect t="4053"/>
          <a:stretch/>
        </p:blipFill>
        <p:spPr>
          <a:xfrm>
            <a:off x="2640089" y="4197141"/>
            <a:ext cx="1242679" cy="2000421"/>
          </a:xfrm>
          <a:prstGeom prst="rect">
            <a:avLst/>
          </a:prstGeom>
        </p:spPr>
      </p:pic>
      <p:sp>
        <p:nvSpPr>
          <p:cNvPr id="49" name="テキスト ボックス 48">
            <a:extLst>
              <a:ext uri="{FF2B5EF4-FFF2-40B4-BE49-F238E27FC236}">
                <a16:creationId xmlns:a16="http://schemas.microsoft.com/office/drawing/2014/main" id="{23149776-6797-441A-A99F-181CFA3153BC}"/>
              </a:ext>
            </a:extLst>
          </p:cNvPr>
          <p:cNvSpPr txBox="1"/>
          <p:nvPr/>
        </p:nvSpPr>
        <p:spPr>
          <a:xfrm>
            <a:off x="2488529" y="4395077"/>
            <a:ext cx="982235" cy="642880"/>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単純気管切開</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＋声門閉鎖</a:t>
            </a:r>
          </a:p>
        </p:txBody>
      </p:sp>
      <p:pic>
        <p:nvPicPr>
          <p:cNvPr id="45" name="図 44">
            <a:extLst>
              <a:ext uri="{FF2B5EF4-FFF2-40B4-BE49-F238E27FC236}">
                <a16:creationId xmlns:a16="http://schemas.microsoft.com/office/drawing/2014/main" id="{7861CE60-4A44-4824-B7A0-1DB853E23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1131" y="4175006"/>
            <a:ext cx="1354123" cy="1970852"/>
          </a:xfrm>
          <a:prstGeom prst="rect">
            <a:avLst/>
          </a:prstGeom>
        </p:spPr>
      </p:pic>
      <p:sp>
        <p:nvSpPr>
          <p:cNvPr id="46" name="テキスト ボックス 45">
            <a:extLst>
              <a:ext uri="{FF2B5EF4-FFF2-40B4-BE49-F238E27FC236}">
                <a16:creationId xmlns:a16="http://schemas.microsoft.com/office/drawing/2014/main" id="{E7B70593-2311-414A-8642-ABD60CC4D0B1}"/>
              </a:ext>
            </a:extLst>
          </p:cNvPr>
          <p:cNvSpPr txBox="1"/>
          <p:nvPr/>
        </p:nvSpPr>
        <p:spPr>
          <a:xfrm>
            <a:off x="3914649" y="4418692"/>
            <a:ext cx="982235" cy="642880"/>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喉頭気管</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a:defRPr/>
            </a:pPr>
            <a:r>
              <a:rPr lang="ja-JP" altLang="en-US" sz="1108" dirty="0">
                <a:solidFill>
                  <a:srgbClr val="000000"/>
                </a:solidFill>
                <a:latin typeface="メイリオ" panose="020B0604030504040204" pitchFamily="50" charset="-128"/>
                <a:ea typeface="メイリオ" panose="020B0604030504040204" pitchFamily="50" charset="-128"/>
              </a:rPr>
              <a:t>分離手術</a:t>
            </a:r>
          </a:p>
        </p:txBody>
      </p:sp>
      <p:pic>
        <p:nvPicPr>
          <p:cNvPr id="50" name="図 49">
            <a:extLst>
              <a:ext uri="{FF2B5EF4-FFF2-40B4-BE49-F238E27FC236}">
                <a16:creationId xmlns:a16="http://schemas.microsoft.com/office/drawing/2014/main" id="{1D320042-CB23-44A8-B383-EF5F9F32D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613" y="4181199"/>
            <a:ext cx="1211539" cy="1931565"/>
          </a:xfrm>
          <a:prstGeom prst="rect">
            <a:avLst/>
          </a:prstGeom>
        </p:spPr>
      </p:pic>
      <p:sp>
        <p:nvSpPr>
          <p:cNvPr id="51" name="テキスト ボックス 50">
            <a:extLst>
              <a:ext uri="{FF2B5EF4-FFF2-40B4-BE49-F238E27FC236}">
                <a16:creationId xmlns:a16="http://schemas.microsoft.com/office/drawing/2014/main" id="{C4E6E386-5C45-4EF6-BCB7-B72A4140201D}"/>
              </a:ext>
            </a:extLst>
          </p:cNvPr>
          <p:cNvSpPr txBox="1"/>
          <p:nvPr/>
        </p:nvSpPr>
        <p:spPr>
          <a:xfrm>
            <a:off x="5332833" y="4431718"/>
            <a:ext cx="980866" cy="642880"/>
          </a:xfrm>
          <a:prstGeom prst="rect">
            <a:avLst/>
          </a:prstGeom>
          <a:solidFill>
            <a:schemeClr val="bg1"/>
          </a:solidFill>
          <a:ln w="3175">
            <a:solidFill>
              <a:schemeClr val="tx1">
                <a:lumMod val="50000"/>
                <a:lumOff val="50000"/>
              </a:schemeClr>
            </a:solidFill>
          </a:ln>
        </p:spPr>
        <p:txBody>
          <a:bodyPr wrap="square" tIns="33231" rIns="0" bIns="0" rtlCol="0" anchor="ctr" anchorCtr="0">
            <a:noAutofit/>
          </a:bodyPr>
          <a:lstStyle/>
          <a:p>
            <a:pPr defTabSz="844012" eaLnBrk="0" fontAlgn="base" hangingPunct="0">
              <a:spcBef>
                <a:spcPct val="0"/>
              </a:spcBef>
              <a:spcAft>
                <a:spcPct val="0"/>
              </a:spcAft>
              <a:defRPr/>
            </a:pPr>
            <a:r>
              <a:rPr lang="ja-JP" altLang="en-US" sz="1108" dirty="0">
                <a:solidFill>
                  <a:srgbClr val="000000"/>
                </a:solidFill>
                <a:latin typeface="メイリオ" panose="020B0604030504040204" pitchFamily="50" charset="-128"/>
                <a:ea typeface="メイリオ" panose="020B0604030504040204" pitchFamily="50" charset="-128"/>
              </a:rPr>
              <a:t>喉頭気管分離</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eaLnBrk="0" fontAlgn="base" hangingPunct="0">
              <a:spcBef>
                <a:spcPct val="0"/>
              </a:spcBef>
              <a:spcAft>
                <a:spcPct val="0"/>
              </a:spcAft>
              <a:defRPr/>
            </a:pPr>
            <a:r>
              <a:rPr lang="ja-JP" altLang="en-US" sz="1108" dirty="0">
                <a:solidFill>
                  <a:srgbClr val="000000"/>
                </a:solidFill>
                <a:latin typeface="メイリオ" panose="020B0604030504040204" pitchFamily="50" charset="-128"/>
                <a:ea typeface="メイリオ" panose="020B0604030504040204" pitchFamily="50" charset="-128"/>
              </a:rPr>
              <a:t>＋気管食道</a:t>
            </a:r>
            <a:endParaRPr lang="en-US" altLang="ja-JP" sz="1108" dirty="0">
              <a:solidFill>
                <a:srgbClr val="000000"/>
              </a:solidFill>
              <a:latin typeface="メイリオ" panose="020B0604030504040204" pitchFamily="50" charset="-128"/>
              <a:ea typeface="メイリオ" panose="020B0604030504040204" pitchFamily="50" charset="-128"/>
            </a:endParaRPr>
          </a:p>
          <a:p>
            <a:pPr defTabSz="844012" eaLnBrk="0" fontAlgn="base" hangingPunct="0">
              <a:spcBef>
                <a:spcPct val="0"/>
              </a:spcBef>
              <a:spcAft>
                <a:spcPct val="0"/>
              </a:spcAft>
              <a:defRPr/>
            </a:pPr>
            <a:r>
              <a:rPr lang="en-US" altLang="ja-JP" sz="1108" dirty="0">
                <a:solidFill>
                  <a:srgbClr val="000000"/>
                </a:solidFill>
                <a:latin typeface="メイリオ" panose="020B0604030504040204" pitchFamily="50" charset="-128"/>
                <a:ea typeface="メイリオ" panose="020B0604030504040204" pitchFamily="50" charset="-128"/>
              </a:rPr>
              <a:t>   </a:t>
            </a:r>
            <a:r>
              <a:rPr lang="ja-JP" altLang="en-US" sz="1108" dirty="0">
                <a:solidFill>
                  <a:srgbClr val="000000"/>
                </a:solidFill>
                <a:latin typeface="メイリオ" panose="020B0604030504040204" pitchFamily="50" charset="-128"/>
                <a:ea typeface="メイリオ" panose="020B0604030504040204" pitchFamily="50" charset="-128"/>
              </a:rPr>
              <a:t>吻合</a:t>
            </a:r>
            <a:endParaRPr lang="en-US" altLang="ja-JP" sz="1108" dirty="0">
              <a:solidFill>
                <a:srgbClr val="000000"/>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811B6454-C520-4134-A8F0-83194B16D74F}"/>
              </a:ext>
            </a:extLst>
          </p:cNvPr>
          <p:cNvGrpSpPr/>
          <p:nvPr/>
        </p:nvGrpSpPr>
        <p:grpSpPr>
          <a:xfrm>
            <a:off x="1009656" y="2582247"/>
            <a:ext cx="6053381" cy="1440128"/>
            <a:chOff x="681043" y="2432077"/>
            <a:chExt cx="6557829" cy="1560139"/>
          </a:xfrm>
        </p:grpSpPr>
        <p:grpSp>
          <p:nvGrpSpPr>
            <p:cNvPr id="7" name="グループ化 6">
              <a:extLst>
                <a:ext uri="{FF2B5EF4-FFF2-40B4-BE49-F238E27FC236}">
                  <a16:creationId xmlns:a16="http://schemas.microsoft.com/office/drawing/2014/main" id="{72F8B918-A48B-4A9E-BBD8-5A7E990084E0}"/>
                </a:ext>
              </a:extLst>
            </p:cNvPr>
            <p:cNvGrpSpPr/>
            <p:nvPr/>
          </p:nvGrpSpPr>
          <p:grpSpPr>
            <a:xfrm>
              <a:off x="681043" y="2432077"/>
              <a:ext cx="6415216" cy="1560139"/>
              <a:chOff x="633413" y="6798927"/>
              <a:chExt cx="8640762" cy="1834765"/>
            </a:xfrm>
          </p:grpSpPr>
          <p:sp>
            <p:nvSpPr>
              <p:cNvPr id="55" name="正方形/長方形 54">
                <a:extLst>
                  <a:ext uri="{FF2B5EF4-FFF2-40B4-BE49-F238E27FC236}">
                    <a16:creationId xmlns:a16="http://schemas.microsoft.com/office/drawing/2014/main" id="{8D8F3FBF-F8ED-418C-9EAB-C10CC920939D}"/>
                  </a:ext>
                </a:extLst>
              </p:cNvPr>
              <p:cNvSpPr/>
              <p:nvPr/>
            </p:nvSpPr>
            <p:spPr>
              <a:xfrm>
                <a:off x="633413" y="6798927"/>
                <a:ext cx="8640762" cy="1834765"/>
              </a:xfrm>
              <a:prstGeom prst="rect">
                <a:avLst/>
              </a:prstGeom>
              <a:solidFill>
                <a:srgbClr val="FFEFBD"/>
              </a:solidFill>
            </p:spPr>
            <p:txBody>
              <a:bodyPr wrap="square" lIns="0" tIns="0" rIns="0" bIns="0" rtlCol="0" anchor="ctr">
                <a:noAutofit/>
              </a:bodyPr>
              <a:lstStyle/>
              <a:p>
                <a:pPr defTabSz="844012">
                  <a:lnSpc>
                    <a:spcPct val="114000"/>
                  </a:lnSpc>
                  <a:defRPr/>
                </a:pPr>
                <a:endParaRPr lang="ja-JP" altLang="en-US" sz="1663" dirty="0">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1B9B8AD1-5C38-458B-9EFB-FF01F813E121}"/>
                  </a:ext>
                </a:extLst>
              </p:cNvPr>
              <p:cNvSpPr txBox="1">
                <a:spLocks noChangeArrowheads="1"/>
              </p:cNvSpPr>
              <p:nvPr/>
            </p:nvSpPr>
            <p:spPr bwMode="auto">
              <a:xfrm>
                <a:off x="825501" y="7526005"/>
                <a:ext cx="918904"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66462"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r>
                  <a:rPr lang="ja-JP" altLang="en-US" sz="1846" b="1" dirty="0">
                    <a:solidFill>
                      <a:prstClr val="black"/>
                    </a:solidFill>
                    <a:latin typeface="メイリオ" panose="020B0604030504040204" pitchFamily="50" charset="-128"/>
                    <a:ea typeface="メイリオ" panose="020B0604030504040204" pitchFamily="50" charset="-128"/>
                  </a:rPr>
                  <a:t>対策</a:t>
                </a:r>
              </a:p>
            </p:txBody>
          </p:sp>
        </p:grpSp>
        <p:sp>
          <p:nvSpPr>
            <p:cNvPr id="22" name="Text Box 3">
              <a:extLst>
                <a:ext uri="{FF2B5EF4-FFF2-40B4-BE49-F238E27FC236}">
                  <a16:creationId xmlns:a16="http://schemas.microsoft.com/office/drawing/2014/main" id="{1F2E38C7-BF60-4226-A192-86338322F762}"/>
                </a:ext>
              </a:extLst>
            </p:cNvPr>
            <p:cNvSpPr txBox="1">
              <a:spLocks noChangeArrowheads="1"/>
            </p:cNvSpPr>
            <p:nvPr/>
          </p:nvSpPr>
          <p:spPr bwMode="auto">
            <a:xfrm>
              <a:off x="1648496" y="2557320"/>
              <a:ext cx="5590376" cy="1434895"/>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fontAlgn="base" hangingPunct="1">
                <a:lnSpc>
                  <a:spcPct val="120000"/>
                </a:lnSpc>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①</a:t>
              </a:r>
              <a:r>
                <a:rPr lang="en-US" altLang="ja-JP" sz="1663" dirty="0">
                  <a:solidFill>
                    <a:srgbClr val="000000"/>
                  </a:solidFill>
                  <a:latin typeface="メイリオ" panose="020B0604030504040204" pitchFamily="50" charset="-128"/>
                  <a:ea typeface="メイリオ" panose="020B0604030504040204" pitchFamily="50" charset="-128"/>
                </a:rPr>
                <a:t> </a:t>
              </a:r>
              <a:r>
                <a:rPr lang="ja-JP" altLang="en-US" sz="1663" dirty="0">
                  <a:solidFill>
                    <a:srgbClr val="000000"/>
                  </a:solidFill>
                  <a:latin typeface="メイリオ" panose="020B0604030504040204" pitchFamily="50" charset="-128"/>
                  <a:ea typeface="メイリオ" panose="020B0604030504040204" pitchFamily="50" charset="-128"/>
                </a:rPr>
                <a:t>口腔や、気管カニューレのカフの上からの、</a:t>
              </a:r>
              <a:br>
                <a:rPr lang="en-US" altLang="ja-JP" sz="1663" dirty="0">
                  <a:solidFill>
                    <a:srgbClr val="000000"/>
                  </a:solidFill>
                  <a:latin typeface="メイリオ" panose="020B0604030504040204" pitchFamily="50" charset="-128"/>
                  <a:ea typeface="メイリオ" panose="020B0604030504040204" pitchFamily="50" charset="-128"/>
                </a:rPr>
              </a:br>
              <a:r>
                <a:rPr lang="ja-JP" altLang="en-US" sz="1663" dirty="0">
                  <a:solidFill>
                    <a:srgbClr val="000000"/>
                  </a:solidFill>
                  <a:latin typeface="メイリオ" panose="020B0604030504040204" pitchFamily="50" charset="-128"/>
                  <a:ea typeface="メイリオ" panose="020B0604030504040204" pitchFamily="50" charset="-128"/>
                </a:rPr>
                <a:t>　 唾液の持続吸引</a:t>
              </a:r>
              <a:r>
                <a:rPr lang="ja-JP" altLang="en-US" sz="1291" dirty="0">
                  <a:solidFill>
                    <a:srgbClr val="000000"/>
                  </a:solidFill>
                  <a:latin typeface="メイリオ" panose="020B0604030504040204" pitchFamily="50" charset="-128"/>
                  <a:ea typeface="メイリオ" panose="020B0604030504040204" pitchFamily="50" charset="-128"/>
                </a:rPr>
                <a:t>（水分、電解質を補いながら）</a:t>
              </a:r>
              <a:endParaRPr lang="en-US" altLang="ja-JP" sz="1291" dirty="0">
                <a:solidFill>
                  <a:srgbClr val="000000"/>
                </a:solidFill>
                <a:latin typeface="メイリオ" panose="020B0604030504040204" pitchFamily="50" charset="-128"/>
                <a:ea typeface="メイリオ" panose="020B0604030504040204" pitchFamily="50" charset="-128"/>
              </a:endParaRPr>
            </a:p>
            <a:p>
              <a:pPr defTabSz="844012" eaLnBrk="1" fontAlgn="base" hangingPunct="1">
                <a:lnSpc>
                  <a:spcPct val="120000"/>
                </a:lnSpc>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② 気管カニューレカフによる誤嚥ブロック</a:t>
              </a:r>
              <a:r>
                <a:rPr lang="ja-JP" altLang="en-US" sz="1291" dirty="0">
                  <a:solidFill>
                    <a:srgbClr val="000000"/>
                  </a:solidFill>
                  <a:latin typeface="メイリオ" panose="020B0604030504040204" pitchFamily="50" charset="-128"/>
                  <a:ea typeface="メイリオ" panose="020B0604030504040204" pitchFamily="50" charset="-128"/>
                </a:rPr>
                <a:t>（限界あり）</a:t>
              </a:r>
              <a:endParaRPr lang="ja-JP" altLang="en-US" sz="1663" dirty="0">
                <a:solidFill>
                  <a:srgbClr val="000000"/>
                </a:solidFill>
                <a:latin typeface="メイリオ" panose="020B0604030504040204" pitchFamily="50" charset="-128"/>
                <a:ea typeface="メイリオ" panose="020B0604030504040204" pitchFamily="50" charset="-128"/>
              </a:endParaRPr>
            </a:p>
            <a:p>
              <a:pPr defTabSz="844012" eaLnBrk="1" fontAlgn="base" hangingPunct="1">
                <a:lnSpc>
                  <a:spcPct val="120000"/>
                </a:lnSpc>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③</a:t>
              </a:r>
              <a:r>
                <a:rPr lang="en-US" altLang="ja-JP" sz="1663" dirty="0">
                  <a:solidFill>
                    <a:srgbClr val="000000"/>
                  </a:solidFill>
                  <a:latin typeface="メイリオ" panose="020B0604030504040204" pitchFamily="50" charset="-128"/>
                  <a:ea typeface="メイリオ" panose="020B0604030504040204" pitchFamily="50" charset="-128"/>
                </a:rPr>
                <a:t> </a:t>
              </a:r>
              <a:r>
                <a:rPr lang="ja-JP" altLang="en-US" sz="1663" dirty="0">
                  <a:solidFill>
                    <a:srgbClr val="000000"/>
                  </a:solidFill>
                  <a:latin typeface="メイリオ" panose="020B0604030504040204" pitchFamily="50" charset="-128"/>
                  <a:ea typeface="メイリオ" panose="020B0604030504040204" pitchFamily="50" charset="-128"/>
                </a:rPr>
                <a:t>単純気管切開ではなく</a:t>
              </a:r>
              <a:r>
                <a:rPr lang="ja-JP" altLang="en-US" sz="1663" dirty="0">
                  <a:solidFill>
                    <a:srgbClr val="FF0000"/>
                  </a:solidFill>
                  <a:latin typeface="メイリオ" panose="020B0604030504040204" pitchFamily="50" charset="-128"/>
                  <a:ea typeface="メイリオ" panose="020B0604030504040204" pitchFamily="50" charset="-128"/>
                </a:rPr>
                <a:t>誤嚥防止手術</a:t>
              </a:r>
              <a:r>
                <a:rPr lang="ja-JP" altLang="en-US" sz="1663" dirty="0">
                  <a:solidFill>
                    <a:srgbClr val="000000"/>
                  </a:solidFill>
                  <a:latin typeface="メイリオ" panose="020B0604030504040204" pitchFamily="50" charset="-128"/>
                  <a:ea typeface="メイリオ" panose="020B0604030504040204" pitchFamily="50" charset="-128"/>
                </a:rPr>
                <a:t>での気管切開</a:t>
              </a:r>
              <a:endParaRPr lang="en-US" altLang="ja-JP" sz="1663" dirty="0">
                <a:solidFill>
                  <a:srgbClr val="000000"/>
                </a:solidFill>
                <a:latin typeface="メイリオ" panose="020B0604030504040204" pitchFamily="50" charset="-128"/>
                <a:ea typeface="メイリオ" panose="020B0604030504040204" pitchFamily="50" charset="-128"/>
              </a:endParaRPr>
            </a:p>
          </p:txBody>
        </p:sp>
      </p:grpSp>
      <p:sp>
        <p:nvSpPr>
          <p:cNvPr id="10" name="四角形: 角を丸くする 9">
            <a:extLst>
              <a:ext uri="{FF2B5EF4-FFF2-40B4-BE49-F238E27FC236}">
                <a16:creationId xmlns:a16="http://schemas.microsoft.com/office/drawing/2014/main" id="{C76A85D8-4CC5-4D11-BC10-1C919A3F6C3E}"/>
              </a:ext>
            </a:extLst>
          </p:cNvPr>
          <p:cNvSpPr/>
          <p:nvPr/>
        </p:nvSpPr>
        <p:spPr>
          <a:xfrm>
            <a:off x="946863" y="4175009"/>
            <a:ext cx="2967782" cy="202255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2B6CB5DC-6B6C-42BF-9BA8-C378E7968830}"/>
              </a:ext>
            </a:extLst>
          </p:cNvPr>
          <p:cNvSpPr txBox="1"/>
          <p:nvPr/>
        </p:nvSpPr>
        <p:spPr>
          <a:xfrm>
            <a:off x="331986" y="5522509"/>
            <a:ext cx="1182091" cy="577081"/>
          </a:xfrm>
          <a:prstGeom prst="rect">
            <a:avLst/>
          </a:prstGeom>
          <a:solidFill>
            <a:schemeClr val="bg1"/>
          </a:solidFill>
          <a:ln>
            <a:solidFill>
              <a:schemeClr val="tx1"/>
            </a:solidFill>
          </a:ln>
        </p:spPr>
        <p:txBody>
          <a:bodyPr wrap="square" rtlCol="0">
            <a:spAutoFit/>
          </a:bodyPr>
          <a:lstStyle/>
          <a:p>
            <a:pPr defTabSz="914324">
              <a:defRPr/>
            </a:pPr>
            <a:r>
              <a:rPr lang="ja-JP" altLang="en-US" sz="1050" dirty="0">
                <a:solidFill>
                  <a:prstClr val="black"/>
                </a:solidFill>
                <a:latin typeface="游ゴシック" panose="020F0502020204030204"/>
                <a:ea typeface="游ゴシック" panose="020B0400000000000000" pitchFamily="50" charset="-128"/>
              </a:rPr>
              <a:t>教職員はこの</a:t>
            </a:r>
            <a:endParaRPr lang="en-US" altLang="ja-JP" sz="1050" dirty="0">
              <a:solidFill>
                <a:prstClr val="black"/>
              </a:solidFill>
              <a:latin typeface="游ゴシック" panose="020F0502020204030204"/>
              <a:ea typeface="游ゴシック" panose="020B0400000000000000" pitchFamily="50" charset="-128"/>
            </a:endParaRPr>
          </a:p>
          <a:p>
            <a:pPr defTabSz="914324">
              <a:defRPr/>
            </a:pPr>
            <a:r>
              <a:rPr lang="ja-JP" altLang="en-US" sz="1050" dirty="0">
                <a:solidFill>
                  <a:prstClr val="black"/>
                </a:solidFill>
                <a:latin typeface="游ゴシック" panose="020F0502020204030204"/>
                <a:ea typeface="游ゴシック" panose="020B0400000000000000" pitchFamily="50" charset="-128"/>
              </a:rPr>
              <a:t>タイプの</a:t>
            </a:r>
            <a:endParaRPr lang="en-US" altLang="ja-JP" sz="1050" dirty="0">
              <a:solidFill>
                <a:prstClr val="black"/>
              </a:solidFill>
              <a:latin typeface="游ゴシック" panose="020F0502020204030204"/>
              <a:ea typeface="游ゴシック" panose="020B0400000000000000" pitchFamily="50" charset="-128"/>
            </a:endParaRPr>
          </a:p>
          <a:p>
            <a:pPr defTabSz="914324">
              <a:defRPr/>
            </a:pPr>
            <a:r>
              <a:rPr lang="ja-JP" altLang="en-US" sz="1050" dirty="0">
                <a:solidFill>
                  <a:prstClr val="black"/>
                </a:solidFill>
                <a:latin typeface="游ゴシック" panose="020F0502020204030204"/>
                <a:ea typeface="游ゴシック" panose="020B0400000000000000" pitchFamily="50" charset="-128"/>
              </a:rPr>
              <a:t>吸引ができます</a:t>
            </a:r>
          </a:p>
        </p:txBody>
      </p:sp>
      <p:sp>
        <p:nvSpPr>
          <p:cNvPr id="30" name="正方形/長方形 2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288194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D12CBD3-29D7-4DD7-9617-32A132DB7EAF}"/>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誤嚥防止手術を受けている子どもでの、注意点</a:t>
            </a:r>
          </a:p>
        </p:txBody>
      </p:sp>
      <p:sp>
        <p:nvSpPr>
          <p:cNvPr id="57" name="右矢印 10">
            <a:extLst>
              <a:ext uri="{FF2B5EF4-FFF2-40B4-BE49-F238E27FC236}">
                <a16:creationId xmlns:a16="http://schemas.microsoft.com/office/drawing/2014/main" id="{0A781D2C-CE5E-42B5-9846-C6A9BAC56D3B}"/>
              </a:ext>
            </a:extLst>
          </p:cNvPr>
          <p:cNvSpPr/>
          <p:nvPr/>
        </p:nvSpPr>
        <p:spPr>
          <a:xfrm>
            <a:off x="3740164" y="1524355"/>
            <a:ext cx="1446561"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914324"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8" name="テキスト ボックス 5">
            <a:extLst>
              <a:ext uri="{FF2B5EF4-FFF2-40B4-BE49-F238E27FC236}">
                <a16:creationId xmlns:a16="http://schemas.microsoft.com/office/drawing/2014/main" id="{D5CE1A99-2DF7-4CFE-B6C6-64EED23E12D8}"/>
              </a:ext>
            </a:extLst>
          </p:cNvPr>
          <p:cNvSpPr txBox="1">
            <a:spLocks noChangeArrowheads="1"/>
          </p:cNvSpPr>
          <p:nvPr/>
        </p:nvSpPr>
        <p:spPr bwMode="auto">
          <a:xfrm>
            <a:off x="687056" y="5506750"/>
            <a:ext cx="4438719" cy="448874"/>
          </a:xfrm>
          <a:prstGeom prst="rect">
            <a:avLst/>
          </a:prstGeom>
          <a:solidFill>
            <a:schemeClr val="accent5">
              <a:lumMod val="20000"/>
              <a:lumOff val="80000"/>
            </a:schemeClr>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2000" dirty="0">
                <a:solidFill>
                  <a:srgbClr val="000000"/>
                </a:solidFill>
                <a:latin typeface="メイリオ" panose="020B0604030504040204" pitchFamily="50" charset="-128"/>
                <a:ea typeface="メイリオ" panose="020B0604030504040204" pitchFamily="50" charset="-128"/>
              </a:rPr>
              <a:t>気管が前に偏位（喉頭気管分離手術）</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30" name="Text Box 8">
            <a:extLst>
              <a:ext uri="{FF2B5EF4-FFF2-40B4-BE49-F238E27FC236}">
                <a16:creationId xmlns:a16="http://schemas.microsoft.com/office/drawing/2014/main" id="{E6E53D53-C394-4745-92C8-2CCE99F3F4BE}"/>
              </a:ext>
            </a:extLst>
          </p:cNvPr>
          <p:cNvSpPr txBox="1">
            <a:spLocks noChangeArrowheads="1"/>
          </p:cNvSpPr>
          <p:nvPr/>
        </p:nvSpPr>
        <p:spPr bwMode="auto">
          <a:xfrm>
            <a:off x="687056" y="1373505"/>
            <a:ext cx="2828877" cy="648348"/>
          </a:xfrm>
          <a:prstGeom prst="rect">
            <a:avLst/>
          </a:prstGeom>
          <a:solidFill>
            <a:schemeClr val="accent5">
              <a:lumMod val="20000"/>
              <a:lumOff val="80000"/>
            </a:schemeClr>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気管カニューレが少し</a:t>
            </a:r>
          </a:p>
          <a:p>
            <a:pPr defTabSz="914324">
              <a:spcBef>
                <a:spcPct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抜けて折れ曲がる</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32" name="Text Box 10">
            <a:extLst>
              <a:ext uri="{FF2B5EF4-FFF2-40B4-BE49-F238E27FC236}">
                <a16:creationId xmlns:a16="http://schemas.microsoft.com/office/drawing/2014/main" id="{2754733C-F818-4257-ACD5-8601CD404D71}"/>
              </a:ext>
            </a:extLst>
          </p:cNvPr>
          <p:cNvSpPr txBox="1">
            <a:spLocks noChangeArrowheads="1"/>
          </p:cNvSpPr>
          <p:nvPr/>
        </p:nvSpPr>
        <p:spPr bwMode="auto">
          <a:xfrm>
            <a:off x="5400674" y="1386557"/>
            <a:ext cx="1002712" cy="633805"/>
          </a:xfrm>
          <a:prstGeom prst="rect">
            <a:avLst/>
          </a:prstGeom>
          <a:solidFill>
            <a:srgbClr val="C00000"/>
          </a:solidFill>
          <a:ln w="9525">
            <a:noFill/>
            <a:miter lim="800000"/>
            <a:headEnd/>
            <a:tailEnd/>
          </a:ln>
        </p:spPr>
        <p:txBody>
          <a:bodyPr wrap="none" lIns="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00" dirty="0">
                <a:solidFill>
                  <a:prstClr val="white"/>
                </a:solidFill>
                <a:latin typeface="メイリオ" panose="020B0604030504040204" pitchFamily="50" charset="-128"/>
                <a:ea typeface="メイリオ" panose="020B0604030504040204" pitchFamily="50" charset="-128"/>
              </a:rPr>
              <a:t>窒息</a:t>
            </a:r>
          </a:p>
        </p:txBody>
      </p:sp>
      <p:sp>
        <p:nvSpPr>
          <p:cNvPr id="33" name="Text Box 12">
            <a:extLst>
              <a:ext uri="{FF2B5EF4-FFF2-40B4-BE49-F238E27FC236}">
                <a16:creationId xmlns:a16="http://schemas.microsoft.com/office/drawing/2014/main" id="{BC2DB762-8768-4EDF-A925-2A7AF5AD1940}"/>
              </a:ext>
            </a:extLst>
          </p:cNvPr>
          <p:cNvSpPr txBox="1">
            <a:spLocks noChangeArrowheads="1"/>
          </p:cNvSpPr>
          <p:nvPr/>
        </p:nvSpPr>
        <p:spPr bwMode="auto">
          <a:xfrm>
            <a:off x="681040" y="2128992"/>
            <a:ext cx="5668247" cy="8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914324">
              <a:lnSpc>
                <a:spcPct val="110000"/>
              </a:lnSpc>
              <a:spcBef>
                <a:spcPct val="0"/>
              </a:spcBef>
              <a:buNone/>
              <a:defRPr/>
            </a:pPr>
            <a:r>
              <a:rPr lang="ja-JP" altLang="en-US" sz="1600" dirty="0">
                <a:solidFill>
                  <a:srgbClr val="000000"/>
                </a:solidFill>
                <a:latin typeface="メイリオ" panose="020B0604030504040204" pitchFamily="50" charset="-128"/>
                <a:ea typeface="メイリオ" panose="020B0604030504040204" pitchFamily="50" charset="-128"/>
              </a:rPr>
              <a:t>軟らかい気管カニューレが折れ曲がっていても、</a:t>
            </a:r>
            <a:r>
              <a:rPr lang="en-US" altLang="ja-JP" sz="1600" dirty="0">
                <a:solidFill>
                  <a:srgbClr val="000000"/>
                </a:solidFill>
                <a:latin typeface="メイリオ" panose="020B0604030504040204" pitchFamily="50" charset="-128"/>
                <a:ea typeface="メイリオ" panose="020B0604030504040204" pitchFamily="50" charset="-128"/>
              </a:rPr>
              <a:t>Y</a:t>
            </a:r>
            <a:r>
              <a:rPr lang="ja-JP" altLang="en-US" sz="1600" dirty="0">
                <a:solidFill>
                  <a:srgbClr val="000000"/>
                </a:solidFill>
                <a:latin typeface="メイリオ" panose="020B0604030504040204" pitchFamily="50" charset="-128"/>
                <a:ea typeface="メイリオ" panose="020B0604030504040204" pitchFamily="50" charset="-128"/>
              </a:rPr>
              <a:t>ガーゼの下に隠れて見えないことがある。カニューレフリー（気管カニューレ挿入なし）の場合は、ガーゼで気管孔が塞がれての窒息に注意。</a:t>
            </a:r>
          </a:p>
        </p:txBody>
      </p:sp>
      <p:pic>
        <p:nvPicPr>
          <p:cNvPr id="34" name="図 33">
            <a:extLst>
              <a:ext uri="{FF2B5EF4-FFF2-40B4-BE49-F238E27FC236}">
                <a16:creationId xmlns:a16="http://schemas.microsoft.com/office/drawing/2014/main" id="{D58CF4D8-B66C-45A5-81F8-2602C2F4E78E}"/>
              </a:ext>
            </a:extLst>
          </p:cNvPr>
          <p:cNvPicPr>
            <a:picLocks noChangeAspect="1"/>
          </p:cNvPicPr>
          <p:nvPr/>
        </p:nvPicPr>
        <p:blipFill rotWithShape="1">
          <a:blip r:embed="rId3">
            <a:extLst>
              <a:ext uri="{28A0092B-C50C-407E-A947-70E740481C1C}">
                <a14:useLocalDpi xmlns:a14="http://schemas.microsoft.com/office/drawing/2010/main" val="0"/>
              </a:ext>
            </a:extLst>
          </a:blip>
          <a:srcRect l="939" t="6159"/>
          <a:stretch/>
        </p:blipFill>
        <p:spPr>
          <a:xfrm>
            <a:off x="6563235" y="1359860"/>
            <a:ext cx="2967016" cy="2467898"/>
          </a:xfrm>
          <a:prstGeom prst="rect">
            <a:avLst/>
          </a:prstGeom>
        </p:spPr>
      </p:pic>
      <p:sp>
        <p:nvSpPr>
          <p:cNvPr id="35" name="正方形/長方形 34">
            <a:extLst>
              <a:ext uri="{FF2B5EF4-FFF2-40B4-BE49-F238E27FC236}">
                <a16:creationId xmlns:a16="http://schemas.microsoft.com/office/drawing/2014/main" id="{3DC5FB80-F1BA-431A-A70C-DC7BF3358450}"/>
              </a:ext>
            </a:extLst>
          </p:cNvPr>
          <p:cNvSpPr/>
          <p:nvPr/>
        </p:nvSpPr>
        <p:spPr>
          <a:xfrm>
            <a:off x="687056" y="3264766"/>
            <a:ext cx="5716333" cy="448874"/>
          </a:xfrm>
          <a:prstGeom prst="rect">
            <a:avLst/>
          </a:prstGeom>
          <a:solidFill>
            <a:schemeClr val="accent5">
              <a:lumMod val="20000"/>
              <a:lumOff val="80000"/>
            </a:schemeClr>
          </a:solidFill>
          <a:ln>
            <a:noFill/>
          </a:ln>
        </p:spPr>
        <p:txBody>
          <a:bodyPr wrap="none" lIns="72000" tIns="0" rIns="0" bIns="0" anchor="ctr" anchorCtr="0">
            <a:noAutofit/>
          </a:bodyPr>
          <a:lstStyle/>
          <a:p>
            <a:pPr defTabSz="914324">
              <a:defRPr/>
            </a:pPr>
            <a:r>
              <a:rPr lang="ja-JP" altLang="en-US" dirty="0">
                <a:solidFill>
                  <a:srgbClr val="000000"/>
                </a:solidFill>
                <a:latin typeface="メイリオ" panose="020B0604030504040204" pitchFamily="50" charset="-128"/>
                <a:ea typeface="メイリオ" panose="020B0604030504040204" pitchFamily="50" charset="-128"/>
              </a:rPr>
              <a:t>空気嚥下の増加</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0F97C75E-8EED-4CE3-A9C7-6381766B3C1F}"/>
              </a:ext>
            </a:extLst>
          </p:cNvPr>
          <p:cNvSpPr/>
          <p:nvPr/>
        </p:nvSpPr>
        <p:spPr>
          <a:xfrm>
            <a:off x="667324" y="3712265"/>
            <a:ext cx="5716333" cy="430336"/>
          </a:xfrm>
          <a:prstGeom prst="rect">
            <a:avLst/>
          </a:prstGeom>
        </p:spPr>
        <p:txBody>
          <a:bodyPr wrap="square" lIns="72000" tIns="36000" rIns="0" bIns="0" anchor="ctr" anchorCtr="0">
            <a:noAutofit/>
          </a:bodyPr>
          <a:lstStyle/>
          <a:p>
            <a:pPr defTabSz="914324">
              <a:defRPr/>
            </a:pPr>
            <a:r>
              <a:rPr lang="ja-JP" altLang="en-US" sz="1600" dirty="0">
                <a:solidFill>
                  <a:srgbClr val="000000"/>
                </a:solidFill>
                <a:latin typeface="メイリオ" panose="020B0604030504040204" pitchFamily="50" charset="-128"/>
                <a:ea typeface="メイリオ" panose="020B0604030504040204" pitchFamily="50" charset="-128"/>
              </a:rPr>
              <a:t>胃からの頻回の空気吸引などの対応が必要な場合あり</a:t>
            </a:r>
          </a:p>
        </p:txBody>
      </p:sp>
      <p:sp>
        <p:nvSpPr>
          <p:cNvPr id="37" name="正方形/長方形 36">
            <a:extLst>
              <a:ext uri="{FF2B5EF4-FFF2-40B4-BE49-F238E27FC236}">
                <a16:creationId xmlns:a16="http://schemas.microsoft.com/office/drawing/2014/main" id="{90B60883-0F43-4D98-8D14-ECBFDD726EC1}"/>
              </a:ext>
            </a:extLst>
          </p:cNvPr>
          <p:cNvSpPr/>
          <p:nvPr/>
        </p:nvSpPr>
        <p:spPr>
          <a:xfrm>
            <a:off x="681041" y="4198326"/>
            <a:ext cx="3945553" cy="484012"/>
          </a:xfrm>
          <a:prstGeom prst="rect">
            <a:avLst/>
          </a:prstGeom>
          <a:solidFill>
            <a:schemeClr val="accent5">
              <a:lumMod val="20000"/>
              <a:lumOff val="80000"/>
            </a:schemeClr>
          </a:solidFill>
          <a:ln>
            <a:noFill/>
          </a:ln>
        </p:spPr>
        <p:txBody>
          <a:bodyPr wrap="square" lIns="72000" tIns="36000" rIns="0" bIns="0" anchor="ctr" anchorCtr="0">
            <a:noAutofit/>
          </a:bodyPr>
          <a:lstStyle/>
          <a:p>
            <a:pPr defTabSz="914324">
              <a:defRPr/>
            </a:pPr>
            <a:r>
              <a:rPr lang="ja-JP" altLang="en-US" dirty="0">
                <a:solidFill>
                  <a:srgbClr val="000000"/>
                </a:solidFill>
                <a:latin typeface="メイリオ" panose="020B0604030504040204" pitchFamily="50" charset="-128"/>
                <a:ea typeface="メイリオ" panose="020B0604030504040204" pitchFamily="50" charset="-128"/>
              </a:rPr>
              <a:t>唾液の気管内流入がなくなる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5334E2E1-C896-4A10-96B4-F65D0C1F6F1A}"/>
              </a:ext>
            </a:extLst>
          </p:cNvPr>
          <p:cNvSpPr/>
          <p:nvPr/>
        </p:nvSpPr>
        <p:spPr>
          <a:xfrm>
            <a:off x="5462089" y="4198277"/>
            <a:ext cx="2112421" cy="484046"/>
          </a:xfrm>
          <a:prstGeom prst="rect">
            <a:avLst/>
          </a:prstGeom>
          <a:solidFill>
            <a:schemeClr val="accent5">
              <a:lumMod val="40000"/>
              <a:lumOff val="60000"/>
            </a:schemeClr>
          </a:solidFill>
          <a:ln>
            <a:noFill/>
          </a:ln>
        </p:spPr>
        <p:txBody>
          <a:bodyPr wrap="square" lIns="72000" tIns="36000" rIns="0" bIns="0" anchor="ctr" anchorCtr="0">
            <a:noAutofit/>
          </a:bodyPr>
          <a:lstStyle/>
          <a:p>
            <a:pPr defTabSz="914324">
              <a:defRPr/>
            </a:pPr>
            <a:r>
              <a:rPr lang="ja-JP" altLang="en-US" dirty="0">
                <a:solidFill>
                  <a:srgbClr val="000000"/>
                </a:solidFill>
                <a:latin typeface="メイリオ" panose="020B0604030504040204" pitchFamily="50" charset="-128"/>
                <a:ea typeface="メイリオ" panose="020B0604030504040204" pitchFamily="50" charset="-128"/>
              </a:rPr>
              <a:t>痰が粘稠になる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FE97C1A2-B2FE-4077-8E64-203907E561DD}"/>
              </a:ext>
            </a:extLst>
          </p:cNvPr>
          <p:cNvSpPr/>
          <p:nvPr/>
        </p:nvSpPr>
        <p:spPr>
          <a:xfrm>
            <a:off x="687055" y="4768103"/>
            <a:ext cx="7344754" cy="554492"/>
          </a:xfrm>
          <a:prstGeom prst="rect">
            <a:avLst/>
          </a:prstGeom>
        </p:spPr>
        <p:txBody>
          <a:bodyPr wrap="square" lIns="0" tIns="36000" rIns="0" bIns="0" anchor="t" anchorCtr="0">
            <a:noAutofit/>
          </a:bodyPr>
          <a:lstStyle/>
          <a:p>
            <a:pPr defTabSz="914324">
              <a:lnSpc>
                <a:spcPct val="110000"/>
              </a:lnSpc>
              <a:defRPr/>
            </a:pPr>
            <a:r>
              <a:rPr lang="ja-JP" altLang="en-US" sz="1600" dirty="0">
                <a:solidFill>
                  <a:srgbClr val="000000"/>
                </a:solidFill>
                <a:latin typeface="メイリオ" panose="020B0604030504040204" pitchFamily="50" charset="-128"/>
                <a:ea typeface="メイリオ" panose="020B0604030504040204" pitchFamily="50" charset="-128"/>
              </a:rPr>
              <a:t>人工鼻、加湿、ネブライザー</a:t>
            </a:r>
            <a:endParaRPr lang="en-US" altLang="ja-JP" sz="1600" dirty="0">
              <a:solidFill>
                <a:srgbClr val="000000"/>
              </a:solidFill>
              <a:latin typeface="メイリオ" panose="020B0604030504040204" pitchFamily="50" charset="-128"/>
              <a:ea typeface="メイリオ" panose="020B0604030504040204" pitchFamily="50" charset="-128"/>
            </a:endParaRPr>
          </a:p>
          <a:p>
            <a:pPr defTabSz="914324">
              <a:lnSpc>
                <a:spcPct val="110000"/>
              </a:lnSpc>
              <a:defRPr/>
            </a:pPr>
            <a:r>
              <a:rPr lang="ja-JP" altLang="en-US" sz="1600" dirty="0">
                <a:solidFill>
                  <a:srgbClr val="000000"/>
                </a:solidFill>
                <a:latin typeface="メイリオ" panose="020B0604030504040204" pitchFamily="50" charset="-128"/>
                <a:ea typeface="メイリオ" panose="020B0604030504040204" pitchFamily="50" charset="-128"/>
              </a:rPr>
              <a:t>生理食塩水少量注入での気管洗浄も選択肢だが、慎重に行う</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43" name="テキスト ボックス 5">
            <a:extLst>
              <a:ext uri="{FF2B5EF4-FFF2-40B4-BE49-F238E27FC236}">
                <a16:creationId xmlns:a16="http://schemas.microsoft.com/office/drawing/2014/main" id="{53E2663C-CF33-4363-AE69-3A5AD4ED75D3}"/>
              </a:ext>
            </a:extLst>
          </p:cNvPr>
          <p:cNvSpPr txBox="1">
            <a:spLocks noChangeArrowheads="1"/>
          </p:cNvSpPr>
          <p:nvPr/>
        </p:nvSpPr>
        <p:spPr bwMode="auto">
          <a:xfrm>
            <a:off x="5823173" y="5506750"/>
            <a:ext cx="3707081" cy="448874"/>
          </a:xfrm>
          <a:prstGeom prst="rect">
            <a:avLst/>
          </a:prstGeom>
          <a:solidFill>
            <a:srgbClr val="E48B4E"/>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気管腕頭動脈</a:t>
            </a:r>
            <a:r>
              <a:rPr lang="ja-JP" altLang="en-US" sz="1800" dirty="0" err="1">
                <a:solidFill>
                  <a:srgbClr val="000000"/>
                </a:solidFill>
                <a:latin typeface="メイリオ" panose="020B0604030504040204" pitchFamily="50" charset="-128"/>
                <a:ea typeface="メイリオ" panose="020B0604030504040204" pitchFamily="50" charset="-128"/>
              </a:rPr>
              <a:t>ろう</a:t>
            </a:r>
            <a:r>
              <a:rPr lang="ja-JP" altLang="en-US" sz="1800" dirty="0">
                <a:solidFill>
                  <a:srgbClr val="000000"/>
                </a:solidFill>
                <a:latin typeface="メイリオ" panose="020B0604030504040204" pitchFamily="50" charset="-128"/>
                <a:ea typeface="メイリオ" panose="020B0604030504040204" pitchFamily="50" charset="-128"/>
              </a:rPr>
              <a:t>発生のリスク </a:t>
            </a:r>
            <a:r>
              <a:rPr lang="ja-JP" altLang="en-US" sz="2000" dirty="0">
                <a:solidFill>
                  <a:srgbClr val="000000"/>
                </a:solidFill>
                <a:latin typeface="メイリオ" panose="020B0604030504040204" pitchFamily="50" charset="-128"/>
                <a:ea typeface="メイリオ" panose="020B0604030504040204" pitchFamily="50" charset="-128"/>
              </a:rPr>
              <a:t>↑</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DEABF65A-6E18-4BAC-982C-F86B81A790F6}"/>
              </a:ext>
            </a:extLst>
          </p:cNvPr>
          <p:cNvSpPr txBox="1"/>
          <p:nvPr/>
        </p:nvSpPr>
        <p:spPr>
          <a:xfrm>
            <a:off x="648841" y="6068308"/>
            <a:ext cx="5367077" cy="554492"/>
          </a:xfrm>
          <a:prstGeom prst="rect">
            <a:avLst/>
          </a:prstGeom>
          <a:noFill/>
        </p:spPr>
        <p:txBody>
          <a:bodyPr wrap="none" lIns="0" tIns="0" rIns="0" bIns="0" rtlCol="0" anchor="t" anchorCtr="0">
            <a:noAutofit/>
          </a:bodyPr>
          <a:lstStyle/>
          <a:p>
            <a:pPr defTabSz="914324">
              <a:lnSpc>
                <a:spcPct val="110000"/>
              </a:lnSpc>
              <a:defRPr/>
            </a:pPr>
            <a:r>
              <a:rPr lang="ja-JP" altLang="en-US" sz="1600" dirty="0">
                <a:solidFill>
                  <a:srgbClr val="000000"/>
                </a:solidFill>
                <a:latin typeface="メイリオ" panose="020B0604030504040204" pitchFamily="50" charset="-128"/>
                <a:ea typeface="メイリオ" panose="020B0604030504040204" pitchFamily="50" charset="-128"/>
              </a:rPr>
              <a:t>適切な気管カニューレ（短く、緩いカーブ）選択</a:t>
            </a:r>
            <a:endParaRPr lang="en-US" altLang="ja-JP" sz="1600" dirty="0">
              <a:solidFill>
                <a:srgbClr val="000000"/>
              </a:solidFill>
              <a:latin typeface="メイリオ" panose="020B0604030504040204" pitchFamily="50" charset="-128"/>
              <a:ea typeface="メイリオ" panose="020B0604030504040204" pitchFamily="50" charset="-128"/>
            </a:endParaRPr>
          </a:p>
          <a:p>
            <a:pPr defTabSz="914324">
              <a:defRPr/>
            </a:pPr>
            <a:r>
              <a:rPr lang="ja-JP" altLang="en-US" sz="1600" dirty="0">
                <a:solidFill>
                  <a:srgbClr val="000000"/>
                </a:solidFill>
                <a:latin typeface="メイリオ" panose="020B0604030504040204" pitchFamily="50" charset="-128"/>
                <a:ea typeface="メイリオ" panose="020B0604030504040204" pitchFamily="50" charset="-128"/>
              </a:rPr>
              <a:t>腕頭動脈切離</a:t>
            </a:r>
          </a:p>
        </p:txBody>
      </p:sp>
      <p:sp>
        <p:nvSpPr>
          <p:cNvPr id="59" name="Text Box 10">
            <a:extLst>
              <a:ext uri="{FF2B5EF4-FFF2-40B4-BE49-F238E27FC236}">
                <a16:creationId xmlns:a16="http://schemas.microsoft.com/office/drawing/2014/main" id="{939B3FA9-1353-4A49-9030-81C5A60EA513}"/>
              </a:ext>
            </a:extLst>
          </p:cNvPr>
          <p:cNvSpPr txBox="1">
            <a:spLocks noChangeArrowheads="1"/>
          </p:cNvSpPr>
          <p:nvPr/>
        </p:nvSpPr>
        <p:spPr bwMode="auto">
          <a:xfrm>
            <a:off x="8284672" y="4196701"/>
            <a:ext cx="1002712" cy="485245"/>
          </a:xfrm>
          <a:prstGeom prst="rect">
            <a:avLst/>
          </a:prstGeom>
          <a:solidFill>
            <a:srgbClr val="C00000"/>
          </a:solidFill>
          <a:ln w="9525">
            <a:noFill/>
            <a:miter lim="800000"/>
            <a:headEnd/>
            <a:tailEnd/>
          </a:ln>
        </p:spPr>
        <p:txBody>
          <a:bodyPr wrap="none" lIns="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00" dirty="0">
                <a:solidFill>
                  <a:prstClr val="white"/>
                </a:solidFill>
                <a:latin typeface="メイリオ" panose="020B0604030504040204" pitchFamily="50" charset="-128"/>
                <a:ea typeface="メイリオ" panose="020B0604030504040204" pitchFamily="50" charset="-128"/>
              </a:rPr>
              <a:t>窒息</a:t>
            </a:r>
          </a:p>
        </p:txBody>
      </p:sp>
      <p:sp>
        <p:nvSpPr>
          <p:cNvPr id="60" name="右矢印 10">
            <a:extLst>
              <a:ext uri="{FF2B5EF4-FFF2-40B4-BE49-F238E27FC236}">
                <a16:creationId xmlns:a16="http://schemas.microsoft.com/office/drawing/2014/main" id="{A19E27C9-A899-4383-A33B-57D245A5D3EA}"/>
              </a:ext>
            </a:extLst>
          </p:cNvPr>
          <p:cNvSpPr/>
          <p:nvPr/>
        </p:nvSpPr>
        <p:spPr>
          <a:xfrm>
            <a:off x="4780229" y="4379430"/>
            <a:ext cx="345544"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914324"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1" name="右矢印 10">
            <a:extLst>
              <a:ext uri="{FF2B5EF4-FFF2-40B4-BE49-F238E27FC236}">
                <a16:creationId xmlns:a16="http://schemas.microsoft.com/office/drawing/2014/main" id="{569D8DD2-DEA1-4F55-BBAD-7075995F54F6}"/>
              </a:ext>
            </a:extLst>
          </p:cNvPr>
          <p:cNvSpPr/>
          <p:nvPr/>
        </p:nvSpPr>
        <p:spPr>
          <a:xfrm>
            <a:off x="7738050" y="4379430"/>
            <a:ext cx="345544"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914324"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62" name="右矢印 10">
            <a:extLst>
              <a:ext uri="{FF2B5EF4-FFF2-40B4-BE49-F238E27FC236}">
                <a16:creationId xmlns:a16="http://schemas.microsoft.com/office/drawing/2014/main" id="{65FE3465-52F9-43F2-A1AE-68E69CB1ECCD}"/>
              </a:ext>
            </a:extLst>
          </p:cNvPr>
          <p:cNvSpPr/>
          <p:nvPr/>
        </p:nvSpPr>
        <p:spPr>
          <a:xfrm>
            <a:off x="5301701" y="5582638"/>
            <a:ext cx="345544"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defTabSz="914324"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21" name="正方形/長方形 2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142476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気管切開の合併症</a:t>
            </a:r>
          </a:p>
        </p:txBody>
      </p:sp>
      <p:pic>
        <p:nvPicPr>
          <p:cNvPr id="9" name="Picture 2">
            <a:extLst>
              <a:ext uri="{FF2B5EF4-FFF2-40B4-BE49-F238E27FC236}">
                <a16:creationId xmlns:a16="http://schemas.microsoft.com/office/drawing/2014/main" id="{B550577D-26B0-4E42-A9A6-A36A14014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234" y="3941051"/>
            <a:ext cx="1358109" cy="234544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78E5332C-CB6E-41EE-9E50-7DF342760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45"/>
          <a:stretch/>
        </p:blipFill>
        <p:spPr bwMode="auto">
          <a:xfrm>
            <a:off x="5181128" y="3941054"/>
            <a:ext cx="3184291" cy="228983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Oval 7">
            <a:extLst>
              <a:ext uri="{FF2B5EF4-FFF2-40B4-BE49-F238E27FC236}">
                <a16:creationId xmlns:a16="http://schemas.microsoft.com/office/drawing/2014/main" id="{77CB58F3-40C0-41A0-8DD2-AD29994271A1}"/>
              </a:ext>
            </a:extLst>
          </p:cNvPr>
          <p:cNvSpPr>
            <a:spLocks noChangeArrowheads="1"/>
          </p:cNvSpPr>
          <p:nvPr/>
        </p:nvSpPr>
        <p:spPr bwMode="auto">
          <a:xfrm>
            <a:off x="2421636" y="4633313"/>
            <a:ext cx="418694" cy="57953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spcBef>
                <a:spcPct val="0"/>
              </a:spcBef>
              <a:buNone/>
            </a:pPr>
            <a:endParaRPr lang="ja-JP" altLang="en-US" sz="1478">
              <a:solidFill>
                <a:srgbClr val="000000"/>
              </a:solidFill>
              <a:latin typeface="メイリオ" panose="020B0604030504040204" pitchFamily="50" charset="-128"/>
              <a:ea typeface="メイリオ" panose="020B0604030504040204" pitchFamily="50" charset="-128"/>
            </a:endParaRPr>
          </a:p>
        </p:txBody>
      </p:sp>
      <p:cxnSp>
        <p:nvCxnSpPr>
          <p:cNvPr id="12" name="直線矢印コネクタ 11">
            <a:extLst>
              <a:ext uri="{FF2B5EF4-FFF2-40B4-BE49-F238E27FC236}">
                <a16:creationId xmlns:a16="http://schemas.microsoft.com/office/drawing/2014/main" id="{BE0C3698-2734-4051-A7CE-9B9C42BD543C}"/>
              </a:ext>
            </a:extLst>
          </p:cNvPr>
          <p:cNvCxnSpPr>
            <a:cxnSpLocks/>
            <a:stCxn id="22" idx="3"/>
            <a:endCxn id="11" idx="2"/>
          </p:cNvCxnSpPr>
          <p:nvPr/>
        </p:nvCxnSpPr>
        <p:spPr>
          <a:xfrm>
            <a:off x="1943201" y="4750883"/>
            <a:ext cx="478435" cy="1721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E696805-949C-4EE5-BF3B-5D730FEE07B1}"/>
              </a:ext>
            </a:extLst>
          </p:cNvPr>
          <p:cNvSpPr txBox="1"/>
          <p:nvPr/>
        </p:nvSpPr>
        <p:spPr>
          <a:xfrm>
            <a:off x="7341273" y="4215161"/>
            <a:ext cx="1496268" cy="303450"/>
          </a:xfrm>
          <a:prstGeom prst="rect">
            <a:avLst/>
          </a:prstGeom>
          <a:solidFill>
            <a:schemeClr val="bg1"/>
          </a:solidFill>
          <a:ln>
            <a:solidFill>
              <a:schemeClr val="tx1">
                <a:lumMod val="50000"/>
                <a:lumOff val="50000"/>
              </a:schemeClr>
            </a:solidFill>
          </a:ln>
        </p:spPr>
        <p:txBody>
          <a:bodyPr wrap="none" tIns="33231" bIns="0" rtlCol="0" anchor="ctr" anchorCtr="0">
            <a:noAutofit/>
          </a:bodyPr>
          <a:lstStyle/>
          <a:p>
            <a:pPr defTabSz="844012"/>
            <a:r>
              <a:rPr lang="ja-JP" altLang="en-US" sz="1478" dirty="0">
                <a:solidFill>
                  <a:srgbClr val="000000"/>
                </a:solidFill>
                <a:latin typeface="メイリオ" panose="020B0604030504040204" pitchFamily="50" charset="-128"/>
                <a:ea typeface="メイリオ" panose="020B0604030504040204" pitchFamily="50" charset="-128"/>
              </a:rPr>
              <a:t>気管カニューレ</a:t>
            </a:r>
          </a:p>
        </p:txBody>
      </p:sp>
      <p:cxnSp>
        <p:nvCxnSpPr>
          <p:cNvPr id="14" name="直線矢印コネクタ 13">
            <a:extLst>
              <a:ext uri="{FF2B5EF4-FFF2-40B4-BE49-F238E27FC236}">
                <a16:creationId xmlns:a16="http://schemas.microsoft.com/office/drawing/2014/main" id="{959B7175-9A0F-46D0-BE15-372C0460A802}"/>
              </a:ext>
            </a:extLst>
          </p:cNvPr>
          <p:cNvCxnSpPr>
            <a:cxnSpLocks/>
          </p:cNvCxnSpPr>
          <p:nvPr/>
        </p:nvCxnSpPr>
        <p:spPr>
          <a:xfrm flipH="1">
            <a:off x="6622408" y="4537723"/>
            <a:ext cx="807239" cy="7537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E909AFC-EEBD-4396-8E41-47CA130F8E5E}"/>
              </a:ext>
            </a:extLst>
          </p:cNvPr>
          <p:cNvSpPr txBox="1"/>
          <p:nvPr/>
        </p:nvSpPr>
        <p:spPr>
          <a:xfrm>
            <a:off x="4604059" y="4582698"/>
            <a:ext cx="1358109" cy="312511"/>
          </a:xfrm>
          <a:prstGeom prst="rect">
            <a:avLst/>
          </a:prstGeom>
          <a:solidFill>
            <a:schemeClr val="bg1"/>
          </a:solidFill>
          <a:ln>
            <a:solidFill>
              <a:schemeClr val="tx1">
                <a:lumMod val="50000"/>
                <a:lumOff val="50000"/>
              </a:schemeClr>
            </a:solidFill>
          </a:ln>
        </p:spPr>
        <p:txBody>
          <a:bodyPr wrap="square" tIns="33231" bIns="0" rtlCol="0" anchor="ctr" anchorCtr="0">
            <a:noAutofit/>
          </a:bodyPr>
          <a:lstStyle/>
          <a:p>
            <a:pPr defTabSz="844012"/>
            <a:r>
              <a:rPr lang="ja-JP" altLang="en-US" sz="1478" dirty="0">
                <a:solidFill>
                  <a:srgbClr val="000000"/>
                </a:solidFill>
                <a:latin typeface="メイリオ" panose="020B0604030504040204" pitchFamily="50" charset="-128"/>
                <a:ea typeface="メイリオ" panose="020B0604030504040204" pitchFamily="50" charset="-128"/>
              </a:rPr>
              <a:t>腕頭動脈断面</a:t>
            </a:r>
          </a:p>
        </p:txBody>
      </p:sp>
      <p:cxnSp>
        <p:nvCxnSpPr>
          <p:cNvPr id="16" name="直線矢印コネクタ 15">
            <a:extLst>
              <a:ext uri="{FF2B5EF4-FFF2-40B4-BE49-F238E27FC236}">
                <a16:creationId xmlns:a16="http://schemas.microsoft.com/office/drawing/2014/main" id="{FFA9689A-052F-41AE-B2F6-1A73A88B8E3B}"/>
              </a:ext>
            </a:extLst>
          </p:cNvPr>
          <p:cNvCxnSpPr/>
          <p:nvPr/>
        </p:nvCxnSpPr>
        <p:spPr>
          <a:xfrm>
            <a:off x="5283110" y="4915653"/>
            <a:ext cx="1216988" cy="8052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Oval 7">
            <a:extLst>
              <a:ext uri="{FF2B5EF4-FFF2-40B4-BE49-F238E27FC236}">
                <a16:creationId xmlns:a16="http://schemas.microsoft.com/office/drawing/2014/main" id="{D18AC19C-C9DF-402F-843E-3317F1BD6D93}"/>
              </a:ext>
            </a:extLst>
          </p:cNvPr>
          <p:cNvSpPr>
            <a:spLocks noChangeArrowheads="1"/>
          </p:cNvSpPr>
          <p:nvPr/>
        </p:nvSpPr>
        <p:spPr bwMode="auto">
          <a:xfrm>
            <a:off x="6321367" y="5471922"/>
            <a:ext cx="490915" cy="46528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spcBef>
                <a:spcPct val="0"/>
              </a:spcBef>
              <a:buNone/>
            </a:pPr>
            <a:endParaRPr lang="ja-JP" altLang="en-US" sz="1478">
              <a:solidFill>
                <a:srgbClr val="00000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E4482072-A8A6-4E83-A319-D8129D6E796C}"/>
              </a:ext>
            </a:extLst>
          </p:cNvPr>
          <p:cNvSpPr txBox="1"/>
          <p:nvPr/>
        </p:nvSpPr>
        <p:spPr>
          <a:xfrm>
            <a:off x="1015137" y="4594628"/>
            <a:ext cx="928064" cy="312511"/>
          </a:xfrm>
          <a:prstGeom prst="rect">
            <a:avLst/>
          </a:prstGeom>
          <a:solidFill>
            <a:schemeClr val="bg1"/>
          </a:solidFill>
          <a:ln>
            <a:solidFill>
              <a:schemeClr val="tx1">
                <a:lumMod val="50000"/>
                <a:lumOff val="50000"/>
              </a:schemeClr>
            </a:solidFill>
          </a:ln>
        </p:spPr>
        <p:txBody>
          <a:bodyPr wrap="none" tIns="33231" bIns="0" rtlCol="0" anchor="ctr" anchorCtr="0">
            <a:noAutofit/>
          </a:bodyPr>
          <a:lstStyle/>
          <a:p>
            <a:pPr defTabSz="844012"/>
            <a:r>
              <a:rPr lang="ja-JP" altLang="en-US" sz="1478" dirty="0">
                <a:solidFill>
                  <a:srgbClr val="000000"/>
                </a:solidFill>
                <a:latin typeface="メイリオ" panose="020B0604030504040204" pitchFamily="50" charset="-128"/>
                <a:ea typeface="メイリオ" panose="020B0604030504040204" pitchFamily="50" charset="-128"/>
              </a:rPr>
              <a:t>腕頭動脈</a:t>
            </a:r>
          </a:p>
        </p:txBody>
      </p:sp>
      <p:sp>
        <p:nvSpPr>
          <p:cNvPr id="23" name="テキスト ボックス 22">
            <a:extLst>
              <a:ext uri="{FF2B5EF4-FFF2-40B4-BE49-F238E27FC236}">
                <a16:creationId xmlns:a16="http://schemas.microsoft.com/office/drawing/2014/main" id="{EEA2B11E-CD51-417C-A7B7-C7A023E83AAE}"/>
              </a:ext>
            </a:extLst>
          </p:cNvPr>
          <p:cNvSpPr txBox="1"/>
          <p:nvPr/>
        </p:nvSpPr>
        <p:spPr>
          <a:xfrm>
            <a:off x="997931" y="3153385"/>
            <a:ext cx="3502597" cy="539792"/>
          </a:xfrm>
          <a:prstGeom prst="rect">
            <a:avLst/>
          </a:prstGeom>
          <a:solidFill>
            <a:schemeClr val="accent5">
              <a:lumMod val="20000"/>
              <a:lumOff val="80000"/>
            </a:schemeClr>
          </a:solidFill>
          <a:ln>
            <a:noFill/>
            <a:prstDash val="dash"/>
          </a:ln>
        </p:spPr>
        <p:txBody>
          <a:bodyPr wrap="square" bIns="0" rtlCol="0" anchor="ctr" anchorCtr="0">
            <a:noAutofit/>
          </a:bodyPr>
          <a:lstStyle/>
          <a:p>
            <a:pPr algn="just" defTabSz="844012"/>
            <a:r>
              <a:rPr lang="ja-JP" altLang="en-US" sz="1478" dirty="0">
                <a:solidFill>
                  <a:srgbClr val="000000"/>
                </a:solidFill>
                <a:latin typeface="メイリオ" panose="020B0604030504040204" pitchFamily="50" charset="-128"/>
                <a:ea typeface="メイリオ" panose="020B0604030504040204" pitchFamily="50" charset="-128"/>
              </a:rPr>
              <a:t>腕頭動脈と接する部位での、気管カニューレやカフによる気管前壁の損傷</a:t>
            </a:r>
            <a:endParaRPr lang="en-US" altLang="ja-JP" sz="1478" dirty="0">
              <a:solidFill>
                <a:srgbClr val="000000"/>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CB78F3F4-51FA-4C67-9D28-A0ED45EF705A}"/>
              </a:ext>
            </a:extLst>
          </p:cNvPr>
          <p:cNvSpPr txBox="1"/>
          <p:nvPr/>
        </p:nvSpPr>
        <p:spPr>
          <a:xfrm>
            <a:off x="4901230" y="3158823"/>
            <a:ext cx="2317806" cy="534359"/>
          </a:xfrm>
          <a:prstGeom prst="rect">
            <a:avLst/>
          </a:prstGeom>
          <a:solidFill>
            <a:srgbClr val="FFC000"/>
          </a:solidFill>
          <a:ln>
            <a:noFill/>
          </a:ln>
        </p:spPr>
        <p:txBody>
          <a:bodyPr wrap="square" bIns="0" rtlCol="0" anchor="ctr" anchorCtr="0">
            <a:noAutofit/>
          </a:bodyPr>
          <a:lstStyle/>
          <a:p>
            <a:pPr algn="ctr" defTabSz="844012"/>
            <a:r>
              <a:rPr lang="ja-JP" altLang="en-US" sz="1663" b="1" dirty="0">
                <a:solidFill>
                  <a:srgbClr val="000000"/>
                </a:solidFill>
                <a:latin typeface="メイリオ" panose="020B0604030504040204" pitchFamily="50" charset="-128"/>
                <a:ea typeface="メイリオ" panose="020B0604030504040204" pitchFamily="50" charset="-128"/>
              </a:rPr>
              <a:t>気管腕頭動脈瘻</a:t>
            </a:r>
          </a:p>
        </p:txBody>
      </p:sp>
      <p:sp>
        <p:nvSpPr>
          <p:cNvPr id="25" name="テキスト ボックス 24">
            <a:extLst>
              <a:ext uri="{FF2B5EF4-FFF2-40B4-BE49-F238E27FC236}">
                <a16:creationId xmlns:a16="http://schemas.microsoft.com/office/drawing/2014/main" id="{73FB131F-E010-4AA1-875A-AF87AF0F3559}"/>
              </a:ext>
            </a:extLst>
          </p:cNvPr>
          <p:cNvSpPr txBox="1"/>
          <p:nvPr/>
        </p:nvSpPr>
        <p:spPr>
          <a:xfrm>
            <a:off x="7592929" y="3163439"/>
            <a:ext cx="1303423" cy="498001"/>
          </a:xfrm>
          <a:prstGeom prst="rect">
            <a:avLst/>
          </a:prstGeom>
          <a:solidFill>
            <a:srgbClr val="C00000"/>
          </a:solidFill>
        </p:spPr>
        <p:txBody>
          <a:bodyPr wrap="square" bIns="0" rtlCol="0" anchor="ctr" anchorCtr="0">
            <a:noAutofit/>
          </a:bodyPr>
          <a:lstStyle/>
          <a:p>
            <a:pPr algn="ctr" defTabSz="844012"/>
            <a:r>
              <a:rPr lang="ja-JP" altLang="en-US" sz="1846" dirty="0">
                <a:solidFill>
                  <a:prstClr val="white"/>
                </a:solidFill>
                <a:latin typeface="メイリオ" panose="020B0604030504040204" pitchFamily="50" charset="-128"/>
                <a:ea typeface="メイリオ" panose="020B0604030504040204" pitchFamily="50" charset="-128"/>
              </a:rPr>
              <a:t>大出血</a:t>
            </a:r>
          </a:p>
        </p:txBody>
      </p:sp>
      <p:sp>
        <p:nvSpPr>
          <p:cNvPr id="26" name="テキスト ボックス 25">
            <a:extLst>
              <a:ext uri="{FF2B5EF4-FFF2-40B4-BE49-F238E27FC236}">
                <a16:creationId xmlns:a16="http://schemas.microsoft.com/office/drawing/2014/main" id="{13F6DFB2-A923-458B-97A7-95F7B5F57BC8}"/>
              </a:ext>
            </a:extLst>
          </p:cNvPr>
          <p:cNvSpPr txBox="1"/>
          <p:nvPr/>
        </p:nvSpPr>
        <p:spPr>
          <a:xfrm>
            <a:off x="4901230" y="1657958"/>
            <a:ext cx="2317806" cy="498001"/>
          </a:xfrm>
          <a:prstGeom prst="rect">
            <a:avLst/>
          </a:prstGeom>
          <a:solidFill>
            <a:schemeClr val="accent5">
              <a:lumMod val="60000"/>
              <a:lumOff val="40000"/>
            </a:schemeClr>
          </a:solidFill>
          <a:ln w="19050">
            <a:noFill/>
          </a:ln>
        </p:spPr>
        <p:txBody>
          <a:bodyPr wrap="square" bIns="0" rtlCol="0" anchor="ctr" anchorCtr="0">
            <a:noAutofit/>
          </a:bodyPr>
          <a:lstStyle/>
          <a:p>
            <a:pPr algn="ctr" defTabSz="844012"/>
            <a:r>
              <a:rPr lang="ja-JP" altLang="en-US" sz="1663" b="1" dirty="0">
                <a:solidFill>
                  <a:prstClr val="black"/>
                </a:solidFill>
                <a:latin typeface="メイリオ" panose="020B0604030504040204" pitchFamily="50" charset="-128"/>
                <a:ea typeface="メイリオ" panose="020B0604030504040204" pitchFamily="50" charset="-128"/>
              </a:rPr>
              <a:t>気管孔</a:t>
            </a:r>
            <a:r>
              <a:rPr lang="en-US" altLang="ja-JP" sz="1663" b="1" dirty="0">
                <a:solidFill>
                  <a:prstClr val="black"/>
                </a:solidFill>
                <a:latin typeface="メイリオ" panose="020B0604030504040204" pitchFamily="50" charset="-128"/>
                <a:ea typeface="メイリオ" panose="020B0604030504040204" pitchFamily="50" charset="-128"/>
              </a:rPr>
              <a:t>､</a:t>
            </a:r>
            <a:r>
              <a:rPr lang="ja-JP" altLang="en-US" sz="1663" b="1" dirty="0">
                <a:solidFill>
                  <a:prstClr val="black"/>
                </a:solidFill>
                <a:latin typeface="メイリオ" panose="020B0604030504040204" pitchFamily="50" charset="-128"/>
                <a:ea typeface="メイリオ" panose="020B0604030504040204" pitchFamily="50" charset="-128"/>
              </a:rPr>
              <a:t>気管内の肉芽</a:t>
            </a:r>
          </a:p>
        </p:txBody>
      </p:sp>
      <p:sp>
        <p:nvSpPr>
          <p:cNvPr id="27" name="テキスト ボックス 26">
            <a:extLst>
              <a:ext uri="{FF2B5EF4-FFF2-40B4-BE49-F238E27FC236}">
                <a16:creationId xmlns:a16="http://schemas.microsoft.com/office/drawing/2014/main" id="{BB72F07A-C62F-4AEA-AA14-F05FDCF1C56D}"/>
              </a:ext>
            </a:extLst>
          </p:cNvPr>
          <p:cNvSpPr txBox="1"/>
          <p:nvPr/>
        </p:nvSpPr>
        <p:spPr>
          <a:xfrm>
            <a:off x="7599615" y="1657909"/>
            <a:ext cx="1308459" cy="498001"/>
          </a:xfrm>
          <a:prstGeom prst="rect">
            <a:avLst/>
          </a:prstGeom>
          <a:solidFill>
            <a:srgbClr val="002060"/>
          </a:solidFill>
          <a:ln>
            <a:noFill/>
          </a:ln>
        </p:spPr>
        <p:txBody>
          <a:bodyPr wrap="square" bIns="0" rtlCol="0" anchor="ctr" anchorCtr="0">
            <a:noAutofit/>
          </a:bodyPr>
          <a:lstStyle/>
          <a:p>
            <a:pPr algn="ctr" defTabSz="844012"/>
            <a:r>
              <a:rPr lang="ja-JP" altLang="en-US" sz="1846" dirty="0">
                <a:solidFill>
                  <a:prstClr val="white"/>
                </a:solidFill>
                <a:latin typeface="メイリオ" panose="020B0604030504040204" pitchFamily="50" charset="-128"/>
                <a:ea typeface="メイリオ" panose="020B0604030504040204" pitchFamily="50" charset="-128"/>
              </a:rPr>
              <a:t>気管狭窄</a:t>
            </a:r>
          </a:p>
        </p:txBody>
      </p:sp>
      <p:sp>
        <p:nvSpPr>
          <p:cNvPr id="28" name="テキスト ボックス 27">
            <a:extLst>
              <a:ext uri="{FF2B5EF4-FFF2-40B4-BE49-F238E27FC236}">
                <a16:creationId xmlns:a16="http://schemas.microsoft.com/office/drawing/2014/main" id="{DB8B83B4-D676-45E1-9EAC-BF09D482C157}"/>
              </a:ext>
            </a:extLst>
          </p:cNvPr>
          <p:cNvSpPr txBox="1"/>
          <p:nvPr/>
        </p:nvSpPr>
        <p:spPr>
          <a:xfrm>
            <a:off x="4901230" y="2418601"/>
            <a:ext cx="2317806" cy="498001"/>
          </a:xfrm>
          <a:prstGeom prst="rect">
            <a:avLst/>
          </a:prstGeom>
          <a:solidFill>
            <a:schemeClr val="accent5">
              <a:lumMod val="60000"/>
              <a:lumOff val="40000"/>
            </a:schemeClr>
          </a:solidFill>
          <a:ln w="19050">
            <a:noFill/>
          </a:ln>
        </p:spPr>
        <p:txBody>
          <a:bodyPr wrap="square" bIns="0" rtlCol="0" anchor="ctr" anchorCtr="0">
            <a:noAutofit/>
          </a:bodyPr>
          <a:lstStyle/>
          <a:p>
            <a:pPr algn="ctr" defTabSz="844012"/>
            <a:r>
              <a:rPr lang="ja-JP" altLang="en-US" sz="1663" b="1" dirty="0">
                <a:solidFill>
                  <a:prstClr val="black"/>
                </a:solidFill>
                <a:latin typeface="メイリオ" panose="020B0604030504040204" pitchFamily="50" charset="-128"/>
                <a:ea typeface="メイリオ" panose="020B0604030504040204" pitchFamily="50" charset="-128"/>
              </a:rPr>
              <a:t>気管内出血</a:t>
            </a:r>
          </a:p>
        </p:txBody>
      </p:sp>
      <p:sp>
        <p:nvSpPr>
          <p:cNvPr id="29" name="テキスト ボックス 28">
            <a:extLst>
              <a:ext uri="{FF2B5EF4-FFF2-40B4-BE49-F238E27FC236}">
                <a16:creationId xmlns:a16="http://schemas.microsoft.com/office/drawing/2014/main" id="{311116B1-7358-48BC-8C9C-D301D0F75462}"/>
              </a:ext>
            </a:extLst>
          </p:cNvPr>
          <p:cNvSpPr txBox="1"/>
          <p:nvPr/>
        </p:nvSpPr>
        <p:spPr>
          <a:xfrm>
            <a:off x="1007336" y="2405154"/>
            <a:ext cx="3493188" cy="500019"/>
          </a:xfrm>
          <a:prstGeom prst="rect">
            <a:avLst/>
          </a:prstGeom>
          <a:solidFill>
            <a:schemeClr val="accent5">
              <a:lumMod val="20000"/>
              <a:lumOff val="80000"/>
            </a:schemeClr>
          </a:solidFill>
          <a:ln>
            <a:noFill/>
            <a:prstDash val="dash"/>
          </a:ln>
        </p:spPr>
        <p:txBody>
          <a:bodyPr wrap="square" bIns="0" rtlCol="0" anchor="ctr" anchorCtr="0">
            <a:noAutofit/>
          </a:bodyPr>
          <a:lstStyle/>
          <a:p>
            <a:pPr algn="just" defTabSz="844012"/>
            <a:r>
              <a:rPr lang="ja-JP" altLang="en-US" sz="1478" dirty="0">
                <a:solidFill>
                  <a:prstClr val="black"/>
                </a:solidFill>
                <a:latin typeface="メイリオ" panose="020B0604030504040204" pitchFamily="50" charset="-128"/>
                <a:ea typeface="メイリオ" panose="020B0604030504040204" pitchFamily="50" charset="-128"/>
              </a:rPr>
              <a:t>気管粘膜乾燥．気管カニューレによる</a:t>
            </a:r>
            <a:endParaRPr lang="en-US" altLang="ja-JP" sz="1478" dirty="0">
              <a:solidFill>
                <a:prstClr val="black"/>
              </a:solidFill>
              <a:latin typeface="メイリオ" panose="020B0604030504040204" pitchFamily="50" charset="-128"/>
              <a:ea typeface="メイリオ" panose="020B0604030504040204" pitchFamily="50" charset="-128"/>
            </a:endParaRPr>
          </a:p>
          <a:p>
            <a:pPr algn="just" defTabSz="844012"/>
            <a:r>
              <a:rPr lang="ja-JP" altLang="en-US" sz="1478" dirty="0">
                <a:solidFill>
                  <a:prstClr val="black"/>
                </a:solidFill>
                <a:latin typeface="メイリオ" panose="020B0604030504040204" pitchFamily="50" charset="-128"/>
                <a:ea typeface="メイリオ" panose="020B0604030504040204" pitchFamily="50" charset="-128"/>
              </a:rPr>
              <a:t>刺激．吸引による刺激．肉芽</a:t>
            </a:r>
          </a:p>
        </p:txBody>
      </p:sp>
      <p:sp>
        <p:nvSpPr>
          <p:cNvPr id="30" name="テキスト ボックス 29">
            <a:extLst>
              <a:ext uri="{FF2B5EF4-FFF2-40B4-BE49-F238E27FC236}">
                <a16:creationId xmlns:a16="http://schemas.microsoft.com/office/drawing/2014/main" id="{FD35086F-D2A0-4E3F-9CCA-67AA5B54FB37}"/>
              </a:ext>
            </a:extLst>
          </p:cNvPr>
          <p:cNvSpPr txBox="1"/>
          <p:nvPr/>
        </p:nvSpPr>
        <p:spPr>
          <a:xfrm>
            <a:off x="1015138" y="1655942"/>
            <a:ext cx="3485387" cy="500019"/>
          </a:xfrm>
          <a:prstGeom prst="rect">
            <a:avLst/>
          </a:prstGeom>
          <a:solidFill>
            <a:schemeClr val="accent5">
              <a:lumMod val="20000"/>
              <a:lumOff val="80000"/>
            </a:schemeClr>
          </a:solidFill>
          <a:ln>
            <a:noFill/>
            <a:prstDash val="dash"/>
          </a:ln>
        </p:spPr>
        <p:txBody>
          <a:bodyPr wrap="square" bIns="0" rtlCol="0" anchor="ctr" anchorCtr="0">
            <a:noAutofit/>
          </a:bodyPr>
          <a:lstStyle/>
          <a:p>
            <a:pPr algn="just" defTabSz="844012"/>
            <a:r>
              <a:rPr lang="ja-JP" altLang="en-US" sz="1478" dirty="0">
                <a:solidFill>
                  <a:prstClr val="black"/>
                </a:solidFill>
                <a:latin typeface="メイリオ" panose="020B0604030504040204" pitchFamily="50" charset="-128"/>
                <a:ea typeface="メイリオ" panose="020B0604030504040204" pitchFamily="50" charset="-128"/>
              </a:rPr>
              <a:t>気管カニューレによる刺激．吸引による刺激．感染</a:t>
            </a:r>
          </a:p>
        </p:txBody>
      </p:sp>
      <p:sp>
        <p:nvSpPr>
          <p:cNvPr id="31" name="下矢印 15">
            <a:extLst>
              <a:ext uri="{FF2B5EF4-FFF2-40B4-BE49-F238E27FC236}">
                <a16:creationId xmlns:a16="http://schemas.microsoft.com/office/drawing/2014/main" id="{03ADAEFF-493C-451B-B0B5-6AA1D10DCE73}"/>
              </a:ext>
            </a:extLst>
          </p:cNvPr>
          <p:cNvSpPr/>
          <p:nvPr/>
        </p:nvSpPr>
        <p:spPr>
          <a:xfrm>
            <a:off x="5903399" y="2187992"/>
            <a:ext cx="313468" cy="21802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2" name="下矢印 15">
            <a:extLst>
              <a:ext uri="{FF2B5EF4-FFF2-40B4-BE49-F238E27FC236}">
                <a16:creationId xmlns:a16="http://schemas.microsoft.com/office/drawing/2014/main" id="{5F686FEE-6382-478F-A14B-0E06DE397F8F}"/>
              </a:ext>
            </a:extLst>
          </p:cNvPr>
          <p:cNvSpPr/>
          <p:nvPr/>
        </p:nvSpPr>
        <p:spPr>
          <a:xfrm rot="16200000">
            <a:off x="4544143" y="1776422"/>
            <a:ext cx="313468" cy="25951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3" name="下矢印 15">
            <a:extLst>
              <a:ext uri="{FF2B5EF4-FFF2-40B4-BE49-F238E27FC236}">
                <a16:creationId xmlns:a16="http://schemas.microsoft.com/office/drawing/2014/main" id="{9D9D10DD-08ED-4E5F-A846-D5D370144BEB}"/>
              </a:ext>
            </a:extLst>
          </p:cNvPr>
          <p:cNvSpPr/>
          <p:nvPr/>
        </p:nvSpPr>
        <p:spPr>
          <a:xfrm rot="16200000">
            <a:off x="4544143" y="2537650"/>
            <a:ext cx="313468" cy="25951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4" name="下矢印 15">
            <a:extLst>
              <a:ext uri="{FF2B5EF4-FFF2-40B4-BE49-F238E27FC236}">
                <a16:creationId xmlns:a16="http://schemas.microsoft.com/office/drawing/2014/main" id="{A4245F61-2357-4E8C-81D5-D9F6131BF85B}"/>
              </a:ext>
            </a:extLst>
          </p:cNvPr>
          <p:cNvSpPr/>
          <p:nvPr/>
        </p:nvSpPr>
        <p:spPr>
          <a:xfrm rot="16200000">
            <a:off x="4544144" y="3293529"/>
            <a:ext cx="313468" cy="25951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5" name="下矢印 15">
            <a:extLst>
              <a:ext uri="{FF2B5EF4-FFF2-40B4-BE49-F238E27FC236}">
                <a16:creationId xmlns:a16="http://schemas.microsoft.com/office/drawing/2014/main" id="{CDC5BEF9-9597-4BD5-A2A5-490A0E475A07}"/>
              </a:ext>
            </a:extLst>
          </p:cNvPr>
          <p:cNvSpPr/>
          <p:nvPr/>
        </p:nvSpPr>
        <p:spPr>
          <a:xfrm rot="16200000">
            <a:off x="7252591" y="1776422"/>
            <a:ext cx="313468" cy="25951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6" name="下矢印 15">
            <a:extLst>
              <a:ext uri="{FF2B5EF4-FFF2-40B4-BE49-F238E27FC236}">
                <a16:creationId xmlns:a16="http://schemas.microsoft.com/office/drawing/2014/main" id="{F3D2A11F-FEBE-4DEC-AE92-6811DB7F32F4}"/>
              </a:ext>
            </a:extLst>
          </p:cNvPr>
          <p:cNvSpPr/>
          <p:nvPr/>
        </p:nvSpPr>
        <p:spPr>
          <a:xfrm rot="16200000">
            <a:off x="7252591" y="3305450"/>
            <a:ext cx="313468" cy="25951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2"/>
            <a:endParaRPr lang="ja-JP" altLang="en-US" sz="1663">
              <a:solidFill>
                <a:srgbClr val="FFFFFF"/>
              </a:solidFill>
              <a:latin typeface="游ゴシック" panose="020F0502020204030204"/>
              <a:ea typeface="游ゴシック" panose="020B0400000000000000" pitchFamily="50" charset="-128"/>
            </a:endParaRPr>
          </a:p>
        </p:txBody>
      </p:sp>
      <p:sp>
        <p:nvSpPr>
          <p:cNvPr id="38" name="正方形/長方形 3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331632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098E2DC-D4A1-4015-80E8-4C803B80E700}"/>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気管切開を受けている子どもへの対応の基本的注意</a:t>
            </a:r>
          </a:p>
        </p:txBody>
      </p:sp>
      <p:sp>
        <p:nvSpPr>
          <p:cNvPr id="22" name="テキスト ボックス 21">
            <a:extLst>
              <a:ext uri="{FF2B5EF4-FFF2-40B4-BE49-F238E27FC236}">
                <a16:creationId xmlns:a16="http://schemas.microsoft.com/office/drawing/2014/main" id="{494D0546-7AE1-4358-A054-CB2A709CEE83}"/>
              </a:ext>
            </a:extLst>
          </p:cNvPr>
          <p:cNvSpPr txBox="1"/>
          <p:nvPr/>
        </p:nvSpPr>
        <p:spPr>
          <a:xfrm>
            <a:off x="681040" y="6440166"/>
            <a:ext cx="8388714" cy="123111"/>
          </a:xfrm>
          <a:prstGeom prst="rect">
            <a:avLst/>
          </a:prstGeom>
          <a:noFill/>
        </p:spPr>
        <p:txBody>
          <a:bodyPr wrap="square" lIns="0" tIns="0" rIns="0" bIns="0" rtlCol="0">
            <a:spAutoFit/>
          </a:bodyPr>
          <a:lstStyle/>
          <a:p>
            <a:pPr defTabSz="914324">
              <a:defRPr/>
            </a:pPr>
            <a:r>
              <a:rPr lang="ja-JP" altLang="en-US" sz="800" dirty="0">
                <a:solidFill>
                  <a:prstClr val="black"/>
                </a:solidFill>
                <a:latin typeface="メイリオ" panose="020B0604030504040204" pitchFamily="50" charset="-128"/>
                <a:ea typeface="メイリオ" panose="020B0604030504040204" pitchFamily="50" charset="-128"/>
              </a:rPr>
              <a:t>出典）文部科学省「特別支援学校における介護職員等によるたんの吸引等（特定の者対象）研修テキスト」（平成</a:t>
            </a:r>
            <a:r>
              <a:rPr lang="en-US" altLang="ja-JP" sz="800" dirty="0">
                <a:solidFill>
                  <a:prstClr val="black"/>
                </a:solidFill>
                <a:latin typeface="メイリオ" panose="020B0604030504040204" pitchFamily="50" charset="-128"/>
                <a:ea typeface="メイリオ" panose="020B0604030504040204" pitchFamily="50" charset="-128"/>
              </a:rPr>
              <a:t>24</a:t>
            </a:r>
            <a:r>
              <a:rPr lang="ja-JP" altLang="en-US" sz="800" dirty="0">
                <a:solidFill>
                  <a:prstClr val="black"/>
                </a:solidFill>
                <a:latin typeface="メイリオ" panose="020B0604030504040204" pitchFamily="50" charset="-128"/>
                <a:ea typeface="メイリオ" panose="020B0604030504040204" pitchFamily="50" charset="-128"/>
              </a:rPr>
              <a:t>年</a:t>
            </a:r>
            <a:r>
              <a:rPr lang="en-US" altLang="ja-JP" sz="800" dirty="0">
                <a:solidFill>
                  <a:prstClr val="black"/>
                </a:solidFill>
                <a:latin typeface="メイリオ" panose="020B0604030504040204" pitchFamily="50" charset="-128"/>
                <a:ea typeface="メイリオ" panose="020B0604030504040204" pitchFamily="50" charset="-128"/>
              </a:rPr>
              <a:t>3</a:t>
            </a:r>
            <a:r>
              <a:rPr lang="ja-JP" altLang="en-US" sz="800" dirty="0">
                <a:solidFill>
                  <a:prstClr val="black"/>
                </a:solidFill>
                <a:latin typeface="メイリオ" panose="020B0604030504040204" pitchFamily="50" charset="-128"/>
                <a:ea typeface="メイリオ" panose="020B0604030504040204" pitchFamily="50" charset="-128"/>
              </a:rPr>
              <a:t>月）を一部改変</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81038" y="1276160"/>
            <a:ext cx="8391922" cy="505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spcBef>
                <a:spcPts val="0"/>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気管カニューレの事故抜去を防ぐ</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499" b="1" dirty="0">
                <a:solidFill>
                  <a:srgbClr val="C000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①固定の確認</a:t>
            </a:r>
            <a:br>
              <a:rPr lang="en-US" altLang="ja-JP" sz="1499" dirty="0">
                <a:solidFill>
                  <a:prstClr val="black"/>
                </a:solidFill>
                <a:latin typeface="メイリオ" panose="020B0604030504040204" pitchFamily="50" charset="-128"/>
                <a:ea typeface="メイリオ" panose="020B0604030504040204" pitchFamily="50" charset="-128"/>
              </a:rPr>
            </a:br>
            <a:r>
              <a:rPr lang="ja-JP" altLang="en-US" sz="1499" dirty="0">
                <a:solidFill>
                  <a:prstClr val="black"/>
                </a:solidFill>
                <a:latin typeface="メイリオ" panose="020B0604030504040204" pitchFamily="50" charset="-128"/>
                <a:ea typeface="メイリオ" panose="020B0604030504040204" pitchFamily="50" charset="-128"/>
              </a:rPr>
              <a:t>　②必要時には手の抑制、手袋</a:t>
            </a:r>
            <a:endParaRPr lang="en-US" altLang="ja-JP" sz="1499" dirty="0">
              <a:solidFill>
                <a:prstClr val="black"/>
              </a:solidFill>
              <a:latin typeface="メイリオ" panose="020B0604030504040204" pitchFamily="50" charset="-128"/>
              <a:ea typeface="メイリオ" panose="020B0604030504040204" pitchFamily="50" charset="-128"/>
            </a:endParaRPr>
          </a:p>
          <a:p>
            <a:pPr defTabSz="914324">
              <a:spcBef>
                <a:spcPts val="0"/>
              </a:spcBef>
              <a:buClr>
                <a:srgbClr val="CCECFF"/>
              </a:buClr>
              <a:buNone/>
              <a:defRPr/>
            </a:pPr>
            <a:r>
              <a:rPr lang="ja-JP" altLang="en-US" sz="1499" dirty="0">
                <a:solidFill>
                  <a:prstClr val="black"/>
                </a:solidFill>
                <a:latin typeface="メイリオ" panose="020B0604030504040204" pitchFamily="50" charset="-128"/>
                <a:ea typeface="メイリオ" panose="020B0604030504040204" pitchFamily="50" charset="-128"/>
              </a:rPr>
              <a:t>　　気管カニューレが抜けかかっていても</a:t>
            </a:r>
            <a:r>
              <a:rPr lang="en-US" altLang="ja-JP" sz="1499" dirty="0">
                <a:solidFill>
                  <a:prstClr val="black"/>
                </a:solidFill>
                <a:latin typeface="メイリオ" panose="020B0604030504040204" pitchFamily="50" charset="-128"/>
                <a:ea typeface="メイリオ" panose="020B0604030504040204" pitchFamily="50" charset="-128"/>
              </a:rPr>
              <a:t>Y</a:t>
            </a:r>
            <a:r>
              <a:rPr lang="ja-JP" altLang="en-US" sz="1499" dirty="0">
                <a:solidFill>
                  <a:prstClr val="black"/>
                </a:solidFill>
                <a:latin typeface="メイリオ" panose="020B0604030504040204" pitchFamily="50" charset="-128"/>
                <a:ea typeface="メイリオ" panose="020B0604030504040204" pitchFamily="50" charset="-128"/>
              </a:rPr>
              <a:t>ガーゼ</a:t>
            </a:r>
            <a:endParaRPr lang="en-US" altLang="ja-JP" sz="1499" dirty="0">
              <a:solidFill>
                <a:prstClr val="black"/>
              </a:solidFill>
              <a:latin typeface="メイリオ" panose="020B0604030504040204" pitchFamily="50" charset="-128"/>
              <a:ea typeface="メイリオ" panose="020B0604030504040204" pitchFamily="50" charset="-128"/>
            </a:endParaRPr>
          </a:p>
          <a:p>
            <a:pPr defTabSz="914324">
              <a:spcBef>
                <a:spcPts val="0"/>
              </a:spcBef>
              <a:buClr>
                <a:srgbClr val="CCECFF"/>
              </a:buClr>
              <a:buNone/>
              <a:defRPr/>
            </a:pPr>
            <a:r>
              <a:rPr lang="ja-JP" altLang="en-US" sz="1499" dirty="0">
                <a:solidFill>
                  <a:prstClr val="black"/>
                </a:solidFill>
                <a:latin typeface="メイリオ" panose="020B0604030504040204" pitchFamily="50" charset="-128"/>
                <a:ea typeface="メイリオ" panose="020B0604030504040204" pitchFamily="50" charset="-128"/>
              </a:rPr>
              <a:t>　　の下に隠れて見逃していることがあるので注意</a:t>
            </a:r>
            <a:br>
              <a:rPr lang="en-US" altLang="ja-JP" sz="1499" dirty="0">
                <a:solidFill>
                  <a:prstClr val="black"/>
                </a:solidFill>
                <a:latin typeface="メイリオ" panose="020B0604030504040204" pitchFamily="50" charset="-128"/>
                <a:ea typeface="メイリオ" panose="020B0604030504040204" pitchFamily="50" charset="-128"/>
              </a:rPr>
            </a:br>
            <a:r>
              <a:rPr lang="ja-JP" altLang="en-US" sz="1499" dirty="0">
                <a:solidFill>
                  <a:prstClr val="black"/>
                </a:solidFill>
                <a:latin typeface="メイリオ" panose="020B0604030504040204" pitchFamily="50" charset="-128"/>
                <a:ea typeface="メイリオ" panose="020B0604030504040204" pitchFamily="50" charset="-128"/>
              </a:rPr>
              <a:t>　③抜けた時の緊急対応の、予めの確認　</a:t>
            </a:r>
          </a:p>
          <a:p>
            <a:pPr defTabSz="914324">
              <a:lnSpc>
                <a:spcPct val="110000"/>
              </a:lnSpc>
              <a:spcBef>
                <a:spcPts val="599"/>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気管孔、気管カニューレが塞がらないように</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499" b="1" dirty="0">
                <a:solidFill>
                  <a:srgbClr val="C000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 姿勢や衣服に注意、ガーゼでの閉塞に注意</a:t>
            </a:r>
          </a:p>
          <a:p>
            <a:pPr defTabSz="914324">
              <a:lnSpc>
                <a:spcPct val="110000"/>
              </a:lnSpc>
              <a:spcBef>
                <a:spcPts val="599"/>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気管カニューレに無理な力を加えない</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499" b="1" dirty="0">
                <a:solidFill>
                  <a:srgbClr val="C000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首を過度に、後にそらせない、前に曲げない</a:t>
            </a:r>
            <a:br>
              <a:rPr lang="en-US" altLang="ja-JP" sz="1499" dirty="0">
                <a:solidFill>
                  <a:prstClr val="black"/>
                </a:solidFill>
                <a:latin typeface="メイリオ" panose="020B0604030504040204" pitchFamily="50" charset="-128"/>
                <a:ea typeface="メイリオ" panose="020B0604030504040204" pitchFamily="50" charset="-128"/>
              </a:rPr>
            </a:br>
            <a:r>
              <a:rPr lang="ja-JP" altLang="en-US" sz="1499" dirty="0">
                <a:solidFill>
                  <a:prstClr val="black"/>
                </a:solidFill>
                <a:latin typeface="メイリオ" panose="020B0604030504040204" pitchFamily="50" charset="-128"/>
                <a:ea typeface="メイリオ" panose="020B0604030504040204" pitchFamily="50" charset="-128"/>
              </a:rPr>
              <a:t>　左右に強く回さない</a:t>
            </a:r>
          </a:p>
          <a:p>
            <a:pPr defTabSz="914324">
              <a:lnSpc>
                <a:spcPct val="110000"/>
              </a:lnSpc>
              <a:spcBef>
                <a:spcPts val="599"/>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気管カニューレからの異物の侵入を防ぐ</a:t>
            </a:r>
            <a:r>
              <a:rPr lang="ja-JP" altLang="en-US" sz="1200" dirty="0">
                <a:solidFill>
                  <a:srgbClr val="FF3300"/>
                </a:solidFill>
                <a:latin typeface="メイリオ" panose="020B0604030504040204" pitchFamily="50" charset="-128"/>
                <a:ea typeface="メイリオ" panose="020B0604030504040204" pitchFamily="50" charset="-128"/>
              </a:rPr>
              <a:t> </a:t>
            </a:r>
            <a:br>
              <a:rPr lang="en-US" altLang="ja-JP" sz="1200" dirty="0">
                <a:solidFill>
                  <a:srgbClr val="FF3300"/>
                </a:solidFill>
                <a:latin typeface="メイリオ" panose="020B0604030504040204" pitchFamily="50" charset="-128"/>
                <a:ea typeface="メイリオ" panose="020B0604030504040204" pitchFamily="50" charset="-128"/>
              </a:rPr>
            </a:br>
            <a:r>
              <a:rPr lang="ja-JP" altLang="en-US" sz="1499" dirty="0">
                <a:solidFill>
                  <a:srgbClr val="FF33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→人工鼻、ガーゼで入口をカバーする</a:t>
            </a:r>
          </a:p>
          <a:p>
            <a:pPr defTabSz="914324">
              <a:lnSpc>
                <a:spcPct val="110000"/>
              </a:lnSpc>
              <a:spcBef>
                <a:spcPts val="599"/>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気管内の乾燥を防ぐ</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499" b="1" dirty="0">
                <a:solidFill>
                  <a:srgbClr val="C000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→人工鼻、トラキマスク室内の加湿、吸入</a:t>
            </a:r>
          </a:p>
          <a:p>
            <a:pPr defTabSz="914324">
              <a:lnSpc>
                <a:spcPct val="110000"/>
              </a:lnSpc>
              <a:spcBef>
                <a:spcPts val="599"/>
              </a:spcBef>
              <a:buClr>
                <a:srgbClr val="CCECFF"/>
              </a:buClr>
              <a:buNone/>
              <a:defRPr/>
            </a:pPr>
            <a:r>
              <a:rPr lang="ja-JP" altLang="en-US" sz="1800" b="1" dirty="0">
                <a:solidFill>
                  <a:srgbClr val="C00000"/>
                </a:solidFill>
                <a:latin typeface="メイリオ" panose="020B0604030504040204" pitchFamily="50" charset="-128"/>
                <a:ea typeface="メイリオ" panose="020B0604030504040204" pitchFamily="50" charset="-128"/>
              </a:rPr>
              <a:t>気管切開孔を清潔にする</a:t>
            </a:r>
            <a:br>
              <a:rPr lang="en-US" altLang="ja-JP" sz="1800" b="1" dirty="0">
                <a:solidFill>
                  <a:srgbClr val="C00000"/>
                </a:solidFill>
                <a:latin typeface="メイリオ" panose="020B0604030504040204" pitchFamily="50" charset="-128"/>
                <a:ea typeface="メイリオ" panose="020B0604030504040204" pitchFamily="50" charset="-128"/>
              </a:rPr>
            </a:br>
            <a:r>
              <a:rPr lang="ja-JP" altLang="en-US" sz="1499" b="1" dirty="0">
                <a:solidFill>
                  <a:srgbClr val="C00000"/>
                </a:solidFill>
                <a:latin typeface="メイリオ" panose="020B0604030504040204" pitchFamily="50" charset="-128"/>
                <a:ea typeface="メイリオ" panose="020B0604030504040204" pitchFamily="50" charset="-128"/>
              </a:rPr>
              <a:t>　</a:t>
            </a:r>
            <a:r>
              <a:rPr lang="ja-JP" altLang="en-US" sz="1499" dirty="0">
                <a:solidFill>
                  <a:prstClr val="black"/>
                </a:solidFill>
                <a:latin typeface="メイリオ" panose="020B0604030504040204" pitchFamily="50" charset="-128"/>
                <a:ea typeface="メイリオ" panose="020B0604030504040204" pitchFamily="50" charset="-128"/>
              </a:rPr>
              <a:t>①分泌物は微温湯できれいに拭き取る。</a:t>
            </a:r>
            <a:br>
              <a:rPr lang="en-US" altLang="ja-JP" sz="1499" dirty="0">
                <a:solidFill>
                  <a:prstClr val="black"/>
                </a:solidFill>
                <a:latin typeface="メイリオ" panose="020B0604030504040204" pitchFamily="50" charset="-128"/>
                <a:ea typeface="メイリオ" panose="020B0604030504040204" pitchFamily="50" charset="-128"/>
              </a:rPr>
            </a:br>
            <a:r>
              <a:rPr lang="ja-JP" altLang="en-US" sz="1499" dirty="0">
                <a:solidFill>
                  <a:prstClr val="black"/>
                </a:solidFill>
                <a:latin typeface="メイリオ" panose="020B0604030504040204" pitchFamily="50" charset="-128"/>
                <a:ea typeface="メイリオ" panose="020B0604030504040204" pitchFamily="50" charset="-128"/>
              </a:rPr>
              <a:t>　②ガーゼ使用時は汚れたら交換する。</a:t>
            </a:r>
          </a:p>
        </p:txBody>
      </p:sp>
      <p:pic>
        <p:nvPicPr>
          <p:cNvPr id="24" name="Picture 7" descr="DSCN0929a">
            <a:extLst>
              <a:ext uri="{FF2B5EF4-FFF2-40B4-BE49-F238E27FC236}">
                <a16:creationId xmlns:a16="http://schemas.microsoft.com/office/drawing/2014/main" id="{BD7B7F76-2844-42A7-B77E-C7BD518EB9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823" y="4607308"/>
            <a:ext cx="1516007" cy="137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
            <a:extLst>
              <a:ext uri="{FF2B5EF4-FFF2-40B4-BE49-F238E27FC236}">
                <a16:creationId xmlns:a16="http://schemas.microsoft.com/office/drawing/2014/main" id="{CEF3B1D4-2412-4B0F-9CF4-A016F1B47A0F}"/>
              </a:ext>
            </a:extLst>
          </p:cNvPr>
          <p:cNvSpPr txBox="1">
            <a:spLocks noChangeArrowheads="1"/>
          </p:cNvSpPr>
          <p:nvPr/>
        </p:nvSpPr>
        <p:spPr bwMode="auto">
          <a:xfrm>
            <a:off x="5663824" y="5989279"/>
            <a:ext cx="1516005" cy="251795"/>
          </a:xfrm>
          <a:prstGeom prst="rect">
            <a:avLst/>
          </a:prstGeom>
          <a:noFill/>
          <a:ln>
            <a:noFill/>
          </a:ln>
        </p:spPr>
        <p:txBody>
          <a:bodyPr wrap="square" tIns="36000" bIns="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914324">
              <a:spcBef>
                <a:spcPct val="0"/>
              </a:spcBef>
              <a:buNone/>
              <a:defRPr/>
            </a:pPr>
            <a:r>
              <a:rPr lang="ja-JP" altLang="en-US" sz="1400" b="1" dirty="0">
                <a:solidFill>
                  <a:prstClr val="black"/>
                </a:solidFill>
                <a:latin typeface="Segoe UI" panose="020B0502040204020203" pitchFamily="34" charset="0"/>
                <a:ea typeface="メイリオ" panose="020B0604030504040204" pitchFamily="50" charset="-128"/>
              </a:rPr>
              <a:t>人工鼻</a:t>
            </a:r>
          </a:p>
        </p:txBody>
      </p:sp>
      <p:pic>
        <p:nvPicPr>
          <p:cNvPr id="26" name="図 25">
            <a:extLst>
              <a:ext uri="{FF2B5EF4-FFF2-40B4-BE49-F238E27FC236}">
                <a16:creationId xmlns:a16="http://schemas.microsoft.com/office/drawing/2014/main" id="{294057EA-5E9E-4171-B9C6-668D0781663E}"/>
              </a:ext>
            </a:extLst>
          </p:cNvPr>
          <p:cNvPicPr>
            <a:picLocks noChangeAspect="1"/>
          </p:cNvPicPr>
          <p:nvPr/>
        </p:nvPicPr>
        <p:blipFill>
          <a:blip r:embed="rId4"/>
          <a:stretch>
            <a:fillRect/>
          </a:stretch>
        </p:blipFill>
        <p:spPr>
          <a:xfrm>
            <a:off x="7293896" y="4600686"/>
            <a:ext cx="1980280" cy="1389840"/>
          </a:xfrm>
          <a:prstGeom prst="rect">
            <a:avLst/>
          </a:prstGeom>
        </p:spPr>
      </p:pic>
      <p:sp>
        <p:nvSpPr>
          <p:cNvPr id="27" name="Text Box 5">
            <a:extLst>
              <a:ext uri="{FF2B5EF4-FFF2-40B4-BE49-F238E27FC236}">
                <a16:creationId xmlns:a16="http://schemas.microsoft.com/office/drawing/2014/main" id="{5345BDDB-36EA-409E-BEC7-02B4B0F5C481}"/>
              </a:ext>
            </a:extLst>
          </p:cNvPr>
          <p:cNvSpPr txBox="1">
            <a:spLocks noChangeArrowheads="1"/>
          </p:cNvSpPr>
          <p:nvPr/>
        </p:nvSpPr>
        <p:spPr bwMode="auto">
          <a:xfrm>
            <a:off x="7293896" y="5995701"/>
            <a:ext cx="1980280" cy="251795"/>
          </a:xfrm>
          <a:prstGeom prst="rect">
            <a:avLst/>
          </a:prstGeom>
          <a:noFill/>
          <a:ln>
            <a:noFill/>
          </a:ln>
        </p:spPr>
        <p:txBody>
          <a:bodyPr wrap="square" tIns="36000" bIns="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914324">
              <a:spcBef>
                <a:spcPct val="0"/>
              </a:spcBef>
              <a:buNone/>
              <a:defRPr/>
            </a:pPr>
            <a:r>
              <a:rPr lang="ja-JP" altLang="en-US" sz="1400" b="1" dirty="0">
                <a:solidFill>
                  <a:prstClr val="black"/>
                </a:solidFill>
                <a:latin typeface="Segoe UI" panose="020B0502040204020203" pitchFamily="34" charset="0"/>
                <a:ea typeface="メイリオ" panose="020B0604030504040204" pitchFamily="50" charset="-128"/>
              </a:rPr>
              <a:t>トラキマスク</a:t>
            </a:r>
          </a:p>
        </p:txBody>
      </p:sp>
      <p:sp>
        <p:nvSpPr>
          <p:cNvPr id="29" name="テキスト ボックス 6">
            <a:extLst>
              <a:ext uri="{FF2B5EF4-FFF2-40B4-BE49-F238E27FC236}">
                <a16:creationId xmlns:a16="http://schemas.microsoft.com/office/drawing/2014/main" id="{DBA214EE-004D-4203-BAE0-9A3734559B4A}"/>
              </a:ext>
            </a:extLst>
          </p:cNvPr>
          <p:cNvSpPr txBox="1">
            <a:spLocks noChangeArrowheads="1"/>
          </p:cNvSpPr>
          <p:nvPr/>
        </p:nvSpPr>
        <p:spPr bwMode="auto">
          <a:xfrm>
            <a:off x="7579556" y="3841263"/>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defTabSz="914324" eaLnBrk="1" hangingPunct="1">
              <a:defRPr/>
            </a:pPr>
            <a:r>
              <a:rPr lang="ja-JP" altLang="en-US" sz="2000" dirty="0">
                <a:solidFill>
                  <a:srgbClr val="000000"/>
                </a:solidFill>
                <a:latin typeface="Segoe UI" panose="020B0502040204020203" pitchFamily="34" charset="0"/>
                <a:ea typeface="メイリオ" panose="020B0604030504040204" pitchFamily="50" charset="-128"/>
              </a:rPr>
              <a:t>気管</a:t>
            </a:r>
          </a:p>
        </p:txBody>
      </p:sp>
      <p:pic>
        <p:nvPicPr>
          <p:cNvPr id="31" name="Picture 6">
            <a:extLst>
              <a:ext uri="{FF2B5EF4-FFF2-40B4-BE49-F238E27FC236}">
                <a16:creationId xmlns:a16="http://schemas.microsoft.com/office/drawing/2014/main" id="{56B85F11-135D-4768-9748-54DBB6BE2E8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93896" y="1308217"/>
            <a:ext cx="1544638" cy="296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7">
            <a:extLst>
              <a:ext uri="{FF2B5EF4-FFF2-40B4-BE49-F238E27FC236}">
                <a16:creationId xmlns:a16="http://schemas.microsoft.com/office/drawing/2014/main" id="{89AE83CC-BA2F-4395-9273-703EE9A7024A}"/>
              </a:ext>
            </a:extLst>
          </p:cNvPr>
          <p:cNvSpPr txBox="1">
            <a:spLocks noChangeArrowheads="1"/>
          </p:cNvSpPr>
          <p:nvPr/>
        </p:nvSpPr>
        <p:spPr bwMode="auto">
          <a:xfrm>
            <a:off x="6610634" y="2039309"/>
            <a:ext cx="730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defTabSz="914324" eaLnBrk="1" hangingPunct="1">
              <a:defRPr/>
            </a:pPr>
            <a:r>
              <a:rPr lang="ja-JP" altLang="en-US" sz="1600" b="1" dirty="0">
                <a:solidFill>
                  <a:prstClr val="black"/>
                </a:solidFill>
                <a:latin typeface="Segoe UI" panose="020B0502040204020203" pitchFamily="34" charset="0"/>
                <a:ea typeface="メイリオ" panose="020B0604030504040204" pitchFamily="50" charset="-128"/>
              </a:rPr>
              <a:t>声帯</a:t>
            </a:r>
          </a:p>
        </p:txBody>
      </p:sp>
      <p:sp>
        <p:nvSpPr>
          <p:cNvPr id="41" name="テキスト ボックス 8">
            <a:extLst>
              <a:ext uri="{FF2B5EF4-FFF2-40B4-BE49-F238E27FC236}">
                <a16:creationId xmlns:a16="http://schemas.microsoft.com/office/drawing/2014/main" id="{940F4ED5-FF29-491E-A2D7-A1C5A1B28D4A}"/>
              </a:ext>
            </a:extLst>
          </p:cNvPr>
          <p:cNvSpPr txBox="1">
            <a:spLocks noChangeArrowheads="1"/>
          </p:cNvSpPr>
          <p:nvPr/>
        </p:nvSpPr>
        <p:spPr bwMode="auto">
          <a:xfrm>
            <a:off x="8810730" y="2161795"/>
            <a:ext cx="691207" cy="338554"/>
          </a:xfrm>
          <a:prstGeom prst="rect">
            <a:avLst/>
          </a:prstGeom>
          <a:noFill/>
          <a:ln>
            <a:noFill/>
          </a:ln>
          <a:effectLst>
            <a:outerShdw blurRad="76200" dir="13500000" sy="23000" kx="1200000" algn="br" rotWithShape="0">
              <a:prstClr val="black">
                <a:alpha val="2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defTabSz="914324" eaLnBrk="1" hangingPunct="1">
              <a:defRPr/>
            </a:pPr>
            <a:r>
              <a:rPr lang="ja-JP" altLang="en-US" sz="1600" b="1" dirty="0">
                <a:solidFill>
                  <a:prstClr val="black"/>
                </a:solidFill>
                <a:latin typeface="Segoe UI" panose="020B0502040204020203" pitchFamily="34" charset="0"/>
                <a:ea typeface="メイリオ" panose="020B0604030504040204" pitchFamily="50" charset="-128"/>
              </a:rPr>
              <a:t>食道</a:t>
            </a:r>
          </a:p>
        </p:txBody>
      </p:sp>
      <p:sp>
        <p:nvSpPr>
          <p:cNvPr id="42" name="テキスト ボックス 9">
            <a:extLst>
              <a:ext uri="{FF2B5EF4-FFF2-40B4-BE49-F238E27FC236}">
                <a16:creationId xmlns:a16="http://schemas.microsoft.com/office/drawing/2014/main" id="{6934B26C-7E65-46CB-9A9E-216ED084363A}"/>
              </a:ext>
            </a:extLst>
          </p:cNvPr>
          <p:cNvSpPr txBox="1">
            <a:spLocks noChangeArrowheads="1"/>
          </p:cNvSpPr>
          <p:nvPr/>
        </p:nvSpPr>
        <p:spPr bwMode="auto">
          <a:xfrm>
            <a:off x="5533249" y="3357837"/>
            <a:ext cx="16934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defTabSz="914324" eaLnBrk="1" hangingPunct="1">
              <a:defRPr/>
            </a:pPr>
            <a:r>
              <a:rPr lang="ja-JP" altLang="en-US" sz="1600" b="1" dirty="0">
                <a:solidFill>
                  <a:prstClr val="black"/>
                </a:solidFill>
                <a:latin typeface="Segoe UI" panose="020B0502040204020203" pitchFamily="34" charset="0"/>
                <a:ea typeface="メイリオ" panose="020B0604030504040204" pitchFamily="50" charset="-128"/>
              </a:rPr>
              <a:t>気管カニューレ</a:t>
            </a:r>
          </a:p>
        </p:txBody>
      </p:sp>
      <p:cxnSp>
        <p:nvCxnSpPr>
          <p:cNvPr id="44" name="直線矢印コネクタ 11">
            <a:extLst>
              <a:ext uri="{FF2B5EF4-FFF2-40B4-BE49-F238E27FC236}">
                <a16:creationId xmlns:a16="http://schemas.microsoft.com/office/drawing/2014/main" id="{00803679-24E4-4FDD-82F1-5A88925807BF}"/>
              </a:ext>
            </a:extLst>
          </p:cNvPr>
          <p:cNvCxnSpPr>
            <a:cxnSpLocks noChangeShapeType="1"/>
          </p:cNvCxnSpPr>
          <p:nvPr/>
        </p:nvCxnSpPr>
        <p:spPr bwMode="auto">
          <a:xfrm>
            <a:off x="7210524" y="2235365"/>
            <a:ext cx="920815" cy="541128"/>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45" name="直線矢印コネクタ 12">
            <a:extLst>
              <a:ext uri="{FF2B5EF4-FFF2-40B4-BE49-F238E27FC236}">
                <a16:creationId xmlns:a16="http://schemas.microsoft.com/office/drawing/2014/main" id="{534EB461-07A4-4166-97BD-C7BA56A32E66}"/>
              </a:ext>
            </a:extLst>
          </p:cNvPr>
          <p:cNvCxnSpPr>
            <a:cxnSpLocks noChangeShapeType="1"/>
          </p:cNvCxnSpPr>
          <p:nvPr/>
        </p:nvCxnSpPr>
        <p:spPr bwMode="auto">
          <a:xfrm flipH="1">
            <a:off x="8271281" y="2609874"/>
            <a:ext cx="678928" cy="539509"/>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46" name="直線矢印コネクタ 13">
            <a:extLst>
              <a:ext uri="{FF2B5EF4-FFF2-40B4-BE49-F238E27FC236}">
                <a16:creationId xmlns:a16="http://schemas.microsoft.com/office/drawing/2014/main" id="{E5526C3E-2C0B-44B3-82A6-EC5F5FB47405}"/>
              </a:ext>
            </a:extLst>
          </p:cNvPr>
          <p:cNvCxnSpPr>
            <a:cxnSpLocks noChangeShapeType="1"/>
          </p:cNvCxnSpPr>
          <p:nvPr/>
        </p:nvCxnSpPr>
        <p:spPr bwMode="auto">
          <a:xfrm flipV="1">
            <a:off x="7179828" y="3293416"/>
            <a:ext cx="905438" cy="428038"/>
          </a:xfrm>
          <a:prstGeom prst="straightConnector1">
            <a:avLst/>
          </a:prstGeom>
          <a:noFill/>
          <a:ln w="28575"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sp>
        <p:nvSpPr>
          <p:cNvPr id="47" name="テキスト ボックス 46">
            <a:extLst>
              <a:ext uri="{FF2B5EF4-FFF2-40B4-BE49-F238E27FC236}">
                <a16:creationId xmlns:a16="http://schemas.microsoft.com/office/drawing/2014/main" id="{8604BFA3-4401-410F-9A4A-1DEF549081D1}"/>
              </a:ext>
            </a:extLst>
          </p:cNvPr>
          <p:cNvSpPr txBox="1"/>
          <p:nvPr/>
        </p:nvSpPr>
        <p:spPr>
          <a:xfrm>
            <a:off x="5630855" y="3743911"/>
            <a:ext cx="1346973" cy="563502"/>
          </a:xfrm>
          <a:prstGeom prst="rect">
            <a:avLst/>
          </a:prstGeom>
          <a:noFill/>
        </p:spPr>
        <p:txBody>
          <a:bodyPr wrap="square" lIns="0" tIns="0" rIns="0" bIns="0" rtlCol="0">
            <a:noAutofit/>
          </a:bodyPr>
          <a:lstStyle/>
          <a:p>
            <a:pPr marL="163499" indent="-163499" algn="just" defTabSz="914324">
              <a:defRPr/>
            </a:pPr>
            <a:r>
              <a:rPr lang="en-US" altLang="ja-JP" sz="1200" dirty="0">
                <a:solidFill>
                  <a:prstClr val="black"/>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気管カニューレが入っていない場合もある</a:t>
            </a: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5143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AA5FB21-66FD-4632-B544-63402D13958D}"/>
              </a:ext>
            </a:extLst>
          </p:cNvPr>
          <p:cNvSpPr/>
          <p:nvPr/>
        </p:nvSpPr>
        <p:spPr>
          <a:xfrm>
            <a:off x="704850" y="5511800"/>
            <a:ext cx="8604249" cy="977900"/>
          </a:xfrm>
          <a:prstGeom prst="rect">
            <a:avLst/>
          </a:prstGeom>
          <a:solidFill>
            <a:srgbClr val="FFEFBD"/>
          </a:solidFill>
        </p:spPr>
        <p:txBody>
          <a:bodyPr wrap="square" lIns="0" tIns="0" rIns="0" bIns="0" rtlCol="0" anchor="ctr">
            <a:noAutofit/>
          </a:bodyPr>
          <a:lstStyle/>
          <a:p>
            <a:pPr algn="l">
              <a:lnSpc>
                <a:spcPct val="114000"/>
              </a:lnSpc>
            </a:pPr>
            <a:endParaRPr lang="ja-JP" altLang="en-US"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気管軟化症</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765178" y="1551855"/>
            <a:ext cx="8543925" cy="3858347"/>
          </a:xfrm>
          <a:prstGeom prst="rect">
            <a:avLst/>
          </a:prstGeom>
          <a:noFill/>
          <a:ln w="9525">
            <a:noFill/>
            <a:miter lim="800000"/>
            <a:headEnd/>
            <a:tailEnd/>
          </a:ln>
        </p:spPr>
        <p:txBody>
          <a:bodyPr wrap="square" lIns="0" tIns="0" rIns="0" bIns="0">
            <a:noAutofit/>
          </a:bodyPr>
          <a:lstStyle/>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●呼気時に、気管が狭窄状態となる</a:t>
            </a:r>
          </a:p>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a:t>
            </a:r>
            <a:r>
              <a:rPr lang="ja-JP" altLang="en-US" dirty="0">
                <a:solidFill>
                  <a:srgbClr val="FF3300"/>
                </a:solidFill>
                <a:latin typeface="メイリオ" panose="020B0604030504040204" pitchFamily="50" charset="-128"/>
                <a:ea typeface="メイリオ" panose="020B0604030504040204" pitchFamily="50" charset="-128"/>
              </a:rPr>
              <a:t>呼気時の喘鳴</a:t>
            </a:r>
            <a:r>
              <a:rPr lang="ja-JP" altLang="en-US" dirty="0">
                <a:latin typeface="メイリオ" panose="020B0604030504040204" pitchFamily="50" charset="-128"/>
                <a:ea typeface="メイリオ" panose="020B0604030504040204" pitchFamily="50" charset="-128"/>
              </a:rPr>
              <a:t>を主体とする呼吸困難、重症の場合は急激</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な呼吸の悪化もある</a:t>
            </a:r>
            <a:endParaRPr lang="en-US" altLang="ja-JP" dirty="0">
              <a:latin typeface="メイリオ" panose="020B0604030504040204" pitchFamily="50" charset="-128"/>
              <a:ea typeface="メイリオ" panose="020B0604030504040204" pitchFamily="50" charset="-128"/>
            </a:endParaRPr>
          </a:p>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a:t>
            </a:r>
            <a:r>
              <a:rPr lang="ja-JP" altLang="en-US" spc="-51" dirty="0">
                <a:latin typeface="メイリオ" panose="020B0604030504040204" pitchFamily="50" charset="-128"/>
                <a:ea typeface="メイリオ" panose="020B0604030504040204" pitchFamily="50" charset="-128"/>
              </a:rPr>
              <a:t>気管支喘息と症状が類似するが気管支拡張剤が有効でない</a:t>
            </a:r>
            <a:endParaRPr lang="en-US" altLang="ja-JP" spc="-51" dirty="0">
              <a:latin typeface="メイリオ" panose="020B0604030504040204" pitchFamily="50" charset="-128"/>
              <a:ea typeface="メイリオ" panose="020B0604030504040204" pitchFamily="50" charset="-128"/>
            </a:endParaRPr>
          </a:p>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●重症児では、胸郭扁平化、脊柱側彎、そり返り、気道感</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染の反復による分泌物や慢性咳の影響による</a:t>
            </a:r>
            <a:r>
              <a:rPr lang="ja-JP" altLang="en-US" dirty="0">
                <a:solidFill>
                  <a:srgbClr val="FF3300"/>
                </a:solidFill>
                <a:latin typeface="メイリオ" panose="020B0604030504040204" pitchFamily="50" charset="-128"/>
                <a:ea typeface="メイリオ" panose="020B0604030504040204" pitchFamily="50" charset="-128"/>
              </a:rPr>
              <a:t>気管壁の脆</a:t>
            </a:r>
            <a:br>
              <a:rPr lang="en-US" altLang="ja-JP" dirty="0">
                <a:solidFill>
                  <a:srgbClr val="FF3300"/>
                </a:solidFill>
                <a:latin typeface="メイリオ" panose="020B0604030504040204" pitchFamily="50" charset="-128"/>
                <a:ea typeface="メイリオ" panose="020B0604030504040204" pitchFamily="50" charset="-128"/>
              </a:rPr>
            </a:br>
            <a:r>
              <a:rPr lang="ja-JP" altLang="en-US" dirty="0">
                <a:solidFill>
                  <a:srgbClr val="FF3300"/>
                </a:solidFill>
                <a:latin typeface="メイリオ" panose="020B0604030504040204" pitchFamily="50" charset="-128"/>
                <a:ea typeface="メイリオ" panose="020B0604030504040204" pitchFamily="50" charset="-128"/>
              </a:rPr>
              <a:t>弱化</a:t>
            </a:r>
            <a:r>
              <a:rPr lang="ja-JP" altLang="en-US" dirty="0">
                <a:latin typeface="メイリオ" panose="020B0604030504040204" pitchFamily="50" charset="-128"/>
                <a:ea typeface="メイリオ" panose="020B0604030504040204" pitchFamily="50" charset="-128"/>
              </a:rPr>
              <a:t>に加え、気管の</a:t>
            </a:r>
            <a:r>
              <a:rPr lang="ja-JP" altLang="en-US" dirty="0">
                <a:solidFill>
                  <a:srgbClr val="FF3300"/>
                </a:solidFill>
                <a:latin typeface="メイリオ" panose="020B0604030504040204" pitchFamily="50" charset="-128"/>
                <a:ea typeface="メイリオ" panose="020B0604030504040204" pitchFamily="50" charset="-128"/>
              </a:rPr>
              <a:t>外からの圧排</a:t>
            </a:r>
            <a:r>
              <a:rPr lang="ja-JP" altLang="en-US" dirty="0">
                <a:latin typeface="メイリオ" panose="020B0604030504040204" pitchFamily="50" charset="-128"/>
                <a:ea typeface="メイリオ" panose="020B0604030504040204" pitchFamily="50" charset="-128"/>
              </a:rPr>
              <a:t>も加わり、気管軟化症</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をきたしやすい</a:t>
            </a:r>
          </a:p>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●呼吸努力、緊張、興奮などで、症状が出現・悪化</a:t>
            </a:r>
          </a:p>
          <a:p>
            <a:pPr marL="215883" indent="-215883">
              <a:lnSpc>
                <a:spcPct val="114000"/>
              </a:lnSpc>
              <a:spcBef>
                <a:spcPts val="599"/>
              </a:spcBef>
              <a:defRPr/>
            </a:pPr>
            <a:r>
              <a:rPr lang="ja-JP" altLang="en-US" dirty="0">
                <a:latin typeface="メイリオ" panose="020B0604030504040204" pitchFamily="50" charset="-128"/>
                <a:ea typeface="メイリオ" panose="020B0604030504040204" pitchFamily="50" charset="-128"/>
              </a:rPr>
              <a:t>●気管軟化症があると気管カニューレと気管壁が接触しやすいために気管内肉芽が生じやすく、</a:t>
            </a:r>
            <a:r>
              <a:rPr lang="ja-JP" altLang="en-US" dirty="0">
                <a:solidFill>
                  <a:srgbClr val="FF3300"/>
                </a:solidFill>
                <a:latin typeface="メイリオ" panose="020B0604030504040204" pitchFamily="50" charset="-128"/>
                <a:ea typeface="メイリオ" panose="020B0604030504040204" pitchFamily="50" charset="-128"/>
              </a:rPr>
              <a:t>気管腕頭動脈瘻のリスクも高い</a:t>
            </a:r>
            <a:endParaRPr lang="ja-JP" altLang="en-US" dirty="0">
              <a:latin typeface="メイリオ" panose="020B0604030504040204" pitchFamily="50" charset="-128"/>
              <a:ea typeface="メイリオ" panose="020B0604030504040204" pitchFamily="50" charset="-128"/>
            </a:endParaRPr>
          </a:p>
        </p:txBody>
      </p:sp>
      <p:sp>
        <p:nvSpPr>
          <p:cNvPr id="26" name="Text Box 5">
            <a:extLst>
              <a:ext uri="{FF2B5EF4-FFF2-40B4-BE49-F238E27FC236}">
                <a16:creationId xmlns:a16="http://schemas.microsoft.com/office/drawing/2014/main" id="{33E51F0B-1EEB-4DA6-B0F6-8895964DC162}"/>
              </a:ext>
            </a:extLst>
          </p:cNvPr>
          <p:cNvSpPr txBox="1">
            <a:spLocks noChangeArrowheads="1"/>
          </p:cNvSpPr>
          <p:nvPr/>
        </p:nvSpPr>
        <p:spPr bwMode="auto">
          <a:xfrm>
            <a:off x="6916468" y="1551857"/>
            <a:ext cx="239263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呼気時の内視鏡所見</a:t>
            </a:r>
          </a:p>
        </p:txBody>
      </p:sp>
      <p:sp>
        <p:nvSpPr>
          <p:cNvPr id="27" name="Text Box 8">
            <a:extLst>
              <a:ext uri="{FF2B5EF4-FFF2-40B4-BE49-F238E27FC236}">
                <a16:creationId xmlns:a16="http://schemas.microsoft.com/office/drawing/2014/main" id="{086A593F-4340-4A66-9524-040136ECF12A}"/>
              </a:ext>
            </a:extLst>
          </p:cNvPr>
          <p:cNvSpPr txBox="1">
            <a:spLocks noChangeArrowheads="1"/>
          </p:cNvSpPr>
          <p:nvPr/>
        </p:nvSpPr>
        <p:spPr bwMode="auto">
          <a:xfrm>
            <a:off x="6916471" y="3976476"/>
            <a:ext cx="23946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メイリオ" panose="020B0604030504040204" pitchFamily="50" charset="-128"/>
                <a:ea typeface="メイリオ" panose="020B0604030504040204" pitchFamily="50" charset="-128"/>
              </a:rPr>
              <a:t>気管が前後に扁平化</a:t>
            </a:r>
            <a:endParaRPr lang="ja-JP" altLang="en-US" sz="1400" dirty="0">
              <a:latin typeface="メイリオ" panose="020B0604030504040204" pitchFamily="50" charset="-128"/>
              <a:ea typeface="メイリオ" panose="020B0604030504040204" pitchFamily="50" charset="-128"/>
            </a:endParaRPr>
          </a:p>
        </p:txBody>
      </p:sp>
      <p:grpSp>
        <p:nvGrpSpPr>
          <p:cNvPr id="28" name="Group 13">
            <a:extLst>
              <a:ext uri="{FF2B5EF4-FFF2-40B4-BE49-F238E27FC236}">
                <a16:creationId xmlns:a16="http://schemas.microsoft.com/office/drawing/2014/main" id="{2D24757F-A1DC-43A6-A5A6-479AB10D2FD0}"/>
              </a:ext>
            </a:extLst>
          </p:cNvPr>
          <p:cNvGrpSpPr>
            <a:grpSpLocks/>
          </p:cNvGrpSpPr>
          <p:nvPr/>
        </p:nvGrpSpPr>
        <p:grpSpPr bwMode="auto">
          <a:xfrm>
            <a:off x="6916470" y="1832756"/>
            <a:ext cx="2421208" cy="2116943"/>
            <a:chOff x="4063" y="698"/>
            <a:chExt cx="1313" cy="1148"/>
          </a:xfrm>
        </p:grpSpPr>
        <p:pic>
          <p:nvPicPr>
            <p:cNvPr id="29" name="Picture 2">
              <a:extLst>
                <a:ext uri="{FF2B5EF4-FFF2-40B4-BE49-F238E27FC236}">
                  <a16:creationId xmlns:a16="http://schemas.microsoft.com/office/drawing/2014/main" id="{FC185DD7-59D4-49EF-B903-64B769AC0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 y="698"/>
              <a:ext cx="1313"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6">
              <a:extLst>
                <a:ext uri="{FF2B5EF4-FFF2-40B4-BE49-F238E27FC236}">
                  <a16:creationId xmlns:a16="http://schemas.microsoft.com/office/drawing/2014/main" id="{969DC1BD-3732-423F-B41A-AB8952C1483C}"/>
                </a:ext>
              </a:extLst>
            </p:cNvPr>
            <p:cNvSpPr txBox="1">
              <a:spLocks noChangeArrowheads="1"/>
            </p:cNvSpPr>
            <p:nvPr/>
          </p:nvSpPr>
          <p:spPr bwMode="auto">
            <a:xfrm>
              <a:off x="4320" y="838"/>
              <a:ext cx="43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ea typeface="メイリオ" panose="020B0604030504040204" pitchFamily="50" charset="-128"/>
                </a:rPr>
                <a:t>前壁</a:t>
              </a:r>
              <a:endParaRPr lang="ja-JP" altLang="en-US" sz="1700" dirty="0">
                <a:ea typeface="メイリオ" panose="020B0604030504040204" pitchFamily="50" charset="-128"/>
              </a:endParaRPr>
            </a:p>
          </p:txBody>
        </p:sp>
        <p:sp>
          <p:nvSpPr>
            <p:cNvPr id="31" name="Text Box 7">
              <a:extLst>
                <a:ext uri="{FF2B5EF4-FFF2-40B4-BE49-F238E27FC236}">
                  <a16:creationId xmlns:a16="http://schemas.microsoft.com/office/drawing/2014/main" id="{84F72FD3-2D0A-429F-9215-BF0B2AB357D3}"/>
                </a:ext>
              </a:extLst>
            </p:cNvPr>
            <p:cNvSpPr txBox="1">
              <a:spLocks noChangeArrowheads="1"/>
            </p:cNvSpPr>
            <p:nvPr/>
          </p:nvSpPr>
          <p:spPr bwMode="auto">
            <a:xfrm>
              <a:off x="4794" y="1366"/>
              <a:ext cx="378"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ea typeface="メイリオ" panose="020B0604030504040204" pitchFamily="50" charset="-128"/>
                </a:rPr>
                <a:t>後壁</a:t>
              </a:r>
              <a:endParaRPr lang="ja-JP" altLang="en-US" sz="1700" dirty="0">
                <a:ea typeface="メイリオ" panose="020B0604030504040204" pitchFamily="50" charset="-128"/>
              </a:endParaRPr>
            </a:p>
          </p:txBody>
        </p:sp>
        <p:sp>
          <p:nvSpPr>
            <p:cNvPr id="32" name="Line 9">
              <a:extLst>
                <a:ext uri="{FF2B5EF4-FFF2-40B4-BE49-F238E27FC236}">
                  <a16:creationId xmlns:a16="http://schemas.microsoft.com/office/drawing/2014/main" id="{E1BCA19F-700B-4E8C-A468-BEC75E34DA7B}"/>
                </a:ext>
              </a:extLst>
            </p:cNvPr>
            <p:cNvSpPr>
              <a:spLocks noChangeShapeType="1"/>
            </p:cNvSpPr>
            <p:nvPr/>
          </p:nvSpPr>
          <p:spPr bwMode="auto">
            <a:xfrm>
              <a:off x="4320" y="1174"/>
              <a:ext cx="336" cy="52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3" name="テキスト ボックス 4">
            <a:extLst>
              <a:ext uri="{FF2B5EF4-FFF2-40B4-BE49-F238E27FC236}">
                <a16:creationId xmlns:a16="http://schemas.microsoft.com/office/drawing/2014/main" id="{B6C332CF-0367-412E-A127-2546CE9FBA6D}"/>
              </a:ext>
            </a:extLst>
          </p:cNvPr>
          <p:cNvSpPr txBox="1">
            <a:spLocks noChangeArrowheads="1"/>
          </p:cNvSpPr>
          <p:nvPr/>
        </p:nvSpPr>
        <p:spPr bwMode="auto">
          <a:xfrm>
            <a:off x="882651" y="5825902"/>
            <a:ext cx="646331" cy="3497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メイリオ" panose="020B0604030504040204" pitchFamily="50" charset="-128"/>
                <a:ea typeface="メイリオ" panose="020B0604030504040204" pitchFamily="50" charset="-128"/>
              </a:rPr>
              <a:t>治療</a:t>
            </a:r>
          </a:p>
        </p:txBody>
      </p:sp>
      <p:sp>
        <p:nvSpPr>
          <p:cNvPr id="3" name="正方形/長方形 2">
            <a:extLst>
              <a:ext uri="{FF2B5EF4-FFF2-40B4-BE49-F238E27FC236}">
                <a16:creationId xmlns:a16="http://schemas.microsoft.com/office/drawing/2014/main" id="{DCEC88A6-902B-4746-B8D0-0EFEE645D023}"/>
              </a:ext>
            </a:extLst>
          </p:cNvPr>
          <p:cNvSpPr/>
          <p:nvPr/>
        </p:nvSpPr>
        <p:spPr>
          <a:xfrm>
            <a:off x="1706782" y="5511800"/>
            <a:ext cx="7518182" cy="977900"/>
          </a:xfrm>
          <a:prstGeom prst="rect">
            <a:avLst/>
          </a:prstGeom>
        </p:spPr>
        <p:txBody>
          <a:bodyPr wrap="square" lIns="0" tIns="0" rIns="108000" bIns="0" anchor="ctr" anchorCtr="0">
            <a:noAutofit/>
          </a:bodyPr>
          <a:lstStyle/>
          <a:p>
            <a:pPr algn="just">
              <a:lnSpc>
                <a:spcPct val="114000"/>
              </a:lnSpc>
            </a:pPr>
            <a:r>
              <a:rPr lang="ja-JP" altLang="en-US" sz="1600" dirty="0">
                <a:latin typeface="メイリオ" panose="020B0604030504040204" pitchFamily="50" charset="-128"/>
                <a:ea typeface="メイリオ" panose="020B0604030504040204" pitchFamily="50" charset="-128"/>
              </a:rPr>
              <a:t>鎮静（薬剤・心理的サポート）、酸素投与、体位の工夫（前傾姿勢など）、加圧補助呼吸（ジャクソンリース、</a:t>
            </a:r>
            <a:r>
              <a:rPr lang="en-US" altLang="ja-JP" sz="1600" dirty="0">
                <a:latin typeface="メイリオ" panose="020B0604030504040204" pitchFamily="50" charset="-128"/>
                <a:ea typeface="メイリオ" panose="020B0604030504040204" pitchFamily="50" charset="-128"/>
              </a:rPr>
              <a:t>PEEP</a:t>
            </a:r>
            <a:r>
              <a:rPr lang="ja-JP" altLang="en-US" sz="1600" dirty="0">
                <a:latin typeface="メイリオ" panose="020B0604030504040204" pitchFamily="50" charset="-128"/>
                <a:ea typeface="メイリオ" panose="020B0604030504040204" pitchFamily="50" charset="-128"/>
              </a:rPr>
              <a:t>弁付のアンビューバッグ、人工呼吸器）、気管切開（長いカニューレの使用、スピーチバルブ使用）</a:t>
            </a:r>
            <a:endParaRPr lang="ja-JP" altLang="en-US" sz="1600" dirty="0"/>
          </a:p>
        </p:txBody>
      </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46748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BB02ABC-DA5A-4E85-B319-9ADF3A9FD217}"/>
              </a:ext>
            </a:extLst>
          </p:cNvPr>
          <p:cNvSpPr>
            <a:spLocks noGrp="1"/>
          </p:cNvSpPr>
          <p:nvPr>
            <p:ph type="body" sz="quarter" idx="10"/>
          </p:nvPr>
        </p:nvSpPr>
        <p:spPr/>
        <p:txBody>
          <a:bodyPr/>
          <a:lstStyle/>
          <a:p>
            <a:r>
              <a:rPr lang="ja-JP" altLang="en-US" dirty="0"/>
              <a:t>３－２　事故抜去（計画外抜去）への対応</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気管カニューレ事故抜去の原因・要因</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56434" y="1370588"/>
            <a:ext cx="8593137" cy="505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自分で抜いてしまう（自己抜去）</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人工鼻を外す時に（本人、介助者）一緒に抜ける</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着替えなどの時に引っかかって抜ける</a:t>
            </a:r>
          </a:p>
          <a:p>
            <a:pPr marL="342872" indent="-342872">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バンド（テープ）の固定が緩かったために、抜ける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くしゃみ、咳に伴って抜ける</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頸が後に反った時に抜ける（緊張や、泣いた時）</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頸の向きが変わった時に抜ける</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接続している人工呼吸器の回路により引っ張られて抜ける</a:t>
            </a:r>
          </a:p>
          <a:p>
            <a:pPr marL="342872" indent="-342872" algn="just">
              <a:lnSpc>
                <a:spcPct val="120000"/>
              </a:lnSpc>
              <a:spcBef>
                <a:spcPts val="1200"/>
              </a:spcBef>
              <a:buClr>
                <a:schemeClr val="tx1"/>
              </a:buClr>
              <a:defRPr/>
            </a:pPr>
            <a:r>
              <a:rPr lang="ja-JP" altLang="en-US" sz="2000" dirty="0">
                <a:latin typeface="メイリオ" panose="020B0604030504040204" pitchFamily="50" charset="-128"/>
                <a:ea typeface="メイリオ" panose="020B0604030504040204" pitchFamily="50" charset="-128"/>
              </a:rPr>
              <a:t>介助者が子どもの頸の後に腕を回して介助している時に、介助者の腕が左右に動く、または、本人が左右に頸を回すことによって、固定バンドが左右に動いて、気管カニューレが左右に引かれて（ズレて）抜ける</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52370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気管カニューレの事故抜去、自己抜去 </a:t>
            </a:r>
            <a:r>
              <a:rPr lang="en-US" altLang="ja-JP" sz="2585" dirty="0"/>
              <a:t>1</a:t>
            </a:r>
            <a:endParaRPr lang="ja-JP" altLang="en-US" sz="2585" dirty="0"/>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1009654" y="1667608"/>
            <a:ext cx="7932128" cy="457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気管カニューレが抜けてしまった時のリスクと、緊急対応を</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必要とする程度、緊急対応の困難度</a:t>
            </a:r>
          </a:p>
          <a:p>
            <a:pPr marL="490876" indent="-490876" defTabSz="844012">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１．抜けた時に呼吸困難となる可能性</a:t>
            </a:r>
          </a:p>
          <a:p>
            <a:pPr marL="490876" indent="-490876" defTabSz="844012">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２．人工呼吸器使用継続のために気管カニューレを必要とす</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る程度</a:t>
            </a:r>
          </a:p>
          <a:p>
            <a:pPr marL="490876" indent="-490876" defTabSz="844012">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３．気管カニューレが抜けた状態が続いて気管切開孔が狭く</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なり、今までの太さの気管カニューレが入らなくなる可</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能性</a:t>
            </a:r>
            <a:endParaRPr lang="en-US" altLang="ja-JP" sz="1846" dirty="0">
              <a:solidFill>
                <a:prstClr val="black"/>
              </a:solidFill>
              <a:latin typeface="メイリオ" panose="020B0604030504040204" pitchFamily="50" charset="-128"/>
              <a:ea typeface="メイリオ" panose="020B0604030504040204" pitchFamily="50" charset="-128"/>
            </a:endParaRPr>
          </a:p>
          <a:p>
            <a:pPr marL="490876" indent="-490876" defTabSz="844012">
              <a:lnSpc>
                <a:spcPct val="120000"/>
              </a:lnSpc>
              <a:spcBef>
                <a:spcPts val="1108"/>
              </a:spcBef>
              <a:buClr>
                <a:prstClr val="black"/>
              </a:buClr>
              <a:buNone/>
              <a:defRPr/>
            </a:pPr>
            <a:r>
              <a:rPr lang="ja-JP" altLang="en-US" sz="1846" dirty="0">
                <a:solidFill>
                  <a:prstClr val="black"/>
                </a:solidFill>
                <a:latin typeface="メイリオ" panose="020B0604030504040204" pitchFamily="50" charset="-128"/>
                <a:ea typeface="メイリオ" panose="020B0604030504040204" pitchFamily="50" charset="-128"/>
              </a:rPr>
              <a:t>４．気管カニューレ再挿入の困難度</a:t>
            </a:r>
            <a:br>
              <a:rPr lang="en-US" altLang="ja-JP" sz="1846" dirty="0">
                <a:solidFill>
                  <a:prstClr val="black"/>
                </a:solidFill>
                <a:latin typeface="メイリオ" panose="020B0604030504040204" pitchFamily="50" charset="-128"/>
                <a:ea typeface="メイリオ" panose="020B0604030504040204" pitchFamily="50" charset="-128"/>
              </a:rPr>
            </a:br>
            <a:r>
              <a:rPr lang="ja-JP" altLang="en-US" sz="1846" dirty="0">
                <a:solidFill>
                  <a:prstClr val="black"/>
                </a:solidFill>
                <a:latin typeface="メイリオ" panose="020B0604030504040204" pitchFamily="50" charset="-128"/>
                <a:ea typeface="メイリオ" panose="020B0604030504040204" pitchFamily="50" charset="-128"/>
              </a:rPr>
              <a:t>容易に挿入できる場合もあるが、挿入が難しい場合もある</a:t>
            </a:r>
          </a:p>
        </p:txBody>
      </p:sp>
      <p:pic>
        <p:nvPicPr>
          <p:cNvPr id="6" name="Picture 6">
            <a:extLst>
              <a:ext uri="{FF2B5EF4-FFF2-40B4-BE49-F238E27FC236}">
                <a16:creationId xmlns:a16="http://schemas.microsoft.com/office/drawing/2014/main" id="{C84E9A65-6271-46C5-861C-AC30602F9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35" r="13103" b="6053"/>
          <a:stretch>
            <a:fillRect/>
          </a:stretch>
        </p:blipFill>
        <p:spPr bwMode="auto">
          <a:xfrm>
            <a:off x="7533025" y="1667608"/>
            <a:ext cx="1408755" cy="259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27113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7C2CE56-B13D-40FD-B378-778AC12831BE}"/>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気管カニューレの事故抜去、自己抜去 </a:t>
            </a:r>
            <a:r>
              <a:rPr lang="en-US" altLang="ja-JP" sz="2799" dirty="0"/>
              <a:t>2 -</a:t>
            </a:r>
            <a:r>
              <a:rPr lang="ja-JP" altLang="en-US" sz="2799" dirty="0"/>
              <a:t> ①</a:t>
            </a:r>
          </a:p>
        </p:txBody>
      </p:sp>
      <p:sp>
        <p:nvSpPr>
          <p:cNvPr id="23" name="Text Box 3">
            <a:extLst>
              <a:ext uri="{FF2B5EF4-FFF2-40B4-BE49-F238E27FC236}">
                <a16:creationId xmlns:a16="http://schemas.microsoft.com/office/drawing/2014/main" id="{6BAD8926-5AD9-4BE1-BA59-460C9ABDD715}"/>
              </a:ext>
            </a:extLst>
          </p:cNvPr>
          <p:cNvSpPr txBox="1">
            <a:spLocks noChangeArrowheads="1"/>
          </p:cNvSpPr>
          <p:nvPr/>
        </p:nvSpPr>
        <p:spPr bwMode="auto">
          <a:xfrm>
            <a:off x="681039" y="1520827"/>
            <a:ext cx="8781527" cy="50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553992" indent="-553992" defTabSz="914324">
              <a:lnSpc>
                <a:spcPct val="110000"/>
              </a:lnSpc>
              <a:spcBef>
                <a:spcPts val="599"/>
              </a:spcBef>
              <a:buClr>
                <a:prstClr val="black"/>
              </a:buClr>
              <a:buNone/>
              <a:defRPr/>
            </a:pPr>
            <a:r>
              <a:rPr lang="ja-JP" altLang="en-US" sz="2200" b="1" dirty="0">
                <a:solidFill>
                  <a:srgbClr val="FF0000"/>
                </a:solidFill>
                <a:latin typeface="メイリオ" panose="020B0604030504040204" pitchFamily="50" charset="-128"/>
                <a:ea typeface="メイリオ" panose="020B0604030504040204" pitchFamily="50" charset="-128"/>
              </a:rPr>
              <a:t>１．抜けた時に呼吸困難となる可能性</a:t>
            </a:r>
            <a:endParaRPr lang="en-US" altLang="ja-JP" sz="2200" b="1" dirty="0">
              <a:solidFill>
                <a:srgbClr val="FF0000"/>
              </a:solidFill>
              <a:latin typeface="メイリオ" panose="020B0604030504040204" pitchFamily="50" charset="-128"/>
              <a:ea typeface="メイリオ" panose="020B0604030504040204" pitchFamily="50" charset="-128"/>
            </a:endParaRPr>
          </a:p>
          <a:p>
            <a:pPr marL="553992" indent="-553992" defTabSz="914324">
              <a:lnSpc>
                <a:spcPct val="110000"/>
              </a:lnSpc>
              <a:spcBef>
                <a:spcPts val="599"/>
              </a:spcBef>
              <a:buClr>
                <a:prstClr val="black"/>
              </a:buClr>
              <a:buNone/>
              <a:defRPr/>
            </a:pPr>
            <a:r>
              <a:rPr lang="ja-JP" altLang="en-US" sz="2000" b="1" dirty="0">
                <a:solidFill>
                  <a:srgbClr val="009242"/>
                </a:solidFill>
                <a:latin typeface="メイリオ" panose="020B0604030504040204" pitchFamily="50" charset="-128"/>
                <a:ea typeface="メイリオ" panose="020B0604030504040204" pitchFamily="50" charset="-128"/>
              </a:rPr>
              <a:t>　　</a:t>
            </a:r>
            <a:r>
              <a:rPr lang="ja-JP" altLang="en-US" sz="2000" dirty="0">
                <a:solidFill>
                  <a:srgbClr val="009242"/>
                </a:solidFill>
                <a:latin typeface="メイリオ" panose="020B0604030504040204" pitchFamily="50" charset="-128"/>
                <a:ea typeface="メイリオ" panose="020B0604030504040204" pitchFamily="50" charset="-128"/>
              </a:rPr>
              <a:t>①気管切開孔の状態</a:t>
            </a:r>
            <a:br>
              <a:rPr lang="en-US" altLang="ja-JP" sz="2000" dirty="0">
                <a:solidFill>
                  <a:prstClr val="black"/>
                </a:solidFill>
                <a:latin typeface="メイリオ" panose="020B0604030504040204" pitchFamily="50" charset="-128"/>
                <a:ea typeface="メイリオ" panose="020B0604030504040204" pitchFamily="50" charset="-128"/>
              </a:rPr>
            </a:br>
            <a:r>
              <a:rPr lang="ja-JP" altLang="en-US" sz="2000" dirty="0">
                <a:solidFill>
                  <a:prstClr val="black"/>
                </a:solidFill>
                <a:latin typeface="メイリオ" panose="020B0604030504040204" pitchFamily="50" charset="-128"/>
                <a:ea typeface="メイリオ" panose="020B0604030504040204" pitchFamily="50" charset="-128"/>
              </a:rPr>
              <a:t>　すぐに狭くなり呼吸困難となるか（　　　）　</a:t>
            </a:r>
          </a:p>
          <a:p>
            <a:pPr marL="553992" indent="-553992" defTabSz="914324">
              <a:lnSpc>
                <a:spcPct val="110000"/>
              </a:lnSpc>
              <a:spcBef>
                <a:spcPts val="599"/>
              </a:spcBef>
              <a:buClr>
                <a:prstClr val="black"/>
              </a:buClr>
              <a:buNone/>
              <a:defRPr/>
            </a:pPr>
            <a:r>
              <a:rPr lang="ja-JP" altLang="en-US" sz="2000" dirty="0">
                <a:solidFill>
                  <a:prstClr val="black"/>
                </a:solidFill>
                <a:latin typeface="メイリオ" panose="020B0604030504040204" pitchFamily="50" charset="-128"/>
                <a:ea typeface="メイリオ" panose="020B0604030504040204" pitchFamily="50" charset="-128"/>
              </a:rPr>
              <a:t>　　</a:t>
            </a:r>
            <a:r>
              <a:rPr lang="ja-JP" altLang="en-US" sz="2000" dirty="0">
                <a:solidFill>
                  <a:srgbClr val="002060"/>
                </a:solidFill>
                <a:latin typeface="メイリオ" panose="020B0604030504040204" pitchFamily="50" charset="-128"/>
                <a:ea typeface="メイリオ" panose="020B0604030504040204" pitchFamily="50" charset="-128"/>
              </a:rPr>
              <a:t>②喉頭～咽頭を通しての換気</a:t>
            </a:r>
            <a:r>
              <a:rPr lang="ja-JP" altLang="en-US" sz="2000" dirty="0">
                <a:solidFill>
                  <a:prstClr val="black"/>
                </a:solidFill>
                <a:latin typeface="メイリオ" panose="020B0604030504040204" pitchFamily="50" charset="-128"/>
                <a:ea typeface="メイリオ" panose="020B0604030504040204" pitchFamily="50" charset="-128"/>
              </a:rPr>
              <a:t>が保たれているか（　　　）</a:t>
            </a:r>
          </a:p>
          <a:p>
            <a:pPr marL="553992" indent="-553992" defTabSz="914324">
              <a:lnSpc>
                <a:spcPct val="110000"/>
              </a:lnSpc>
              <a:spcBef>
                <a:spcPts val="599"/>
              </a:spcBef>
              <a:buClr>
                <a:prstClr val="black"/>
              </a:buClr>
              <a:buNone/>
              <a:defRPr/>
            </a:pPr>
            <a:r>
              <a:rPr lang="ja-JP" altLang="en-US" sz="2000" dirty="0">
                <a:solidFill>
                  <a:srgbClr val="FF0000"/>
                </a:solidFill>
                <a:latin typeface="メイリオ" panose="020B0604030504040204" pitchFamily="50" charset="-128"/>
                <a:ea typeface="メイリオ" panose="020B0604030504040204" pitchFamily="50" charset="-128"/>
              </a:rPr>
              <a:t>　　③気管の状態－気管の肉芽、狭窄、軟化症</a:t>
            </a:r>
            <a:br>
              <a:rPr lang="en-US" altLang="ja-JP" sz="2000" dirty="0">
                <a:solidFill>
                  <a:prstClr val="black"/>
                </a:solidFill>
                <a:latin typeface="メイリオ" panose="020B0604030504040204" pitchFamily="50" charset="-128"/>
                <a:ea typeface="メイリオ" panose="020B0604030504040204" pitchFamily="50" charset="-128"/>
              </a:rPr>
            </a:br>
            <a:r>
              <a:rPr lang="ja-JP" altLang="en-US" sz="2000" dirty="0">
                <a:solidFill>
                  <a:prstClr val="black"/>
                </a:solidFill>
                <a:latin typeface="メイリオ" panose="020B0604030504040204" pitchFamily="50" charset="-128"/>
                <a:ea typeface="メイリオ" panose="020B0604030504040204" pitchFamily="50" charset="-128"/>
              </a:rPr>
              <a:t>　→気管カニューレが抜けると気管狭窄で呼吸困難にな</a:t>
            </a:r>
            <a:br>
              <a:rPr lang="en-US" altLang="ja-JP" sz="2000" dirty="0">
                <a:solidFill>
                  <a:prstClr val="black"/>
                </a:solidFill>
                <a:latin typeface="メイリオ" panose="020B0604030504040204" pitchFamily="50" charset="-128"/>
                <a:ea typeface="メイリオ" panose="020B0604030504040204" pitchFamily="50" charset="-128"/>
              </a:rPr>
            </a:br>
            <a:r>
              <a:rPr lang="ja-JP" altLang="en-US" sz="2000" dirty="0">
                <a:solidFill>
                  <a:prstClr val="black"/>
                </a:solidFill>
                <a:latin typeface="メイリオ" panose="020B0604030504040204" pitchFamily="50" charset="-128"/>
                <a:ea typeface="メイリオ" panose="020B0604030504040204" pitchFamily="50" charset="-128"/>
              </a:rPr>
              <a:t>　　るか（　　　　）</a:t>
            </a:r>
          </a:p>
          <a:p>
            <a:pPr marL="553992" indent="-553992" defTabSz="914324">
              <a:lnSpc>
                <a:spcPct val="110000"/>
              </a:lnSpc>
              <a:spcBef>
                <a:spcPts val="599"/>
              </a:spcBef>
              <a:buClr>
                <a:prstClr val="black"/>
              </a:buClr>
              <a:buNone/>
              <a:defRPr/>
            </a:pPr>
            <a:r>
              <a:rPr lang="ja-JP" altLang="en-US" sz="2200" b="1" dirty="0">
                <a:solidFill>
                  <a:prstClr val="black"/>
                </a:solidFill>
                <a:latin typeface="メイリオ" panose="020B0604030504040204" pitchFamily="50" charset="-128"/>
                <a:ea typeface="メイリオ" panose="020B0604030504040204" pitchFamily="50" charset="-128"/>
              </a:rPr>
              <a:t>２．気管カニューレが抜けた状態が続いて気管切開孔が</a:t>
            </a:r>
            <a:br>
              <a:rPr lang="en-US" altLang="ja-JP" sz="2200" b="1" dirty="0">
                <a:solidFill>
                  <a:prstClr val="black"/>
                </a:solidFill>
                <a:latin typeface="メイリオ" panose="020B0604030504040204" pitchFamily="50" charset="-128"/>
                <a:ea typeface="メイリオ" panose="020B0604030504040204" pitchFamily="50" charset="-128"/>
              </a:rPr>
            </a:br>
            <a:r>
              <a:rPr lang="ja-JP" altLang="en-US" sz="2200" b="1" dirty="0">
                <a:solidFill>
                  <a:prstClr val="black"/>
                </a:solidFill>
                <a:latin typeface="メイリオ" panose="020B0604030504040204" pitchFamily="50" charset="-128"/>
                <a:ea typeface="メイリオ" panose="020B0604030504040204" pitchFamily="50" charset="-128"/>
              </a:rPr>
              <a:t>狭くなり、今までの太さの気管カニューレが入らなくなる可能性</a:t>
            </a:r>
          </a:p>
          <a:p>
            <a:pPr marL="553992" indent="-553992" defTabSz="914324">
              <a:lnSpc>
                <a:spcPct val="110000"/>
              </a:lnSpc>
              <a:spcBef>
                <a:spcPts val="599"/>
              </a:spcBef>
              <a:buClr>
                <a:prstClr val="black"/>
              </a:buClr>
              <a:buNone/>
              <a:defRPr/>
            </a:pPr>
            <a:r>
              <a:rPr lang="ja-JP" altLang="en-US" sz="2200" b="1" dirty="0">
                <a:solidFill>
                  <a:srgbClr val="FF0000"/>
                </a:solidFill>
                <a:latin typeface="メイリオ" panose="020B0604030504040204" pitchFamily="50" charset="-128"/>
                <a:ea typeface="メイリオ" panose="020B0604030504040204" pitchFamily="50" charset="-128"/>
              </a:rPr>
              <a:t>３．気管カニューレ再挿入の困難度</a:t>
            </a:r>
          </a:p>
          <a:p>
            <a:pPr marL="553992" indent="-553992" defTabSz="914324">
              <a:lnSpc>
                <a:spcPct val="110000"/>
              </a:lnSpc>
              <a:spcBef>
                <a:spcPts val="599"/>
              </a:spcBef>
              <a:buClr>
                <a:prstClr val="black"/>
              </a:buClr>
              <a:buNone/>
              <a:defRPr/>
            </a:pPr>
            <a:endParaRPr lang="ja-JP" altLang="en-US" sz="2000" dirty="0">
              <a:solidFill>
                <a:prstClr val="black"/>
              </a:solidFill>
              <a:latin typeface="メイリオ" panose="020B0604030504040204" pitchFamily="50" charset="-128"/>
              <a:ea typeface="メイリオ" panose="020B0604030504040204" pitchFamily="50" charset="-128"/>
            </a:endParaRPr>
          </a:p>
        </p:txBody>
      </p:sp>
      <p:pic>
        <p:nvPicPr>
          <p:cNvPr id="6" name="Picture 6">
            <a:extLst>
              <a:ext uri="{FF2B5EF4-FFF2-40B4-BE49-F238E27FC236}">
                <a16:creationId xmlns:a16="http://schemas.microsoft.com/office/drawing/2014/main" id="{C84E9A65-6271-46C5-861C-AC30602F9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35" r="13103" b="6053"/>
          <a:stretch>
            <a:fillRect/>
          </a:stretch>
        </p:blipFill>
        <p:spPr bwMode="auto">
          <a:xfrm>
            <a:off x="7748026" y="1520828"/>
            <a:ext cx="1526151" cy="280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a:extLst>
              <a:ext uri="{FF2B5EF4-FFF2-40B4-BE49-F238E27FC236}">
                <a16:creationId xmlns:a16="http://schemas.microsoft.com/office/drawing/2014/main" id="{C605B374-A3EA-4B7E-826B-56A41BBC78A0}"/>
              </a:ext>
            </a:extLst>
          </p:cNvPr>
          <p:cNvSpPr txBox="1">
            <a:spLocks noChangeArrowheads="1"/>
          </p:cNvSpPr>
          <p:nvPr/>
        </p:nvSpPr>
        <p:spPr bwMode="auto">
          <a:xfrm>
            <a:off x="681041" y="5458811"/>
            <a:ext cx="8593137" cy="94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914324">
              <a:lnSpc>
                <a:spcPct val="110000"/>
              </a:lnSpc>
              <a:spcBef>
                <a:spcPts val="0"/>
              </a:spcBef>
              <a:buNone/>
              <a:defRPr/>
            </a:pPr>
            <a:r>
              <a:rPr lang="ja-JP" altLang="en-US" sz="1600" dirty="0">
                <a:solidFill>
                  <a:srgbClr val="000000"/>
                </a:solidFill>
                <a:latin typeface="メイリオ" panose="020B0604030504040204" pitchFamily="50" charset="-128"/>
                <a:ea typeface="メイリオ" panose="020B0604030504040204" pitchFamily="50" charset="-128"/>
              </a:rPr>
              <a:t>これらのリスクと緊急対応の必要度は、個人差が大きい。</a:t>
            </a:r>
            <a:endParaRPr lang="en-US" altLang="ja-JP" sz="1600" dirty="0">
              <a:solidFill>
                <a:srgbClr val="000000"/>
              </a:solidFill>
              <a:latin typeface="メイリオ" panose="020B0604030504040204" pitchFamily="50" charset="-128"/>
              <a:ea typeface="メイリオ" panose="020B0604030504040204" pitchFamily="50" charset="-128"/>
            </a:endParaRPr>
          </a:p>
          <a:p>
            <a:pPr algn="just" defTabSz="914324">
              <a:lnSpc>
                <a:spcPct val="110000"/>
              </a:lnSpc>
              <a:spcBef>
                <a:spcPts val="0"/>
              </a:spcBef>
              <a:buNone/>
              <a:defRPr/>
            </a:pPr>
            <a:r>
              <a:rPr lang="ja-JP" altLang="en-US" sz="1600" dirty="0">
                <a:solidFill>
                  <a:srgbClr val="000000"/>
                </a:solidFill>
                <a:latin typeface="メイリオ" panose="020B0604030504040204" pitchFamily="50" charset="-128"/>
                <a:ea typeface="メイリオ" panose="020B0604030504040204" pitchFamily="50" charset="-128"/>
              </a:rPr>
              <a:t>通学バスへの単独乗車の可否、学校での保護者付添いの必要度、学校の看護師による気管カニューレ再挿入などにつき、それぞれの子どもの特性に応じた、判断がなされるべき。</a:t>
            </a:r>
          </a:p>
        </p:txBody>
      </p:sp>
      <p:sp>
        <p:nvSpPr>
          <p:cNvPr id="8" name="円/楕円 14">
            <a:extLst>
              <a:ext uri="{FF2B5EF4-FFF2-40B4-BE49-F238E27FC236}">
                <a16:creationId xmlns:a16="http://schemas.microsoft.com/office/drawing/2014/main" id="{C493925F-12EC-44A2-A097-8A64CE9AA070}"/>
              </a:ext>
            </a:extLst>
          </p:cNvPr>
          <p:cNvSpPr/>
          <p:nvPr/>
        </p:nvSpPr>
        <p:spPr>
          <a:xfrm>
            <a:off x="5710223" y="2322579"/>
            <a:ext cx="343148" cy="287336"/>
          </a:xfrm>
          <a:prstGeom prst="ellipse">
            <a:avLst/>
          </a:prstGeom>
          <a:noFill/>
          <a:ln w="5715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9" name="フリーフォーム 16">
            <a:extLst>
              <a:ext uri="{FF2B5EF4-FFF2-40B4-BE49-F238E27FC236}">
                <a16:creationId xmlns:a16="http://schemas.microsoft.com/office/drawing/2014/main" id="{073DA048-D320-4C96-9682-027E7A47E8FA}"/>
              </a:ext>
            </a:extLst>
          </p:cNvPr>
          <p:cNvSpPr/>
          <p:nvPr/>
        </p:nvSpPr>
        <p:spPr>
          <a:xfrm rot="4335898">
            <a:off x="7058070" y="2510754"/>
            <a:ext cx="206660" cy="702559"/>
          </a:xfrm>
          <a:custGeom>
            <a:avLst/>
            <a:gdLst>
              <a:gd name="connsiteX0" fmla="*/ 0 w 312174"/>
              <a:gd name="connsiteY0" fmla="*/ 1091381 h 1091381"/>
              <a:gd name="connsiteX1" fmla="*/ 14748 w 312174"/>
              <a:gd name="connsiteY1" fmla="*/ 663677 h 1091381"/>
              <a:gd name="connsiteX2" fmla="*/ 14748 w 312174"/>
              <a:gd name="connsiteY2" fmla="*/ 663677 h 1091381"/>
              <a:gd name="connsiteX3" fmla="*/ 265471 w 312174"/>
              <a:gd name="connsiteY3" fmla="*/ 324465 h 1091381"/>
              <a:gd name="connsiteX4" fmla="*/ 294968 w 312174"/>
              <a:gd name="connsiteY4" fmla="*/ 0 h 10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74" h="1091381">
                <a:moveTo>
                  <a:pt x="0" y="1091381"/>
                </a:moveTo>
                <a:lnTo>
                  <a:pt x="14748" y="663677"/>
                </a:lnTo>
                <a:lnTo>
                  <a:pt x="14748" y="663677"/>
                </a:lnTo>
                <a:cubicBezTo>
                  <a:pt x="56535" y="607142"/>
                  <a:pt x="218768" y="435078"/>
                  <a:pt x="265471" y="324465"/>
                </a:cubicBezTo>
                <a:cubicBezTo>
                  <a:pt x="312174" y="213852"/>
                  <a:pt x="303571" y="106926"/>
                  <a:pt x="294968" y="0"/>
                </a:cubicBezTo>
              </a:path>
            </a:pathLst>
          </a:cu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defTabSz="914324">
              <a:defRPr/>
            </a:pPr>
            <a:endParaRPr lang="ja-JP" altLang="en-US">
              <a:solidFill>
                <a:srgbClr val="000000"/>
              </a:solidFill>
              <a:latin typeface="游ゴシック" panose="020F0502020204030204"/>
              <a:ea typeface="游ゴシック" panose="020B0400000000000000" pitchFamily="50" charset="-128"/>
            </a:endParaRPr>
          </a:p>
        </p:txBody>
      </p:sp>
      <p:sp>
        <p:nvSpPr>
          <p:cNvPr id="10" name="円/楕円 17">
            <a:extLst>
              <a:ext uri="{FF2B5EF4-FFF2-40B4-BE49-F238E27FC236}">
                <a16:creationId xmlns:a16="http://schemas.microsoft.com/office/drawing/2014/main" id="{316F1D35-EA2F-498F-9180-5245ECA08969}"/>
              </a:ext>
            </a:extLst>
          </p:cNvPr>
          <p:cNvSpPr/>
          <p:nvPr/>
        </p:nvSpPr>
        <p:spPr>
          <a:xfrm>
            <a:off x="2667085" y="3820728"/>
            <a:ext cx="602921" cy="232834"/>
          </a:xfrm>
          <a:prstGeom prst="ellipse">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11" name="フリーフォーム 10">
            <a:extLst>
              <a:ext uri="{FF2B5EF4-FFF2-40B4-BE49-F238E27FC236}">
                <a16:creationId xmlns:a16="http://schemas.microsoft.com/office/drawing/2014/main" id="{856BF3E0-1218-4731-A047-7C0B47C44B2A}"/>
              </a:ext>
            </a:extLst>
          </p:cNvPr>
          <p:cNvSpPr/>
          <p:nvPr/>
        </p:nvSpPr>
        <p:spPr>
          <a:xfrm>
            <a:off x="8680451" y="2296719"/>
            <a:ext cx="213971" cy="746186"/>
          </a:xfrm>
          <a:custGeom>
            <a:avLst/>
            <a:gdLst>
              <a:gd name="connsiteX0" fmla="*/ 0 w 312174"/>
              <a:gd name="connsiteY0" fmla="*/ 1091381 h 1091381"/>
              <a:gd name="connsiteX1" fmla="*/ 14748 w 312174"/>
              <a:gd name="connsiteY1" fmla="*/ 663677 h 1091381"/>
              <a:gd name="connsiteX2" fmla="*/ 14748 w 312174"/>
              <a:gd name="connsiteY2" fmla="*/ 663677 h 1091381"/>
              <a:gd name="connsiteX3" fmla="*/ 265471 w 312174"/>
              <a:gd name="connsiteY3" fmla="*/ 324465 h 1091381"/>
              <a:gd name="connsiteX4" fmla="*/ 294968 w 312174"/>
              <a:gd name="connsiteY4" fmla="*/ 0 h 10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74" h="1091381">
                <a:moveTo>
                  <a:pt x="0" y="1091381"/>
                </a:moveTo>
                <a:lnTo>
                  <a:pt x="14748" y="663677"/>
                </a:lnTo>
                <a:lnTo>
                  <a:pt x="14748" y="663677"/>
                </a:lnTo>
                <a:cubicBezTo>
                  <a:pt x="56535" y="607142"/>
                  <a:pt x="218768" y="435078"/>
                  <a:pt x="265471" y="324465"/>
                </a:cubicBezTo>
                <a:cubicBezTo>
                  <a:pt x="312174" y="213852"/>
                  <a:pt x="303571" y="106926"/>
                  <a:pt x="294968" y="0"/>
                </a:cubicBezTo>
              </a:path>
            </a:pathLst>
          </a:custGeom>
          <a:ln w="57150">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defTabSz="914324">
              <a:defRPr/>
            </a:pPr>
            <a:endParaRPr lang="ja-JP" altLang="en-US">
              <a:solidFill>
                <a:srgbClr val="000000"/>
              </a:solidFill>
              <a:latin typeface="游ゴシック" panose="020F0502020204030204"/>
              <a:ea typeface="游ゴシック" panose="020B0400000000000000" pitchFamily="50" charset="-128"/>
            </a:endParaRPr>
          </a:p>
        </p:txBody>
      </p:sp>
      <p:sp>
        <p:nvSpPr>
          <p:cNvPr id="12" name="円/楕円 11">
            <a:extLst>
              <a:ext uri="{FF2B5EF4-FFF2-40B4-BE49-F238E27FC236}">
                <a16:creationId xmlns:a16="http://schemas.microsoft.com/office/drawing/2014/main" id="{C586331F-E8F4-4DD0-BBFF-6BC2D62D9FDB}"/>
              </a:ext>
            </a:extLst>
          </p:cNvPr>
          <p:cNvSpPr/>
          <p:nvPr/>
        </p:nvSpPr>
        <p:spPr>
          <a:xfrm>
            <a:off x="8231190" y="2941200"/>
            <a:ext cx="497449" cy="497451"/>
          </a:xfrm>
          <a:prstGeom prst="ellipse">
            <a:avLst/>
          </a:prstGeom>
          <a:noFill/>
          <a:ln w="5715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13" name="円/楕円 12">
            <a:extLst>
              <a:ext uri="{FF2B5EF4-FFF2-40B4-BE49-F238E27FC236}">
                <a16:creationId xmlns:a16="http://schemas.microsoft.com/office/drawing/2014/main" id="{6963E0DC-2E01-4E01-B7B7-344EAE3A3E3A}"/>
              </a:ext>
            </a:extLst>
          </p:cNvPr>
          <p:cNvSpPr/>
          <p:nvPr/>
        </p:nvSpPr>
        <p:spPr>
          <a:xfrm>
            <a:off x="8612155" y="3333460"/>
            <a:ext cx="368073" cy="631329"/>
          </a:xfrm>
          <a:prstGeom prst="ellipse">
            <a:avLst/>
          </a:prstGeom>
          <a:noFill/>
          <a:ln w="571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93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気管カニューレの事故抜去、自己抜去 </a:t>
            </a:r>
            <a:r>
              <a:rPr lang="en-US" altLang="ja-JP" sz="2799" dirty="0"/>
              <a:t>2 -</a:t>
            </a:r>
            <a:r>
              <a:rPr lang="ja-JP" altLang="en-US" sz="2799" dirty="0"/>
              <a:t> ②</a:t>
            </a:r>
          </a:p>
        </p:txBody>
      </p:sp>
      <p:sp>
        <p:nvSpPr>
          <p:cNvPr id="14" name="Text Box 11">
            <a:extLst>
              <a:ext uri="{FF2B5EF4-FFF2-40B4-BE49-F238E27FC236}">
                <a16:creationId xmlns:a16="http://schemas.microsoft.com/office/drawing/2014/main" id="{E78F7574-D2C2-4FFB-A56D-1AAE6D1914B7}"/>
              </a:ext>
            </a:extLst>
          </p:cNvPr>
          <p:cNvSpPr txBox="1">
            <a:spLocks noChangeArrowheads="1"/>
          </p:cNvSpPr>
          <p:nvPr/>
        </p:nvSpPr>
        <p:spPr bwMode="auto">
          <a:xfrm>
            <a:off x="731899" y="5300041"/>
            <a:ext cx="3344562" cy="64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頸まわりのバンドでの固定だけでなく、下から（腋窩から）の補強固定も加えての４点固定</a:t>
            </a:r>
          </a:p>
        </p:txBody>
      </p:sp>
      <p:pic>
        <p:nvPicPr>
          <p:cNvPr id="15" name="図 14">
            <a:extLst>
              <a:ext uri="{FF2B5EF4-FFF2-40B4-BE49-F238E27FC236}">
                <a16:creationId xmlns:a16="http://schemas.microsoft.com/office/drawing/2014/main" id="{E0AE7663-A48F-4CAE-B6A4-CA95D4AAE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38" t="3961" r="19970" b="30269"/>
          <a:stretch/>
        </p:blipFill>
        <p:spPr>
          <a:xfrm>
            <a:off x="707651" y="3053022"/>
            <a:ext cx="3368810" cy="2132157"/>
          </a:xfrm>
          <a:prstGeom prst="rect">
            <a:avLst/>
          </a:prstGeom>
        </p:spPr>
      </p:pic>
      <p:pic>
        <p:nvPicPr>
          <p:cNvPr id="16" name="図 15">
            <a:extLst>
              <a:ext uri="{FF2B5EF4-FFF2-40B4-BE49-F238E27FC236}">
                <a16:creationId xmlns:a16="http://schemas.microsoft.com/office/drawing/2014/main" id="{DCA3F4BF-1C0E-40DA-AE31-B7E1D8F6EB78}"/>
              </a:ext>
            </a:extLst>
          </p:cNvPr>
          <p:cNvPicPr>
            <a:picLocks noChangeAspect="1"/>
          </p:cNvPicPr>
          <p:nvPr/>
        </p:nvPicPr>
        <p:blipFill>
          <a:blip r:embed="rId4"/>
          <a:stretch>
            <a:fillRect/>
          </a:stretch>
        </p:blipFill>
        <p:spPr>
          <a:xfrm>
            <a:off x="4283437" y="3053020"/>
            <a:ext cx="2393392" cy="3034977"/>
          </a:xfrm>
          <a:prstGeom prst="rect">
            <a:avLst/>
          </a:prstGeom>
        </p:spPr>
      </p:pic>
      <p:sp>
        <p:nvSpPr>
          <p:cNvPr id="17" name="Text Box 19">
            <a:extLst>
              <a:ext uri="{FF2B5EF4-FFF2-40B4-BE49-F238E27FC236}">
                <a16:creationId xmlns:a16="http://schemas.microsoft.com/office/drawing/2014/main" id="{273EAAD3-472F-4AA6-885E-D35568196E91}"/>
              </a:ext>
            </a:extLst>
          </p:cNvPr>
          <p:cNvSpPr txBox="1">
            <a:spLocks noChangeArrowheads="1"/>
          </p:cNvSpPr>
          <p:nvPr/>
        </p:nvSpPr>
        <p:spPr bwMode="auto">
          <a:xfrm>
            <a:off x="4283437" y="6142633"/>
            <a:ext cx="2393392" cy="47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テープによる下方向への固定を加えた４点固定</a:t>
            </a:r>
          </a:p>
        </p:txBody>
      </p:sp>
      <p:sp>
        <p:nvSpPr>
          <p:cNvPr id="18" name="Text Box 10">
            <a:extLst>
              <a:ext uri="{FF2B5EF4-FFF2-40B4-BE49-F238E27FC236}">
                <a16:creationId xmlns:a16="http://schemas.microsoft.com/office/drawing/2014/main" id="{023AE2CB-0BCA-4891-9829-7765BB727286}"/>
              </a:ext>
            </a:extLst>
          </p:cNvPr>
          <p:cNvSpPr txBox="1">
            <a:spLocks noChangeArrowheads="1"/>
          </p:cNvSpPr>
          <p:nvPr/>
        </p:nvSpPr>
        <p:spPr bwMode="auto">
          <a:xfrm>
            <a:off x="681039" y="1532400"/>
            <a:ext cx="7038828" cy="73360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lnSpc>
                <a:spcPct val="12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気管の奥の肉芽増生や、気管腕頭動脈瘻を防ぐため、</a:t>
            </a:r>
            <a:r>
              <a:rPr lang="ja-JP" altLang="en-US" sz="1800" dirty="0">
                <a:solidFill>
                  <a:srgbClr val="002060"/>
                </a:solidFill>
                <a:latin typeface="メイリオ" panose="020B0604030504040204" pitchFamily="50" charset="-128"/>
                <a:ea typeface="メイリオ" panose="020B0604030504040204" pitchFamily="50" charset="-128"/>
              </a:rPr>
              <a:t>角度が緩く、短めの、気管カニューレ</a:t>
            </a:r>
            <a:r>
              <a:rPr lang="ja-JP" altLang="en-US" sz="1800" dirty="0">
                <a:solidFill>
                  <a:srgbClr val="000000"/>
                </a:solidFill>
                <a:latin typeface="メイリオ" panose="020B0604030504040204" pitchFamily="50" charset="-128"/>
                <a:ea typeface="メイリオ" panose="020B0604030504040204" pitchFamily="50" charset="-128"/>
              </a:rPr>
              <a:t>が使用される</a:t>
            </a:r>
          </a:p>
        </p:txBody>
      </p:sp>
      <p:pic>
        <p:nvPicPr>
          <p:cNvPr id="21" name="図 20">
            <a:extLst>
              <a:ext uri="{FF2B5EF4-FFF2-40B4-BE49-F238E27FC236}">
                <a16:creationId xmlns:a16="http://schemas.microsoft.com/office/drawing/2014/main" id="{80A7A298-6331-40AC-978D-D50EDAA293FB}"/>
              </a:ext>
            </a:extLst>
          </p:cNvPr>
          <p:cNvPicPr>
            <a:picLocks noChangeAspect="1"/>
          </p:cNvPicPr>
          <p:nvPr/>
        </p:nvPicPr>
        <p:blipFill rotWithShape="1">
          <a:blip r:embed="rId5"/>
          <a:srcRect r="3275" b="5773"/>
          <a:stretch/>
        </p:blipFill>
        <p:spPr>
          <a:xfrm>
            <a:off x="7719870" y="1293158"/>
            <a:ext cx="1668809" cy="1701543"/>
          </a:xfrm>
          <a:prstGeom prst="rect">
            <a:avLst/>
          </a:prstGeom>
        </p:spPr>
      </p:pic>
      <p:pic>
        <p:nvPicPr>
          <p:cNvPr id="24" name="図 23">
            <a:extLst>
              <a:ext uri="{FF2B5EF4-FFF2-40B4-BE49-F238E27FC236}">
                <a16:creationId xmlns:a16="http://schemas.microsoft.com/office/drawing/2014/main" id="{C2194D12-67BE-4770-A5E0-66D2C7352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r="17687"/>
          <a:stretch/>
        </p:blipFill>
        <p:spPr>
          <a:xfrm>
            <a:off x="6880782" y="3053020"/>
            <a:ext cx="2393394" cy="3024701"/>
          </a:xfrm>
          <a:prstGeom prst="rect">
            <a:avLst/>
          </a:prstGeom>
        </p:spPr>
      </p:pic>
      <p:sp>
        <p:nvSpPr>
          <p:cNvPr id="25" name="テキスト ボックス 24">
            <a:extLst>
              <a:ext uri="{FF2B5EF4-FFF2-40B4-BE49-F238E27FC236}">
                <a16:creationId xmlns:a16="http://schemas.microsoft.com/office/drawing/2014/main" id="{809AF098-50AC-4B3C-AF3A-D8152FBA1EA2}"/>
              </a:ext>
            </a:extLst>
          </p:cNvPr>
          <p:cNvSpPr txBox="1"/>
          <p:nvPr/>
        </p:nvSpPr>
        <p:spPr>
          <a:xfrm>
            <a:off x="6880782" y="6134806"/>
            <a:ext cx="2393394" cy="393042"/>
          </a:xfrm>
          <a:prstGeom prst="rect">
            <a:avLst/>
          </a:prstGeom>
          <a:noFill/>
        </p:spPr>
        <p:txBody>
          <a:bodyPr wrap="square" lIns="0" tIns="0" rIns="0" bIns="0" rtlCol="0" anchor="t" anchorCtr="0">
            <a:noAutofit/>
          </a:bodyPr>
          <a:lstStyle/>
          <a:p>
            <a:r>
              <a:rPr lang="ja-JP" altLang="en-US" sz="1400" dirty="0">
                <a:solidFill>
                  <a:srgbClr val="000000"/>
                </a:solidFill>
                <a:latin typeface="メイリオ" panose="020B0604030504040204" pitchFamily="50" charset="-128"/>
                <a:ea typeface="メイリオ" panose="020B0604030504040204" pitchFamily="50" charset="-128"/>
              </a:rPr>
              <a:t>伸縮性のあるゴム紐を使用しての４点固定</a:t>
            </a:r>
          </a:p>
        </p:txBody>
      </p:sp>
      <p:cxnSp>
        <p:nvCxnSpPr>
          <p:cNvPr id="26" name="直線矢印コネクタ 25">
            <a:extLst>
              <a:ext uri="{FF2B5EF4-FFF2-40B4-BE49-F238E27FC236}">
                <a16:creationId xmlns:a16="http://schemas.microsoft.com/office/drawing/2014/main" id="{DDF5B64F-4CBC-4913-AD9C-4C7F07043473}"/>
              </a:ext>
            </a:extLst>
          </p:cNvPr>
          <p:cNvCxnSpPr>
            <a:cxnSpLocks/>
            <a:stCxn id="24" idx="2"/>
          </p:cNvCxnSpPr>
          <p:nvPr/>
        </p:nvCxnSpPr>
        <p:spPr>
          <a:xfrm flipH="1" flipV="1">
            <a:off x="7294734" y="3724381"/>
            <a:ext cx="782746" cy="23533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831EB38-8EC1-461D-9057-B83284206EF9}"/>
              </a:ext>
            </a:extLst>
          </p:cNvPr>
          <p:cNvCxnSpPr>
            <a:cxnSpLocks/>
          </p:cNvCxnSpPr>
          <p:nvPr/>
        </p:nvCxnSpPr>
        <p:spPr>
          <a:xfrm flipV="1">
            <a:off x="8393374" y="4637831"/>
            <a:ext cx="105860" cy="15628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右矢印 10">
            <a:extLst>
              <a:ext uri="{FF2B5EF4-FFF2-40B4-BE49-F238E27FC236}">
                <a16:creationId xmlns:a16="http://schemas.microsoft.com/office/drawing/2014/main" id="{1267BD8F-82CE-459C-92E2-4B1B14EE6CAF}"/>
              </a:ext>
            </a:extLst>
          </p:cNvPr>
          <p:cNvSpPr/>
          <p:nvPr/>
        </p:nvSpPr>
        <p:spPr>
          <a:xfrm>
            <a:off x="3941778" y="2416857"/>
            <a:ext cx="796215" cy="285830"/>
          </a:xfrm>
          <a:prstGeom prst="righ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fontAlgn="base">
              <a:spcBef>
                <a:spcPct val="0"/>
              </a:spcBef>
              <a:spcAft>
                <a:spcPct val="0"/>
              </a:spcAft>
              <a:defRPr/>
            </a:pPr>
            <a:endParaRPr lang="ja-JP" altLang="en-US">
              <a:solidFill>
                <a:prstClr val="white"/>
              </a:solidFill>
              <a:latin typeface="メイリオ" panose="020B0604030504040204" pitchFamily="50" charset="-128"/>
              <a:ea typeface="メイリオ" panose="020B0604030504040204" pitchFamily="50" charset="-128"/>
            </a:endParaRPr>
          </a:p>
        </p:txBody>
      </p:sp>
      <p:sp>
        <p:nvSpPr>
          <p:cNvPr id="31" name="Text Box 8">
            <a:extLst>
              <a:ext uri="{FF2B5EF4-FFF2-40B4-BE49-F238E27FC236}">
                <a16:creationId xmlns:a16="http://schemas.microsoft.com/office/drawing/2014/main" id="{F8760345-4C70-4123-92F8-71AE35033EC7}"/>
              </a:ext>
            </a:extLst>
          </p:cNvPr>
          <p:cNvSpPr txBox="1">
            <a:spLocks noChangeArrowheads="1"/>
          </p:cNvSpPr>
          <p:nvPr/>
        </p:nvSpPr>
        <p:spPr bwMode="auto">
          <a:xfrm>
            <a:off x="668337" y="2266007"/>
            <a:ext cx="3168458" cy="648348"/>
          </a:xfrm>
          <a:prstGeom prst="rect">
            <a:avLst/>
          </a:prstGeom>
          <a:solidFill>
            <a:schemeClr val="accent5">
              <a:lumMod val="20000"/>
              <a:lumOff val="80000"/>
            </a:schemeClr>
          </a:solidFill>
          <a:ln w="9525">
            <a:noFill/>
            <a:miter lim="800000"/>
            <a:headEnd/>
            <a:tailEnd/>
          </a:ln>
        </p:spPr>
        <p:txBody>
          <a:bodyPr wrap="squar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気管カニューレの事故抜去の可能性が高くなる</a:t>
            </a:r>
          </a:p>
        </p:txBody>
      </p:sp>
      <p:sp>
        <p:nvSpPr>
          <p:cNvPr id="32" name="Text Box 10">
            <a:extLst>
              <a:ext uri="{FF2B5EF4-FFF2-40B4-BE49-F238E27FC236}">
                <a16:creationId xmlns:a16="http://schemas.microsoft.com/office/drawing/2014/main" id="{530E0EB2-14D9-4F20-AFB8-1C333AB99410}"/>
              </a:ext>
            </a:extLst>
          </p:cNvPr>
          <p:cNvSpPr txBox="1">
            <a:spLocks noChangeArrowheads="1"/>
          </p:cNvSpPr>
          <p:nvPr/>
        </p:nvSpPr>
        <p:spPr bwMode="auto">
          <a:xfrm>
            <a:off x="4953000" y="2279059"/>
            <a:ext cx="2551860" cy="633805"/>
          </a:xfrm>
          <a:prstGeom prst="rect">
            <a:avLst/>
          </a:prstGeom>
          <a:solidFill>
            <a:srgbClr val="C00000"/>
          </a:solidFill>
          <a:ln w="9525">
            <a:noFill/>
            <a:miter lim="800000"/>
            <a:headEnd/>
            <a:tailEnd/>
          </a:ln>
        </p:spPr>
        <p:txBody>
          <a:bodyPr wrap="none" lIns="72000" tIns="36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chemeClr val="bg1"/>
                </a:solidFill>
                <a:latin typeface="メイリオ" panose="020B0604030504040204" pitchFamily="50" charset="-128"/>
                <a:ea typeface="メイリオ" panose="020B0604030504040204" pitchFamily="50" charset="-128"/>
              </a:rPr>
              <a:t>気管カニューレの確実</a:t>
            </a:r>
          </a:p>
          <a:p>
            <a:pPr>
              <a:spcBef>
                <a:spcPct val="0"/>
              </a:spcBef>
              <a:buNone/>
            </a:pPr>
            <a:r>
              <a:rPr lang="ja-JP" altLang="en-US" sz="1800" dirty="0">
                <a:solidFill>
                  <a:schemeClr val="bg1"/>
                </a:solidFill>
                <a:latin typeface="メイリオ" panose="020B0604030504040204" pitchFamily="50" charset="-128"/>
                <a:ea typeface="メイリオ" panose="020B0604030504040204" pitchFamily="50" charset="-128"/>
              </a:rPr>
              <a:t>な固定が重要</a:t>
            </a:r>
          </a:p>
        </p:txBody>
      </p:sp>
      <p:sp>
        <p:nvSpPr>
          <p:cNvPr id="3" name="正方形/長方形 2"/>
          <p:cNvSpPr/>
          <p:nvPr/>
        </p:nvSpPr>
        <p:spPr>
          <a:xfrm>
            <a:off x="532854" y="1192938"/>
            <a:ext cx="4650632"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rPr>
              <a:t>4</a:t>
            </a:r>
            <a:r>
              <a:rPr lang="ja-JP" altLang="en-US" b="1" dirty="0" err="1">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確実な気管カニューレ固定法</a:t>
            </a:r>
            <a:r>
              <a:rPr lang="ja-JP" altLang="en-US" b="1" dirty="0" err="1">
                <a:latin typeface="メイリオ" panose="020B0604030504040204" pitchFamily="50" charset="-128"/>
                <a:ea typeface="メイリオ" panose="020B0604030504040204" pitchFamily="50" charset="-128"/>
              </a:rPr>
              <a:t>ー</a:t>
            </a:r>
            <a:r>
              <a:rPr lang="en-US" altLang="ja-JP" b="1" dirty="0">
                <a:latin typeface="メイリオ" panose="020B0604030504040204" pitchFamily="50" charset="-128"/>
                <a:ea typeface="メイリオ" panose="020B0604030504040204" pitchFamily="50" charset="-128"/>
              </a:rPr>
              <a:t>4</a:t>
            </a:r>
            <a:r>
              <a:rPr lang="ja-JP" altLang="en-US" b="1" dirty="0">
                <a:latin typeface="メイリオ" panose="020B0604030504040204" pitchFamily="50" charset="-128"/>
                <a:ea typeface="メイリオ" panose="020B0604030504040204" pitchFamily="50" charset="-128"/>
              </a:rPr>
              <a:t>点固定</a:t>
            </a:r>
            <a:endParaRPr lang="ja-JP" altLang="en-US" dirty="0"/>
          </a:p>
        </p:txBody>
      </p:sp>
      <p:sp>
        <p:nvSpPr>
          <p:cNvPr id="20" name="正方形/長方形 1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16421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7358" t="21728" r="5726" b="13972"/>
          <a:stretch/>
        </p:blipFill>
        <p:spPr>
          <a:xfrm>
            <a:off x="712903" y="1200047"/>
            <a:ext cx="4086694" cy="2267469"/>
          </a:xfrm>
          <a:prstGeom prst="rect">
            <a:avLst/>
          </a:prstGeom>
        </p:spPr>
      </p:pic>
      <p:pic>
        <p:nvPicPr>
          <p:cNvPr id="5" name="図 4"/>
          <p:cNvPicPr>
            <a:picLocks noChangeAspect="1"/>
          </p:cNvPicPr>
          <p:nvPr/>
        </p:nvPicPr>
        <p:blipFill rotWithShape="1">
          <a:blip r:embed="rId4"/>
          <a:srcRect l="2477" t="16177" r="2365" b="12783"/>
          <a:stretch/>
        </p:blipFill>
        <p:spPr>
          <a:xfrm>
            <a:off x="668985" y="3680800"/>
            <a:ext cx="3613039" cy="2084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四角形: 角を丸くする 15"/>
          <p:cNvSpPr>
            <a:spLocks noChangeAspect="1" noChangeArrowheads="1"/>
          </p:cNvSpPr>
          <p:nvPr/>
        </p:nvSpPr>
        <p:spPr bwMode="auto">
          <a:xfrm>
            <a:off x="856894" y="1339561"/>
            <a:ext cx="2654932" cy="347639"/>
          </a:xfrm>
          <a:prstGeom prst="roundRect">
            <a:avLst>
              <a:gd name="adj" fmla="val 16667"/>
            </a:avLst>
          </a:prstGeom>
          <a:solidFill>
            <a:schemeClr val="bg1"/>
          </a:solidFill>
          <a:ln w="25400">
            <a:solidFill>
              <a:srgbClr val="395E8A"/>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50" charset="-128"/>
                <a:sym typeface="Calibri" panose="020F0502020204030204" pitchFamily="34" charset="0"/>
              </a:defRPr>
            </a:lvl9pPr>
          </a:lstStyle>
          <a:p>
            <a:pPr algn="ctr" fontAlgn="base">
              <a:spcAft>
                <a:spcPct val="0"/>
              </a:spcAft>
              <a:buFont typeface="Arial" panose="020B0604020202020204" pitchFamily="34" charset="0"/>
              <a:buNone/>
            </a:pPr>
            <a:r>
              <a:rPr lang="ja-JP" altLang="en-US" sz="2000" dirty="0">
                <a:solidFill>
                  <a:srgbClr val="000000"/>
                </a:solidFill>
                <a:latin typeface="ＭＳ Ｐゴシック" panose="020B0600070205080204" pitchFamily="50" charset="-128"/>
                <a:sym typeface="ＭＳ Ｐゴシック" panose="020B0600070205080204" pitchFamily="50" charset="-128"/>
              </a:rPr>
              <a:t>洗面台用ゴミキャッチ</a:t>
            </a:r>
            <a:endParaRPr lang="en-US" altLang="ja-JP" sz="2000" dirty="0">
              <a:solidFill>
                <a:srgbClr val="FF0000"/>
              </a:solidFill>
            </a:endParaRPr>
          </a:p>
        </p:txBody>
      </p:sp>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6365" t="13215" r="9423" b="5078"/>
          <a:stretch/>
        </p:blipFill>
        <p:spPr>
          <a:xfrm>
            <a:off x="6670500" y="862427"/>
            <a:ext cx="2247135" cy="3499211"/>
          </a:xfrm>
          <a:prstGeom prst="rect">
            <a:avLst/>
          </a:prstGeom>
          <a:ln>
            <a:solidFill>
              <a:srgbClr val="0033CC"/>
            </a:solidFill>
          </a:ln>
        </p:spPr>
      </p:pic>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l="10329" t="36916" r="14785" b="36982"/>
          <a:stretch/>
        </p:blipFill>
        <p:spPr>
          <a:xfrm>
            <a:off x="4661701" y="4098478"/>
            <a:ext cx="4749291" cy="2382623"/>
          </a:xfrm>
          <a:prstGeom prst="rect">
            <a:avLst/>
          </a:prstGeom>
          <a:ln>
            <a:solidFill>
              <a:srgbClr val="0000FF"/>
            </a:solidFill>
          </a:ln>
        </p:spPr>
      </p:pic>
      <p:sp>
        <p:nvSpPr>
          <p:cNvPr id="2" name="テキスト ボックス 1"/>
          <p:cNvSpPr txBox="1">
            <a:spLocks noChangeAspect="1"/>
          </p:cNvSpPr>
          <p:nvPr/>
        </p:nvSpPr>
        <p:spPr>
          <a:xfrm>
            <a:off x="712903" y="650236"/>
            <a:ext cx="3849131" cy="646331"/>
          </a:xfrm>
          <a:prstGeom prst="rect">
            <a:avLst/>
          </a:prstGeom>
          <a:noFill/>
        </p:spPr>
        <p:txBody>
          <a:bodyPr wrap="none" rtlCol="0">
            <a:spAutoFit/>
          </a:bodyPr>
          <a:lstStyle/>
          <a:p>
            <a:pPr eaLnBrk="0" fontAlgn="base" hangingPunct="0">
              <a:spcBef>
                <a:spcPct val="0"/>
              </a:spcBef>
              <a:spcAft>
                <a:spcPct val="0"/>
              </a:spcAft>
            </a:pPr>
            <a:r>
              <a:rPr lang="ja-JP" altLang="en-US" dirty="0">
                <a:solidFill>
                  <a:srgbClr val="000000"/>
                </a:solidFill>
                <a:latin typeface="BIZ UDPゴシック" panose="020B0400000000000000" pitchFamily="50" charset="-128"/>
                <a:ea typeface="BIZ UDPゴシック" panose="020B0400000000000000" pitchFamily="50" charset="-128"/>
              </a:rPr>
              <a:t>気管カニューレをテープ（バンド）で</a:t>
            </a:r>
            <a:endParaRPr lang="en-US" altLang="ja-JP" dirty="0">
              <a:solidFill>
                <a:srgbClr val="000000"/>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dirty="0">
                <a:solidFill>
                  <a:srgbClr val="000000"/>
                </a:solidFill>
                <a:latin typeface="BIZ UDPゴシック" panose="020B0400000000000000" pitchFamily="50" charset="-128"/>
                <a:ea typeface="BIZ UDPゴシック" panose="020B0400000000000000" pitchFamily="50" charset="-128"/>
              </a:rPr>
              <a:t>固定した上から、被せての、補強固定</a:t>
            </a:r>
          </a:p>
        </p:txBody>
      </p:sp>
      <p:sp>
        <p:nvSpPr>
          <p:cNvPr id="3" name="正方形/長方形 2"/>
          <p:cNvSpPr>
            <a:spLocks noChangeAspect="1"/>
          </p:cNvSpPr>
          <p:nvPr/>
        </p:nvSpPr>
        <p:spPr>
          <a:xfrm>
            <a:off x="597628" y="5954691"/>
            <a:ext cx="4572000" cy="553998"/>
          </a:xfrm>
          <a:prstGeom prst="rect">
            <a:avLst/>
          </a:prstGeom>
        </p:spPr>
        <p:txBody>
          <a:bodyPr wrap="square">
            <a:spAutoFit/>
          </a:bodyPr>
          <a:lstStyle/>
          <a:p>
            <a:pPr eaLnBrk="0" fontAlgn="base" hangingPunct="0">
              <a:spcBef>
                <a:spcPct val="0"/>
              </a:spcBef>
              <a:spcAft>
                <a:spcPct val="0"/>
              </a:spcAft>
            </a:pPr>
            <a:r>
              <a:rPr lang="ja-JP" altLang="en-US" sz="1600" dirty="0">
                <a:solidFill>
                  <a:srgbClr val="000000"/>
                </a:solidFill>
                <a:latin typeface="BIZ UDPゴシック" panose="020B0400000000000000" pitchFamily="50" charset="-128"/>
                <a:ea typeface="BIZ UDPゴシック" panose="020B0400000000000000" pitchFamily="50" charset="-128"/>
              </a:rPr>
              <a:t>手製の物での工夫</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1400" dirty="0">
                <a:solidFill>
                  <a:srgbClr val="000000"/>
                </a:solidFill>
                <a:latin typeface="BIZ UDPゴシック" panose="020B0400000000000000" pitchFamily="50" charset="-128"/>
                <a:ea typeface="BIZ UDPゴシック" panose="020B0400000000000000" pitchFamily="50" charset="-128"/>
              </a:rPr>
              <a:t>重症心身障害児者施設 鈴が峰 橋本知佳看護師他</a:t>
            </a:r>
          </a:p>
        </p:txBody>
      </p:sp>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8236" y="4360037"/>
            <a:ext cx="1314696" cy="362778"/>
          </a:xfrm>
          <a:prstGeom prst="rect">
            <a:avLst/>
          </a:prstGeom>
        </p:spPr>
      </p:pic>
      <p:sp>
        <p:nvSpPr>
          <p:cNvPr id="10" name="テキスト ボックス 9"/>
          <p:cNvSpPr txBox="1">
            <a:spLocks noChangeAspect="1"/>
          </p:cNvSpPr>
          <p:nvPr/>
        </p:nvSpPr>
        <p:spPr>
          <a:xfrm>
            <a:off x="8178095" y="4760356"/>
            <a:ext cx="1107996" cy="369332"/>
          </a:xfrm>
          <a:prstGeom prst="rect">
            <a:avLst/>
          </a:prstGeom>
          <a:noFill/>
        </p:spPr>
        <p:txBody>
          <a:bodyPr wrap="none" rtlCol="0">
            <a:spAutoFit/>
          </a:bodyPr>
          <a:lstStyle/>
          <a:p>
            <a:pPr eaLnBrk="0" fontAlgn="base" hangingPunct="0">
              <a:spcBef>
                <a:spcPct val="0"/>
              </a:spcBef>
              <a:spcAft>
                <a:spcPct val="0"/>
              </a:spcAft>
            </a:pPr>
            <a:r>
              <a:rPr lang="ja-JP" altLang="en-US" i="1" dirty="0">
                <a:solidFill>
                  <a:srgbClr val="000000"/>
                </a:solidFill>
                <a:ea typeface="ＭＳ Ｐゴシック" panose="020B0600070205080204" pitchFamily="50" charset="-128"/>
              </a:rPr>
              <a:t>泉工医科</a:t>
            </a:r>
          </a:p>
        </p:txBody>
      </p:sp>
      <p:sp>
        <p:nvSpPr>
          <p:cNvPr id="11" name="テキスト ボックス 10"/>
          <p:cNvSpPr txBox="1">
            <a:spLocks noChangeAspect="1"/>
          </p:cNvSpPr>
          <p:nvPr/>
        </p:nvSpPr>
        <p:spPr>
          <a:xfrm>
            <a:off x="5700085" y="2333780"/>
            <a:ext cx="954107" cy="707886"/>
          </a:xfrm>
          <a:prstGeom prst="rect">
            <a:avLst/>
          </a:prstGeom>
          <a:noFill/>
        </p:spPr>
        <p:txBody>
          <a:bodyPr wrap="none" rtlCol="0">
            <a:spAutoFit/>
          </a:bodyPr>
          <a:lstStyle/>
          <a:p>
            <a:pPr eaLnBrk="0" fontAlgn="base" hangingPunct="0">
              <a:spcBef>
                <a:spcPct val="0"/>
              </a:spcBef>
              <a:spcAft>
                <a:spcPct val="0"/>
              </a:spcAft>
            </a:pPr>
            <a:r>
              <a:rPr lang="ja-JP" altLang="en-US" sz="2000" dirty="0">
                <a:solidFill>
                  <a:srgbClr val="000000"/>
                </a:solidFill>
                <a:latin typeface="BIZ UDPゴシック" panose="020B0400000000000000" pitchFamily="50" charset="-128"/>
                <a:ea typeface="BIZ UDPゴシック" panose="020B0400000000000000" pitchFamily="50" charset="-128"/>
              </a:rPr>
              <a:t>固定具</a:t>
            </a:r>
            <a:endParaRPr lang="en-US" altLang="ja-JP" sz="2000" dirty="0">
              <a:solidFill>
                <a:srgbClr val="000000"/>
              </a:solidFill>
              <a:latin typeface="BIZ UDPゴシック" panose="020B0400000000000000" pitchFamily="50" charset="-128"/>
              <a:ea typeface="BIZ UDPゴシック" panose="020B0400000000000000" pitchFamily="50" charset="-128"/>
            </a:endParaRPr>
          </a:p>
          <a:p>
            <a:pPr eaLnBrk="0" fontAlgn="base" hangingPunct="0">
              <a:spcBef>
                <a:spcPct val="0"/>
              </a:spcBef>
              <a:spcAft>
                <a:spcPct val="0"/>
              </a:spcAft>
            </a:pPr>
            <a:r>
              <a:rPr lang="ja-JP" altLang="en-US" sz="2000" dirty="0">
                <a:solidFill>
                  <a:srgbClr val="000000"/>
                </a:solidFill>
                <a:latin typeface="BIZ UDPゴシック" panose="020B0400000000000000" pitchFamily="50" charset="-128"/>
                <a:ea typeface="BIZ UDPゴシック" panose="020B0400000000000000" pitchFamily="50" charset="-128"/>
              </a:rPr>
              <a:t>製品</a:t>
            </a:r>
            <a:endParaRPr lang="en-US" altLang="ja-JP" sz="2000" dirty="0">
              <a:solidFill>
                <a:srgbClr val="000000"/>
              </a:solidFill>
              <a:latin typeface="BIZ UDPゴシック" panose="020B0400000000000000" pitchFamily="50" charset="-128"/>
              <a:ea typeface="BIZ UDPゴシック" panose="020B0400000000000000" pitchFamily="50" charset="-128"/>
            </a:endParaRPr>
          </a:p>
        </p:txBody>
      </p:sp>
      <p:sp>
        <p:nvSpPr>
          <p:cNvPr id="12" name="テキスト ボックス 11"/>
          <p:cNvSpPr txBox="1">
            <a:spLocks noChangeAspect="1"/>
          </p:cNvSpPr>
          <p:nvPr/>
        </p:nvSpPr>
        <p:spPr>
          <a:xfrm>
            <a:off x="4975447" y="4722817"/>
            <a:ext cx="1473480" cy="646331"/>
          </a:xfrm>
          <a:prstGeom prst="rect">
            <a:avLst/>
          </a:prstGeom>
          <a:noFill/>
        </p:spPr>
        <p:txBody>
          <a:bodyPr wrap="none" rtlCol="0">
            <a:spAutoFit/>
          </a:bodyPr>
          <a:lstStyle/>
          <a:p>
            <a:pPr eaLnBrk="0" fontAlgn="base" hangingPunct="0">
              <a:spcBef>
                <a:spcPct val="0"/>
              </a:spcBef>
              <a:spcAft>
                <a:spcPct val="0"/>
              </a:spcAft>
            </a:pPr>
            <a:r>
              <a:rPr lang="ja-JP" altLang="en-US" i="1" dirty="0">
                <a:solidFill>
                  <a:srgbClr val="0033CC"/>
                </a:solidFill>
                <a:ea typeface="ＭＳ Ｐゴシック" panose="020B0600070205080204" pitchFamily="50" charset="-128"/>
              </a:rPr>
              <a:t>２点固定での</a:t>
            </a:r>
            <a:endParaRPr lang="en-US" altLang="ja-JP" i="1" dirty="0">
              <a:solidFill>
                <a:srgbClr val="0033CC"/>
              </a:solidFill>
              <a:ea typeface="ＭＳ Ｐゴシック" panose="020B0600070205080204" pitchFamily="50" charset="-128"/>
            </a:endParaRPr>
          </a:p>
          <a:p>
            <a:pPr eaLnBrk="0" fontAlgn="base" hangingPunct="0">
              <a:spcBef>
                <a:spcPct val="0"/>
              </a:spcBef>
              <a:spcAft>
                <a:spcPct val="0"/>
              </a:spcAft>
            </a:pPr>
            <a:r>
              <a:rPr lang="ja-JP" altLang="en-US" i="1" dirty="0">
                <a:solidFill>
                  <a:srgbClr val="0033CC"/>
                </a:solidFill>
                <a:ea typeface="ＭＳ Ｐゴシック" panose="020B0600070205080204" pitchFamily="50" charset="-128"/>
              </a:rPr>
              <a:t>使用も可</a:t>
            </a:r>
          </a:p>
        </p:txBody>
      </p:sp>
      <p:sp>
        <p:nvSpPr>
          <p:cNvPr id="16" name="テキスト プレースホルダー 15">
            <a:extLst>
              <a:ext uri="{FF2B5EF4-FFF2-40B4-BE49-F238E27FC236}">
                <a16:creationId xmlns:a16="http://schemas.microsoft.com/office/drawing/2014/main" id="{67D12592-BE69-40F3-A742-AF1F16311CD9}"/>
              </a:ext>
            </a:extLst>
          </p:cNvPr>
          <p:cNvSpPr>
            <a:spLocks noGrp="1" noChangeAspect="1"/>
          </p:cNvSpPr>
          <p:nvPr>
            <p:ph type="body" sz="quarter" idx="10"/>
          </p:nvPr>
        </p:nvSpPr>
        <p:spPr/>
        <p:txBody>
          <a:bodyPr/>
          <a:lstStyle/>
          <a:p>
            <a:endParaRPr lang="ja-JP" altLang="en-US"/>
          </a:p>
        </p:txBody>
      </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287331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496E31B-749E-41EC-B9C4-E8B9752B81B0}"/>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気管カニューレの事故抜去、自己抜去 </a:t>
            </a:r>
            <a:r>
              <a:rPr lang="en-US" altLang="ja-JP" sz="2585" dirty="0"/>
              <a:t>3</a:t>
            </a:r>
            <a:endParaRPr lang="ja-JP" altLang="en-US" sz="2585" dirty="0"/>
          </a:p>
        </p:txBody>
      </p:sp>
      <p:grpSp>
        <p:nvGrpSpPr>
          <p:cNvPr id="8" name="グループ化 7">
            <a:extLst>
              <a:ext uri="{FF2B5EF4-FFF2-40B4-BE49-F238E27FC236}">
                <a16:creationId xmlns:a16="http://schemas.microsoft.com/office/drawing/2014/main" id="{811B6454-C520-4134-A8F0-83194B16D74F}"/>
              </a:ext>
            </a:extLst>
          </p:cNvPr>
          <p:cNvGrpSpPr/>
          <p:nvPr/>
        </p:nvGrpSpPr>
        <p:grpSpPr>
          <a:xfrm>
            <a:off x="1009657" y="1536617"/>
            <a:ext cx="7932122" cy="1221544"/>
            <a:chOff x="681043" y="2432077"/>
            <a:chExt cx="8593132" cy="1323339"/>
          </a:xfrm>
        </p:grpSpPr>
        <p:grpSp>
          <p:nvGrpSpPr>
            <p:cNvPr id="7" name="グループ化 6">
              <a:extLst>
                <a:ext uri="{FF2B5EF4-FFF2-40B4-BE49-F238E27FC236}">
                  <a16:creationId xmlns:a16="http://schemas.microsoft.com/office/drawing/2014/main" id="{72F8B918-A48B-4A9E-BBD8-5A7E990084E0}"/>
                </a:ext>
              </a:extLst>
            </p:cNvPr>
            <p:cNvGrpSpPr/>
            <p:nvPr/>
          </p:nvGrpSpPr>
          <p:grpSpPr>
            <a:xfrm>
              <a:off x="681043" y="2432077"/>
              <a:ext cx="8593132" cy="1323339"/>
              <a:chOff x="633413" y="6798927"/>
              <a:chExt cx="11574234" cy="1556282"/>
            </a:xfrm>
          </p:grpSpPr>
          <p:sp>
            <p:nvSpPr>
              <p:cNvPr id="55" name="正方形/長方形 54">
                <a:extLst>
                  <a:ext uri="{FF2B5EF4-FFF2-40B4-BE49-F238E27FC236}">
                    <a16:creationId xmlns:a16="http://schemas.microsoft.com/office/drawing/2014/main" id="{8D8F3FBF-F8ED-418C-9EAB-C10CC920939D}"/>
                  </a:ext>
                </a:extLst>
              </p:cNvPr>
              <p:cNvSpPr/>
              <p:nvPr/>
            </p:nvSpPr>
            <p:spPr>
              <a:xfrm>
                <a:off x="633413" y="6798927"/>
                <a:ext cx="11574234" cy="1556282"/>
              </a:xfrm>
              <a:prstGeom prst="rect">
                <a:avLst/>
              </a:prstGeom>
              <a:solidFill>
                <a:srgbClr val="FFEFBD"/>
              </a:solidFill>
            </p:spPr>
            <p:txBody>
              <a:bodyPr wrap="square" lIns="0" tIns="0" rIns="0" bIns="0" rtlCol="0" anchor="ctr">
                <a:noAutofit/>
              </a:bodyPr>
              <a:lstStyle/>
              <a:p>
                <a:pPr defTabSz="844012">
                  <a:lnSpc>
                    <a:spcPct val="114000"/>
                  </a:lnSpc>
                  <a:defRPr/>
                </a:pPr>
                <a:endParaRPr lang="ja-JP" altLang="en-US" sz="1663" dirty="0">
                  <a:solidFill>
                    <a:prstClr val="black"/>
                  </a:solidFill>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1B9B8AD1-5C38-458B-9EFB-FF01F813E121}"/>
                  </a:ext>
                </a:extLst>
              </p:cNvPr>
              <p:cNvSpPr txBox="1">
                <a:spLocks noChangeArrowheads="1"/>
              </p:cNvSpPr>
              <p:nvPr/>
            </p:nvSpPr>
            <p:spPr bwMode="auto">
              <a:xfrm>
                <a:off x="956119" y="7145526"/>
                <a:ext cx="918904"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66462"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r>
                  <a:rPr lang="ja-JP" altLang="en-US" sz="1846" b="1" dirty="0">
                    <a:solidFill>
                      <a:prstClr val="black"/>
                    </a:solidFill>
                    <a:latin typeface="メイリオ" panose="020B0604030504040204" pitchFamily="50" charset="-128"/>
                    <a:ea typeface="メイリオ" panose="020B0604030504040204" pitchFamily="50" charset="-128"/>
                  </a:rPr>
                  <a:t>対策</a:t>
                </a:r>
              </a:p>
            </p:txBody>
          </p:sp>
        </p:grpSp>
        <p:sp>
          <p:nvSpPr>
            <p:cNvPr id="22" name="Text Box 3">
              <a:extLst>
                <a:ext uri="{FF2B5EF4-FFF2-40B4-BE49-F238E27FC236}">
                  <a16:creationId xmlns:a16="http://schemas.microsoft.com/office/drawing/2014/main" id="{1F2E38C7-BF60-4226-A192-86338322F762}"/>
                </a:ext>
              </a:extLst>
            </p:cNvPr>
            <p:cNvSpPr txBox="1">
              <a:spLocks noChangeArrowheads="1"/>
            </p:cNvSpPr>
            <p:nvPr/>
          </p:nvSpPr>
          <p:spPr bwMode="auto">
            <a:xfrm>
              <a:off x="1842447" y="2573985"/>
              <a:ext cx="7218801" cy="1181430"/>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defTabSz="844012" eaLnBrk="1" fontAlgn="base" hangingPunct="1">
                <a:lnSpc>
                  <a:spcPct val="120000"/>
                </a:lnSpc>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①固定の確認、確実な固定、自己抜去予防策</a:t>
              </a:r>
            </a:p>
            <a:p>
              <a:pPr defTabSz="844012" eaLnBrk="1" fontAlgn="base" hangingPunct="1">
                <a:lnSpc>
                  <a:spcPct val="120000"/>
                </a:lnSpc>
                <a:spcBef>
                  <a:spcPct val="0"/>
                </a:spcBef>
                <a:spcAft>
                  <a:spcPct val="0"/>
                </a:spcAft>
                <a:defRPr/>
              </a:pPr>
              <a:r>
                <a:rPr lang="ja-JP" altLang="en-US" sz="1663" dirty="0">
                  <a:solidFill>
                    <a:srgbClr val="000000"/>
                  </a:solidFill>
                  <a:latin typeface="メイリオ" panose="020B0604030504040204" pitchFamily="50" charset="-128"/>
                  <a:ea typeface="メイリオ" panose="020B0604030504040204" pitchFamily="50" charset="-128"/>
                </a:rPr>
                <a:t>②抜けた時の緊急対応方法の確認･取決め</a:t>
              </a:r>
            </a:p>
            <a:p>
              <a:pPr defTabSz="844012" eaLnBrk="1" fontAlgn="base" hangingPunct="1">
                <a:lnSpc>
                  <a:spcPct val="150000"/>
                </a:lnSpc>
                <a:spcBef>
                  <a:spcPct val="0"/>
                </a:spcBef>
                <a:spcAft>
                  <a:spcPct val="0"/>
                </a:spcAft>
                <a:defRPr/>
              </a:pPr>
              <a:r>
                <a:rPr lang="ja-JP" altLang="en-US" sz="1846" b="1" dirty="0">
                  <a:solidFill>
                    <a:srgbClr val="000000"/>
                  </a:solidFill>
                  <a:latin typeface="メイリオ" panose="020B0604030504040204" pitchFamily="50" charset="-128"/>
                  <a:ea typeface="メイリオ" panose="020B0604030504040204" pitchFamily="50" charset="-128"/>
                </a:rPr>
                <a:t>個々の必要性やリスクに応じて主治医と相談して決めておく</a:t>
              </a:r>
            </a:p>
          </p:txBody>
        </p:sp>
      </p:grpSp>
      <p:sp>
        <p:nvSpPr>
          <p:cNvPr id="30" name="Text Box 3">
            <a:extLst>
              <a:ext uri="{FF2B5EF4-FFF2-40B4-BE49-F238E27FC236}">
                <a16:creationId xmlns:a16="http://schemas.microsoft.com/office/drawing/2014/main" id="{3664B401-AA72-44D3-8343-EE7F76994CD8}"/>
              </a:ext>
            </a:extLst>
          </p:cNvPr>
          <p:cNvSpPr txBox="1">
            <a:spLocks noChangeArrowheads="1"/>
          </p:cNvSpPr>
          <p:nvPr/>
        </p:nvSpPr>
        <p:spPr bwMode="auto">
          <a:xfrm>
            <a:off x="1090935" y="2901024"/>
            <a:ext cx="7850842" cy="336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lnSpc>
                <a:spcPct val="114000"/>
              </a:lnSpc>
              <a:spcBef>
                <a:spcPts val="555"/>
              </a:spcBef>
              <a:buClr>
                <a:srgbClr val="CCECFF"/>
              </a:buClr>
              <a:buNone/>
              <a:defRPr/>
            </a:pPr>
            <a:r>
              <a:rPr lang="en-US" altLang="ja-JP" sz="1663" b="1" u="sng" dirty="0">
                <a:solidFill>
                  <a:srgbClr val="FF0000"/>
                </a:solidFill>
                <a:latin typeface="メイリオ" panose="020B0604030504040204" pitchFamily="50" charset="-128"/>
                <a:ea typeface="メイリオ" panose="020B0604030504040204" pitchFamily="50" charset="-128"/>
              </a:rPr>
              <a:t>1</a:t>
            </a:r>
            <a:r>
              <a:rPr lang="ja-JP" altLang="en-US" sz="1663" b="1" u="sng" dirty="0" err="1">
                <a:solidFill>
                  <a:srgbClr val="FF0000"/>
                </a:solidFill>
                <a:latin typeface="メイリオ" panose="020B0604030504040204" pitchFamily="50" charset="-128"/>
                <a:ea typeface="メイリオ" panose="020B0604030504040204" pitchFamily="50" charset="-128"/>
              </a:rPr>
              <a:t>．</a:t>
            </a:r>
            <a:r>
              <a:rPr lang="ja-JP" altLang="en-US" sz="1663" b="1" u="sng" dirty="0">
                <a:solidFill>
                  <a:srgbClr val="FF0000"/>
                </a:solidFill>
                <a:latin typeface="メイリオ" panose="020B0604030504040204" pitchFamily="50" charset="-128"/>
                <a:ea typeface="メイリオ" panose="020B0604030504040204" pitchFamily="50" charset="-128"/>
              </a:rPr>
              <a:t>抜けた時にできるだけ早く挿入が必要なケース</a:t>
            </a:r>
            <a:endParaRPr lang="en-US" altLang="ja-JP" sz="1663" b="1" u="sng" dirty="0">
              <a:solidFill>
                <a:srgbClr val="FF0000"/>
              </a:solidFill>
              <a:latin typeface="メイリオ" panose="020B0604030504040204" pitchFamily="50" charset="-128"/>
              <a:ea typeface="メイリオ" panose="020B0604030504040204" pitchFamily="50" charset="-128"/>
            </a:endParaRPr>
          </a:p>
          <a:p>
            <a:pPr marL="558278" indent="-228588" defTabSz="844012">
              <a:lnSpc>
                <a:spcPct val="114000"/>
              </a:lnSpc>
              <a:spcBef>
                <a:spcPts val="0"/>
              </a:spcBef>
              <a:buClr>
                <a:srgbClr val="CCECFF"/>
              </a:buClr>
              <a:buNone/>
              <a:defRPr/>
            </a:pPr>
            <a:r>
              <a:rPr lang="ja-JP" altLang="en-US" sz="1663" dirty="0">
                <a:solidFill>
                  <a:srgbClr val="000000"/>
                </a:solidFill>
                <a:latin typeface="メイリオ" panose="020B0604030504040204" pitchFamily="50" charset="-128"/>
                <a:ea typeface="メイリオ" panose="020B0604030504040204" pitchFamily="50" charset="-128"/>
              </a:rPr>
              <a:t>→看護師が、すぐに再挿入できるようにしておく</a:t>
            </a:r>
            <a:br>
              <a:rPr lang="en-US" altLang="ja-JP" sz="1663" dirty="0">
                <a:solidFill>
                  <a:srgbClr val="000000"/>
                </a:solidFill>
                <a:latin typeface="メイリオ" panose="020B0604030504040204" pitchFamily="50" charset="-128"/>
                <a:ea typeface="メイリオ" panose="020B0604030504040204" pitchFamily="50" charset="-128"/>
              </a:rPr>
            </a:br>
            <a:r>
              <a:rPr lang="ja-JP" altLang="en-US" sz="1663" dirty="0">
                <a:solidFill>
                  <a:srgbClr val="000000"/>
                </a:solidFill>
                <a:latin typeface="メイリオ" panose="020B0604030504040204" pitchFamily="50" charset="-128"/>
                <a:ea typeface="メイリオ" panose="020B0604030504040204" pitchFamily="50" charset="-128"/>
              </a:rPr>
              <a:t>同じ気管カニューレ、 不安があるケースでは</a:t>
            </a:r>
            <a:r>
              <a:rPr lang="ja-JP" altLang="en-US" sz="1663" dirty="0">
                <a:solidFill>
                  <a:srgbClr val="FF0000"/>
                </a:solidFill>
                <a:latin typeface="メイリオ" panose="020B0604030504040204" pitchFamily="50" charset="-128"/>
                <a:ea typeface="メイリオ" panose="020B0604030504040204" pitchFamily="50" charset="-128"/>
              </a:rPr>
              <a:t>一回り細い気管カニューレ</a:t>
            </a:r>
            <a:endParaRPr lang="en-US" altLang="ja-JP" sz="1663" dirty="0">
              <a:solidFill>
                <a:srgbClr val="FF0000"/>
              </a:solidFill>
              <a:latin typeface="メイリオ" panose="020B0604030504040204" pitchFamily="50" charset="-128"/>
              <a:ea typeface="メイリオ" panose="020B0604030504040204" pitchFamily="50" charset="-128"/>
            </a:endParaRPr>
          </a:p>
          <a:p>
            <a:pPr marL="558278" indent="-228588" defTabSz="844012">
              <a:lnSpc>
                <a:spcPct val="114000"/>
              </a:lnSpc>
              <a:spcBef>
                <a:spcPts val="0"/>
              </a:spcBef>
              <a:buClr>
                <a:srgbClr val="CCECFF"/>
              </a:buClr>
              <a:buNone/>
              <a:defRPr/>
            </a:pPr>
            <a:r>
              <a:rPr lang="ja-JP" altLang="en-US" sz="1663" dirty="0">
                <a:solidFill>
                  <a:srgbClr val="FF0000"/>
                </a:solidFill>
                <a:latin typeface="メイリオ" panose="020B0604030504040204" pitchFamily="50" charset="-128"/>
                <a:ea typeface="メイリオ" panose="020B0604030504040204" pitchFamily="50" charset="-128"/>
              </a:rPr>
              <a:t>　</a:t>
            </a:r>
            <a:r>
              <a:rPr lang="ja-JP" altLang="en-US" sz="1663" dirty="0">
                <a:solidFill>
                  <a:srgbClr val="000000"/>
                </a:solidFill>
                <a:latin typeface="メイリオ" panose="020B0604030504040204" pitchFamily="50" charset="-128"/>
                <a:ea typeface="メイリオ" panose="020B0604030504040204" pitchFamily="50" charset="-128"/>
              </a:rPr>
              <a:t>カフ付き気管カニューレ使用例では応急的挿入は</a:t>
            </a:r>
            <a:r>
              <a:rPr lang="ja-JP" altLang="en-US" sz="1663" dirty="0">
                <a:solidFill>
                  <a:srgbClr val="FF0000"/>
                </a:solidFill>
                <a:latin typeface="メイリオ" panose="020B0604030504040204" pitchFamily="50" charset="-128"/>
                <a:ea typeface="メイリオ" panose="020B0604030504040204" pitchFamily="50" charset="-128"/>
              </a:rPr>
              <a:t>カフなし気管カニューレ</a:t>
            </a:r>
            <a:endParaRPr lang="en-US" altLang="ja-JP" sz="1663" dirty="0">
              <a:solidFill>
                <a:srgbClr val="FF0000"/>
              </a:solidFill>
              <a:latin typeface="メイリオ" panose="020B0604030504040204" pitchFamily="50" charset="-128"/>
              <a:ea typeface="メイリオ" panose="020B0604030504040204" pitchFamily="50" charset="-128"/>
            </a:endParaRPr>
          </a:p>
          <a:p>
            <a:pPr marL="558278" indent="-228588" defTabSz="844012">
              <a:lnSpc>
                <a:spcPct val="114000"/>
              </a:lnSpc>
              <a:spcBef>
                <a:spcPts val="0"/>
              </a:spcBef>
              <a:buClr>
                <a:srgbClr val="CCECFF"/>
              </a:buClr>
              <a:buNone/>
              <a:defRPr/>
            </a:pPr>
            <a:r>
              <a:rPr lang="ja-JP" altLang="en-US" sz="1663" dirty="0">
                <a:solidFill>
                  <a:srgbClr val="FF0000"/>
                </a:solidFill>
                <a:latin typeface="メイリオ" panose="020B0604030504040204" pitchFamily="50" charset="-128"/>
                <a:ea typeface="メイリオ" panose="020B0604030504040204" pitchFamily="50" charset="-128"/>
              </a:rPr>
              <a:t>　</a:t>
            </a:r>
            <a:r>
              <a:rPr lang="ja-JP" altLang="en-US" sz="1663" dirty="0">
                <a:solidFill>
                  <a:srgbClr val="000000"/>
                </a:solidFill>
                <a:latin typeface="メイリオ" panose="020B0604030504040204" pitchFamily="50" charset="-128"/>
                <a:ea typeface="メイリオ" panose="020B0604030504040204" pitchFamily="50" charset="-128"/>
              </a:rPr>
              <a:t>このための実地研修を看護師が受けておく（主治医、指導医等により）</a:t>
            </a:r>
            <a:endParaRPr lang="en-US" altLang="ja-JP" sz="1663" dirty="0">
              <a:solidFill>
                <a:srgbClr val="000000"/>
              </a:solidFill>
              <a:latin typeface="メイリオ" panose="020B0604030504040204" pitchFamily="50" charset="-128"/>
              <a:ea typeface="メイリオ" panose="020B0604030504040204" pitchFamily="50" charset="-128"/>
            </a:endParaRPr>
          </a:p>
          <a:p>
            <a:pPr marL="329692" defTabSz="844012">
              <a:lnSpc>
                <a:spcPct val="114000"/>
              </a:lnSpc>
              <a:spcBef>
                <a:spcPts val="555"/>
              </a:spcBef>
              <a:buClr>
                <a:srgbClr val="CCECFF"/>
              </a:buClr>
              <a:buNone/>
              <a:defRPr/>
            </a:pPr>
            <a:r>
              <a:rPr lang="ja-JP" altLang="en-US" sz="1663" b="1" dirty="0">
                <a:solidFill>
                  <a:srgbClr val="000090"/>
                </a:solidFill>
                <a:latin typeface="メイリオ" panose="020B0604030504040204" pitchFamily="50" charset="-128"/>
                <a:ea typeface="メイリオ" panose="020B0604030504040204" pitchFamily="50" charset="-128"/>
              </a:rPr>
              <a:t>再挿入を試みても挿入できなければ直ちに救急車要請</a:t>
            </a:r>
          </a:p>
          <a:p>
            <a:pPr defTabSz="844012">
              <a:lnSpc>
                <a:spcPct val="114000"/>
              </a:lnSpc>
              <a:spcBef>
                <a:spcPts val="555"/>
              </a:spcBef>
              <a:buClr>
                <a:srgbClr val="CCECFF"/>
              </a:buClr>
              <a:buNone/>
              <a:defRPr/>
            </a:pPr>
            <a:r>
              <a:rPr lang="ja-JP" altLang="en-US" sz="1663" b="1" u="sng" dirty="0">
                <a:solidFill>
                  <a:srgbClr val="000000"/>
                </a:solidFill>
                <a:latin typeface="メイリオ" panose="020B0604030504040204" pitchFamily="50" charset="-128"/>
                <a:ea typeface="メイリオ" panose="020B0604030504040204" pitchFamily="50" charset="-128"/>
              </a:rPr>
              <a:t>２</a:t>
            </a:r>
            <a:r>
              <a:rPr lang="en-US" altLang="ja-JP" sz="1663" b="1" u="sng" dirty="0">
                <a:solidFill>
                  <a:srgbClr val="000000"/>
                </a:solidFill>
                <a:latin typeface="メイリオ" panose="020B0604030504040204" pitchFamily="50" charset="-128"/>
                <a:ea typeface="メイリオ" panose="020B0604030504040204" pitchFamily="50" charset="-128"/>
              </a:rPr>
              <a:t>.</a:t>
            </a:r>
            <a:r>
              <a:rPr lang="ja-JP" altLang="en-US" sz="1663" b="1" u="sng" dirty="0">
                <a:solidFill>
                  <a:srgbClr val="000000"/>
                </a:solidFill>
                <a:latin typeface="メイリオ" panose="020B0604030504040204" pitchFamily="50" charset="-128"/>
                <a:ea typeface="メイリオ" panose="020B0604030504040204" pitchFamily="50" charset="-128"/>
              </a:rPr>
              <a:t>すぐに再挿入しなくても良いケース</a:t>
            </a:r>
            <a:endParaRPr lang="ja-JP" altLang="en-US" sz="1478" dirty="0">
              <a:solidFill>
                <a:srgbClr val="0000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E4D386C-F7E2-4399-8E33-36C928691C94}"/>
              </a:ext>
            </a:extLst>
          </p:cNvPr>
          <p:cNvSpPr txBox="1"/>
          <p:nvPr/>
        </p:nvSpPr>
        <p:spPr>
          <a:xfrm>
            <a:off x="4497724" y="5276578"/>
            <a:ext cx="4317340" cy="1037271"/>
          </a:xfrm>
          <a:prstGeom prst="rect">
            <a:avLst/>
          </a:prstGeom>
          <a:noFill/>
        </p:spPr>
        <p:txBody>
          <a:bodyPr wrap="square" lIns="0" tIns="0" rIns="0" bIns="0" numCol="1" rtlCol="0">
            <a:noAutofit/>
          </a:bodyPr>
          <a:lstStyle/>
          <a:p>
            <a:pPr marL="190490" indent="-190490" defTabSz="844012">
              <a:lnSpc>
                <a:spcPct val="114000"/>
              </a:lnSpc>
              <a:spcBef>
                <a:spcPts val="555"/>
              </a:spcBef>
              <a:buClr>
                <a:srgbClr val="CCECFF"/>
              </a:buClr>
              <a:defRPr/>
            </a:pPr>
            <a:r>
              <a:rPr lang="ja-JP" altLang="en-US" sz="1478" dirty="0">
                <a:solidFill>
                  <a:srgbClr val="000000"/>
                </a:solidFill>
                <a:latin typeface="メイリオ" panose="020B0604030504040204" pitchFamily="50" charset="-128"/>
                <a:ea typeface="メイリオ" panose="020B0604030504040204" pitchFamily="50" charset="-128"/>
              </a:rPr>
              <a:t>＜学校・通所＞  </a:t>
            </a:r>
            <a:br>
              <a:rPr lang="ja-JP" altLang="en-US" sz="1478"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保護者に来てもらい挿入</a:t>
            </a:r>
            <a:br>
              <a:rPr lang="ja-JP" altLang="en-US" sz="1478"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医療機関（主治医、近くの医療機関）を受診し再挿入　</a:t>
            </a:r>
          </a:p>
        </p:txBody>
      </p:sp>
      <p:sp>
        <p:nvSpPr>
          <p:cNvPr id="12" name="テキスト ボックス 11">
            <a:extLst>
              <a:ext uri="{FF2B5EF4-FFF2-40B4-BE49-F238E27FC236}">
                <a16:creationId xmlns:a16="http://schemas.microsoft.com/office/drawing/2014/main" id="{E4839875-0D79-4ABB-86B7-3EFFEAAA2B7F}"/>
              </a:ext>
            </a:extLst>
          </p:cNvPr>
          <p:cNvSpPr txBox="1"/>
          <p:nvPr/>
        </p:nvSpPr>
        <p:spPr>
          <a:xfrm>
            <a:off x="1009655" y="5276578"/>
            <a:ext cx="3268708" cy="880760"/>
          </a:xfrm>
          <a:prstGeom prst="rect">
            <a:avLst/>
          </a:prstGeom>
          <a:noFill/>
        </p:spPr>
        <p:txBody>
          <a:bodyPr wrap="square" lIns="0" tIns="0" rIns="0" bIns="0" numCol="1" rtlCol="0">
            <a:noAutofit/>
          </a:bodyPr>
          <a:lstStyle/>
          <a:p>
            <a:pPr marL="183163" indent="-183163" defTabSz="844012">
              <a:lnSpc>
                <a:spcPct val="114000"/>
              </a:lnSpc>
              <a:spcBef>
                <a:spcPts val="555"/>
              </a:spcBef>
              <a:buClr>
                <a:srgbClr val="CCECFF"/>
              </a:buClr>
              <a:defRPr/>
            </a:pPr>
            <a:r>
              <a:rPr lang="ja-JP" altLang="en-US" sz="1478" dirty="0">
                <a:solidFill>
                  <a:srgbClr val="000000"/>
                </a:solidFill>
                <a:latin typeface="メイリオ" panose="020B0604030504040204" pitchFamily="50" charset="-128"/>
                <a:ea typeface="メイリオ" panose="020B0604030504040204" pitchFamily="50" charset="-128"/>
              </a:rPr>
              <a:t>＜医療型入所施設＞</a:t>
            </a:r>
            <a:br>
              <a:rPr lang="en-US" altLang="ja-JP" sz="1478"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担当医、当直医に連絡して、挿入してもらう</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229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61897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68341" y="1214772"/>
            <a:ext cx="8585199" cy="4355430"/>
          </a:xfrm>
          <a:prstGeom prst="rect">
            <a:avLst/>
          </a:prstGeom>
          <a:noFill/>
          <a:ln>
            <a:solidFill>
              <a:schemeClr val="tx1"/>
            </a:solidFill>
            <a:prstDash val="dash"/>
          </a:ln>
        </p:spPr>
        <p:txBody>
          <a:bodyPr wrap="square" bIns="0" rtlCol="0" anchor="ctr" anchorCtr="0">
            <a:noAutofit/>
          </a:bodyPr>
          <a:lstStyle/>
          <a:p>
            <a:pPr>
              <a:lnSpc>
                <a:spcPct val="114000"/>
              </a:lnSpc>
              <a:spcBef>
                <a:spcPts val="599"/>
              </a:spcBef>
            </a:pPr>
            <a:r>
              <a:rPr lang="ja-JP" altLang="en-US" sz="1200" dirty="0">
                <a:solidFill>
                  <a:srgbClr val="000000"/>
                </a:solidFill>
                <a:latin typeface="メイリオ" panose="020B0604030504040204" pitchFamily="50" charset="-128"/>
                <a:ea typeface="メイリオ" panose="020B0604030504040204" pitchFamily="50" charset="-128"/>
              </a:rPr>
              <a:t>　　　　　　　　　　　　　　　　　　　　　</a:t>
            </a:r>
            <a:r>
              <a:rPr lang="en-US" altLang="ja-JP" sz="1400" b="1" dirty="0" err="1">
                <a:solidFill>
                  <a:srgbClr val="000000"/>
                </a:solidFill>
                <a:latin typeface="メイリオ" panose="020B0604030504040204" pitchFamily="50" charset="-128"/>
                <a:ea typeface="メイリオ" panose="020B0604030504040204" pitchFamily="50" charset="-128"/>
              </a:rPr>
              <a:t>厚生労働省医政局看護課長</a:t>
            </a:r>
            <a:r>
              <a:rPr lang="ja-JP" altLang="en-US" sz="1400" b="1" dirty="0">
                <a:solidFill>
                  <a:srgbClr val="000000"/>
                </a:solidFill>
                <a:latin typeface="メイリオ" panose="020B0604030504040204" pitchFamily="50" charset="-128"/>
                <a:ea typeface="メイリオ" panose="020B0604030504040204" pitchFamily="50" charset="-128"/>
              </a:rPr>
              <a:t> </a:t>
            </a:r>
            <a:r>
              <a:rPr lang="en-US" altLang="ja-JP" sz="1400" b="1" dirty="0">
                <a:solidFill>
                  <a:srgbClr val="000000"/>
                </a:solidFill>
                <a:latin typeface="メイリオ" panose="020B0604030504040204" pitchFamily="50" charset="-128"/>
                <a:ea typeface="メイリオ" panose="020B0604030504040204" pitchFamily="50" charset="-128"/>
              </a:rPr>
              <a:t>殿</a:t>
            </a:r>
            <a:r>
              <a:rPr lang="ja-JP" altLang="en-US" sz="1200" dirty="0">
                <a:solidFill>
                  <a:srgbClr val="000000"/>
                </a:solidFill>
                <a:latin typeface="メイリオ" panose="020B0604030504040204" pitchFamily="50" charset="-128"/>
                <a:ea typeface="メイリオ" panose="020B0604030504040204" pitchFamily="50" charset="-128"/>
              </a:rPr>
              <a:t>　　　　　　　　　</a:t>
            </a:r>
            <a:r>
              <a:rPr lang="en-US" altLang="ja-JP" sz="1200" dirty="0">
                <a:solidFill>
                  <a:srgbClr val="000000"/>
                </a:solidFill>
                <a:latin typeface="メイリオ" panose="020B0604030504040204" pitchFamily="50" charset="-128"/>
                <a:ea typeface="メイリオ" panose="020B0604030504040204" pitchFamily="50" charset="-128"/>
              </a:rPr>
              <a:t>平成30年2月28日</a:t>
            </a:r>
          </a:p>
          <a:p>
            <a:pPr>
              <a:lnSpc>
                <a:spcPct val="114000"/>
              </a:lnSpc>
              <a:spcBef>
                <a:spcPts val="599"/>
              </a:spcBef>
            </a:pPr>
            <a:r>
              <a:rPr lang="en-US" altLang="ja-JP" sz="701" dirty="0">
                <a:solidFill>
                  <a:srgbClr val="000000"/>
                </a:solidFill>
                <a:latin typeface="メイリオ" panose="020B0604030504040204" pitchFamily="50" charset="-128"/>
                <a:ea typeface="メイリオ" panose="020B0604030504040204" pitchFamily="50" charset="-128"/>
              </a:rPr>
              <a:t>  </a:t>
            </a:r>
          </a:p>
          <a:p>
            <a:pPr>
              <a:lnSpc>
                <a:spcPct val="114000"/>
              </a:lnSpc>
              <a:spcBef>
                <a:spcPts val="599"/>
              </a:spcBef>
            </a:pPr>
            <a:r>
              <a:rPr lang="ja-JP" altLang="en-US" sz="1300" dirty="0">
                <a:solidFill>
                  <a:srgbClr val="000000"/>
                </a:solidFill>
                <a:latin typeface="メイリオ" panose="020B0604030504040204" pitchFamily="50" charset="-128"/>
                <a:ea typeface="メイリオ" panose="020B0604030504040204" pitchFamily="50" charset="-128"/>
              </a:rPr>
              <a:t>日本小児科学会会長、日本小児保健協会会長、日本小児科医会会長、日本小児期外科系関連学会協議会会長、日本耳鼻咽喉科学会理事長、日本重症心身障害学会理事長</a:t>
            </a:r>
            <a:endParaRPr lang="ja-JP" altLang="ja-JP" sz="1300" dirty="0">
              <a:solidFill>
                <a:srgbClr val="000000"/>
              </a:solidFill>
              <a:latin typeface="メイリオ" panose="020B0604030504040204" pitchFamily="50" charset="-128"/>
              <a:ea typeface="メイリオ" panose="020B0604030504040204" pitchFamily="50" charset="-128"/>
            </a:endParaRPr>
          </a:p>
          <a:p>
            <a:pPr>
              <a:lnSpc>
                <a:spcPct val="114000"/>
              </a:lnSpc>
              <a:spcBef>
                <a:spcPts val="599"/>
              </a:spcBef>
            </a:pPr>
            <a:r>
              <a:rPr lang="ja-JP" altLang="en-US" sz="1300" dirty="0">
                <a:solidFill>
                  <a:srgbClr val="000000"/>
                </a:solidFill>
                <a:latin typeface="メイリオ" panose="020B0604030504040204" pitchFamily="50" charset="-128"/>
                <a:ea typeface="メイリオ" panose="020B0604030504040204" pitchFamily="50" charset="-128"/>
              </a:rPr>
              <a:t>　</a:t>
            </a:r>
            <a:r>
              <a:rPr lang="ja-JP" altLang="ja-JP" sz="1300" dirty="0">
                <a:solidFill>
                  <a:srgbClr val="000000"/>
                </a:solidFill>
                <a:latin typeface="メイリオ" panose="020B0604030504040204" pitchFamily="50" charset="-128"/>
                <a:ea typeface="メイリオ" panose="020B0604030504040204" pitchFamily="50" charset="-128"/>
              </a:rPr>
              <a:t>気管カニュレの事故抜去等の緊急時における気管カニュ</a:t>
            </a:r>
            <a:r>
              <a:rPr lang="ja-JP" altLang="en-US" sz="1300" dirty="0">
                <a:solidFill>
                  <a:srgbClr val="000000"/>
                </a:solidFill>
                <a:latin typeface="メイリオ" panose="020B0604030504040204" pitchFamily="50" charset="-128"/>
                <a:ea typeface="メイリオ" panose="020B0604030504040204" pitchFamily="50" charset="-128"/>
              </a:rPr>
              <a:t>ー</a:t>
            </a:r>
            <a:r>
              <a:rPr lang="ja-JP" altLang="ja-JP" sz="1300" dirty="0">
                <a:solidFill>
                  <a:srgbClr val="000000"/>
                </a:solidFill>
                <a:latin typeface="メイリオ" panose="020B0604030504040204" pitchFamily="50" charset="-128"/>
                <a:ea typeface="メイリオ" panose="020B0604030504040204" pitchFamily="50" charset="-128"/>
              </a:rPr>
              <a:t>レの再挿入につい</a:t>
            </a:r>
            <a:r>
              <a:rPr lang="ja-JP" altLang="en-US" sz="1300" dirty="0">
                <a:solidFill>
                  <a:srgbClr val="000000"/>
                </a:solidFill>
                <a:latin typeface="メイリオ" panose="020B0604030504040204" pitchFamily="50" charset="-128"/>
                <a:ea typeface="メイリオ" panose="020B0604030504040204" pitchFamily="50" charset="-128"/>
              </a:rPr>
              <a:t>て</a:t>
            </a:r>
            <a:endParaRPr lang="en-US" altLang="ja-JP" sz="1300" dirty="0">
              <a:solidFill>
                <a:srgbClr val="000000"/>
              </a:solidFill>
              <a:latin typeface="メイリオ" panose="020B0604030504040204" pitchFamily="50" charset="-128"/>
              <a:ea typeface="メイリオ" panose="020B0604030504040204" pitchFamily="50" charset="-128"/>
            </a:endParaRPr>
          </a:p>
          <a:p>
            <a:pPr>
              <a:lnSpc>
                <a:spcPct val="114000"/>
              </a:lnSpc>
              <a:spcBef>
                <a:spcPts val="599"/>
              </a:spcBef>
            </a:pPr>
            <a:r>
              <a:rPr lang="ja-JP" altLang="ja-JP" sz="1300" dirty="0">
                <a:solidFill>
                  <a:srgbClr val="000000"/>
                </a:solidFill>
                <a:latin typeface="メイリオ" panose="020B0604030504040204" pitchFamily="50" charset="-128"/>
                <a:ea typeface="メイリオ" panose="020B0604030504040204" pitchFamily="50" charset="-128"/>
              </a:rPr>
              <a:t>平成 </a:t>
            </a:r>
            <a:r>
              <a:rPr lang="en-US" altLang="ja-JP" sz="1300" dirty="0">
                <a:solidFill>
                  <a:srgbClr val="000000"/>
                </a:solidFill>
                <a:latin typeface="メイリオ" panose="020B0604030504040204" pitchFamily="50" charset="-128"/>
                <a:ea typeface="メイリオ" panose="020B0604030504040204" pitchFamily="50" charset="-128"/>
              </a:rPr>
              <a:t>27</a:t>
            </a:r>
            <a:r>
              <a:rPr lang="ja-JP" altLang="ja-JP" sz="1300" dirty="0">
                <a:solidFill>
                  <a:srgbClr val="000000"/>
                </a:solidFill>
                <a:latin typeface="メイリオ" panose="020B0604030504040204" pitchFamily="50" charset="-128"/>
                <a:ea typeface="メイリオ" panose="020B0604030504040204" pitchFamily="50" charset="-128"/>
              </a:rPr>
              <a:t>年</a:t>
            </a:r>
            <a:r>
              <a:rPr lang="en-US" altLang="ja-JP" sz="1300" dirty="0">
                <a:solidFill>
                  <a:srgbClr val="000000"/>
                </a:solidFill>
                <a:latin typeface="メイリオ" panose="020B0604030504040204" pitchFamily="50" charset="-128"/>
                <a:ea typeface="メイリオ" panose="020B0604030504040204" pitchFamily="50" charset="-128"/>
              </a:rPr>
              <a:t>10</a:t>
            </a:r>
            <a:r>
              <a:rPr lang="ja-JP" altLang="ja-JP" sz="1300" dirty="0">
                <a:solidFill>
                  <a:srgbClr val="000000"/>
                </a:solidFill>
                <a:latin typeface="メイリオ" panose="020B0604030504040204" pitchFamily="50" charset="-128"/>
                <a:ea typeface="メイリオ" panose="020B0604030504040204" pitchFamily="50" charset="-128"/>
              </a:rPr>
              <a:t>月の 「特定行為に係る看護師の研修制度」 施行以降、看護師による診療の補助が制限され、重症心身障害児 （者）の気管カニュ</a:t>
            </a:r>
            <a:r>
              <a:rPr lang="ja-JP" altLang="en-US" sz="1300" dirty="0">
                <a:solidFill>
                  <a:srgbClr val="000000"/>
                </a:solidFill>
                <a:latin typeface="メイリオ" panose="020B0604030504040204" pitchFamily="50" charset="-128"/>
                <a:ea typeface="メイリオ" panose="020B0604030504040204" pitchFamily="50" charset="-128"/>
              </a:rPr>
              <a:t>ー</a:t>
            </a:r>
            <a:r>
              <a:rPr lang="ja-JP" altLang="ja-JP" sz="1300" dirty="0">
                <a:solidFill>
                  <a:srgbClr val="000000"/>
                </a:solidFill>
                <a:latin typeface="メイリオ" panose="020B0604030504040204" pitchFamily="50" charset="-128"/>
                <a:ea typeface="メイリオ" panose="020B0604030504040204" pitchFamily="50" charset="-128"/>
              </a:rPr>
              <a:t>レが事故抜去した際に、看護師が対応できず、児（者）が生命の危機に瀕する状態に発展する事例が散見されます。</a:t>
            </a:r>
          </a:p>
          <a:p>
            <a:pPr>
              <a:lnSpc>
                <a:spcPct val="114000"/>
              </a:lnSpc>
              <a:spcBef>
                <a:spcPts val="599"/>
              </a:spcBef>
            </a:pPr>
            <a:r>
              <a:rPr lang="ja-JP" altLang="ja-JP" sz="1300" dirty="0">
                <a:solidFill>
                  <a:srgbClr val="000000"/>
                </a:solidFill>
                <a:latin typeface="メイリオ" panose="020B0604030504040204" pitchFamily="50" charset="-128"/>
                <a:ea typeface="メイリオ" panose="020B0604030504040204" pitchFamily="50" charset="-128"/>
              </a:rPr>
              <a:t>このような事態が起こる背景には、特定行為に係る看護師の研修制度に対する解釈の誤認があり、緊急時も医師の指示があった場合を除いて、看護師が診療の補助の行為を実施することはできないという誤解があるように思われます。つきましては、下記の質問に対</a:t>
            </a:r>
            <a:r>
              <a:rPr lang="ja-JP" altLang="en-US" sz="1300" dirty="0">
                <a:solidFill>
                  <a:srgbClr val="000000"/>
                </a:solidFill>
                <a:latin typeface="メイリオ" panose="020B0604030504040204" pitchFamily="50" charset="-128"/>
                <a:ea typeface="メイリオ" panose="020B0604030504040204" pitchFamily="50" charset="-128"/>
              </a:rPr>
              <a:t>し</a:t>
            </a:r>
            <a:r>
              <a:rPr lang="ja-JP" altLang="ja-JP" sz="1300" dirty="0">
                <a:solidFill>
                  <a:srgbClr val="000000"/>
                </a:solidFill>
                <a:latin typeface="メイリオ" panose="020B0604030504040204" pitchFamily="50" charset="-128"/>
                <a:ea typeface="メイリオ" panose="020B0604030504040204" pitchFamily="50" charset="-128"/>
              </a:rPr>
              <a:t>て、ご回答くださいますようお願い申し上げます。</a:t>
            </a:r>
          </a:p>
          <a:p>
            <a:pPr algn="ctr">
              <a:lnSpc>
                <a:spcPct val="114000"/>
              </a:lnSpc>
              <a:spcBef>
                <a:spcPts val="1200"/>
              </a:spcBef>
            </a:pPr>
            <a:r>
              <a:rPr lang="ja-JP" altLang="ja-JP" sz="1300" b="1" dirty="0">
                <a:solidFill>
                  <a:srgbClr val="000000"/>
                </a:solidFill>
                <a:latin typeface="メイリオ" panose="020B0604030504040204" pitchFamily="50" charset="-128"/>
                <a:ea typeface="メイリオ" panose="020B0604030504040204" pitchFamily="50" charset="-128"/>
              </a:rPr>
              <a:t>記</a:t>
            </a:r>
            <a:r>
              <a:rPr lang="en-US" altLang="ja-JP" sz="1300" b="1" dirty="0">
                <a:solidFill>
                  <a:srgbClr val="000000"/>
                </a:solidFill>
                <a:latin typeface="メイリオ" panose="020B0604030504040204" pitchFamily="50" charset="-128"/>
                <a:ea typeface="メイリオ" panose="020B0604030504040204" pitchFamily="50" charset="-128"/>
              </a:rPr>
              <a:t> </a:t>
            </a:r>
            <a:endParaRPr lang="ja-JP" altLang="ja-JP" sz="1300" b="1" dirty="0">
              <a:solidFill>
                <a:srgbClr val="000000"/>
              </a:solidFill>
              <a:latin typeface="メイリオ" panose="020B0604030504040204" pitchFamily="50" charset="-128"/>
              <a:ea typeface="メイリオ" panose="020B0604030504040204" pitchFamily="50" charset="-128"/>
            </a:endParaRPr>
          </a:p>
          <a:p>
            <a:pPr>
              <a:lnSpc>
                <a:spcPct val="114000"/>
              </a:lnSpc>
              <a:spcBef>
                <a:spcPts val="599"/>
              </a:spcBef>
            </a:pPr>
            <a:r>
              <a:rPr lang="ja-JP" altLang="ja-JP" sz="1300" dirty="0">
                <a:solidFill>
                  <a:srgbClr val="000000"/>
                </a:solidFill>
                <a:latin typeface="メイリオ" panose="020B0604030504040204" pitchFamily="50" charset="-128"/>
                <a:ea typeface="メイリオ" panose="020B0604030504040204" pitchFamily="50" charset="-128"/>
              </a:rPr>
              <a:t>福祉、教育、保育等、あらゆる場において子どもの気管カニュ</a:t>
            </a:r>
            <a:r>
              <a:rPr lang="ja-JP" altLang="en-US" sz="1300" dirty="0">
                <a:solidFill>
                  <a:srgbClr val="000000"/>
                </a:solidFill>
                <a:latin typeface="メイリオ" panose="020B0604030504040204" pitchFamily="50" charset="-128"/>
                <a:ea typeface="メイリオ" panose="020B0604030504040204" pitchFamily="50" charset="-128"/>
              </a:rPr>
              <a:t>ー</a:t>
            </a:r>
            <a:r>
              <a:rPr lang="ja-JP" altLang="ja-JP" sz="1300" dirty="0">
                <a:solidFill>
                  <a:srgbClr val="000000"/>
                </a:solidFill>
                <a:latin typeface="メイリオ" panose="020B0604030504040204" pitchFamily="50" charset="-128"/>
                <a:ea typeface="メイリオ" panose="020B0604030504040204" pitchFamily="50" charset="-128"/>
              </a:rPr>
              <a:t>レが事故抜去し</a:t>
            </a:r>
            <a:r>
              <a:rPr lang="ja-JP" altLang="en-US" sz="1300" dirty="0">
                <a:solidFill>
                  <a:srgbClr val="000000"/>
                </a:solidFill>
                <a:latin typeface="メイリオ" panose="020B0604030504040204" pitchFamily="50" charset="-128"/>
                <a:ea typeface="メイリオ" panose="020B0604030504040204" pitchFamily="50" charset="-128"/>
              </a:rPr>
              <a:t>、</a:t>
            </a:r>
            <a:r>
              <a:rPr lang="ja-JP" altLang="ja-JP" sz="1300" dirty="0">
                <a:solidFill>
                  <a:srgbClr val="000000"/>
                </a:solidFill>
                <a:latin typeface="メイリオ" panose="020B0604030504040204" pitchFamily="50" charset="-128"/>
                <a:ea typeface="メイリオ" panose="020B0604030504040204" pitchFamily="50" charset="-128"/>
              </a:rPr>
              <a:t>生命が危険な状態等のため、緊急に気管カニュ</a:t>
            </a:r>
            <a:r>
              <a:rPr lang="ja-JP" altLang="en-US" sz="1300" dirty="0">
                <a:solidFill>
                  <a:srgbClr val="000000"/>
                </a:solidFill>
                <a:latin typeface="メイリオ" panose="020B0604030504040204" pitchFamily="50" charset="-128"/>
                <a:ea typeface="メイリオ" panose="020B0604030504040204" pitchFamily="50" charset="-128"/>
              </a:rPr>
              <a:t>ー</a:t>
            </a:r>
            <a:r>
              <a:rPr lang="ja-JP" altLang="ja-JP" sz="1300" dirty="0">
                <a:solidFill>
                  <a:srgbClr val="000000"/>
                </a:solidFill>
                <a:latin typeface="メイリオ" panose="020B0604030504040204" pitchFamily="50" charset="-128"/>
                <a:ea typeface="メイリオ" panose="020B0604030504040204" pitchFamily="50" charset="-128"/>
              </a:rPr>
              <a:t>レを再挿入する必要がある</a:t>
            </a:r>
            <a:r>
              <a:rPr lang="ja-JP" altLang="en-US" sz="1300" dirty="0">
                <a:solidFill>
                  <a:srgbClr val="000000"/>
                </a:solidFill>
                <a:latin typeface="メイリオ" panose="020B0604030504040204" pitchFamily="50" charset="-128"/>
                <a:ea typeface="メイリオ" panose="020B0604030504040204" pitchFamily="50" charset="-128"/>
              </a:rPr>
              <a:t>場</a:t>
            </a:r>
            <a:r>
              <a:rPr lang="ja-JP" altLang="ja-JP" sz="1300" dirty="0">
                <a:solidFill>
                  <a:srgbClr val="000000"/>
                </a:solidFill>
                <a:latin typeface="メイリオ" panose="020B0604030504040204" pitchFamily="50" charset="-128"/>
                <a:ea typeface="メイリオ" panose="020B0604030504040204" pitchFamily="50" charset="-128"/>
              </a:rPr>
              <a:t>合であって、直ちに医師の治療・指示を受けることが困難な場合において</a:t>
            </a:r>
            <a:r>
              <a:rPr lang="ja-JP" altLang="en-US" sz="1300" dirty="0">
                <a:solidFill>
                  <a:srgbClr val="000000"/>
                </a:solidFill>
                <a:latin typeface="メイリオ" panose="020B0604030504040204" pitchFamily="50" charset="-128"/>
                <a:ea typeface="メイリオ" panose="020B0604030504040204" pitchFamily="50" charset="-128"/>
              </a:rPr>
              <a:t>、</a:t>
            </a:r>
            <a:r>
              <a:rPr lang="ja-JP" altLang="ja-JP" sz="1300" dirty="0">
                <a:solidFill>
                  <a:srgbClr val="000000"/>
                </a:solidFill>
                <a:latin typeface="メイリオ" panose="020B0604030504040204" pitchFamily="50" charset="-128"/>
                <a:ea typeface="メイリオ" panose="020B0604030504040204" pitchFamily="50" charset="-128"/>
              </a:rPr>
              <a:t>看護師又は准看護師が臨時応急の手当として気管カニュ</a:t>
            </a:r>
            <a:r>
              <a:rPr lang="ja-JP" altLang="en-US" sz="1300" dirty="0">
                <a:solidFill>
                  <a:srgbClr val="000000"/>
                </a:solidFill>
                <a:latin typeface="メイリオ" panose="020B0604030504040204" pitchFamily="50" charset="-128"/>
                <a:ea typeface="メイリオ" panose="020B0604030504040204" pitchFamily="50" charset="-128"/>
              </a:rPr>
              <a:t>ー</a:t>
            </a:r>
            <a:r>
              <a:rPr lang="ja-JP" altLang="ja-JP" sz="1300" dirty="0">
                <a:solidFill>
                  <a:srgbClr val="000000"/>
                </a:solidFill>
                <a:latin typeface="メイリオ" panose="020B0604030504040204" pitchFamily="50" charset="-128"/>
                <a:ea typeface="メイリオ" panose="020B0604030504040204" pitchFamily="50" charset="-128"/>
              </a:rPr>
              <a:t>レを再挿入する行為は、保健師助産師看護師法 （昭和</a:t>
            </a:r>
            <a:r>
              <a:rPr lang="en-US" altLang="ja-JP" sz="1300" dirty="0">
                <a:solidFill>
                  <a:srgbClr val="000000"/>
                </a:solidFill>
                <a:latin typeface="メイリオ" panose="020B0604030504040204" pitchFamily="50" charset="-128"/>
                <a:ea typeface="メイリオ" panose="020B0604030504040204" pitchFamily="50" charset="-128"/>
              </a:rPr>
              <a:t>23</a:t>
            </a:r>
            <a:r>
              <a:rPr lang="ja-JP" altLang="ja-JP" sz="1300" dirty="0">
                <a:solidFill>
                  <a:srgbClr val="000000"/>
                </a:solidFill>
                <a:latin typeface="メイリオ" panose="020B0604030504040204" pitchFamily="50" charset="-128"/>
                <a:ea typeface="メイリオ" panose="020B0604030504040204" pitchFamily="50" charset="-128"/>
              </a:rPr>
              <a:t>年法律第</a:t>
            </a:r>
            <a:r>
              <a:rPr lang="en-US" altLang="ja-JP" sz="1300" dirty="0">
                <a:solidFill>
                  <a:srgbClr val="000000"/>
                </a:solidFill>
                <a:latin typeface="メイリオ" panose="020B0604030504040204" pitchFamily="50" charset="-128"/>
                <a:ea typeface="メイリオ" panose="020B0604030504040204" pitchFamily="50" charset="-128"/>
              </a:rPr>
              <a:t>203</a:t>
            </a:r>
            <a:r>
              <a:rPr lang="ja-JP" altLang="ja-JP" sz="1300" dirty="0">
                <a:solidFill>
                  <a:srgbClr val="000000"/>
                </a:solidFill>
                <a:latin typeface="メイリオ" panose="020B0604030504040204" pitchFamily="50" charset="-128"/>
                <a:ea typeface="メイリオ" panose="020B0604030504040204" pitchFamily="50" charset="-128"/>
              </a:rPr>
              <a:t>号）第</a:t>
            </a:r>
            <a:r>
              <a:rPr lang="en-US" altLang="ja-JP" sz="1300" dirty="0">
                <a:solidFill>
                  <a:srgbClr val="000000"/>
                </a:solidFill>
                <a:latin typeface="メイリオ" panose="020B0604030504040204" pitchFamily="50" charset="-128"/>
                <a:ea typeface="メイリオ" panose="020B0604030504040204" pitchFamily="50" charset="-128"/>
              </a:rPr>
              <a:t>37</a:t>
            </a:r>
            <a:r>
              <a:rPr lang="ja-JP" altLang="ja-JP" sz="1300" dirty="0">
                <a:solidFill>
                  <a:srgbClr val="000000"/>
                </a:solidFill>
                <a:latin typeface="メイリオ" panose="020B0604030504040204" pitchFamily="50" charset="-128"/>
                <a:ea typeface="メイリオ" panose="020B0604030504040204" pitchFamily="50" charset="-128"/>
              </a:rPr>
              <a:t>条ただし書の規定により、同法違反とはならないと解してよろしいか。</a:t>
            </a:r>
          </a:p>
        </p:txBody>
      </p:sp>
      <p:sp>
        <p:nvSpPr>
          <p:cNvPr id="6" name="テキスト ボックス 5"/>
          <p:cNvSpPr txBox="1"/>
          <p:nvPr/>
        </p:nvSpPr>
        <p:spPr>
          <a:xfrm>
            <a:off x="668341" y="5763127"/>
            <a:ext cx="8625582" cy="694830"/>
          </a:xfrm>
          <a:prstGeom prst="rect">
            <a:avLst/>
          </a:prstGeom>
          <a:noFill/>
          <a:ln w="19050">
            <a:solidFill>
              <a:schemeClr val="tx1">
                <a:lumMod val="50000"/>
                <a:lumOff val="50000"/>
              </a:schemeClr>
            </a:solidFill>
          </a:ln>
        </p:spPr>
        <p:txBody>
          <a:bodyPr wrap="square" bIns="0" rtlCol="0" anchor="ctr" anchorCtr="0">
            <a:noAutofit/>
          </a:bodyPr>
          <a:lstStyle/>
          <a:p>
            <a:pPr>
              <a:lnSpc>
                <a:spcPct val="120000"/>
              </a:lnSpc>
            </a:pPr>
            <a:r>
              <a:rPr lang="ja-JP" altLang="en-US" sz="1400" dirty="0">
                <a:solidFill>
                  <a:srgbClr val="000000"/>
                </a:solidFill>
                <a:latin typeface="メイリオ" panose="020B0604030504040204" pitchFamily="50" charset="-128"/>
                <a:ea typeface="メイリオ" panose="020B0604030504040204" pitchFamily="50" charset="-128"/>
              </a:rPr>
              <a:t>回答（平成</a:t>
            </a:r>
            <a:r>
              <a:rPr lang="en-US" altLang="ja-JP" sz="1400" dirty="0">
                <a:solidFill>
                  <a:srgbClr val="000000"/>
                </a:solidFill>
                <a:latin typeface="メイリオ" panose="020B0604030504040204" pitchFamily="50" charset="-128"/>
                <a:ea typeface="メイリオ" panose="020B0604030504040204" pitchFamily="50" charset="-128"/>
              </a:rPr>
              <a:t>30</a:t>
            </a:r>
            <a:r>
              <a:rPr lang="ja-JP" altLang="en-US" sz="1400" dirty="0">
                <a:solidFill>
                  <a:srgbClr val="000000"/>
                </a:solidFill>
                <a:latin typeface="メイリオ" panose="020B0604030504040204" pitchFamily="50" charset="-128"/>
                <a:ea typeface="メイリオ" panose="020B0604030504040204"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rPr>
              <a:t>3</a:t>
            </a:r>
            <a:r>
              <a:rPr lang="ja-JP" altLang="en-US" sz="1400" dirty="0">
                <a:solidFill>
                  <a:srgbClr val="000000"/>
                </a:solidFill>
                <a:latin typeface="メイリオ" panose="020B0604030504040204" pitchFamily="50" charset="-128"/>
                <a:ea typeface="メイリオ" panose="020B0604030504040204" pitchFamily="50" charset="-128"/>
              </a:rPr>
              <a:t>月</a:t>
            </a:r>
            <a:r>
              <a:rPr lang="en-US" altLang="ja-JP" sz="1400" dirty="0">
                <a:solidFill>
                  <a:srgbClr val="000000"/>
                </a:solidFill>
                <a:latin typeface="メイリオ" panose="020B0604030504040204" pitchFamily="50" charset="-128"/>
                <a:ea typeface="メイリオ" panose="020B0604030504040204" pitchFamily="50" charset="-128"/>
              </a:rPr>
              <a:t>16</a:t>
            </a:r>
            <a:r>
              <a:rPr lang="ja-JP" altLang="en-US" sz="1400" dirty="0">
                <a:solidFill>
                  <a:srgbClr val="000000"/>
                </a:solidFill>
                <a:latin typeface="メイリオ" panose="020B0604030504040204" pitchFamily="50" charset="-128"/>
                <a:ea typeface="メイリオ" panose="020B0604030504040204" pitchFamily="50" charset="-128"/>
              </a:rPr>
              <a:t>日、</a:t>
            </a:r>
            <a:r>
              <a:rPr lang="en-US" altLang="ja-JP" sz="1400" dirty="0" err="1">
                <a:solidFill>
                  <a:srgbClr val="000000"/>
                </a:solidFill>
                <a:latin typeface="メイリオ" panose="020B0604030504040204" pitchFamily="50" charset="-128"/>
                <a:ea typeface="メイリオ" panose="020B0604030504040204" pitchFamily="50" charset="-128"/>
              </a:rPr>
              <a:t>厚生労働省医政局看護課長</a:t>
            </a:r>
            <a:r>
              <a:rPr lang="en-US" altLang="ja-JP" sz="1400" dirty="0">
                <a:solidFill>
                  <a:srgbClr val="000000"/>
                </a:solidFill>
                <a:latin typeface="メイリオ" panose="020B0604030504040204" pitchFamily="50" charset="-128"/>
                <a:ea typeface="メイリオ" panose="020B0604030504040204"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a:p>
            <a:pPr>
              <a:lnSpc>
                <a:spcPct val="120000"/>
              </a:lnSpc>
            </a:pPr>
            <a:r>
              <a:rPr lang="ja-JP" altLang="en-US" sz="1400" dirty="0">
                <a:solidFill>
                  <a:srgbClr val="000000"/>
                </a:solidFill>
                <a:latin typeface="メイリオ" panose="020B0604030504040204" pitchFamily="50" charset="-128"/>
                <a:ea typeface="メイリオ" panose="020B0604030504040204" pitchFamily="50" charset="-128"/>
              </a:rPr>
              <a:t>貴見の通り。また、気管カニューレの再挿入を実施した場合は、可及的速やかに医師に報告すること。</a:t>
            </a:r>
          </a:p>
        </p:txBody>
      </p:sp>
      <p:sp>
        <p:nvSpPr>
          <p:cNvPr id="2" name="テキスト プレースホルダー 1">
            <a:extLst>
              <a:ext uri="{FF2B5EF4-FFF2-40B4-BE49-F238E27FC236}">
                <a16:creationId xmlns:a16="http://schemas.microsoft.com/office/drawing/2014/main" id="{A29E14A1-815F-496E-88FB-DF70299BF820}"/>
              </a:ext>
            </a:extLst>
          </p:cNvPr>
          <p:cNvSpPr>
            <a:spLocks noGrp="1"/>
          </p:cNvSpPr>
          <p:nvPr>
            <p:ph type="body" sz="quarter" idx="10"/>
          </p:nvPr>
        </p:nvSpPr>
        <p:spPr/>
        <p:txBody>
          <a:bodyPr/>
          <a:lstStyle/>
          <a:p>
            <a:r>
              <a:rPr kumimoji="1" lang="ja-JP" altLang="en-US" dirty="0"/>
              <a:t>　</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445580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EFE15E-62CF-4B21-AA96-EC7755717D61}"/>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en-US" altLang="ja-JP" sz="2799" dirty="0"/>
              <a:t>A</a:t>
            </a:r>
            <a:r>
              <a:rPr lang="ja-JP" altLang="en-US" sz="2799" dirty="0"/>
              <a:t>特別支援学校生徒の例</a:t>
            </a:r>
          </a:p>
        </p:txBody>
      </p:sp>
      <p:pic>
        <p:nvPicPr>
          <p:cNvPr id="13" name="図 12">
            <a:extLst>
              <a:ext uri="{FF2B5EF4-FFF2-40B4-BE49-F238E27FC236}">
                <a16:creationId xmlns:a16="http://schemas.microsoft.com/office/drawing/2014/main" id="{E1D6FDED-4001-4838-9E85-68520FAC2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65"/>
          <a:stretch/>
        </p:blipFill>
        <p:spPr>
          <a:xfrm>
            <a:off x="6441743" y="1520827"/>
            <a:ext cx="2832431" cy="2442374"/>
          </a:xfrm>
          <a:prstGeom prst="rect">
            <a:avLst/>
          </a:prstGeom>
        </p:spPr>
      </p:pic>
      <p:sp>
        <p:nvSpPr>
          <p:cNvPr id="14" name="円/楕円 3">
            <a:extLst>
              <a:ext uri="{FF2B5EF4-FFF2-40B4-BE49-F238E27FC236}">
                <a16:creationId xmlns:a16="http://schemas.microsoft.com/office/drawing/2014/main" id="{7F2740CB-D8EA-403D-B033-66B334091BC4}"/>
              </a:ext>
            </a:extLst>
          </p:cNvPr>
          <p:cNvSpPr/>
          <p:nvPr/>
        </p:nvSpPr>
        <p:spPr>
          <a:xfrm rot="20249249">
            <a:off x="7443669" y="2535192"/>
            <a:ext cx="724064" cy="7851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sz="1200">
              <a:solidFill>
                <a:srgbClr val="FFFFFF"/>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6035E98-A8E4-4023-841C-5DAFBA1A04ED}"/>
              </a:ext>
            </a:extLst>
          </p:cNvPr>
          <p:cNvSpPr txBox="1"/>
          <p:nvPr/>
        </p:nvSpPr>
        <p:spPr>
          <a:xfrm>
            <a:off x="8578634" y="2246960"/>
            <a:ext cx="591028" cy="369331"/>
          </a:xfrm>
          <a:prstGeom prst="rect">
            <a:avLst/>
          </a:prstGeom>
          <a:solidFill>
            <a:schemeClr val="bg1"/>
          </a:solidFill>
          <a:ln>
            <a:noFill/>
          </a:ln>
        </p:spPr>
        <p:txBody>
          <a:bodyPr wrap="square" lIns="0" tIns="0" rIns="0" bIns="0" rtlCol="0" anchor="ctr" anchorCtr="0">
            <a:noAutofit/>
          </a:bodyPr>
          <a:lstStyle/>
          <a:p>
            <a:pPr algn="ctr" defTabSz="914324">
              <a:lnSpc>
                <a:spcPct val="150000"/>
              </a:lnSpc>
              <a:defRPr/>
            </a:pPr>
            <a:r>
              <a:rPr lang="ja-JP" altLang="en-US" sz="1400" dirty="0">
                <a:solidFill>
                  <a:srgbClr val="000000"/>
                </a:solidFill>
                <a:latin typeface="メイリオ" panose="020B0604030504040204" pitchFamily="50" charset="-128"/>
                <a:ea typeface="メイリオ" panose="020B0604030504040204" pitchFamily="50" charset="-128"/>
              </a:rPr>
              <a:t>肉芽</a:t>
            </a:r>
          </a:p>
        </p:txBody>
      </p:sp>
      <p:cxnSp>
        <p:nvCxnSpPr>
          <p:cNvPr id="16" name="直線矢印コネクタ 15">
            <a:extLst>
              <a:ext uri="{FF2B5EF4-FFF2-40B4-BE49-F238E27FC236}">
                <a16:creationId xmlns:a16="http://schemas.microsoft.com/office/drawing/2014/main" id="{8FE4C012-33AD-4C71-9E44-DF782C55162A}"/>
              </a:ext>
            </a:extLst>
          </p:cNvPr>
          <p:cNvCxnSpPr>
            <a:cxnSpLocks/>
            <a:stCxn id="15" idx="1"/>
          </p:cNvCxnSpPr>
          <p:nvPr/>
        </p:nvCxnSpPr>
        <p:spPr>
          <a:xfrm flipH="1">
            <a:off x="7909354" y="2431623"/>
            <a:ext cx="669278" cy="3834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F77F77E-9A70-4896-B39C-E3A4AC3F91A5}"/>
              </a:ext>
            </a:extLst>
          </p:cNvPr>
          <p:cNvSpPr txBox="1"/>
          <p:nvPr/>
        </p:nvSpPr>
        <p:spPr>
          <a:xfrm>
            <a:off x="6473050" y="3963201"/>
            <a:ext cx="2801126" cy="307777"/>
          </a:xfrm>
          <a:prstGeom prst="rect">
            <a:avLst/>
          </a:prstGeom>
          <a:noFill/>
        </p:spPr>
        <p:txBody>
          <a:bodyPr wrap="square" rtlCol="0">
            <a:spAutoFit/>
          </a:bodyPr>
          <a:lstStyle/>
          <a:p>
            <a:pPr algn="ctr" defTabSz="914324">
              <a:defRPr/>
            </a:pPr>
            <a:r>
              <a:rPr lang="ja-JP" altLang="en-US" sz="1400" dirty="0">
                <a:solidFill>
                  <a:srgbClr val="000000"/>
                </a:solidFill>
                <a:latin typeface="メイリオ" panose="020B0604030504040204" pitchFamily="50" charset="-128"/>
                <a:ea typeface="メイリオ" panose="020B0604030504040204" pitchFamily="50" charset="-128"/>
              </a:rPr>
              <a:t>二次元再構成</a:t>
            </a:r>
            <a:r>
              <a:rPr lang="en-US" altLang="ja-JP" sz="1400" dirty="0">
                <a:solidFill>
                  <a:srgbClr val="000000"/>
                </a:solidFill>
                <a:latin typeface="メイリオ" panose="020B0604030504040204" pitchFamily="50" charset="-128"/>
                <a:ea typeface="メイリオ" panose="020B0604030504040204" pitchFamily="50" charset="-128"/>
              </a:rPr>
              <a:t>CT</a:t>
            </a:r>
            <a:r>
              <a:rPr lang="ja-JP" altLang="en-US" sz="1400" dirty="0">
                <a:solidFill>
                  <a:srgbClr val="000000"/>
                </a:solidFill>
                <a:latin typeface="メイリオ" panose="020B0604030504040204" pitchFamily="50" charset="-128"/>
                <a:ea typeface="メイリオ" panose="020B0604030504040204" pitchFamily="50" charset="-128"/>
              </a:rPr>
              <a:t>画像</a:t>
            </a:r>
          </a:p>
        </p:txBody>
      </p:sp>
      <p:sp>
        <p:nvSpPr>
          <p:cNvPr id="23" name="テキスト ボックス 22">
            <a:extLst>
              <a:ext uri="{FF2B5EF4-FFF2-40B4-BE49-F238E27FC236}">
                <a16:creationId xmlns:a16="http://schemas.microsoft.com/office/drawing/2014/main" id="{69FA5B58-50EE-49E2-8356-97683046164A}"/>
              </a:ext>
            </a:extLst>
          </p:cNvPr>
          <p:cNvSpPr txBox="1"/>
          <p:nvPr/>
        </p:nvSpPr>
        <p:spPr>
          <a:xfrm>
            <a:off x="668340" y="1520827"/>
            <a:ext cx="5347579" cy="1247609"/>
          </a:xfrm>
          <a:prstGeom prst="rect">
            <a:avLst/>
          </a:prstGeom>
          <a:solidFill>
            <a:srgbClr val="FFDF79"/>
          </a:solidFill>
          <a:ln>
            <a:noFill/>
          </a:ln>
        </p:spPr>
        <p:txBody>
          <a:bodyPr wrap="none" tIns="36000" rIns="108000" bIns="0" rtlCol="0" anchor="ctr" anchorCtr="0">
            <a:noAutofit/>
          </a:bodyPr>
          <a:lstStyle/>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気管内にも肉芽あり</a:t>
            </a:r>
            <a:endParaRPr lang="en-US" altLang="ja-JP" dirty="0">
              <a:solidFill>
                <a:srgbClr val="000000"/>
              </a:solidFill>
              <a:latin typeface="メイリオ" panose="020B0604030504040204" pitchFamily="50" charset="-128"/>
              <a:ea typeface="メイリオ" panose="020B0604030504040204" pitchFamily="50" charset="-128"/>
            </a:endParaRPr>
          </a:p>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気管カニューレが抜けたら</a:t>
            </a:r>
            <a:endParaRPr lang="en-US" altLang="ja-JP" dirty="0">
              <a:solidFill>
                <a:srgbClr val="000000"/>
              </a:solidFill>
              <a:latin typeface="メイリオ" panose="020B0604030504040204" pitchFamily="50" charset="-128"/>
              <a:ea typeface="メイリオ" panose="020B0604030504040204" pitchFamily="50" charset="-128"/>
            </a:endParaRPr>
          </a:p>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すぐに呼吸困難となる</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5430CFF-8A13-41D9-A4AC-8ECF82207EDC}"/>
              </a:ext>
            </a:extLst>
          </p:cNvPr>
          <p:cNvSpPr txBox="1"/>
          <p:nvPr/>
        </p:nvSpPr>
        <p:spPr>
          <a:xfrm>
            <a:off x="3432952" y="3102040"/>
            <a:ext cx="2582966" cy="987526"/>
          </a:xfrm>
          <a:prstGeom prst="rect">
            <a:avLst/>
          </a:prstGeom>
          <a:solidFill>
            <a:srgbClr val="FFDDEE"/>
          </a:solidFill>
          <a:ln>
            <a:noFill/>
          </a:ln>
        </p:spPr>
        <p:txBody>
          <a:bodyPr wrap="none" tIns="36000" rIns="108000" bIns="0" rtlCol="0" anchor="ctr" anchorCtr="0">
            <a:noAutofit/>
          </a:bodyPr>
          <a:lstStyle/>
          <a:p>
            <a:pPr algn="ctr" defTabSz="914324">
              <a:lnSpc>
                <a:spcPct val="114000"/>
              </a:lnSpc>
              <a:defRPr/>
            </a:pPr>
            <a:r>
              <a:rPr lang="ja-JP" altLang="en-US" sz="1600" dirty="0">
                <a:solidFill>
                  <a:srgbClr val="000000"/>
                </a:solidFill>
                <a:latin typeface="メイリオ" panose="020B0604030504040204" pitchFamily="50" charset="-128"/>
                <a:ea typeface="メイリオ" panose="020B0604030504040204" pitchFamily="50" charset="-128"/>
              </a:rPr>
              <a:t>再挿入にはコツが要り、</a:t>
            </a:r>
            <a:endParaRPr lang="en-US" altLang="ja-JP" sz="1600" dirty="0">
              <a:solidFill>
                <a:srgbClr val="000000"/>
              </a:solidFill>
              <a:latin typeface="メイリオ" panose="020B0604030504040204" pitchFamily="50" charset="-128"/>
              <a:ea typeface="メイリオ" panose="020B0604030504040204" pitchFamily="50" charset="-128"/>
            </a:endParaRPr>
          </a:p>
          <a:p>
            <a:pPr algn="ctr" defTabSz="914324">
              <a:lnSpc>
                <a:spcPct val="114000"/>
              </a:lnSpc>
              <a:defRPr/>
            </a:pPr>
            <a:r>
              <a:rPr lang="ja-JP" altLang="en-US" sz="1600" dirty="0">
                <a:solidFill>
                  <a:srgbClr val="000000"/>
                </a:solidFill>
                <a:latin typeface="メイリオ" panose="020B0604030504040204" pitchFamily="50" charset="-128"/>
                <a:ea typeface="メイリオ" panose="020B0604030504040204" pitchFamily="50" charset="-128"/>
              </a:rPr>
              <a:t>本人での練習が必要</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E25F799C-9E37-4A98-B66E-6AF7F50983CC}"/>
              </a:ext>
            </a:extLst>
          </p:cNvPr>
          <p:cNvSpPr txBox="1"/>
          <p:nvPr/>
        </p:nvSpPr>
        <p:spPr>
          <a:xfrm>
            <a:off x="681038" y="3102040"/>
            <a:ext cx="2540625" cy="987528"/>
          </a:xfrm>
          <a:prstGeom prst="rect">
            <a:avLst/>
          </a:prstGeom>
          <a:solidFill>
            <a:srgbClr val="FFDDEE"/>
          </a:solidFill>
          <a:ln>
            <a:noFill/>
          </a:ln>
        </p:spPr>
        <p:txBody>
          <a:bodyPr wrap="square" tIns="36000" rIns="108000" bIns="0" rtlCol="0" anchor="ctr" anchorCtr="0">
            <a:noAutofit/>
          </a:bodyPr>
          <a:lstStyle/>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迅速に気管カニューレ</a:t>
            </a:r>
            <a:endParaRPr lang="en-US" altLang="ja-JP" dirty="0">
              <a:solidFill>
                <a:srgbClr val="000000"/>
              </a:solidFill>
              <a:latin typeface="メイリオ" panose="020B0604030504040204" pitchFamily="50" charset="-128"/>
              <a:ea typeface="メイリオ" panose="020B0604030504040204" pitchFamily="50" charset="-128"/>
            </a:endParaRPr>
          </a:p>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再挿入が必要</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97B7CF3A-9F2C-42A1-A07D-A2878222CFF2}"/>
              </a:ext>
            </a:extLst>
          </p:cNvPr>
          <p:cNvSpPr txBox="1"/>
          <p:nvPr/>
        </p:nvSpPr>
        <p:spPr>
          <a:xfrm>
            <a:off x="3471120" y="4429730"/>
            <a:ext cx="2582966" cy="987526"/>
          </a:xfrm>
          <a:prstGeom prst="rect">
            <a:avLst/>
          </a:prstGeom>
          <a:solidFill>
            <a:srgbClr val="D6BBEB"/>
          </a:solidFill>
          <a:ln>
            <a:noFill/>
          </a:ln>
        </p:spPr>
        <p:txBody>
          <a:bodyPr wrap="square" tIns="36000" rIns="108000" bIns="0" rtlCol="0" anchor="ctr" anchorCtr="0">
            <a:noAutofit/>
          </a:bodyPr>
          <a:lstStyle/>
          <a:p>
            <a:pPr algn="ctr" defTabSz="914324">
              <a:lnSpc>
                <a:spcPct val="114000"/>
              </a:lnSpc>
              <a:defRPr/>
            </a:pPr>
            <a:r>
              <a:rPr lang="ja-JP" altLang="en-US" sz="1600" dirty="0">
                <a:solidFill>
                  <a:srgbClr val="000000"/>
                </a:solidFill>
                <a:latin typeface="メイリオ" panose="020B0604030504040204" pitchFamily="50" charset="-128"/>
                <a:ea typeface="メイリオ" panose="020B0604030504040204" pitchFamily="50" charset="-128"/>
              </a:rPr>
              <a:t>主治医診察時の実地研修で看護師が本人の気管カニューレ挿入を行う</a:t>
            </a:r>
          </a:p>
        </p:txBody>
      </p:sp>
      <p:sp>
        <p:nvSpPr>
          <p:cNvPr id="27" name="テキスト ボックス 26">
            <a:extLst>
              <a:ext uri="{FF2B5EF4-FFF2-40B4-BE49-F238E27FC236}">
                <a16:creationId xmlns:a16="http://schemas.microsoft.com/office/drawing/2014/main" id="{C8AE7423-B59A-48E9-AF81-0BED5C299939}"/>
              </a:ext>
            </a:extLst>
          </p:cNvPr>
          <p:cNvSpPr txBox="1"/>
          <p:nvPr/>
        </p:nvSpPr>
        <p:spPr>
          <a:xfrm>
            <a:off x="681038" y="5694428"/>
            <a:ext cx="5373044" cy="830197"/>
          </a:xfrm>
          <a:prstGeom prst="rect">
            <a:avLst/>
          </a:prstGeom>
          <a:solidFill>
            <a:schemeClr val="accent5">
              <a:lumMod val="40000"/>
              <a:lumOff val="60000"/>
            </a:schemeClr>
          </a:solidFill>
          <a:ln>
            <a:noFill/>
          </a:ln>
        </p:spPr>
        <p:txBody>
          <a:bodyPr wrap="none" tIns="36000" rIns="108000" bIns="0" rtlCol="0" anchor="ctr" anchorCtr="0">
            <a:noAutofit/>
          </a:bodyPr>
          <a:lstStyle/>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気管カニューレ抜去時、緊急対応マニュアル作成</a:t>
            </a:r>
            <a:endParaRPr lang="en-US" altLang="ja-JP" dirty="0">
              <a:solidFill>
                <a:srgbClr val="000000"/>
              </a:solidFill>
              <a:latin typeface="メイリオ" panose="020B0604030504040204" pitchFamily="50" charset="-128"/>
              <a:ea typeface="メイリオ" panose="020B0604030504040204" pitchFamily="50" charset="-128"/>
            </a:endParaRPr>
          </a:p>
          <a:p>
            <a:pPr algn="ctr" defTabSz="914324">
              <a:lnSpc>
                <a:spcPct val="114000"/>
              </a:lnSpc>
              <a:defRPr/>
            </a:pPr>
            <a:r>
              <a:rPr lang="ja-JP" altLang="en-US" dirty="0">
                <a:solidFill>
                  <a:srgbClr val="000000"/>
                </a:solidFill>
                <a:latin typeface="メイリオ" panose="020B0604030504040204" pitchFamily="50" charset="-128"/>
                <a:ea typeface="メイリオ" panose="020B0604030504040204" pitchFamily="50" charset="-128"/>
              </a:rPr>
              <a:t>緊急対応の全校シミュレーション訓練実施</a:t>
            </a:r>
          </a:p>
        </p:txBody>
      </p:sp>
      <p:sp>
        <p:nvSpPr>
          <p:cNvPr id="28" name="下矢印 15">
            <a:extLst>
              <a:ext uri="{FF2B5EF4-FFF2-40B4-BE49-F238E27FC236}">
                <a16:creationId xmlns:a16="http://schemas.microsoft.com/office/drawing/2014/main" id="{98FD5713-6447-464A-9113-65BE9BA3DF6B}"/>
              </a:ext>
            </a:extLst>
          </p:cNvPr>
          <p:cNvSpPr/>
          <p:nvPr/>
        </p:nvSpPr>
        <p:spPr>
          <a:xfrm>
            <a:off x="1928155" y="2865852"/>
            <a:ext cx="339590" cy="2361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29" name="下矢印 15">
            <a:extLst>
              <a:ext uri="{FF2B5EF4-FFF2-40B4-BE49-F238E27FC236}">
                <a16:creationId xmlns:a16="http://schemas.microsoft.com/office/drawing/2014/main" id="{E51855A8-F0FD-42E8-B668-CA4BE7A5BC7B}"/>
              </a:ext>
            </a:extLst>
          </p:cNvPr>
          <p:cNvSpPr/>
          <p:nvPr/>
        </p:nvSpPr>
        <p:spPr>
          <a:xfrm>
            <a:off x="4592807" y="4173053"/>
            <a:ext cx="339590" cy="2361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33" name="下矢印 15">
            <a:extLst>
              <a:ext uri="{FF2B5EF4-FFF2-40B4-BE49-F238E27FC236}">
                <a16:creationId xmlns:a16="http://schemas.microsoft.com/office/drawing/2014/main" id="{3B707792-A3BC-4AB1-B914-7907EC95F253}"/>
              </a:ext>
            </a:extLst>
          </p:cNvPr>
          <p:cNvSpPr/>
          <p:nvPr/>
        </p:nvSpPr>
        <p:spPr>
          <a:xfrm>
            <a:off x="1930463" y="4199860"/>
            <a:ext cx="339590" cy="136842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srgbClr val="FFFFFF"/>
              </a:solidFill>
              <a:latin typeface="游ゴシック" panose="020F0502020204030204"/>
              <a:ea typeface="游ゴシック" panose="020B0400000000000000" pitchFamily="50" charset="-128"/>
            </a:endParaRPr>
          </a:p>
        </p:txBody>
      </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58991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1038" y="1449391"/>
            <a:ext cx="1364330" cy="361843"/>
          </a:xfrm>
          <a:prstGeom prst="rect">
            <a:avLst/>
          </a:prstGeom>
          <a:noFill/>
          <a:ln>
            <a:solidFill>
              <a:srgbClr val="00206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rgbClr val="002060"/>
                </a:solidFill>
                <a:latin typeface="メイリオ" panose="020B0604030504040204" pitchFamily="50" charset="-128"/>
                <a:ea typeface="メイリオ" panose="020B0604030504040204" pitchFamily="50" charset="-128"/>
              </a:rPr>
              <a:t>初期対応</a:t>
            </a:r>
          </a:p>
        </p:txBody>
      </p:sp>
      <p:sp>
        <p:nvSpPr>
          <p:cNvPr id="3" name="テキスト ボックス 2"/>
          <p:cNvSpPr txBox="1"/>
          <p:nvPr/>
        </p:nvSpPr>
        <p:spPr>
          <a:xfrm>
            <a:off x="962526" y="1834070"/>
            <a:ext cx="8311650" cy="1923604"/>
          </a:xfrm>
          <a:prstGeom prst="rect">
            <a:avLst/>
          </a:prstGeom>
          <a:noFill/>
        </p:spPr>
        <p:txBody>
          <a:bodyPr wrap="square" rtlCol="0">
            <a:spAutoFit/>
          </a:bodyPr>
          <a:lstStyle/>
          <a:p>
            <a:pPr marL="285725" indent="-285725" eaLnBrk="0" fontAlgn="base" hangingPunct="0">
              <a:lnSpc>
                <a:spcPct val="125000"/>
              </a:lnSpc>
              <a:spcAft>
                <a:spcPct val="0"/>
              </a:spcAft>
              <a:buClr>
                <a:srgbClr val="002060"/>
              </a:buClr>
              <a:buFont typeface="Arial" panose="020B0604020202020204" pitchFamily="34" charset="0"/>
              <a:buChar char="•"/>
            </a:pPr>
            <a:r>
              <a:rPr lang="ja-JP" altLang="ja-JP" sz="1600" dirty="0">
                <a:solidFill>
                  <a:srgbClr val="000000"/>
                </a:solidFill>
                <a:latin typeface="メイリオ" panose="020B0604030504040204" pitchFamily="50" charset="-128"/>
                <a:ea typeface="メイリオ" panose="020B0604030504040204" pitchFamily="50" charset="-128"/>
              </a:rPr>
              <a:t>あわてない、本人を緊張させない、不安にさせない</a:t>
            </a:r>
          </a:p>
          <a:p>
            <a:pPr marL="285725" indent="-285725" eaLnBrk="0" fontAlgn="base" hangingPunct="0">
              <a:lnSpc>
                <a:spcPct val="125000"/>
              </a:lnSpc>
              <a:spcAft>
                <a:spcPct val="0"/>
              </a:spcAft>
              <a:buClr>
                <a:srgbClr val="002060"/>
              </a:buClr>
              <a:buFont typeface="Arial" panose="020B0604020202020204" pitchFamily="34" charset="0"/>
              <a:buChar char="•"/>
            </a:pPr>
            <a:r>
              <a:rPr lang="ja-JP" altLang="ja-JP" sz="1600" dirty="0">
                <a:solidFill>
                  <a:srgbClr val="000000"/>
                </a:solidFill>
                <a:latin typeface="メイリオ" panose="020B0604030504040204" pitchFamily="50" charset="-128"/>
                <a:ea typeface="メイリオ" panose="020B0604030504040204" pitchFamily="50" charset="-128"/>
              </a:rPr>
              <a:t>リラックスして呼吸しやすい姿勢の保持</a:t>
            </a:r>
          </a:p>
          <a:p>
            <a:pPr marL="285725" indent="-285725" eaLnBrk="0" fontAlgn="base" hangingPunct="0">
              <a:lnSpc>
                <a:spcPct val="125000"/>
              </a:lnSpc>
              <a:spcAft>
                <a:spcPct val="0"/>
              </a:spcAft>
              <a:buClr>
                <a:srgbClr val="002060"/>
              </a:buClr>
              <a:buFont typeface="Arial" panose="020B0604020202020204" pitchFamily="34" charset="0"/>
              <a:buChar char="•"/>
            </a:pPr>
            <a:r>
              <a:rPr lang="ja-JP" altLang="ja-JP" sz="1600" dirty="0">
                <a:solidFill>
                  <a:srgbClr val="000000"/>
                </a:solidFill>
                <a:latin typeface="メイリオ" panose="020B0604030504040204" pitchFamily="50" charset="-128"/>
                <a:ea typeface="メイリオ" panose="020B0604030504040204" pitchFamily="50" charset="-128"/>
              </a:rPr>
              <a:t>換気状態確認、</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600" baseline="-25000" dirty="0">
                <a:solidFill>
                  <a:srgbClr val="000000"/>
                </a:solidFill>
                <a:latin typeface="メイリオ" panose="020B0604030504040204" pitchFamily="50" charset="-128"/>
                <a:ea typeface="メイリオ" panose="020B0604030504040204" pitchFamily="50" charset="-128"/>
              </a:rPr>
              <a:t>2</a:t>
            </a:r>
            <a:r>
              <a:rPr lang="ja-JP" altLang="ja-JP" sz="1600" dirty="0">
                <a:solidFill>
                  <a:srgbClr val="000000"/>
                </a:solidFill>
                <a:latin typeface="メイリオ" panose="020B0604030504040204" pitchFamily="50" charset="-128"/>
                <a:ea typeface="メイリオ" panose="020B0604030504040204" pitchFamily="50" charset="-128"/>
              </a:rPr>
              <a:t>　確認</a:t>
            </a:r>
          </a:p>
          <a:p>
            <a:pPr marL="285725" indent="-285725" eaLnBrk="0" fontAlgn="base" hangingPunct="0">
              <a:lnSpc>
                <a:spcPct val="125000"/>
              </a:lnSpc>
              <a:spcAft>
                <a:spcPct val="0"/>
              </a:spcAft>
              <a:buClr>
                <a:srgbClr val="002060"/>
              </a:buClr>
              <a:buFont typeface="Arial" panose="020B0604020202020204" pitchFamily="34" charset="0"/>
              <a:buChar char="•"/>
            </a:pPr>
            <a:r>
              <a:rPr lang="ja-JP" altLang="ja-JP" sz="1600" dirty="0">
                <a:solidFill>
                  <a:srgbClr val="000000"/>
                </a:solidFill>
                <a:latin typeface="メイリオ" panose="020B0604030504040204" pitchFamily="50" charset="-128"/>
                <a:ea typeface="メイリオ" panose="020B0604030504040204" pitchFamily="50" charset="-128"/>
              </a:rPr>
              <a:t>気管切開孔に痰があれば適宜吸引（吸引チューブを奥まで入れ過ぎない</a:t>
            </a:r>
            <a:r>
              <a:rPr lang="ja-JP" altLang="en-US" sz="1600" dirty="0">
                <a:solidFill>
                  <a:srgbClr val="000000"/>
                </a:solidFill>
                <a:latin typeface="メイリオ" panose="020B0604030504040204" pitchFamily="50" charset="-128"/>
                <a:ea typeface="メイリオ" panose="020B0604030504040204" pitchFamily="50" charset="-128"/>
              </a:rPr>
              <a:t>）</a:t>
            </a:r>
            <a:endParaRPr lang="ja-JP" altLang="ja-JP" sz="1600" dirty="0">
              <a:solidFill>
                <a:srgbClr val="000000"/>
              </a:solidFill>
              <a:latin typeface="メイリオ" panose="020B0604030504040204" pitchFamily="50" charset="-128"/>
              <a:ea typeface="メイリオ" panose="020B0604030504040204" pitchFamily="50" charset="-128"/>
            </a:endParaRPr>
          </a:p>
          <a:p>
            <a:pPr marL="285725" indent="-285725" eaLnBrk="0" fontAlgn="base" hangingPunct="0">
              <a:lnSpc>
                <a:spcPct val="125000"/>
              </a:lnSpc>
              <a:spcAft>
                <a:spcPct val="0"/>
              </a:spcAft>
              <a:buClr>
                <a:srgbClr val="002060"/>
              </a:buClr>
              <a:buFont typeface="Arial" panose="020B0604020202020204" pitchFamily="34" charset="0"/>
              <a:buChar char="•"/>
            </a:pPr>
            <a:r>
              <a:rPr lang="ja-JP" altLang="ja-JP" sz="1600" dirty="0">
                <a:solidFill>
                  <a:srgbClr val="000000"/>
                </a:solidFill>
                <a:latin typeface="メイリオ" panose="020B0604030504040204" pitchFamily="50" charset="-128"/>
                <a:ea typeface="メイリオ" panose="020B0604030504040204" pitchFamily="50" charset="-128"/>
              </a:rPr>
              <a:t>ゼコゼコして奥に痰がありそうな場合、</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600" baseline="-25000" dirty="0">
                <a:solidFill>
                  <a:srgbClr val="000000"/>
                </a:solidFill>
                <a:latin typeface="メイリオ" panose="020B0604030504040204" pitchFamily="50" charset="-128"/>
                <a:ea typeface="メイリオ" panose="020B0604030504040204" pitchFamily="50" charset="-128"/>
              </a:rPr>
              <a:t>2</a:t>
            </a:r>
            <a:r>
              <a:rPr lang="ja-JP" altLang="ja-JP" sz="1600" dirty="0">
                <a:solidFill>
                  <a:srgbClr val="000000"/>
                </a:solidFill>
                <a:latin typeface="メイリオ" panose="020B0604030504040204" pitchFamily="50" charset="-128"/>
                <a:ea typeface="メイリオ" panose="020B0604030504040204" pitchFamily="50" charset="-128"/>
              </a:rPr>
              <a:t>が保たれていれば、ネブライザー使用</a:t>
            </a:r>
          </a:p>
          <a:p>
            <a:pPr marL="285725" indent="-285725" eaLnBrk="0" fontAlgn="base" hangingPunct="0">
              <a:lnSpc>
                <a:spcPct val="125000"/>
              </a:lnSpc>
              <a:spcAft>
                <a:spcPct val="0"/>
              </a:spcAft>
              <a:buClr>
                <a:srgbClr val="002060"/>
              </a:buClr>
              <a:buFont typeface="Arial" panose="020B0604020202020204" pitchFamily="34" charset="0"/>
              <a:buChar char="•"/>
            </a:pP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600" baseline="-25000" dirty="0">
                <a:solidFill>
                  <a:srgbClr val="000000"/>
                </a:solidFill>
                <a:latin typeface="メイリオ" panose="020B0604030504040204" pitchFamily="50" charset="-128"/>
                <a:ea typeface="メイリオ" panose="020B0604030504040204" pitchFamily="50" charset="-128"/>
              </a:rPr>
              <a:t>2</a:t>
            </a:r>
            <a:r>
              <a:rPr lang="ja-JP" altLang="ja-JP" sz="1600" dirty="0">
                <a:solidFill>
                  <a:srgbClr val="000000"/>
                </a:solidFill>
                <a:latin typeface="メイリオ" panose="020B0604030504040204" pitchFamily="50" charset="-128"/>
                <a:ea typeface="メイリオ" panose="020B0604030504040204" pitchFamily="50" charset="-128"/>
              </a:rPr>
              <a:t>が下がってくるなら、酸素使用（酸素マスク、トラキマスクなど使用）</a:t>
            </a:r>
          </a:p>
        </p:txBody>
      </p:sp>
      <p:sp>
        <p:nvSpPr>
          <p:cNvPr id="4" name="テキスト ボックス 3"/>
          <p:cNvSpPr txBox="1"/>
          <p:nvPr/>
        </p:nvSpPr>
        <p:spPr>
          <a:xfrm>
            <a:off x="681038" y="4009190"/>
            <a:ext cx="3573414" cy="361843"/>
          </a:xfrm>
          <a:prstGeom prst="rect">
            <a:avLst/>
          </a:prstGeom>
          <a:noFill/>
          <a:ln>
            <a:solidFill>
              <a:srgbClr val="00206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rgbClr val="002060"/>
                </a:solidFill>
                <a:latin typeface="メイリオ" panose="020B0604030504040204" pitchFamily="50" charset="-128"/>
                <a:ea typeface="メイリオ" panose="020B0604030504040204" pitchFamily="50" charset="-128"/>
              </a:rPr>
              <a:t>気管カニューレ再挿入の手順  １</a:t>
            </a:r>
          </a:p>
        </p:txBody>
      </p:sp>
      <p:sp>
        <p:nvSpPr>
          <p:cNvPr id="6" name="テキスト ボックス 5"/>
          <p:cNvSpPr txBox="1"/>
          <p:nvPr/>
        </p:nvSpPr>
        <p:spPr>
          <a:xfrm flipH="1">
            <a:off x="962526" y="4459352"/>
            <a:ext cx="8311650" cy="2231380"/>
          </a:xfrm>
          <a:prstGeom prst="rect">
            <a:avLst/>
          </a:prstGeom>
          <a:noFill/>
        </p:spPr>
        <p:txBody>
          <a:bodyPr wrap="square" rtlCol="0">
            <a:spAutoFit/>
          </a:bodyPr>
          <a:lstStyle/>
          <a:p>
            <a:pPr marL="342872" indent="-342872" eaLnBrk="0" fontAlgn="base" hangingPunct="0">
              <a:lnSpc>
                <a:spcPct val="125000"/>
              </a:lnSpc>
              <a:spcBef>
                <a:spcPct val="0"/>
              </a:spcBef>
              <a:spcAft>
                <a:spcPct val="0"/>
              </a:spcAft>
              <a:buFont typeface="+mj-ea"/>
              <a:buAutoNum type="circleNumDbPlain"/>
            </a:pPr>
            <a:r>
              <a:rPr lang="ja-JP" altLang="ja-JP" sz="1600" dirty="0">
                <a:solidFill>
                  <a:srgbClr val="000000"/>
                </a:solidFill>
                <a:latin typeface="メイリオ" panose="020B0604030504040204" pitchFamily="50" charset="-128"/>
                <a:ea typeface="メイリオ" panose="020B0604030504040204" pitchFamily="50" charset="-128"/>
              </a:rPr>
              <a:t>あわてない、本人を緊張させない、不安にさせない</a:t>
            </a:r>
          </a:p>
          <a:p>
            <a:pPr marL="342872" indent="-342872" eaLnBrk="0" fontAlgn="base" hangingPunct="0">
              <a:lnSpc>
                <a:spcPct val="125000"/>
              </a:lnSpc>
              <a:spcBef>
                <a:spcPct val="0"/>
              </a:spcBef>
              <a:spcAft>
                <a:spcPct val="0"/>
              </a:spcAft>
              <a:buFont typeface="+mj-ea"/>
              <a:buAutoNum type="circleNumDbPlain"/>
            </a:pPr>
            <a:r>
              <a:rPr lang="ja-JP" altLang="ja-JP" sz="1600" dirty="0">
                <a:solidFill>
                  <a:srgbClr val="000000"/>
                </a:solidFill>
                <a:latin typeface="メイリオ" panose="020B0604030504040204" pitchFamily="50" charset="-128"/>
                <a:ea typeface="メイリオ" panose="020B0604030504040204" pitchFamily="50" charset="-128"/>
              </a:rPr>
              <a:t>仰臥位とし、肩～後頸部にタオル枕を入れ、頸部を伸展位（軽い後屈位）とする（過度にはしない）</a:t>
            </a:r>
          </a:p>
          <a:p>
            <a:pPr marL="325412" indent="-325412" eaLnBrk="0" fontAlgn="base" hangingPunct="0">
              <a:lnSpc>
                <a:spcPct val="125000"/>
              </a:lnSpc>
              <a:spcBef>
                <a:spcPct val="0"/>
              </a:spcBef>
              <a:spcAft>
                <a:spcPct val="0"/>
              </a:spcAft>
            </a:pPr>
            <a:r>
              <a:rPr lang="ja-JP" altLang="ja-JP" sz="1600" dirty="0">
                <a:solidFill>
                  <a:srgbClr val="000000"/>
                </a:solidFill>
                <a:latin typeface="メイリオ" panose="020B0604030504040204" pitchFamily="50" charset="-128"/>
                <a:ea typeface="メイリオ" panose="020B0604030504040204" pitchFamily="50" charset="-128"/>
              </a:rPr>
              <a:t>＊</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ja-JP" sz="1600" dirty="0">
                <a:solidFill>
                  <a:srgbClr val="000000"/>
                </a:solidFill>
                <a:latin typeface="メイリオ" panose="020B0604030504040204" pitchFamily="50" charset="-128"/>
                <a:ea typeface="メイリオ" panose="020B0604030504040204" pitchFamily="50" charset="-128"/>
              </a:rPr>
              <a:t>必要に応じて、上肢と体幹をバスタオルなどでくるみ動きを抑制する</a:t>
            </a:r>
            <a:r>
              <a:rPr lang="ja-JP" altLang="en-US" sz="1600" dirty="0">
                <a:solidFill>
                  <a:srgbClr val="000000"/>
                </a:solidFill>
                <a:latin typeface="メイリオ" panose="020B0604030504040204" pitchFamily="50" charset="-128"/>
                <a:ea typeface="メイリオ" panose="020B0604030504040204" pitchFamily="50" charset="-128"/>
              </a:rPr>
              <a:t>が、これによって子どもがかえって不安になるようなら、あえて行わない</a:t>
            </a:r>
            <a:endParaRPr lang="en-US" altLang="ja-JP" sz="1600" dirty="0">
              <a:solidFill>
                <a:srgbClr val="000000"/>
              </a:solidFill>
              <a:latin typeface="メイリオ" panose="020B0604030504040204" pitchFamily="50" charset="-128"/>
              <a:ea typeface="メイリオ" panose="020B0604030504040204" pitchFamily="50" charset="-128"/>
            </a:endParaRPr>
          </a:p>
          <a:p>
            <a:pPr marL="325412" indent="-325412"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 子どもの状態や、場面によっては、座位や、車椅子上での姿勢のままで再挿入を行う方が良い場合もある</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8" name="タイトル 7">
            <a:extLst>
              <a:ext uri="{FF2B5EF4-FFF2-40B4-BE49-F238E27FC236}">
                <a16:creationId xmlns:a16="http://schemas.microsoft.com/office/drawing/2014/main" id="{40DA78EF-416C-4E3F-9A2F-3E8D7EC35178}"/>
              </a:ext>
            </a:extLst>
          </p:cNvPr>
          <p:cNvSpPr>
            <a:spLocks noGrp="1"/>
          </p:cNvSpPr>
          <p:nvPr>
            <p:ph type="title"/>
          </p:nvPr>
        </p:nvSpPr>
        <p:spPr/>
        <p:txBody>
          <a:bodyPr>
            <a:normAutofit/>
          </a:bodyPr>
          <a:lstStyle/>
          <a:p>
            <a:r>
              <a:rPr lang="ja-JP" altLang="en-US" sz="2799" dirty="0"/>
              <a:t>気管カニューレ事故抜去時の対応</a:t>
            </a:r>
          </a:p>
        </p:txBody>
      </p:sp>
      <p:sp>
        <p:nvSpPr>
          <p:cNvPr id="9" name="テキスト プレースホルダー 8">
            <a:extLst>
              <a:ext uri="{FF2B5EF4-FFF2-40B4-BE49-F238E27FC236}">
                <a16:creationId xmlns:a16="http://schemas.microsoft.com/office/drawing/2014/main" id="{714C6F13-1285-43A6-BEB6-838C3C21A10D}"/>
              </a:ext>
            </a:extLst>
          </p:cNvPr>
          <p:cNvSpPr>
            <a:spLocks noGrp="1"/>
          </p:cNvSpPr>
          <p:nvPr>
            <p:ph type="body" sz="quarter" idx="10"/>
          </p:nvPr>
        </p:nvSpPr>
        <p:spPr/>
        <p:txBody>
          <a:bodyPr/>
          <a:lstStyle/>
          <a:p>
            <a:r>
              <a:rPr kumimoji="1" lang="ja-JP" altLang="en-US" dirty="0"/>
              <a:t>　</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661516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12">
            <a:extLst>
              <a:ext uri="{FF2B5EF4-FFF2-40B4-BE49-F238E27FC236}">
                <a16:creationId xmlns:a16="http://schemas.microsoft.com/office/drawing/2014/main" id="{56D6D72A-73DB-42CE-8AAB-D29077A04EF8}"/>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15" name="テキスト ボックス 14">
            <a:extLst>
              <a:ext uri="{FF2B5EF4-FFF2-40B4-BE49-F238E27FC236}">
                <a16:creationId xmlns:a16="http://schemas.microsoft.com/office/drawing/2014/main" id="{151AA1E1-22DD-471F-9E39-83893867B2D1}"/>
              </a:ext>
            </a:extLst>
          </p:cNvPr>
          <p:cNvSpPr txBox="1"/>
          <p:nvPr/>
        </p:nvSpPr>
        <p:spPr>
          <a:xfrm>
            <a:off x="668339" y="1128912"/>
            <a:ext cx="3573414" cy="361843"/>
          </a:xfrm>
          <a:prstGeom prst="rect">
            <a:avLst/>
          </a:prstGeom>
          <a:noFill/>
          <a:ln>
            <a:solidFill>
              <a:srgbClr val="00206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rgbClr val="002060"/>
                </a:solidFill>
                <a:latin typeface="メイリオ" panose="020B0604030504040204" pitchFamily="50" charset="-128"/>
                <a:ea typeface="メイリオ" panose="020B0604030504040204" pitchFamily="50" charset="-128"/>
              </a:rPr>
              <a:t>気管カニューレ再挿入の手順 ２</a:t>
            </a:r>
          </a:p>
        </p:txBody>
      </p:sp>
      <p:sp>
        <p:nvSpPr>
          <p:cNvPr id="16" name="テキスト ボックス 15">
            <a:extLst>
              <a:ext uri="{FF2B5EF4-FFF2-40B4-BE49-F238E27FC236}">
                <a16:creationId xmlns:a16="http://schemas.microsoft.com/office/drawing/2014/main" id="{136EDC0D-0774-46CC-8F22-528C501B7065}"/>
              </a:ext>
            </a:extLst>
          </p:cNvPr>
          <p:cNvSpPr txBox="1"/>
          <p:nvPr/>
        </p:nvSpPr>
        <p:spPr>
          <a:xfrm flipH="1">
            <a:off x="949818" y="1643497"/>
            <a:ext cx="8333334" cy="5047236"/>
          </a:xfrm>
          <a:prstGeom prst="rect">
            <a:avLst/>
          </a:prstGeom>
          <a:noFill/>
        </p:spPr>
        <p:txBody>
          <a:bodyPr wrap="square" lIns="0" tIns="0" rIns="0" bIns="0" rtlCol="0">
            <a:noAutofit/>
          </a:bodyPr>
          <a:lstStyle/>
          <a:p>
            <a:pPr marL="266677" indent="-266677"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③ 抜けた場合に挿入することになっている気</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管カニューレ（同じサイズのカニューレ、</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ワンサイズ細いカニューレ、カフなしカニ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spc="-150" dirty="0">
                <a:solidFill>
                  <a:srgbClr val="000000"/>
                </a:solidFill>
                <a:latin typeface="メイリオ" panose="020B0604030504040204" pitchFamily="50" charset="-128"/>
                <a:ea typeface="メイリオ" panose="020B0604030504040204" pitchFamily="50" charset="-128"/>
              </a:rPr>
              <a:t>ューレなど</a:t>
            </a:r>
            <a:r>
              <a:rPr lang="ja-JP" altLang="en-US" sz="1600" spc="-599" dirty="0">
                <a:solidFill>
                  <a:srgbClr val="000000"/>
                </a:solidFill>
                <a:latin typeface="メイリオ" panose="020B0604030504040204" pitchFamily="50" charset="-128"/>
                <a:ea typeface="メイリオ" panose="020B0604030504040204" pitchFamily="50" charset="-128"/>
              </a:rPr>
              <a:t>、</a:t>
            </a:r>
            <a:r>
              <a:rPr lang="ja-JP" altLang="en-US" sz="1600" spc="-150" dirty="0">
                <a:solidFill>
                  <a:srgbClr val="000000"/>
                </a:solidFill>
                <a:latin typeface="メイリオ" panose="020B0604030504040204" pitchFamily="50" charset="-128"/>
                <a:ea typeface="メイリオ" panose="020B0604030504040204" pitchFamily="50" charset="-128"/>
              </a:rPr>
              <a:t>予め</a:t>
            </a:r>
            <a:r>
              <a:rPr lang="ja-JP" altLang="en-US" sz="1600" dirty="0">
                <a:solidFill>
                  <a:srgbClr val="000000"/>
                </a:solidFill>
                <a:latin typeface="メイリオ" panose="020B0604030504040204" pitchFamily="50" charset="-128"/>
                <a:ea typeface="メイリオ" panose="020B0604030504040204" pitchFamily="50" charset="-128"/>
              </a:rPr>
              <a:t>決</a:t>
            </a:r>
            <a:r>
              <a:rPr lang="ja-JP" altLang="en-US" sz="1600" spc="-150" dirty="0">
                <a:solidFill>
                  <a:srgbClr val="000000"/>
                </a:solidFill>
                <a:latin typeface="メイリオ" panose="020B0604030504040204" pitchFamily="50" charset="-128"/>
                <a:ea typeface="メイリオ" panose="020B0604030504040204" pitchFamily="50" charset="-128"/>
              </a:rPr>
              <a:t>めてあるもの</a:t>
            </a:r>
            <a:r>
              <a:rPr lang="ja-JP" altLang="en-US" sz="1600" spc="-599" dirty="0">
                <a:solidFill>
                  <a:srgbClr val="000000"/>
                </a:solidFill>
                <a:latin typeface="メイリオ" panose="020B0604030504040204" pitchFamily="50" charset="-128"/>
                <a:ea typeface="メイリオ" panose="020B0604030504040204" pitchFamily="50" charset="-128"/>
              </a:rPr>
              <a:t>）</a:t>
            </a:r>
            <a:r>
              <a:rPr lang="ja-JP" altLang="en-US" sz="1600" spc="-150" dirty="0">
                <a:solidFill>
                  <a:srgbClr val="000000"/>
                </a:solidFill>
                <a:latin typeface="メイリオ" panose="020B0604030504040204" pitchFamily="50" charset="-128"/>
                <a:ea typeface="メイリオ" panose="020B0604030504040204" pitchFamily="50" charset="-128"/>
              </a:rPr>
              <a:t>を準備する。</a:t>
            </a:r>
          </a:p>
          <a:p>
            <a:pPr marL="266677" indent="-266677"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・スタイレット付きの気管カニューレ使用ケー</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スでは、スタイレットを入れて挿入するのか、スタイレットを使わずに挿入するのかを、確認しておく。</a:t>
            </a:r>
          </a:p>
          <a:p>
            <a:pPr marL="266677" indent="-266677"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 抜けた気管カニューレをそのまま再挿入する場合はアルコール綿か清拭綿で清拭。</a:t>
            </a:r>
          </a:p>
          <a:p>
            <a:pPr marL="266677" indent="-266677"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 カフ付き気管カニューレでは、カフのエアを</a:t>
            </a:r>
            <a:r>
              <a:rPr lang="en-US" altLang="ja-JP" sz="1600" dirty="0">
                <a:solidFill>
                  <a:srgbClr val="000000"/>
                </a:solidFill>
                <a:latin typeface="メイリオ" panose="020B0604030504040204" pitchFamily="50" charset="-128"/>
                <a:ea typeface="メイリオ" panose="020B0604030504040204" pitchFamily="50" charset="-128"/>
              </a:rPr>
              <a:t>5ml</a:t>
            </a:r>
            <a:r>
              <a:rPr lang="ja-JP" altLang="en-US" sz="1600" dirty="0">
                <a:solidFill>
                  <a:srgbClr val="000000"/>
                </a:solidFill>
                <a:latin typeface="メイリオ" panose="020B0604030504040204" pitchFamily="50" charset="-128"/>
                <a:ea typeface="メイリオ" panose="020B0604030504040204" pitchFamily="50" charset="-128"/>
              </a:rPr>
              <a:t>シリンジで抜く。（このためのシリンジを常時用意しておく）</a:t>
            </a:r>
          </a:p>
          <a:p>
            <a:pPr marL="266677" indent="-266677" eaLnBrk="0" fontAlgn="base" hangingPunct="0">
              <a:lnSpc>
                <a:spcPct val="125000"/>
              </a:lnSpc>
              <a:spcBef>
                <a:spcPct val="0"/>
              </a:spcBef>
              <a:spcAft>
                <a:spcPts val="599"/>
              </a:spcAft>
            </a:pPr>
            <a:r>
              <a:rPr lang="ja-JP" altLang="en-US" sz="1600" dirty="0">
                <a:solidFill>
                  <a:srgbClr val="000000"/>
                </a:solidFill>
                <a:latin typeface="メイリオ" panose="020B0604030504040204" pitchFamily="50" charset="-128"/>
                <a:ea typeface="メイリオ" panose="020B0604030504040204" pitchFamily="50" charset="-128"/>
              </a:rPr>
              <a:t>・ 気管カニューレ外壁にゼリーを薄めにつける。（ゼリーは医療用潤滑剤「ヌルゼリー」など。最近はキシロカインゼリーは使わないが、キシロカインゼリーでも可。）</a:t>
            </a:r>
            <a:r>
              <a:rPr lang="ja-JP" altLang="en-US" sz="1600" u="sng" dirty="0">
                <a:solidFill>
                  <a:srgbClr val="FF0000"/>
                </a:solidFill>
                <a:latin typeface="メイリオ" panose="020B0604030504040204" pitchFamily="50" charset="-128"/>
                <a:ea typeface="メイリオ" panose="020B0604030504040204" pitchFamily="50" charset="-128"/>
              </a:rPr>
              <a:t>トロッと垂れるようなゼリーの付け方は避ける（ゼリーが気管内やカニューレ内に入り込み呼吸を阻害しないように。）ガーゼに付けたゼリーを気管カニューレ外壁に薄く塗るという感じで行う。</a:t>
            </a:r>
          </a:p>
          <a:p>
            <a:pPr marL="266677" indent="-266677" eaLnBrk="0" fontAlgn="base" hangingPunct="0">
              <a:lnSpc>
                <a:spcPct val="125000"/>
              </a:lnSpc>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④ </a:t>
            </a:r>
            <a:r>
              <a:rPr lang="ja-JP" altLang="en-US" sz="1600" spc="-69" dirty="0">
                <a:solidFill>
                  <a:srgbClr val="000000"/>
                </a:solidFill>
                <a:latin typeface="メイリオ" panose="020B0604030504040204" pitchFamily="50" charset="-128"/>
                <a:ea typeface="メイリオ" panose="020B0604030504040204" pitchFamily="50" charset="-128"/>
              </a:rPr>
              <a:t>気管切開孔の消毒は不要</a:t>
            </a:r>
            <a:r>
              <a:rPr lang="ja-JP" altLang="en-US" sz="1600" spc="-599" dirty="0">
                <a:solidFill>
                  <a:srgbClr val="000000"/>
                </a:solidFill>
                <a:latin typeface="メイリオ" panose="020B0604030504040204" pitchFamily="50" charset="-128"/>
                <a:ea typeface="メイリオ" panose="020B0604030504040204" pitchFamily="50" charset="-128"/>
              </a:rPr>
              <a:t>。</a:t>
            </a:r>
            <a:r>
              <a:rPr lang="ja-JP" altLang="en-US" sz="1600" spc="-69" dirty="0">
                <a:solidFill>
                  <a:srgbClr val="000000"/>
                </a:solidFill>
                <a:latin typeface="メイリオ" panose="020B0604030504040204" pitchFamily="50" charset="-128"/>
                <a:ea typeface="メイリオ" panose="020B0604030504040204" pitchFamily="50" charset="-128"/>
              </a:rPr>
              <a:t>切開孔に分泌物が付着している時は</a:t>
            </a:r>
            <a:r>
              <a:rPr lang="ja-JP" altLang="en-US" sz="1600" spc="-599" dirty="0">
                <a:solidFill>
                  <a:srgbClr val="000000"/>
                </a:solidFill>
                <a:latin typeface="メイリオ" panose="020B0604030504040204" pitchFamily="50" charset="-128"/>
                <a:ea typeface="メイリオ" panose="020B0604030504040204" pitchFamily="50" charset="-128"/>
              </a:rPr>
              <a:t>、</a:t>
            </a:r>
            <a:r>
              <a:rPr lang="ja-JP" altLang="en-US" sz="1600" spc="-69" dirty="0">
                <a:solidFill>
                  <a:srgbClr val="000000"/>
                </a:solidFill>
                <a:latin typeface="メイリオ" panose="020B0604030504040204" pitchFamily="50" charset="-128"/>
                <a:ea typeface="メイリオ" panose="020B0604030504040204" pitchFamily="50" charset="-128"/>
              </a:rPr>
              <a:t>吸引か綿棒により除去する。</a:t>
            </a:r>
          </a:p>
        </p:txBody>
      </p:sp>
      <p:grpSp>
        <p:nvGrpSpPr>
          <p:cNvPr id="17" name="グループ化 16">
            <a:extLst>
              <a:ext uri="{FF2B5EF4-FFF2-40B4-BE49-F238E27FC236}">
                <a16:creationId xmlns:a16="http://schemas.microsoft.com/office/drawing/2014/main" id="{33E19F85-DE4A-4DCF-B6A9-5D99E13AE88C}"/>
              </a:ext>
            </a:extLst>
          </p:cNvPr>
          <p:cNvGrpSpPr/>
          <p:nvPr/>
        </p:nvGrpSpPr>
        <p:grpSpPr>
          <a:xfrm>
            <a:off x="5302754" y="1643500"/>
            <a:ext cx="3980399" cy="1482071"/>
            <a:chOff x="5525987" y="3836947"/>
            <a:chExt cx="4983546" cy="1855585"/>
          </a:xfrm>
        </p:grpSpPr>
        <p:pic>
          <p:nvPicPr>
            <p:cNvPr id="4" name="図 3"/>
            <p:cNvPicPr>
              <a:picLocks noChangeAspect="1"/>
            </p:cNvPicPr>
            <p:nvPr/>
          </p:nvPicPr>
          <p:blipFill>
            <a:blip r:embed="rId3"/>
            <a:stretch>
              <a:fillRect/>
            </a:stretch>
          </p:blipFill>
          <p:spPr>
            <a:xfrm>
              <a:off x="5525987" y="3836947"/>
              <a:ext cx="2316646" cy="1855585"/>
            </a:xfrm>
            <a:prstGeom prst="rect">
              <a:avLst/>
            </a:prstGeom>
          </p:spPr>
        </p:pic>
        <p:pic>
          <p:nvPicPr>
            <p:cNvPr id="5" name="図 4"/>
            <p:cNvPicPr>
              <a:picLocks noChangeAspect="1"/>
            </p:cNvPicPr>
            <p:nvPr/>
          </p:nvPicPr>
          <p:blipFill>
            <a:blip r:embed="rId4"/>
            <a:stretch>
              <a:fillRect/>
            </a:stretch>
          </p:blipFill>
          <p:spPr>
            <a:xfrm>
              <a:off x="7940393" y="3838629"/>
              <a:ext cx="2569140" cy="1853903"/>
            </a:xfrm>
            <a:prstGeom prst="rect">
              <a:avLst/>
            </a:prstGeom>
          </p:spPr>
        </p:pic>
        <p:sp>
          <p:nvSpPr>
            <p:cNvPr id="6" name="テキスト ボックス 5"/>
            <p:cNvSpPr txBox="1"/>
            <p:nvPr/>
          </p:nvSpPr>
          <p:spPr>
            <a:xfrm>
              <a:off x="5626661" y="3948925"/>
              <a:ext cx="1061756" cy="230816"/>
            </a:xfrm>
            <a:prstGeom prst="rect">
              <a:avLst/>
            </a:prstGeom>
            <a:solidFill>
              <a:schemeClr val="bg1"/>
            </a:solidFill>
            <a:ln>
              <a:noFill/>
            </a:ln>
          </p:spPr>
          <p:txBody>
            <a:bodyPr wrap="square" lIns="36000" tIns="36000" rIns="36000" bIns="0" rtlCol="0" anchor="ctr" anchorCtr="0">
              <a:noAutofit/>
            </a:bodyPr>
            <a:lstStyle/>
            <a:p>
              <a:pPr eaLnBrk="0" fontAlgn="base" hangingPunct="0">
                <a:spcBef>
                  <a:spcPct val="0"/>
                </a:spcBef>
                <a:spcAft>
                  <a:spcPct val="0"/>
                </a:spcAft>
              </a:pPr>
              <a:r>
                <a:rPr lang="ja-JP" altLang="en-US" sz="1000" dirty="0">
                  <a:solidFill>
                    <a:srgbClr val="000000"/>
                  </a:solidFill>
                  <a:latin typeface="メイリオ" panose="020B0604030504040204" pitchFamily="50" charset="-128"/>
                  <a:ea typeface="メイリオ" panose="020B0604030504040204" pitchFamily="50" charset="-128"/>
                </a:rPr>
                <a:t>スタイレット</a:t>
              </a:r>
            </a:p>
          </p:txBody>
        </p:sp>
        <p:cxnSp>
          <p:nvCxnSpPr>
            <p:cNvPr id="8" name="直線矢印コネクタ 7"/>
            <p:cNvCxnSpPr/>
            <p:nvPr/>
          </p:nvCxnSpPr>
          <p:spPr>
            <a:xfrm>
              <a:off x="5927858" y="4297607"/>
              <a:ext cx="144016" cy="1943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8740059" y="5130705"/>
              <a:ext cx="1696621" cy="468152"/>
            </a:xfrm>
            <a:prstGeom prst="rect">
              <a:avLst/>
            </a:prstGeom>
            <a:solidFill>
              <a:schemeClr val="bg1"/>
            </a:solidFill>
            <a:ln>
              <a:noFill/>
            </a:ln>
          </p:spPr>
          <p:txBody>
            <a:bodyPr wrap="none" lIns="36000" tIns="0" rIns="36000" bIns="0" rtlCol="0" anchor="ctr" anchorCtr="0">
              <a:noAutofit/>
            </a:bodyPr>
            <a:lstStyle/>
            <a:p>
              <a:pPr eaLnBrk="0" fontAlgn="base" hangingPunct="0">
                <a:spcBef>
                  <a:spcPct val="0"/>
                </a:spcBef>
                <a:spcAft>
                  <a:spcPct val="0"/>
                </a:spcAft>
              </a:pPr>
              <a:r>
                <a:rPr lang="ja-JP" altLang="en-US" sz="1000" dirty="0">
                  <a:solidFill>
                    <a:srgbClr val="000000"/>
                  </a:solidFill>
                  <a:latin typeface="メイリオ" panose="020B0604030504040204" pitchFamily="50" charset="-128"/>
                  <a:ea typeface="メイリオ" panose="020B0604030504040204" pitchFamily="50" charset="-128"/>
                </a:rPr>
                <a:t>スタイレットを</a:t>
              </a:r>
            </a:p>
            <a:p>
              <a:pPr eaLnBrk="0" fontAlgn="base" hangingPunct="0">
                <a:spcBef>
                  <a:spcPct val="0"/>
                </a:spcBef>
                <a:spcAft>
                  <a:spcPct val="0"/>
                </a:spcAft>
              </a:pPr>
              <a:r>
                <a:rPr lang="ja-JP" altLang="en-US" sz="1000" dirty="0">
                  <a:solidFill>
                    <a:srgbClr val="000000"/>
                  </a:solidFill>
                  <a:latin typeface="メイリオ" panose="020B0604030504040204" pitchFamily="50" charset="-128"/>
                  <a:ea typeface="メイリオ" panose="020B0604030504040204" pitchFamily="50" charset="-128"/>
                </a:rPr>
                <a:t>入れた気管カニューレ</a:t>
              </a:r>
            </a:p>
          </p:txBody>
        </p:sp>
      </p:gr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7241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997928" y="2035505"/>
            <a:ext cx="2847685" cy="399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鼻腔狭窄</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鼻咽頭</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上咽頭</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狭窄</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（アデノイド肥大＋</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ー</a:t>
            </a:r>
            <a:r>
              <a:rPr lang="en-US" altLang="ja-JP" sz="1800" dirty="0">
                <a:latin typeface="メイリオ" panose="020B0604030504040204" pitchFamily="50" charset="-128"/>
                <a:ea typeface="メイリオ" panose="020B0604030504040204" pitchFamily="50" charset="-128"/>
              </a:rPr>
              <a:t>)</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扁桃肥大</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舌根沈下・後退</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下顎後退</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頚部後屈→咽頭喉頭狭窄</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喉頭狭窄</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喉頭軟化</a:t>
            </a:r>
            <a:endParaRPr lang="en-US" altLang="ja-JP" sz="1800" dirty="0">
              <a:latin typeface="メイリオ" panose="020B0604030504040204" pitchFamily="50" charset="-128"/>
              <a:ea typeface="メイリオ" panose="020B0604030504040204" pitchFamily="50" charset="-128"/>
            </a:endParaRPr>
          </a:p>
          <a:p>
            <a:pPr>
              <a:lnSpc>
                <a:spcPct val="125000"/>
              </a:lnSpc>
              <a:spcBef>
                <a:spcPts val="599"/>
              </a:spcBef>
              <a:buNone/>
            </a:pPr>
            <a:r>
              <a:rPr lang="ja-JP" altLang="en-US" sz="1800" dirty="0">
                <a:latin typeface="メイリオ" panose="020B0604030504040204" pitchFamily="50" charset="-128"/>
                <a:ea typeface="メイリオ" panose="020B0604030504040204" pitchFamily="50" charset="-128"/>
              </a:rPr>
              <a:t>気管狭窄・気管軟化症　</a:t>
            </a:r>
          </a:p>
        </p:txBody>
      </p:sp>
      <p:sp>
        <p:nvSpPr>
          <p:cNvPr id="88069" name="AutoShape 5"/>
          <p:cNvSpPr>
            <a:spLocks noChangeArrowheads="1"/>
          </p:cNvSpPr>
          <p:nvPr/>
        </p:nvSpPr>
        <p:spPr bwMode="auto">
          <a:xfrm>
            <a:off x="893031" y="4097809"/>
            <a:ext cx="990600" cy="6096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sp>
        <p:nvSpPr>
          <p:cNvPr id="88070" name="AutoShape 6"/>
          <p:cNvSpPr>
            <a:spLocks noChangeArrowheads="1"/>
          </p:cNvSpPr>
          <p:nvPr/>
        </p:nvSpPr>
        <p:spPr bwMode="auto">
          <a:xfrm>
            <a:off x="895701" y="4869938"/>
            <a:ext cx="990600" cy="6096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sp>
        <p:nvSpPr>
          <p:cNvPr id="88071" name="Text Box 7"/>
          <p:cNvSpPr txBox="1">
            <a:spLocks noChangeArrowheads="1"/>
          </p:cNvSpPr>
          <p:nvPr/>
        </p:nvSpPr>
        <p:spPr bwMode="auto">
          <a:xfrm>
            <a:off x="6461179" y="1427539"/>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対応・治療</a:t>
            </a:r>
          </a:p>
        </p:txBody>
      </p:sp>
      <p:sp>
        <p:nvSpPr>
          <p:cNvPr id="88073" name="Text Box 9"/>
          <p:cNvSpPr txBox="1">
            <a:spLocks noChangeArrowheads="1"/>
          </p:cNvSpPr>
          <p:nvPr/>
        </p:nvSpPr>
        <p:spPr bwMode="auto">
          <a:xfrm>
            <a:off x="896816" y="3253366"/>
            <a:ext cx="877163" cy="72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4000"/>
              </a:lnSpc>
              <a:spcBef>
                <a:spcPct val="0"/>
              </a:spcBef>
              <a:buFontTx/>
              <a:buNone/>
            </a:pPr>
            <a:r>
              <a:rPr lang="ja-JP" altLang="en-US" sz="1800" b="1" u="sng" dirty="0">
                <a:solidFill>
                  <a:srgbClr val="333399"/>
                </a:solidFill>
                <a:latin typeface="メイリオ" panose="020B0604030504040204" pitchFamily="50" charset="-128"/>
                <a:ea typeface="メイリオ" panose="020B0604030504040204" pitchFamily="50" charset="-128"/>
              </a:rPr>
              <a:t>機能的</a:t>
            </a:r>
          </a:p>
          <a:p>
            <a:pPr eaLnBrk="1" hangingPunct="1">
              <a:lnSpc>
                <a:spcPct val="114000"/>
              </a:lnSpc>
              <a:spcBef>
                <a:spcPct val="0"/>
              </a:spcBef>
              <a:buFontTx/>
              <a:buNone/>
            </a:pPr>
            <a:r>
              <a:rPr lang="ja-JP" altLang="en-US" sz="1800" b="1" u="sng" dirty="0">
                <a:solidFill>
                  <a:srgbClr val="333399"/>
                </a:solidFill>
                <a:latin typeface="メイリオ" panose="020B0604030504040204" pitchFamily="50" charset="-128"/>
                <a:ea typeface="メイリオ" panose="020B0604030504040204" pitchFamily="50" charset="-128"/>
              </a:rPr>
              <a:t>  狭窄</a:t>
            </a:r>
            <a:endParaRPr lang="ja-JP" altLang="en-US" sz="1800" b="1" dirty="0">
              <a:solidFill>
                <a:srgbClr val="333399"/>
              </a:solidFill>
              <a:latin typeface="メイリオ" panose="020B0604030504040204" pitchFamily="50" charset="-128"/>
              <a:ea typeface="メイリオ" panose="020B0604030504040204" pitchFamily="50" charset="-128"/>
            </a:endParaRPr>
          </a:p>
        </p:txBody>
      </p:sp>
      <p:sp>
        <p:nvSpPr>
          <p:cNvPr id="88074" name="Text Box 10"/>
          <p:cNvSpPr txBox="1">
            <a:spLocks noChangeArrowheads="1"/>
          </p:cNvSpPr>
          <p:nvPr/>
        </p:nvSpPr>
        <p:spPr bwMode="auto">
          <a:xfrm>
            <a:off x="896817" y="2405766"/>
            <a:ext cx="877163" cy="72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4000"/>
              </a:lnSpc>
              <a:spcBef>
                <a:spcPct val="0"/>
              </a:spcBef>
              <a:buFontTx/>
              <a:buNone/>
            </a:pPr>
            <a:r>
              <a:rPr lang="ja-JP" altLang="en-US" sz="1800" b="1" u="sng" dirty="0">
                <a:solidFill>
                  <a:srgbClr val="333399"/>
                </a:solidFill>
                <a:latin typeface="メイリオ" panose="020B0604030504040204" pitchFamily="50" charset="-128"/>
                <a:ea typeface="メイリオ" panose="020B0604030504040204" pitchFamily="50" charset="-128"/>
              </a:rPr>
              <a:t>構造的</a:t>
            </a:r>
          </a:p>
          <a:p>
            <a:pPr eaLnBrk="1" hangingPunct="1">
              <a:lnSpc>
                <a:spcPct val="114000"/>
              </a:lnSpc>
              <a:spcBef>
                <a:spcPct val="0"/>
              </a:spcBef>
              <a:buFontTx/>
              <a:buNone/>
            </a:pPr>
            <a:r>
              <a:rPr lang="ja-JP" altLang="en-US" sz="1800" b="1" u="sng" dirty="0">
                <a:solidFill>
                  <a:srgbClr val="333399"/>
                </a:solidFill>
                <a:latin typeface="メイリオ" panose="020B0604030504040204" pitchFamily="50" charset="-128"/>
                <a:ea typeface="メイリオ" panose="020B0604030504040204" pitchFamily="50" charset="-128"/>
              </a:rPr>
              <a:t>  狭窄</a:t>
            </a:r>
            <a:endParaRPr lang="ja-JP" altLang="en-US" sz="1800" b="1" dirty="0">
              <a:solidFill>
                <a:srgbClr val="333399"/>
              </a:solidFill>
              <a:latin typeface="メイリオ" panose="020B0604030504040204" pitchFamily="50" charset="-128"/>
              <a:ea typeface="メイリオ" panose="020B0604030504040204" pitchFamily="50" charset="-128"/>
            </a:endParaRPr>
          </a:p>
        </p:txBody>
      </p:sp>
      <p:sp>
        <p:nvSpPr>
          <p:cNvPr id="88075" name="Rectangle 11"/>
          <p:cNvSpPr>
            <a:spLocks noChangeArrowheads="1"/>
          </p:cNvSpPr>
          <p:nvPr/>
        </p:nvSpPr>
        <p:spPr bwMode="auto">
          <a:xfrm>
            <a:off x="685802" y="1816128"/>
            <a:ext cx="4267201" cy="43617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sp>
        <p:nvSpPr>
          <p:cNvPr id="88076" name="Text Box 12"/>
          <p:cNvSpPr txBox="1">
            <a:spLocks noChangeArrowheads="1"/>
          </p:cNvSpPr>
          <p:nvPr/>
        </p:nvSpPr>
        <p:spPr bwMode="auto">
          <a:xfrm>
            <a:off x="5381204" y="2035505"/>
            <a:ext cx="3901765" cy="410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扁桃・アデノイド 摘出</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経鼻咽頭エアウェイ法</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下顎・頚部の姿勢管理</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直接的介助により下顎を前に出す器具による下顎保持＊</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全身的姿勢管理</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側臥位  腹臥位  前傾位</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筋緊張緩和</a:t>
            </a:r>
            <a:endParaRPr lang="en-US" altLang="ja-JP" sz="1800" dirty="0">
              <a:latin typeface="メイリオ" panose="020B0604030504040204" pitchFamily="50" charset="-128"/>
              <a:ea typeface="メイリオ" panose="020B0604030504040204" pitchFamily="50" charset="-128"/>
            </a:endParaRP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（ボツリヌス毒素注射等）</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持続陽圧呼吸（</a:t>
            </a:r>
            <a:r>
              <a:rPr lang="en-US" altLang="ja-JP" sz="1800" dirty="0">
                <a:latin typeface="メイリオ" panose="020B0604030504040204" pitchFamily="50" charset="-128"/>
                <a:ea typeface="メイリオ" panose="020B0604030504040204" pitchFamily="50" charset="-128"/>
              </a:rPr>
              <a:t>CPAP</a:t>
            </a:r>
            <a:r>
              <a:rPr lang="ja-JP" altLang="en-US" sz="1800" dirty="0">
                <a:latin typeface="メイリオ" panose="020B0604030504040204" pitchFamily="50" charset="-128"/>
                <a:ea typeface="メイリオ" panose="020B0604030504040204" pitchFamily="50" charset="-128"/>
              </a:rPr>
              <a:t>）</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気管切開</a:t>
            </a:r>
          </a:p>
        </p:txBody>
      </p:sp>
      <p:sp>
        <p:nvSpPr>
          <p:cNvPr id="88077" name="Rectangle 13"/>
          <p:cNvSpPr>
            <a:spLocks noChangeArrowheads="1"/>
          </p:cNvSpPr>
          <p:nvPr/>
        </p:nvSpPr>
        <p:spPr bwMode="auto">
          <a:xfrm>
            <a:off x="5313407" y="1816128"/>
            <a:ext cx="3969562" cy="43617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a:latin typeface="メイリオ" panose="020B0604030504040204" pitchFamily="50" charset="-128"/>
              <a:ea typeface="メイリオ" panose="020B0604030504040204" pitchFamily="50" charset="-128"/>
            </a:endParaRPr>
          </a:p>
        </p:txBody>
      </p:sp>
      <p:sp>
        <p:nvSpPr>
          <p:cNvPr id="88078" name="Text Box 14"/>
          <p:cNvSpPr txBox="1">
            <a:spLocks noChangeArrowheads="1"/>
          </p:cNvSpPr>
          <p:nvPr/>
        </p:nvSpPr>
        <p:spPr bwMode="auto">
          <a:xfrm>
            <a:off x="5227952" y="6191111"/>
            <a:ext cx="3722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＊ネックカラー、下顎保持装具</a:t>
            </a:r>
            <a:endParaRPr lang="en-US" altLang="ja-JP" sz="1200" dirty="0">
              <a:solidFill>
                <a:schemeClr val="bg1"/>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　体重コントロールで改善することもある</a:t>
            </a:r>
            <a:endParaRPr lang="en-US" altLang="ja-JP" sz="1200"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096E0BAD-7E0F-4712-9394-E63831BE0084}"/>
              </a:ext>
            </a:extLst>
          </p:cNvPr>
          <p:cNvSpPr>
            <a:spLocks noGrp="1"/>
          </p:cNvSpPr>
          <p:nvPr>
            <p:ph type="body" sz="quarter" idx="10"/>
          </p:nvPr>
        </p:nvSpPr>
        <p:spPr/>
        <p:txBody>
          <a:bodyPr/>
          <a:lstStyle/>
          <a:p>
            <a:r>
              <a:rPr kumimoji="1" lang="ja-JP" altLang="en-US" dirty="0"/>
              <a:t>　</a:t>
            </a:r>
          </a:p>
        </p:txBody>
      </p:sp>
      <p:sp>
        <p:nvSpPr>
          <p:cNvPr id="3" name="タイトル 2">
            <a:extLst>
              <a:ext uri="{FF2B5EF4-FFF2-40B4-BE49-F238E27FC236}">
                <a16:creationId xmlns:a16="http://schemas.microsoft.com/office/drawing/2014/main" id="{8B4D7EEA-9C1B-4B38-84AB-2D222E5F0433}"/>
              </a:ext>
            </a:extLst>
          </p:cNvPr>
          <p:cNvSpPr>
            <a:spLocks noGrp="1"/>
          </p:cNvSpPr>
          <p:nvPr>
            <p:ph type="title"/>
          </p:nvPr>
        </p:nvSpPr>
        <p:spPr/>
        <p:txBody>
          <a:bodyPr>
            <a:normAutofit/>
          </a:bodyPr>
          <a:lstStyle/>
          <a:p>
            <a:r>
              <a:rPr lang="ja-JP" altLang="en-US" sz="2799" dirty="0"/>
              <a:t>障害児の気道狭窄</a:t>
            </a:r>
          </a:p>
        </p:txBody>
      </p:sp>
      <p:sp>
        <p:nvSpPr>
          <p:cNvPr id="2" name="スライド番号プレースホルダー 1">
            <a:extLst>
              <a:ext uri="{FF2B5EF4-FFF2-40B4-BE49-F238E27FC236}">
                <a16:creationId xmlns:a16="http://schemas.microsoft.com/office/drawing/2014/main" id="{85EBA583-6FAD-4B01-B4B8-6ADF171C3C51}"/>
              </a:ext>
            </a:extLst>
          </p:cNvPr>
          <p:cNvSpPr>
            <a:spLocks noGrp="1"/>
          </p:cNvSpPr>
          <p:nvPr>
            <p:ph type="sldNum" sz="quarter" idx="4294967295"/>
          </p:nvPr>
        </p:nvSpPr>
        <p:spPr>
          <a:xfrm>
            <a:off x="7677150" y="8886825"/>
            <a:ext cx="2228850" cy="365125"/>
          </a:xfrm>
        </p:spPr>
        <p:txBody>
          <a:bodyPr/>
          <a:lstStyle/>
          <a:p>
            <a:pPr>
              <a:defRPr/>
            </a:pPr>
            <a:fld id="{9D6D70EC-185E-4645-BFC5-F8D10FB1FB0E}" type="slidenum">
              <a:rPr lang="en-US" altLang="ja-JP" sz="400"/>
              <a:pPr>
                <a:defRPr/>
              </a:pPr>
              <a:t>13</a:t>
            </a:fld>
            <a:endParaRPr lang="en-US" altLang="ja-JP" sz="400"/>
          </a:p>
        </p:txBody>
      </p:sp>
      <p:sp>
        <p:nvSpPr>
          <p:cNvPr id="88067" name="Text Box 3"/>
          <p:cNvSpPr txBox="1">
            <a:spLocks noChangeArrowheads="1"/>
          </p:cNvSpPr>
          <p:nvPr/>
        </p:nvSpPr>
        <p:spPr bwMode="auto">
          <a:xfrm>
            <a:off x="837233" y="4108308"/>
            <a:ext cx="11005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筋緊張</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低下</a:t>
            </a:r>
          </a:p>
        </p:txBody>
      </p:sp>
      <p:sp>
        <p:nvSpPr>
          <p:cNvPr id="88072" name="Text Box 8"/>
          <p:cNvSpPr txBox="1">
            <a:spLocks noChangeArrowheads="1"/>
          </p:cNvSpPr>
          <p:nvPr/>
        </p:nvSpPr>
        <p:spPr bwMode="auto">
          <a:xfrm>
            <a:off x="889031" y="4885663"/>
            <a:ext cx="996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筋緊張</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亢進</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958904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5870" y="1636715"/>
            <a:ext cx="8598307" cy="4924425"/>
          </a:xfrm>
          <a:prstGeom prst="rect">
            <a:avLst/>
          </a:prstGeom>
          <a:noFill/>
        </p:spPr>
        <p:txBody>
          <a:bodyPr wrap="square" lIns="0" tIns="0" rIns="0" bIns="0" rtlCol="0">
            <a:noAutofit/>
          </a:bodyPr>
          <a:lstStyle/>
          <a:p>
            <a:pPr marL="252393" indent="-252393" eaLnBrk="0" fontAlgn="base" hangingPunct="0">
              <a:lnSpc>
                <a:spcPct val="125000"/>
              </a:lnSpc>
              <a:spcBef>
                <a:spcPts val="599"/>
              </a:spcBef>
              <a:spcAft>
                <a:spcPct val="0"/>
              </a:spcAft>
            </a:pPr>
            <a:r>
              <a:rPr lang="ja-JP" altLang="ja-JP" sz="1600" dirty="0">
                <a:solidFill>
                  <a:srgbClr val="000000"/>
                </a:solidFill>
                <a:latin typeface="メイリオ" panose="020B0604030504040204" pitchFamily="50" charset="-128"/>
                <a:ea typeface="メイリオ" panose="020B0604030504040204" pitchFamily="50" charset="-128"/>
              </a:rPr>
              <a:t>⑤</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ja-JP" sz="1600" dirty="0">
                <a:solidFill>
                  <a:srgbClr val="000000"/>
                </a:solidFill>
                <a:latin typeface="メイリオ" panose="020B0604030504040204" pitchFamily="50" charset="-128"/>
                <a:ea typeface="メイリオ" panose="020B0604030504040204" pitchFamily="50" charset="-128"/>
              </a:rPr>
              <a:t>挿入する</a:t>
            </a:r>
            <a:r>
              <a:rPr lang="ja-JP" altLang="en-US" sz="1600" dirty="0">
                <a:solidFill>
                  <a:srgbClr val="000000"/>
                </a:solidFill>
                <a:latin typeface="メイリオ" panose="020B0604030504040204" pitchFamily="50" charset="-128"/>
                <a:ea typeface="メイリオ" panose="020B0604030504040204" pitchFamily="50" charset="-128"/>
              </a:rPr>
              <a:t>の</a:t>
            </a:r>
            <a:r>
              <a:rPr lang="ja-JP" altLang="ja-JP" sz="1600" dirty="0">
                <a:solidFill>
                  <a:srgbClr val="000000"/>
                </a:solidFill>
                <a:latin typeface="メイリオ" panose="020B0604030504040204" pitchFamily="50" charset="-128"/>
                <a:ea typeface="メイリオ" panose="020B0604030504040204" pitchFamily="50" charset="-128"/>
              </a:rPr>
              <a:t>看護師は、本人の、右か左の、体幹の方に位置する</a:t>
            </a:r>
            <a:r>
              <a:rPr lang="ja-JP" altLang="en-US" sz="1600" dirty="0">
                <a:solidFill>
                  <a:srgbClr val="000000"/>
                </a:solidFill>
                <a:latin typeface="メイリオ" panose="020B0604030504040204" pitchFamily="50" charset="-128"/>
                <a:ea typeface="メイリオ" panose="020B0604030504040204" pitchFamily="50" charset="-128"/>
              </a:rPr>
              <a:t>。</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頭部や体幹上肢を支える介助者がいる時には、看護師は両手で気管カニューレの左右の固定翼を持ち、本人胸部中央の線に合わせて看護師の体幹を位置させる体勢の方が、確実に挿入しやすい。（とくに、スタイレットを抑えながら挿入する場合。）</a:t>
            </a:r>
            <a:endParaRPr lang="en-US" altLang="ja-JP" sz="1600" dirty="0">
              <a:solidFill>
                <a:srgbClr val="000000"/>
              </a:solidFill>
              <a:latin typeface="メイリオ" panose="020B0604030504040204" pitchFamily="50" charset="-128"/>
              <a:ea typeface="メイリオ" panose="020B0604030504040204" pitchFamily="50" charset="-128"/>
            </a:endParaRPr>
          </a:p>
          <a:p>
            <a:pPr marL="252393" indent="-252393" eaLnBrk="0" fontAlgn="base" hangingPunct="0">
              <a:lnSpc>
                <a:spcPct val="125000"/>
              </a:lnSpc>
              <a:spcBef>
                <a:spcPts val="599"/>
              </a:spcBef>
              <a:spcAft>
                <a:spcPct val="0"/>
              </a:spcAft>
            </a:pPr>
            <a:r>
              <a:rPr lang="ja-JP" altLang="ja-JP" sz="1600" dirty="0">
                <a:solidFill>
                  <a:srgbClr val="000000"/>
                </a:solidFill>
                <a:latin typeface="メイリオ" panose="020B0604030504040204" pitchFamily="50" charset="-128"/>
                <a:ea typeface="メイリオ" panose="020B0604030504040204" pitchFamily="50" charset="-128"/>
              </a:rPr>
              <a:t>⑥</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ja-JP" sz="1600" dirty="0">
                <a:solidFill>
                  <a:srgbClr val="000000"/>
                </a:solidFill>
                <a:latin typeface="メイリオ" panose="020B0604030504040204" pitchFamily="50" charset="-128"/>
                <a:ea typeface="メイリオ" panose="020B0604030504040204" pitchFamily="50" charset="-128"/>
              </a:rPr>
              <a:t>本人の吸気に合わせて</a:t>
            </a:r>
            <a:r>
              <a:rPr lang="ja-JP" altLang="en-US" sz="1600" dirty="0">
                <a:solidFill>
                  <a:srgbClr val="000000"/>
                </a:solidFill>
                <a:latin typeface="メイリオ" panose="020B0604030504040204" pitchFamily="50" charset="-128"/>
                <a:ea typeface="メイリオ" panose="020B0604030504040204" pitchFamily="50" charset="-128"/>
              </a:rPr>
              <a:t>気管</a:t>
            </a:r>
            <a:r>
              <a:rPr lang="ja-JP" altLang="ja-JP" sz="1600" dirty="0">
                <a:solidFill>
                  <a:srgbClr val="000000"/>
                </a:solidFill>
                <a:latin typeface="メイリオ" panose="020B0604030504040204" pitchFamily="50" charset="-128"/>
                <a:ea typeface="メイリオ" panose="020B0604030504040204" pitchFamily="50" charset="-128"/>
              </a:rPr>
              <a:t>カニューレを挿入する。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ja-JP" sz="1600" dirty="0">
                <a:solidFill>
                  <a:srgbClr val="000000"/>
                </a:solidFill>
                <a:latin typeface="メイリオ" panose="020B0604030504040204" pitchFamily="50" charset="-128"/>
                <a:ea typeface="メイリオ" panose="020B0604030504040204" pitchFamily="50" charset="-128"/>
              </a:rPr>
              <a:t>泣いている子どもで、泣いている最中（息を吐き出している最中）に</a:t>
            </a:r>
            <a:r>
              <a:rPr lang="ja-JP" altLang="en-US" sz="1600" dirty="0">
                <a:solidFill>
                  <a:srgbClr val="000000"/>
                </a:solidFill>
                <a:latin typeface="メイリオ" panose="020B0604030504040204" pitchFamily="50" charset="-128"/>
                <a:ea typeface="メイリオ" panose="020B0604030504040204" pitchFamily="50" charset="-128"/>
              </a:rPr>
              <a:t>気管</a:t>
            </a:r>
            <a:r>
              <a:rPr lang="ja-JP" altLang="ja-JP" sz="1600" dirty="0">
                <a:solidFill>
                  <a:srgbClr val="000000"/>
                </a:solidFill>
                <a:latin typeface="メイリオ" panose="020B0604030504040204" pitchFamily="50" charset="-128"/>
                <a:ea typeface="メイリオ" panose="020B0604030504040204" pitchFamily="50" charset="-128"/>
              </a:rPr>
              <a:t>カニューレを押し込むことは絶対にしない。一瞬、泣くのをやめて、息を吸い込む瞬間に合わせて、吸い込ませるように挿入する。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呼気や泣いている時の方が気管孔が開く子どもでは、開いている時に気管カニューレを気管孔に当てて少し入れておき、吸気に移行した瞬間に進入させる</a:t>
            </a:r>
            <a:endParaRPr lang="en-US" altLang="ja-JP" sz="1600" dirty="0">
              <a:solidFill>
                <a:srgbClr val="000000"/>
              </a:solidFill>
              <a:latin typeface="メイリオ" panose="020B0604030504040204" pitchFamily="50" charset="-128"/>
              <a:ea typeface="メイリオ" panose="020B0604030504040204" pitchFamily="50" charset="-128"/>
            </a:endParaRPr>
          </a:p>
          <a:p>
            <a:pPr marL="252393" indent="-252393" eaLnBrk="0" fontAlgn="base" hangingPunct="0">
              <a:lnSpc>
                <a:spcPct val="125000"/>
              </a:lnSpc>
              <a:spcBef>
                <a:spcPts val="599"/>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 </a:t>
            </a:r>
            <a:r>
              <a:rPr lang="ja-JP" altLang="ja-JP" sz="1600" dirty="0">
                <a:solidFill>
                  <a:srgbClr val="000000"/>
                </a:solidFill>
                <a:latin typeface="メイリオ" panose="020B0604030504040204" pitchFamily="50" charset="-128"/>
                <a:ea typeface="メイリオ" panose="020B0604030504040204" pitchFamily="50" charset="-128"/>
              </a:rPr>
              <a:t>挿入しにくい場合に、気管切開孔の下の部分の皮膚（胸部の側の皮膚）を、下に引っ張るようにすると、気管切開孔が開いて挿入しやすくなることが多い。（このようにすることにより、</a:t>
            </a:r>
            <a:r>
              <a:rPr lang="ja-JP" altLang="en-US" sz="1600" dirty="0">
                <a:solidFill>
                  <a:srgbClr val="000000"/>
                </a:solidFill>
                <a:latin typeface="メイリオ" panose="020B0604030504040204" pitchFamily="50" charset="-128"/>
                <a:ea typeface="メイリオ" panose="020B0604030504040204" pitchFamily="50" charset="-128"/>
              </a:rPr>
              <a:t>気管</a:t>
            </a:r>
            <a:r>
              <a:rPr lang="ja-JP" altLang="ja-JP" sz="1600" dirty="0">
                <a:solidFill>
                  <a:srgbClr val="000000"/>
                </a:solidFill>
                <a:latin typeface="メイリオ" panose="020B0604030504040204" pitchFamily="50" charset="-128"/>
                <a:ea typeface="メイリオ" panose="020B0604030504040204" pitchFamily="50" charset="-128"/>
              </a:rPr>
              <a:t>カニューレ挿入までの間、気管切開孔を開いた状態に保つこともできる）</a:t>
            </a:r>
            <a:endParaRPr lang="en-US" altLang="ja-JP" sz="1600" dirty="0">
              <a:solidFill>
                <a:srgbClr val="000000"/>
              </a:solidFill>
              <a:latin typeface="メイリオ" panose="020B0604030504040204" pitchFamily="50" charset="-128"/>
              <a:ea typeface="メイリオ" panose="020B0604030504040204" pitchFamily="50" charset="-128"/>
            </a:endParaRPr>
          </a:p>
          <a:p>
            <a:pPr marL="252393" indent="-252393" eaLnBrk="0" fontAlgn="base" hangingPunct="0">
              <a:lnSpc>
                <a:spcPct val="125000"/>
              </a:lnSpc>
              <a:spcBef>
                <a:spcPts val="599"/>
              </a:spcBef>
              <a:spcAft>
                <a:spcPct val="0"/>
              </a:spcAft>
            </a:pPr>
            <a:r>
              <a:rPr lang="ja-JP" altLang="ja-JP" sz="1600" dirty="0">
                <a:solidFill>
                  <a:srgbClr val="000000"/>
                </a:solidFill>
                <a:latin typeface="メイリオ" panose="020B0604030504040204" pitchFamily="50" charset="-128"/>
                <a:ea typeface="メイリオ" panose="020B0604030504040204" pitchFamily="50" charset="-128"/>
              </a:rPr>
              <a:t>＊</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ja-JP" sz="1600" dirty="0">
                <a:solidFill>
                  <a:srgbClr val="000000"/>
                </a:solidFill>
                <a:latin typeface="メイリオ" panose="020B0604030504040204" pitchFamily="50" charset="-128"/>
                <a:ea typeface="メイリオ" panose="020B0604030504040204" pitchFamily="50" charset="-128"/>
              </a:rPr>
              <a:t>スタイレットを入れたままで挿入する時はスタイレットが抜けて</a:t>
            </a:r>
            <a:r>
              <a:rPr lang="ja-JP" altLang="en-US" sz="1600" dirty="0">
                <a:solidFill>
                  <a:srgbClr val="000000"/>
                </a:solidFill>
                <a:latin typeface="メイリオ" panose="020B0604030504040204" pitchFamily="50" charset="-128"/>
                <a:ea typeface="メイリオ" panose="020B0604030504040204" pitchFamily="50" charset="-128"/>
              </a:rPr>
              <a:t>（浮いて）</a:t>
            </a:r>
            <a:r>
              <a:rPr lang="ja-JP" altLang="ja-JP" sz="1600" dirty="0">
                <a:solidFill>
                  <a:srgbClr val="000000"/>
                </a:solidFill>
                <a:latin typeface="メイリオ" panose="020B0604030504040204" pitchFamily="50" charset="-128"/>
                <a:ea typeface="メイリオ" panose="020B0604030504040204" pitchFamily="50" charset="-128"/>
              </a:rPr>
              <a:t>こないようにスタイレットを指で抑え</a:t>
            </a:r>
            <a:r>
              <a:rPr lang="ja-JP" altLang="en-US" sz="1600" dirty="0">
                <a:solidFill>
                  <a:srgbClr val="000000"/>
                </a:solidFill>
                <a:latin typeface="メイリオ" panose="020B0604030504040204" pitchFamily="50" charset="-128"/>
                <a:ea typeface="メイリオ" panose="020B0604030504040204" pitchFamily="50" charset="-128"/>
              </a:rPr>
              <a:t>ながら</a:t>
            </a:r>
            <a:r>
              <a:rPr lang="ja-JP" altLang="ja-JP" sz="1600" dirty="0">
                <a:solidFill>
                  <a:srgbClr val="000000"/>
                </a:solidFill>
                <a:latin typeface="メイリオ" panose="020B0604030504040204" pitchFamily="50" charset="-128"/>
                <a:ea typeface="メイリオ" panose="020B0604030504040204" pitchFamily="50" charset="-128"/>
              </a:rPr>
              <a:t>挿入する</a:t>
            </a:r>
            <a:r>
              <a:rPr lang="ja-JP" altLang="en-US" sz="1600" dirty="0">
                <a:solidFill>
                  <a:srgbClr val="000000"/>
                </a:solidFill>
                <a:latin typeface="メイリオ" panose="020B0604030504040204" pitchFamily="50" charset="-128"/>
                <a:ea typeface="メイリオ" panose="020B0604030504040204" pitchFamily="50" charset="-128"/>
              </a:rPr>
              <a:t>。</a:t>
            </a:r>
            <a:endParaRPr lang="ja-JP" altLang="ja-JP" sz="1600" dirty="0">
              <a:solidFill>
                <a:srgbClr val="000000"/>
              </a:solidFill>
              <a:latin typeface="メイリオ" panose="020B0604030504040204" pitchFamily="50" charset="-128"/>
              <a:ea typeface="メイリオ" panose="020B0604030504040204" pitchFamily="50" charset="-128"/>
            </a:endParaRPr>
          </a:p>
        </p:txBody>
      </p:sp>
      <p:sp>
        <p:nvSpPr>
          <p:cNvPr id="5" name="テキスト プレースホルダー 4">
            <a:extLst>
              <a:ext uri="{FF2B5EF4-FFF2-40B4-BE49-F238E27FC236}">
                <a16:creationId xmlns:a16="http://schemas.microsoft.com/office/drawing/2014/main" id="{5E02E2EE-D353-4EBB-A0CC-0BD1A69752FE}"/>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7" name="テキスト ボックス 6">
            <a:extLst>
              <a:ext uri="{FF2B5EF4-FFF2-40B4-BE49-F238E27FC236}">
                <a16:creationId xmlns:a16="http://schemas.microsoft.com/office/drawing/2014/main" id="{F3AED630-43C4-45DC-A95E-7785A5461298}"/>
              </a:ext>
            </a:extLst>
          </p:cNvPr>
          <p:cNvSpPr txBox="1"/>
          <p:nvPr/>
        </p:nvSpPr>
        <p:spPr>
          <a:xfrm>
            <a:off x="668339" y="1128912"/>
            <a:ext cx="3573414" cy="361843"/>
          </a:xfrm>
          <a:prstGeom prst="rect">
            <a:avLst/>
          </a:prstGeom>
          <a:noFill/>
          <a:ln>
            <a:solidFill>
              <a:srgbClr val="00206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rgbClr val="002060"/>
                </a:solidFill>
                <a:latin typeface="メイリオ" panose="020B0604030504040204" pitchFamily="50" charset="-128"/>
                <a:ea typeface="メイリオ" panose="020B0604030504040204" pitchFamily="50" charset="-128"/>
              </a:rPr>
              <a:t>気管カニューレ再挿入の手順 ３</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4531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A409A15D-29CA-4CAE-B41F-4D484681F97E}"/>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9" name="テキスト ボックス 8">
            <a:extLst>
              <a:ext uri="{FF2B5EF4-FFF2-40B4-BE49-F238E27FC236}">
                <a16:creationId xmlns:a16="http://schemas.microsoft.com/office/drawing/2014/main" id="{093E355F-C12D-4FE5-95BC-451BC62388B3}"/>
              </a:ext>
            </a:extLst>
          </p:cNvPr>
          <p:cNvSpPr txBox="1"/>
          <p:nvPr/>
        </p:nvSpPr>
        <p:spPr>
          <a:xfrm>
            <a:off x="675870" y="1636715"/>
            <a:ext cx="8598307" cy="2414226"/>
          </a:xfrm>
          <a:prstGeom prst="rect">
            <a:avLst/>
          </a:prstGeom>
          <a:noFill/>
        </p:spPr>
        <p:txBody>
          <a:bodyPr wrap="square" lIns="0" tIns="0" rIns="0" bIns="0" rtlCol="0">
            <a:noAutofit/>
          </a:bodyPr>
          <a:lstStyle/>
          <a:p>
            <a:pPr marL="252393" indent="-252393" eaLnBrk="0" fontAlgn="base" hangingPunct="0">
              <a:lnSpc>
                <a:spcPct val="114000"/>
              </a:lnSpc>
              <a:spcBef>
                <a:spcPts val="40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⑦ 気管カニューレ先端が本人の体幹の方に（下の方に）行く方向で、手首のスナップを効かせて、本人の左側から見て「つ」の字、（右側から見て逆「つ」の字）のカーブを描くようにして、気管に進入させ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spc="-61" dirty="0">
                <a:solidFill>
                  <a:srgbClr val="000000"/>
                </a:solidFill>
                <a:latin typeface="メイリオ" panose="020B0604030504040204" pitchFamily="50" charset="-128"/>
                <a:ea typeface="メイリオ" panose="020B0604030504040204" pitchFamily="50" charset="-128"/>
              </a:rPr>
              <a:t>気管カニューレが途中でつかえて進入させにくい感じの時には方向を少し変えてみて進める。</a:t>
            </a:r>
          </a:p>
          <a:p>
            <a:pPr marL="252393" indent="-252393" eaLnBrk="0" fontAlgn="base" hangingPunct="0">
              <a:lnSpc>
                <a:spcPct val="114000"/>
              </a:lnSpc>
              <a:spcBef>
                <a:spcPts val="40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⑧スタイレットを入れたまま挿入するケースでは、挿入の直後にスタイレットを抜く（スタイレットを抜くのを忘れて患者さんが窒息死亡した病院での例がある。）</a:t>
            </a:r>
          </a:p>
          <a:p>
            <a:pPr marL="252393" indent="-252393" eaLnBrk="0" fontAlgn="base" hangingPunct="0">
              <a:lnSpc>
                <a:spcPct val="114000"/>
              </a:lnSpc>
              <a:spcBef>
                <a:spcPts val="40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⑨ すぐに、テープ（バンド）で気管カニューレを固定する。</a:t>
            </a:r>
          </a:p>
          <a:p>
            <a:pPr marL="252393" indent="-252393" eaLnBrk="0" fontAlgn="base" hangingPunct="0">
              <a:lnSpc>
                <a:spcPct val="114000"/>
              </a:lnSpc>
              <a:spcBef>
                <a:spcPts val="40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⑩ カフ付気管カニューレでは、その後、カフに空気を入れる</a:t>
            </a:r>
          </a:p>
        </p:txBody>
      </p:sp>
      <p:sp>
        <p:nvSpPr>
          <p:cNvPr id="10" name="テキスト ボックス 9">
            <a:extLst>
              <a:ext uri="{FF2B5EF4-FFF2-40B4-BE49-F238E27FC236}">
                <a16:creationId xmlns:a16="http://schemas.microsoft.com/office/drawing/2014/main" id="{54DF52E6-9E46-4E3D-8E65-67D5C9AA4935}"/>
              </a:ext>
            </a:extLst>
          </p:cNvPr>
          <p:cNvSpPr txBox="1"/>
          <p:nvPr/>
        </p:nvSpPr>
        <p:spPr>
          <a:xfrm>
            <a:off x="668339" y="1128912"/>
            <a:ext cx="3573414" cy="361843"/>
          </a:xfrm>
          <a:prstGeom prst="rect">
            <a:avLst/>
          </a:prstGeom>
          <a:noFill/>
          <a:ln>
            <a:solidFill>
              <a:srgbClr val="00206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rgbClr val="002060"/>
                </a:solidFill>
                <a:latin typeface="メイリオ" panose="020B0604030504040204" pitchFamily="50" charset="-128"/>
                <a:ea typeface="メイリオ" panose="020B0604030504040204" pitchFamily="50" charset="-128"/>
              </a:rPr>
              <a:t>気管カニューレ再挿入の手順  ４</a:t>
            </a:r>
          </a:p>
        </p:txBody>
      </p:sp>
      <p:sp>
        <p:nvSpPr>
          <p:cNvPr id="11" name="テキスト ボックス 10">
            <a:extLst>
              <a:ext uri="{FF2B5EF4-FFF2-40B4-BE49-F238E27FC236}">
                <a16:creationId xmlns:a16="http://schemas.microsoft.com/office/drawing/2014/main" id="{887CA7E3-D6B1-4564-B356-46B6BA289A0A}"/>
              </a:ext>
            </a:extLst>
          </p:cNvPr>
          <p:cNvSpPr txBox="1"/>
          <p:nvPr/>
        </p:nvSpPr>
        <p:spPr>
          <a:xfrm>
            <a:off x="675870" y="4704709"/>
            <a:ext cx="8598307" cy="1623904"/>
          </a:xfrm>
          <a:prstGeom prst="rect">
            <a:avLst/>
          </a:prstGeom>
          <a:noFill/>
        </p:spPr>
        <p:txBody>
          <a:bodyPr wrap="square" lIns="0" tIns="0" rIns="0" bIns="0" rtlCol="0">
            <a:noAutofit/>
          </a:bodyPr>
          <a:lstStyle/>
          <a:p>
            <a:pPr marL="252393" indent="-252393" eaLnBrk="0" fontAlgn="base" hangingPunct="0">
              <a:lnSpc>
                <a:spcPct val="114000"/>
              </a:lnSpc>
              <a:spcBef>
                <a:spcPts val="40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rPr>
              <a:t>○ 応急的に吸引チューブを気管孔から挿入して気道確保</a:t>
            </a:r>
            <a:r>
              <a:rPr lang="en-US" altLang="ja-JP" sz="1600" dirty="0">
                <a:solidFill>
                  <a:srgbClr val="000000"/>
                </a:solidFill>
                <a:latin typeface="メイリオ" panose="020B0604030504040204" pitchFamily="50" charset="-128"/>
                <a:ea typeface="メイリオ" panose="020B0604030504040204" pitchFamily="50" charset="-128"/>
              </a:rPr>
              <a:t>4</a:t>
            </a:r>
            <a:r>
              <a:rPr lang="ja-JP" altLang="en-US" sz="1600" dirty="0">
                <a:solidFill>
                  <a:srgbClr val="000000"/>
                </a:solidFill>
                <a:latin typeface="メイリオ" panose="020B0604030504040204" pitchFamily="50" charset="-128"/>
                <a:ea typeface="メイリオ" panose="020B0604030504040204" pitchFamily="50" charset="-128"/>
              </a:rPr>
              <a:t>～</a:t>
            </a:r>
            <a:r>
              <a:rPr lang="en-US" altLang="ja-JP" sz="1600" dirty="0">
                <a:solidFill>
                  <a:srgbClr val="000000"/>
                </a:solidFill>
                <a:latin typeface="メイリオ" panose="020B0604030504040204" pitchFamily="50" charset="-128"/>
                <a:ea typeface="メイリオ" panose="020B0604030504040204" pitchFamily="50" charset="-128"/>
              </a:rPr>
              <a:t>6cm</a:t>
            </a:r>
            <a:r>
              <a:rPr lang="ja-JP" altLang="en-US" sz="1600" dirty="0">
                <a:solidFill>
                  <a:srgbClr val="000000"/>
                </a:solidFill>
                <a:latin typeface="メイリオ" panose="020B0604030504040204" pitchFamily="50" charset="-128"/>
                <a:ea typeface="メイリオ" panose="020B0604030504040204" pitchFamily="50" charset="-128"/>
              </a:rPr>
              <a:t>程度入れて、外に出ている部分を</a:t>
            </a:r>
            <a:r>
              <a:rPr lang="en-US" altLang="ja-JP" sz="1600" dirty="0">
                <a:solidFill>
                  <a:srgbClr val="000000"/>
                </a:solidFill>
                <a:latin typeface="メイリオ" panose="020B0604030504040204" pitchFamily="50" charset="-128"/>
                <a:ea typeface="メイリオ" panose="020B0604030504040204" pitchFamily="50" charset="-128"/>
              </a:rPr>
              <a:t>10cm</a:t>
            </a:r>
            <a:r>
              <a:rPr lang="ja-JP" altLang="en-US" sz="1600" dirty="0">
                <a:solidFill>
                  <a:srgbClr val="000000"/>
                </a:solidFill>
                <a:latin typeface="メイリオ" panose="020B0604030504040204" pitchFamily="50" charset="-128"/>
                <a:ea typeface="メイリオ" panose="020B0604030504040204" pitchFamily="50" charset="-128"/>
              </a:rPr>
              <a:t>位でカットし、折れ曲がらないようにしながら、テープで固定</a:t>
            </a:r>
            <a:endParaRPr lang="en-US" altLang="ja-JP" sz="1600" dirty="0">
              <a:solidFill>
                <a:srgbClr val="000000"/>
              </a:solidFill>
              <a:latin typeface="メイリオ" panose="020B0604030504040204" pitchFamily="50" charset="-128"/>
              <a:ea typeface="メイリオ" panose="020B0604030504040204" pitchFamily="50" charset="-128"/>
            </a:endParaRPr>
          </a:p>
          <a:p>
            <a:pPr marL="252393" indent="-252393" eaLnBrk="0" fontAlgn="base" hangingPunct="0">
              <a:lnSpc>
                <a:spcPct val="114000"/>
              </a:lnSpc>
              <a:spcBef>
                <a:spcPts val="400"/>
              </a:spcBef>
              <a:spcAft>
                <a:spcPct val="0"/>
              </a:spcAft>
            </a:pPr>
            <a:r>
              <a:rPr lang="en-US" altLang="ja-JP" sz="1600" dirty="0">
                <a:solidFill>
                  <a:srgbClr val="000000"/>
                </a:solidFill>
                <a:latin typeface="メイリオ" panose="020B0604030504040204" pitchFamily="50" charset="-128"/>
                <a:ea typeface="メイリオ" panose="020B0604030504040204" pitchFamily="50" charset="-128"/>
              </a:rPr>
              <a:t>    12Fr</a:t>
            </a:r>
            <a:r>
              <a:rPr lang="ja-JP" altLang="en-US" sz="1600" dirty="0">
                <a:solidFill>
                  <a:srgbClr val="000000"/>
                </a:solidFill>
                <a:latin typeface="メイリオ" panose="020B0604030504040204" pitchFamily="50" charset="-128"/>
                <a:ea typeface="メイリオ" panose="020B0604030504040204" pitchFamily="50" charset="-128"/>
              </a:rPr>
              <a:t>サイズ吸引チューブ </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内径 </a:t>
            </a:r>
            <a:r>
              <a:rPr lang="en-US" altLang="ja-JP" sz="1600" dirty="0">
                <a:solidFill>
                  <a:srgbClr val="000000"/>
                </a:solidFill>
                <a:latin typeface="メイリオ" panose="020B0604030504040204" pitchFamily="50" charset="-128"/>
                <a:ea typeface="メイリオ" panose="020B0604030504040204" pitchFamily="50" charset="-128"/>
              </a:rPr>
              <a:t>2.5mm  </a:t>
            </a:r>
          </a:p>
          <a:p>
            <a:pPr marL="252393" indent="-252393" eaLnBrk="0" fontAlgn="base" hangingPunct="0">
              <a:lnSpc>
                <a:spcPct val="114000"/>
              </a:lnSpc>
              <a:spcBef>
                <a:spcPts val="400"/>
              </a:spcBef>
              <a:spcAft>
                <a:spcPct val="0"/>
              </a:spcAft>
            </a:pPr>
            <a:r>
              <a:rPr lang="en-US" altLang="ja-JP" sz="1600" dirty="0">
                <a:solidFill>
                  <a:srgbClr val="000000"/>
                </a:solidFill>
                <a:latin typeface="メイリオ" panose="020B0604030504040204" pitchFamily="50" charset="-128"/>
                <a:ea typeface="メイリオ" panose="020B0604030504040204" pitchFamily="50" charset="-128"/>
              </a:rPr>
              <a:t>    14Fr</a:t>
            </a:r>
            <a:r>
              <a:rPr lang="ja-JP" altLang="en-US" sz="1600" dirty="0">
                <a:solidFill>
                  <a:srgbClr val="000000"/>
                </a:solidFill>
                <a:latin typeface="メイリオ" panose="020B0604030504040204" pitchFamily="50" charset="-128"/>
                <a:ea typeface="メイリオ" panose="020B0604030504040204" pitchFamily="50" charset="-128"/>
              </a:rPr>
              <a:t>サイズ吸引チューブ </a:t>
            </a: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内径 </a:t>
            </a:r>
            <a:r>
              <a:rPr lang="en-US" altLang="ja-JP" sz="1600" dirty="0">
                <a:solidFill>
                  <a:srgbClr val="000000"/>
                </a:solidFill>
                <a:latin typeface="メイリオ" panose="020B0604030504040204" pitchFamily="50" charset="-128"/>
                <a:ea typeface="メイリオ" panose="020B0604030504040204" pitchFamily="50" charset="-128"/>
              </a:rPr>
              <a:t>3.0mm</a:t>
            </a:r>
          </a:p>
          <a:p>
            <a:pPr marL="252393" indent="-252393" eaLnBrk="0" fontAlgn="base" hangingPunct="0">
              <a:lnSpc>
                <a:spcPct val="114000"/>
              </a:lnSpc>
              <a:spcBef>
                <a:spcPts val="400"/>
              </a:spcBef>
              <a:spcAft>
                <a:spcPct val="0"/>
              </a:spcAft>
            </a:pP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インファントマスク</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気管孔に密着させて</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とアンビューバッグでの換気確保</a:t>
            </a:r>
          </a:p>
        </p:txBody>
      </p:sp>
      <p:sp>
        <p:nvSpPr>
          <p:cNvPr id="12" name="テキスト ボックス 11">
            <a:extLst>
              <a:ext uri="{FF2B5EF4-FFF2-40B4-BE49-F238E27FC236}">
                <a16:creationId xmlns:a16="http://schemas.microsoft.com/office/drawing/2014/main" id="{1DBF5D4B-7AB0-4F3F-AA82-B996DA0FE5E6}"/>
              </a:ext>
            </a:extLst>
          </p:cNvPr>
          <p:cNvSpPr txBox="1"/>
          <p:nvPr/>
        </p:nvSpPr>
        <p:spPr>
          <a:xfrm>
            <a:off x="668340" y="4196905"/>
            <a:ext cx="4565399" cy="361843"/>
          </a:xfrm>
          <a:prstGeom prst="rect">
            <a:avLst/>
          </a:prstGeom>
          <a:noFill/>
          <a:ln>
            <a:solidFill>
              <a:srgbClr val="FF0000"/>
            </a:solidFill>
          </a:ln>
        </p:spPr>
        <p:txBody>
          <a:bodyPr wrap="none" tIns="72000" bIns="0" rtlCol="0" anchor="ctr" anchorCtr="0">
            <a:noAutofit/>
          </a:bodyPr>
          <a:lstStyle/>
          <a:p>
            <a:pPr eaLnBrk="0" fontAlgn="base" hangingPunct="0">
              <a:spcBef>
                <a:spcPct val="0"/>
              </a:spcBef>
              <a:spcAft>
                <a:spcPct val="0"/>
              </a:spcAft>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気管カニューレがどうしても入らない場合</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7552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気管カニューレの</a:t>
            </a:r>
            <a:r>
              <a:rPr lang="ja-JP" altLang="en-US" sz="2799" dirty="0">
                <a:solidFill>
                  <a:srgbClr val="FF0000"/>
                </a:solidFill>
              </a:rPr>
              <a:t>挿入困難</a:t>
            </a:r>
            <a:r>
              <a:rPr lang="ja-JP" altLang="en-US" sz="2799" dirty="0"/>
              <a:t>が</a:t>
            </a:r>
            <a:br>
              <a:rPr lang="en-US" altLang="ja-JP" sz="2799" dirty="0"/>
            </a:br>
            <a:r>
              <a:rPr lang="ja-JP" altLang="en-US" sz="2799" dirty="0"/>
              <a:t>　　　　    とくに予想されるケース</a:t>
            </a:r>
          </a:p>
        </p:txBody>
      </p:sp>
      <p:sp>
        <p:nvSpPr>
          <p:cNvPr id="18" name="テキスト ボックス 17">
            <a:extLst>
              <a:ext uri="{FF2B5EF4-FFF2-40B4-BE49-F238E27FC236}">
                <a16:creationId xmlns:a16="http://schemas.microsoft.com/office/drawing/2014/main" id="{EB71C30D-385C-4356-8106-1D91094A6B26}"/>
              </a:ext>
            </a:extLst>
          </p:cNvPr>
          <p:cNvSpPr txBox="1"/>
          <p:nvPr/>
        </p:nvSpPr>
        <p:spPr>
          <a:xfrm>
            <a:off x="681041" y="5036024"/>
            <a:ext cx="8593137" cy="1488601"/>
          </a:xfrm>
          <a:prstGeom prst="rect">
            <a:avLst/>
          </a:prstGeom>
          <a:solidFill>
            <a:srgbClr val="FBF0C9"/>
          </a:solidFill>
          <a:ln>
            <a:noFill/>
          </a:ln>
        </p:spPr>
        <p:txBody>
          <a:bodyPr wrap="square" lIns="72000" tIns="72000" rIns="144000" bIns="0" rtlCol="0">
            <a:noAutofit/>
          </a:bodyPr>
          <a:lstStyle/>
          <a:p>
            <a:pPr marL="204771" indent="-204771" algn="just">
              <a:lnSpc>
                <a:spcPct val="114000"/>
              </a:lnSpc>
              <a:spcBef>
                <a:spcPts val="599"/>
              </a:spcBef>
            </a:pPr>
            <a:r>
              <a:rPr lang="ja-JP" altLang="en-US" sz="1499" dirty="0">
                <a:solidFill>
                  <a:srgbClr val="000000"/>
                </a:solidFill>
                <a:latin typeface="メイリオ" panose="020B0604030504040204" pitchFamily="50" charset="-128"/>
                <a:ea typeface="メイリオ" panose="020B0604030504040204" pitchFamily="50" charset="-128"/>
              </a:rPr>
              <a:t>＊気管カニューレフリーの気管切開ケースでも、このマスクをインターフェイスとして使い、バギング、カフアシストなどを実施できる。</a:t>
            </a:r>
            <a:endParaRPr lang="en-US" altLang="ja-JP" sz="1499" dirty="0">
              <a:solidFill>
                <a:srgbClr val="000000"/>
              </a:solidFill>
              <a:latin typeface="メイリオ" panose="020B0604030504040204" pitchFamily="50" charset="-128"/>
              <a:ea typeface="メイリオ" panose="020B0604030504040204" pitchFamily="50" charset="-128"/>
            </a:endParaRPr>
          </a:p>
          <a:p>
            <a:pPr marL="204771" indent="-204771" algn="just">
              <a:lnSpc>
                <a:spcPct val="114000"/>
              </a:lnSpc>
              <a:spcBef>
                <a:spcPts val="599"/>
              </a:spcBef>
            </a:pPr>
            <a:r>
              <a:rPr lang="ja-JP" altLang="en-US" sz="1499" dirty="0">
                <a:solidFill>
                  <a:srgbClr val="000000"/>
                </a:solidFill>
                <a:latin typeface="メイリオ" panose="020B0604030504040204" pitchFamily="50" charset="-128"/>
                <a:ea typeface="メイリオ" panose="020B0604030504040204" pitchFamily="50" charset="-128"/>
              </a:rPr>
              <a:t>＊気管カニューレが入っているケースでも、</a:t>
            </a:r>
            <a:r>
              <a:rPr lang="en-US" altLang="ja-JP" sz="1499" dirty="0">
                <a:solidFill>
                  <a:srgbClr val="000000"/>
                </a:solidFill>
                <a:latin typeface="メイリオ" panose="020B0604030504040204" pitchFamily="50" charset="-128"/>
                <a:ea typeface="メイリオ" panose="020B0604030504040204" pitchFamily="50" charset="-128"/>
              </a:rPr>
              <a:t>IPV</a:t>
            </a:r>
            <a:r>
              <a:rPr lang="ja-JP" altLang="en-US" sz="1499" dirty="0">
                <a:solidFill>
                  <a:srgbClr val="000000"/>
                </a:solidFill>
                <a:latin typeface="メイリオ" panose="020B0604030504040204" pitchFamily="50" charset="-128"/>
                <a:ea typeface="メイリオ" panose="020B0604030504040204" pitchFamily="50" charset="-128"/>
              </a:rPr>
              <a:t>、スマートベストを行う際には、振動による気管カニューレの気管への刺激、肉芽発生を防止するため、気管カニューレを抜き、このマスクを気管孔に当てて</a:t>
            </a:r>
            <a:r>
              <a:rPr lang="en-US" altLang="ja-JP" sz="1499" dirty="0">
                <a:solidFill>
                  <a:srgbClr val="000000"/>
                </a:solidFill>
                <a:latin typeface="メイリオ" panose="020B0604030504040204" pitchFamily="50" charset="-128"/>
                <a:ea typeface="メイリオ" panose="020B0604030504040204" pitchFamily="50" charset="-128"/>
              </a:rPr>
              <a:t>､</a:t>
            </a:r>
            <a:r>
              <a:rPr lang="ja-JP" altLang="en-US" sz="1499" dirty="0">
                <a:solidFill>
                  <a:srgbClr val="000000"/>
                </a:solidFill>
                <a:latin typeface="メイリオ" panose="020B0604030504040204" pitchFamily="50" charset="-128"/>
                <a:ea typeface="メイリオ" panose="020B0604030504040204" pitchFamily="50" charset="-128"/>
              </a:rPr>
              <a:t>行う</a:t>
            </a:r>
            <a:r>
              <a:rPr lang="en-US" altLang="ja-JP" sz="1499" dirty="0">
                <a:solidFill>
                  <a:srgbClr val="000000"/>
                </a:solidFill>
                <a:latin typeface="メイリオ" panose="020B0604030504040204" pitchFamily="50" charset="-128"/>
                <a:ea typeface="メイリオ" panose="020B0604030504040204" pitchFamily="50" charset="-128"/>
              </a:rPr>
              <a:t>｡</a:t>
            </a:r>
            <a:endParaRPr lang="ja-JP" altLang="en-US" sz="1499" dirty="0">
              <a:solidFill>
                <a:srgbClr val="000000"/>
              </a:solidFill>
              <a:latin typeface="メイリオ" panose="020B0604030504040204" pitchFamily="50" charset="-128"/>
              <a:ea typeface="メイリオ" panose="020B0604030504040204" pitchFamily="50" charset="-128"/>
            </a:endParaRPr>
          </a:p>
        </p:txBody>
      </p:sp>
      <p:pic>
        <p:nvPicPr>
          <p:cNvPr id="19" name="図 1" descr="乳児用マスク２.jpg">
            <a:extLst>
              <a:ext uri="{FF2B5EF4-FFF2-40B4-BE49-F238E27FC236}">
                <a16:creationId xmlns:a16="http://schemas.microsoft.com/office/drawing/2014/main" id="{CCA79398-693F-4BB9-AA3D-FF510FA41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9" t="17874" r="14143" b="5852"/>
          <a:stretch/>
        </p:blipFill>
        <p:spPr bwMode="auto">
          <a:xfrm>
            <a:off x="6973678" y="1530653"/>
            <a:ext cx="2300497" cy="268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4">
            <a:extLst>
              <a:ext uri="{FF2B5EF4-FFF2-40B4-BE49-F238E27FC236}">
                <a16:creationId xmlns:a16="http://schemas.microsoft.com/office/drawing/2014/main" id="{4394DF9C-339F-48F4-A761-251495EE0A11}"/>
              </a:ext>
            </a:extLst>
          </p:cNvPr>
          <p:cNvSpPr txBox="1">
            <a:spLocks noChangeArrowheads="1"/>
          </p:cNvSpPr>
          <p:nvPr/>
        </p:nvSpPr>
        <p:spPr bwMode="auto">
          <a:xfrm>
            <a:off x="6973680" y="4304000"/>
            <a:ext cx="2357748" cy="458974"/>
          </a:xfrm>
          <a:prstGeom prst="rect">
            <a:avLst/>
          </a:prstGeom>
          <a:solidFill>
            <a:schemeClr val="bg1"/>
          </a:solidFill>
          <a:ln>
            <a:noFill/>
          </a:ln>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レールダル</a:t>
            </a:r>
            <a:br>
              <a:rPr lang="en-US" altLang="ja-JP" sz="1400" dirty="0">
                <a:solidFill>
                  <a:srgbClr val="000000"/>
                </a:solidFill>
                <a:latin typeface="メイリオ" panose="020B0604030504040204" pitchFamily="50" charset="-128"/>
                <a:ea typeface="メイリオ" panose="020B0604030504040204" pitchFamily="50" charset="-128"/>
              </a:rPr>
            </a:br>
            <a:r>
              <a:rPr lang="ja-JP" altLang="en-US" sz="1400" dirty="0">
                <a:solidFill>
                  <a:srgbClr val="000000"/>
                </a:solidFill>
                <a:latin typeface="メイリオ" panose="020B0604030504040204" pitchFamily="50" charset="-128"/>
                <a:ea typeface="メイリオ" panose="020B0604030504040204" pitchFamily="50" charset="-128"/>
              </a:rPr>
              <a:t>インファントマスク</a:t>
            </a:r>
          </a:p>
        </p:txBody>
      </p:sp>
      <p:sp>
        <p:nvSpPr>
          <p:cNvPr id="21" name="正方形/長方形 20">
            <a:extLst>
              <a:ext uri="{FF2B5EF4-FFF2-40B4-BE49-F238E27FC236}">
                <a16:creationId xmlns:a16="http://schemas.microsoft.com/office/drawing/2014/main" id="{F181D877-86E5-4E17-BDC3-547C3A7B8E11}"/>
              </a:ext>
            </a:extLst>
          </p:cNvPr>
          <p:cNvSpPr/>
          <p:nvPr/>
        </p:nvSpPr>
        <p:spPr>
          <a:xfrm>
            <a:off x="681038" y="1530655"/>
            <a:ext cx="5542342" cy="3325425"/>
          </a:xfrm>
          <a:prstGeom prst="rect">
            <a:avLst/>
          </a:prstGeom>
        </p:spPr>
        <p:txBody>
          <a:bodyPr wrap="square" lIns="0" tIns="0" rIns="0" bIns="0">
            <a:noAutofit/>
          </a:bodyPr>
          <a:lstStyle/>
          <a:p>
            <a:pPr algn="just">
              <a:lnSpc>
                <a:spcPct val="120000"/>
              </a:lnSpc>
              <a:spcBef>
                <a:spcPts val="1200"/>
              </a:spcBef>
              <a:defRPr/>
            </a:pPr>
            <a:r>
              <a:rPr lang="ja-JP" altLang="en-US" sz="2000" u="sng" dirty="0">
                <a:solidFill>
                  <a:srgbClr val="002060"/>
                </a:solidFill>
                <a:latin typeface="メイリオ" panose="020B0604030504040204" pitchFamily="50" charset="-128"/>
                <a:ea typeface="メイリオ" panose="020B0604030504040204" pitchFamily="50" charset="-128"/>
              </a:rPr>
              <a:t>乳児用シリコン製フェイスマスク</a:t>
            </a:r>
            <a:r>
              <a:rPr lang="ja-JP" altLang="en-US" sz="2000" dirty="0">
                <a:solidFill>
                  <a:srgbClr val="002060"/>
                </a:solidFill>
                <a:latin typeface="メイリオ" panose="020B0604030504040204" pitchFamily="50" charset="-128"/>
                <a:ea typeface="メイリオ" panose="020B0604030504040204" pitchFamily="50" charset="-128"/>
              </a:rPr>
              <a:t>とアンビューバックとを用意</a:t>
            </a:r>
            <a:r>
              <a:rPr lang="ja-JP" altLang="en-US" sz="2000" dirty="0">
                <a:solidFill>
                  <a:srgbClr val="000000"/>
                </a:solidFill>
                <a:latin typeface="メイリオ" panose="020B0604030504040204" pitchFamily="50" charset="-128"/>
                <a:ea typeface="メイリオ" panose="020B0604030504040204" pitchFamily="50" charset="-128"/>
              </a:rPr>
              <a:t>しておく。</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a:lnSpc>
                <a:spcPct val="120000"/>
              </a:lnSpc>
              <a:spcBef>
                <a:spcPts val="1200"/>
              </a:spcBef>
              <a:defRPr/>
            </a:pPr>
            <a:r>
              <a:rPr lang="ja-JP" altLang="en-US" sz="2000" dirty="0">
                <a:solidFill>
                  <a:srgbClr val="000000"/>
                </a:solidFill>
                <a:latin typeface="メイリオ" panose="020B0604030504040204" pitchFamily="50" charset="-128"/>
                <a:ea typeface="メイリオ" panose="020B0604030504040204" pitchFamily="50" charset="-128"/>
              </a:rPr>
              <a:t>これを気管切開孔に密着させ、アンビューバックで換気することができる。（マスクとアンビューバッグのコネクターも必要）</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a:lnSpc>
                <a:spcPct val="120000"/>
              </a:lnSpc>
              <a:spcBef>
                <a:spcPts val="1200"/>
              </a:spcBef>
              <a:defRPr/>
            </a:pPr>
            <a:r>
              <a:rPr lang="ja-JP" altLang="en-US" sz="2000" dirty="0">
                <a:solidFill>
                  <a:srgbClr val="000000"/>
                </a:solidFill>
                <a:latin typeface="メイリオ" panose="020B0604030504040204" pitchFamily="50" charset="-128"/>
                <a:ea typeface="メイリオ" panose="020B0604030504040204" pitchFamily="50" charset="-128"/>
              </a:rPr>
              <a:t>気管カニューレの</a:t>
            </a:r>
            <a:r>
              <a:rPr lang="ja-JP" altLang="en-US" sz="2000" dirty="0">
                <a:solidFill>
                  <a:srgbClr val="FF0000"/>
                </a:solidFill>
                <a:latin typeface="メイリオ" panose="020B0604030504040204" pitchFamily="50" charset="-128"/>
                <a:ea typeface="メイリオ" panose="020B0604030504040204" pitchFamily="50" charset="-128"/>
              </a:rPr>
              <a:t>事故抜去</a:t>
            </a:r>
            <a:r>
              <a:rPr lang="ja-JP" altLang="en-US" sz="2000" dirty="0">
                <a:solidFill>
                  <a:srgbClr val="000000"/>
                </a:solidFill>
                <a:latin typeface="メイリオ" panose="020B0604030504040204" pitchFamily="50" charset="-128"/>
                <a:ea typeface="メイリオ" panose="020B0604030504040204" pitchFamily="50" charset="-128"/>
              </a:rPr>
              <a:t>の時に、無理に気管カニューレを挿入せずに、この方法で換気を確保することも可能。</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20963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34">
            <a:extLst>
              <a:ext uri="{FF2B5EF4-FFF2-40B4-BE49-F238E27FC236}">
                <a16:creationId xmlns:a16="http://schemas.microsoft.com/office/drawing/2014/main" id="{96516ED6-FE37-4550-A4D8-A3FDEA86E351}"/>
              </a:ext>
            </a:extLst>
          </p:cNvPr>
          <p:cNvSpPr>
            <a:spLocks noChangeArrowheads="1"/>
          </p:cNvSpPr>
          <p:nvPr/>
        </p:nvSpPr>
        <p:spPr bwMode="auto">
          <a:xfrm>
            <a:off x="6275144" y="4642788"/>
            <a:ext cx="1063869" cy="465992"/>
          </a:xfrm>
          <a:prstGeom prst="ellipse">
            <a:avLst/>
          </a:prstGeom>
          <a:solidFill>
            <a:schemeClr val="accent6">
              <a:lumMod val="20000"/>
              <a:lumOff val="8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95" name="Oval 33">
            <a:extLst>
              <a:ext uri="{FF2B5EF4-FFF2-40B4-BE49-F238E27FC236}">
                <a16:creationId xmlns:a16="http://schemas.microsoft.com/office/drawing/2014/main" id="{A1D7CD9C-2E8A-4CA4-A6A3-09607836BB80}"/>
              </a:ext>
            </a:extLst>
          </p:cNvPr>
          <p:cNvSpPr>
            <a:spLocks noChangeArrowheads="1"/>
          </p:cNvSpPr>
          <p:nvPr/>
        </p:nvSpPr>
        <p:spPr bwMode="auto">
          <a:xfrm>
            <a:off x="6301821" y="4065175"/>
            <a:ext cx="844034" cy="495301"/>
          </a:xfrm>
          <a:prstGeom prst="ellipse">
            <a:avLst/>
          </a:prstGeom>
          <a:solidFill>
            <a:schemeClr val="accent6">
              <a:lumMod val="75000"/>
            </a:schemeClr>
          </a:solidFill>
          <a:ln w="28575">
            <a:noFill/>
            <a:round/>
            <a:headEnd/>
            <a:tailEnd/>
          </a:ln>
        </p:spPr>
        <p:txBody>
          <a:bodyPr wrap="none" anchor="ctr"/>
          <a:lstStyle/>
          <a:p>
            <a:pPr defTabSz="914324">
              <a:defRPr/>
            </a:pPr>
            <a:endParaRPr lang="ja-JP" altLang="en-US" sz="1663">
              <a:solidFill>
                <a:srgbClr val="2D2DB9">
                  <a:lumMod val="60000"/>
                  <a:lumOff val="40000"/>
                </a:srgbClr>
              </a:solidFill>
              <a:latin typeface="メイリオ" panose="020B0604030504040204" pitchFamily="50" charset="-128"/>
              <a:ea typeface="メイリオ" panose="020B0604030504040204" pitchFamily="50" charset="-128"/>
            </a:endParaRPr>
          </a:p>
        </p:txBody>
      </p:sp>
      <p:sp>
        <p:nvSpPr>
          <p:cNvPr id="96" name="Oval 34">
            <a:extLst>
              <a:ext uri="{FF2B5EF4-FFF2-40B4-BE49-F238E27FC236}">
                <a16:creationId xmlns:a16="http://schemas.microsoft.com/office/drawing/2014/main" id="{392FBCCD-30EC-40AE-A3A5-16DB10AA9099}"/>
              </a:ext>
            </a:extLst>
          </p:cNvPr>
          <p:cNvSpPr>
            <a:spLocks noChangeArrowheads="1"/>
          </p:cNvSpPr>
          <p:nvPr/>
        </p:nvSpPr>
        <p:spPr bwMode="auto">
          <a:xfrm>
            <a:off x="7453190" y="4907415"/>
            <a:ext cx="1063869" cy="465992"/>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106" name="Oval 31">
            <a:extLst>
              <a:ext uri="{FF2B5EF4-FFF2-40B4-BE49-F238E27FC236}">
                <a16:creationId xmlns:a16="http://schemas.microsoft.com/office/drawing/2014/main" id="{A5758478-9E2E-4F7C-B0AA-33AFB3B7529A}"/>
              </a:ext>
            </a:extLst>
          </p:cNvPr>
          <p:cNvSpPr>
            <a:spLocks noChangeArrowheads="1"/>
          </p:cNvSpPr>
          <p:nvPr/>
        </p:nvSpPr>
        <p:spPr bwMode="auto">
          <a:xfrm>
            <a:off x="7228675" y="3946719"/>
            <a:ext cx="1261698" cy="465992"/>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94" name="Oval 32">
            <a:extLst>
              <a:ext uri="{FF2B5EF4-FFF2-40B4-BE49-F238E27FC236}">
                <a16:creationId xmlns:a16="http://schemas.microsoft.com/office/drawing/2014/main" id="{A8329DFB-9DE6-4907-A6EA-4D6501D0DFAD}"/>
              </a:ext>
            </a:extLst>
          </p:cNvPr>
          <p:cNvSpPr>
            <a:spLocks noChangeArrowheads="1"/>
          </p:cNvSpPr>
          <p:nvPr/>
        </p:nvSpPr>
        <p:spPr bwMode="auto">
          <a:xfrm>
            <a:off x="6630930" y="1926965"/>
            <a:ext cx="1947495" cy="834474"/>
          </a:xfrm>
          <a:prstGeom prst="ellipse">
            <a:avLst/>
          </a:prstGeom>
          <a:solidFill>
            <a:schemeClr val="accent3">
              <a:lumMod val="20000"/>
              <a:lumOff val="8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3" name="テキスト プレースホルダー 2">
            <a:extLst>
              <a:ext uri="{FF2B5EF4-FFF2-40B4-BE49-F238E27FC236}">
                <a16:creationId xmlns:a16="http://schemas.microsoft.com/office/drawing/2014/main" id="{ABA5B015-2CEF-4C71-B4FA-270329FA5966}"/>
              </a:ext>
            </a:extLst>
          </p:cNvPr>
          <p:cNvSpPr>
            <a:spLocks noGrp="1"/>
          </p:cNvSpPr>
          <p:nvPr>
            <p:ph type="body" sz="quarter" idx="10"/>
          </p:nvPr>
        </p:nvSpPr>
        <p:spPr/>
        <p:txBody>
          <a:bodyPr/>
          <a:lstStyle/>
          <a:p>
            <a:r>
              <a:rPr lang="ja-JP" altLang="en-US" dirty="0"/>
              <a:t>３－３　呼吸状態悪化時の対応</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気管切開ケースでの呼吸悪化への対応 </a:t>
            </a:r>
            <a:r>
              <a:rPr lang="en-US" altLang="ja-JP" sz="2585" dirty="0"/>
              <a:t>1</a:t>
            </a:r>
            <a:endParaRPr lang="ja-JP" altLang="en-US" sz="2585" dirty="0"/>
          </a:p>
        </p:txBody>
      </p:sp>
      <p:sp>
        <p:nvSpPr>
          <p:cNvPr id="37" name="Text Box 2">
            <a:extLst>
              <a:ext uri="{FF2B5EF4-FFF2-40B4-BE49-F238E27FC236}">
                <a16:creationId xmlns:a16="http://schemas.microsoft.com/office/drawing/2014/main" id="{1F9930E5-948E-4F8C-81CE-F350966C8CD4}"/>
              </a:ext>
            </a:extLst>
          </p:cNvPr>
          <p:cNvSpPr txBox="1">
            <a:spLocks noChangeArrowheads="1"/>
          </p:cNvSpPr>
          <p:nvPr/>
        </p:nvSpPr>
        <p:spPr bwMode="auto">
          <a:xfrm>
            <a:off x="975353" y="1630602"/>
            <a:ext cx="3110598" cy="3617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b="1" dirty="0">
                <a:solidFill>
                  <a:srgbClr val="000000"/>
                </a:solidFill>
                <a:latin typeface="メイリオ" panose="020B0604030504040204" pitchFamily="50" charset="-128"/>
                <a:ea typeface="メイリオ" panose="020B0604030504040204" pitchFamily="50" charset="-128"/>
              </a:rPr>
              <a:t>呼吸が苦しそう</a:t>
            </a:r>
          </a:p>
        </p:txBody>
      </p:sp>
      <p:sp>
        <p:nvSpPr>
          <p:cNvPr id="38" name="Text Box 3">
            <a:extLst>
              <a:ext uri="{FF2B5EF4-FFF2-40B4-BE49-F238E27FC236}">
                <a16:creationId xmlns:a16="http://schemas.microsoft.com/office/drawing/2014/main" id="{C9FE1FC2-8703-40CB-BA16-CA54E6AE98DB}"/>
              </a:ext>
            </a:extLst>
          </p:cNvPr>
          <p:cNvSpPr txBox="1">
            <a:spLocks noChangeArrowheads="1"/>
          </p:cNvSpPr>
          <p:nvPr/>
        </p:nvSpPr>
        <p:spPr bwMode="auto">
          <a:xfrm>
            <a:off x="965054" y="5330545"/>
            <a:ext cx="3143693" cy="374930"/>
          </a:xfrm>
          <a:prstGeom prst="rect">
            <a:avLst/>
          </a:prstGeom>
          <a:solidFill>
            <a:srgbClr val="FF0000"/>
          </a:solidFill>
          <a:ln w="9525">
            <a:solidFill>
              <a:srgbClr val="FF0000"/>
            </a:solidFill>
            <a:miter lim="800000"/>
            <a:headEnd/>
            <a:tailEnd/>
          </a:ln>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dirty="0">
                <a:solidFill>
                  <a:prstClr val="white"/>
                </a:solidFill>
                <a:latin typeface="メイリオ" panose="020B0604030504040204" pitchFamily="50" charset="-128"/>
                <a:ea typeface="メイリオ" panose="020B0604030504040204" pitchFamily="50" charset="-128"/>
              </a:rPr>
              <a:t>顔色が悪い　酸素飽和度低下</a:t>
            </a:r>
          </a:p>
        </p:txBody>
      </p:sp>
      <p:sp>
        <p:nvSpPr>
          <p:cNvPr id="39" name="Text Box 4">
            <a:extLst>
              <a:ext uri="{FF2B5EF4-FFF2-40B4-BE49-F238E27FC236}">
                <a16:creationId xmlns:a16="http://schemas.microsoft.com/office/drawing/2014/main" id="{87E1BDC0-14A9-4900-832A-268AC4506E3F}"/>
              </a:ext>
            </a:extLst>
          </p:cNvPr>
          <p:cNvSpPr txBox="1">
            <a:spLocks noChangeArrowheads="1"/>
          </p:cNvSpPr>
          <p:nvPr/>
        </p:nvSpPr>
        <p:spPr bwMode="auto">
          <a:xfrm>
            <a:off x="965837" y="2719029"/>
            <a:ext cx="1040276" cy="7812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dirty="0">
                <a:solidFill>
                  <a:srgbClr val="000000"/>
                </a:solidFill>
                <a:latin typeface="メイリオ" panose="020B0604030504040204" pitchFamily="50" charset="-128"/>
                <a:ea typeface="メイリオ" panose="020B0604030504040204" pitchFamily="50" charset="-128"/>
              </a:rPr>
              <a:t>喘鳴が</a:t>
            </a:r>
          </a:p>
          <a:p>
            <a:pPr algn="ctr" defTabSz="914324">
              <a:spcBef>
                <a:spcPct val="0"/>
              </a:spcBef>
              <a:buNone/>
              <a:defRPr/>
            </a:pPr>
            <a:r>
              <a:rPr lang="ja-JP" altLang="en-US" sz="1846" dirty="0">
                <a:solidFill>
                  <a:srgbClr val="000000"/>
                </a:solidFill>
                <a:latin typeface="メイリオ" panose="020B0604030504040204" pitchFamily="50" charset="-128"/>
                <a:ea typeface="メイリオ" panose="020B0604030504040204" pitchFamily="50" charset="-128"/>
              </a:rPr>
              <a:t>強い</a:t>
            </a:r>
          </a:p>
        </p:txBody>
      </p:sp>
      <p:sp>
        <p:nvSpPr>
          <p:cNvPr id="40" name="Text Box 5">
            <a:extLst>
              <a:ext uri="{FF2B5EF4-FFF2-40B4-BE49-F238E27FC236}">
                <a16:creationId xmlns:a16="http://schemas.microsoft.com/office/drawing/2014/main" id="{E909D116-36DC-4894-8218-1699DE33222B}"/>
              </a:ext>
            </a:extLst>
          </p:cNvPr>
          <p:cNvSpPr txBox="1">
            <a:spLocks noChangeArrowheads="1"/>
          </p:cNvSpPr>
          <p:nvPr/>
        </p:nvSpPr>
        <p:spPr bwMode="auto">
          <a:xfrm>
            <a:off x="2121485" y="2719024"/>
            <a:ext cx="2514308" cy="16110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66462"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663" dirty="0">
                <a:solidFill>
                  <a:srgbClr val="000000"/>
                </a:solidFill>
                <a:latin typeface="メイリオ" panose="020B0604030504040204" pitchFamily="50" charset="-128"/>
                <a:ea typeface="メイリオ" panose="020B0604030504040204" pitchFamily="50" charset="-128"/>
              </a:rPr>
              <a:t>ヒューヒュー</a:t>
            </a:r>
          </a:p>
          <a:p>
            <a:pPr defTabSz="914324">
              <a:spcBef>
                <a:spcPct val="0"/>
              </a:spcBef>
              <a:buNone/>
              <a:defRPr/>
            </a:pPr>
            <a:r>
              <a:rPr lang="ja-JP" altLang="en-US" sz="1663" dirty="0">
                <a:solidFill>
                  <a:srgbClr val="000000"/>
                </a:solidFill>
                <a:latin typeface="メイリオ" panose="020B0604030504040204" pitchFamily="50" charset="-128"/>
                <a:ea typeface="メイリオ" panose="020B0604030504040204" pitchFamily="50" charset="-128"/>
              </a:rPr>
              <a:t>ゼーゼー</a:t>
            </a:r>
          </a:p>
          <a:p>
            <a:pPr defTabSz="914324">
              <a:spcBef>
                <a:spcPct val="0"/>
              </a:spcBef>
              <a:buNone/>
              <a:defRPr/>
            </a:pPr>
            <a:r>
              <a:rPr lang="ja-JP" altLang="en-US" sz="1663" dirty="0">
                <a:solidFill>
                  <a:srgbClr val="000000"/>
                </a:solidFill>
                <a:latin typeface="メイリオ" panose="020B0604030504040204" pitchFamily="50" charset="-128"/>
                <a:ea typeface="メイリオ" panose="020B0604030504040204" pitchFamily="50" charset="-128"/>
              </a:rPr>
              <a:t>キューキュー</a:t>
            </a:r>
          </a:p>
        </p:txBody>
      </p:sp>
      <p:sp>
        <p:nvSpPr>
          <p:cNvPr id="41" name="Text Box 6">
            <a:extLst>
              <a:ext uri="{FF2B5EF4-FFF2-40B4-BE49-F238E27FC236}">
                <a16:creationId xmlns:a16="http://schemas.microsoft.com/office/drawing/2014/main" id="{01EB1659-6A76-4A87-AACD-A589180FABC1}"/>
              </a:ext>
            </a:extLst>
          </p:cNvPr>
          <p:cNvSpPr txBox="1">
            <a:spLocks noChangeArrowheads="1"/>
          </p:cNvSpPr>
          <p:nvPr/>
        </p:nvSpPr>
        <p:spPr bwMode="auto">
          <a:xfrm>
            <a:off x="965857" y="4172673"/>
            <a:ext cx="1035177" cy="60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6462"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663" dirty="0">
                <a:solidFill>
                  <a:srgbClr val="000000"/>
                </a:solidFill>
                <a:latin typeface="メイリオ" panose="020B0604030504040204" pitchFamily="50" charset="-128"/>
                <a:ea typeface="メイリオ" panose="020B0604030504040204" pitchFamily="50" charset="-128"/>
              </a:rPr>
              <a:t>ゼロゼロ</a:t>
            </a:r>
            <a:br>
              <a:rPr lang="en-US" altLang="ja-JP" sz="1663" dirty="0">
                <a:solidFill>
                  <a:srgbClr val="000000"/>
                </a:solidFill>
                <a:latin typeface="メイリオ" panose="020B0604030504040204" pitchFamily="50" charset="-128"/>
                <a:ea typeface="メイリオ" panose="020B0604030504040204" pitchFamily="50" charset="-128"/>
              </a:rPr>
            </a:br>
            <a:r>
              <a:rPr lang="ja-JP" altLang="en-US" sz="1663" dirty="0">
                <a:solidFill>
                  <a:srgbClr val="000000"/>
                </a:solidFill>
                <a:latin typeface="メイリオ" panose="020B0604030504040204" pitchFamily="50" charset="-128"/>
                <a:ea typeface="メイリオ" panose="020B0604030504040204" pitchFamily="50" charset="-128"/>
              </a:rPr>
              <a:t>ゼコゼコ</a:t>
            </a:r>
          </a:p>
        </p:txBody>
      </p:sp>
      <p:sp>
        <p:nvSpPr>
          <p:cNvPr id="43" name="Text Box 8">
            <a:extLst>
              <a:ext uri="{FF2B5EF4-FFF2-40B4-BE49-F238E27FC236}">
                <a16:creationId xmlns:a16="http://schemas.microsoft.com/office/drawing/2014/main" id="{67839172-BB64-4282-9301-C69BCCA006C7}"/>
              </a:ext>
            </a:extLst>
          </p:cNvPr>
          <p:cNvSpPr txBox="1">
            <a:spLocks noChangeArrowheads="1"/>
          </p:cNvSpPr>
          <p:nvPr/>
        </p:nvSpPr>
        <p:spPr bwMode="auto">
          <a:xfrm>
            <a:off x="1020303" y="4868231"/>
            <a:ext cx="3143692" cy="369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dirty="0">
                <a:solidFill>
                  <a:srgbClr val="000000"/>
                </a:solidFill>
                <a:latin typeface="メイリオ" panose="020B0604030504040204" pitchFamily="50" charset="-128"/>
                <a:ea typeface="メイリオ" panose="020B0604030504040204" pitchFamily="50" charset="-128"/>
              </a:rPr>
              <a:t>呼吸が浅い</a:t>
            </a:r>
          </a:p>
        </p:txBody>
      </p:sp>
      <p:sp>
        <p:nvSpPr>
          <p:cNvPr id="44" name="Text Box 9">
            <a:extLst>
              <a:ext uri="{FF2B5EF4-FFF2-40B4-BE49-F238E27FC236}">
                <a16:creationId xmlns:a16="http://schemas.microsoft.com/office/drawing/2014/main" id="{51A32AC5-B383-4EAF-AB51-E12BCBE1F5FA}"/>
              </a:ext>
            </a:extLst>
          </p:cNvPr>
          <p:cNvSpPr txBox="1">
            <a:spLocks noChangeArrowheads="1"/>
          </p:cNvSpPr>
          <p:nvPr/>
        </p:nvSpPr>
        <p:spPr bwMode="auto">
          <a:xfrm>
            <a:off x="953714" y="5781303"/>
            <a:ext cx="3153227" cy="369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a:solidFill>
                  <a:srgbClr val="000000"/>
                </a:solidFill>
                <a:latin typeface="メイリオ" panose="020B0604030504040204" pitchFamily="50" charset="-128"/>
                <a:ea typeface="メイリオ" panose="020B0604030504040204" pitchFamily="50" charset="-128"/>
              </a:rPr>
              <a:t>呼吸をしていない？</a:t>
            </a:r>
          </a:p>
        </p:txBody>
      </p:sp>
      <p:sp>
        <p:nvSpPr>
          <p:cNvPr id="45" name="Text Box 10">
            <a:extLst>
              <a:ext uri="{FF2B5EF4-FFF2-40B4-BE49-F238E27FC236}">
                <a16:creationId xmlns:a16="http://schemas.microsoft.com/office/drawing/2014/main" id="{85DCDF2D-C55A-45CE-A74F-D35CE3B2A7FB}"/>
              </a:ext>
            </a:extLst>
          </p:cNvPr>
          <p:cNvSpPr txBox="1">
            <a:spLocks noChangeArrowheads="1"/>
          </p:cNvSpPr>
          <p:nvPr/>
        </p:nvSpPr>
        <p:spPr bwMode="auto">
          <a:xfrm>
            <a:off x="965840" y="2020180"/>
            <a:ext cx="3669953" cy="5770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dirty="0">
                <a:solidFill>
                  <a:srgbClr val="000000"/>
                </a:solidFill>
                <a:latin typeface="メイリオ" panose="020B0604030504040204" pitchFamily="50" charset="-128"/>
                <a:ea typeface="メイリオ" panose="020B0604030504040204" pitchFamily="50" charset="-128"/>
              </a:rPr>
              <a:t>一生懸命呼吸をしている</a:t>
            </a:r>
          </a:p>
          <a:p>
            <a:pPr algn="ctr" defTabSz="914324">
              <a:lnSpc>
                <a:spcPct val="75000"/>
              </a:lnSpc>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（努力呼吸）</a:t>
            </a:r>
          </a:p>
        </p:txBody>
      </p:sp>
      <p:sp>
        <p:nvSpPr>
          <p:cNvPr id="46" name="Text Box 11">
            <a:extLst>
              <a:ext uri="{FF2B5EF4-FFF2-40B4-BE49-F238E27FC236}">
                <a16:creationId xmlns:a16="http://schemas.microsoft.com/office/drawing/2014/main" id="{86436DEF-1A37-4E61-8BB0-E23AEE69A737}"/>
              </a:ext>
            </a:extLst>
          </p:cNvPr>
          <p:cNvSpPr txBox="1">
            <a:spLocks noChangeArrowheads="1"/>
          </p:cNvSpPr>
          <p:nvPr/>
        </p:nvSpPr>
        <p:spPr bwMode="auto">
          <a:xfrm>
            <a:off x="4441413" y="5535043"/>
            <a:ext cx="1746684" cy="590446"/>
          </a:xfrm>
          <a:prstGeom prst="rect">
            <a:avLst/>
          </a:prstGeom>
          <a:solidFill>
            <a:srgbClr val="FBF0C9"/>
          </a:solidFill>
          <a:ln w="38100" cmpd="dbl">
            <a:solidFill>
              <a:srgbClr val="FF0000"/>
            </a:solidFill>
            <a:miter lim="800000"/>
            <a:headEnd/>
            <a:tailEnd/>
          </a:ln>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663" dirty="0">
                <a:solidFill>
                  <a:srgbClr val="FF0000"/>
                </a:solidFill>
                <a:latin typeface="メイリオ" panose="020B0604030504040204" pitchFamily="50" charset="-128"/>
                <a:ea typeface="メイリオ" panose="020B0604030504040204" pitchFamily="50" charset="-128"/>
              </a:rPr>
              <a:t>気管カニューレ</a:t>
            </a:r>
            <a:endParaRPr lang="en-US" altLang="ja-JP" sz="1663" dirty="0">
              <a:solidFill>
                <a:srgbClr val="FF0000"/>
              </a:solidFill>
              <a:latin typeface="メイリオ" panose="020B0604030504040204" pitchFamily="50" charset="-128"/>
              <a:ea typeface="メイリオ" panose="020B0604030504040204" pitchFamily="50" charset="-128"/>
            </a:endParaRPr>
          </a:p>
          <a:p>
            <a:pPr algn="ctr" defTabSz="914324">
              <a:spcBef>
                <a:spcPct val="0"/>
              </a:spcBef>
              <a:buNone/>
              <a:defRPr/>
            </a:pPr>
            <a:r>
              <a:rPr lang="ja-JP" altLang="en-US" sz="1663" dirty="0">
                <a:solidFill>
                  <a:srgbClr val="FF0000"/>
                </a:solidFill>
                <a:latin typeface="メイリオ" panose="020B0604030504040204" pitchFamily="50" charset="-128"/>
                <a:ea typeface="メイリオ" panose="020B0604030504040204" pitchFamily="50" charset="-128"/>
              </a:rPr>
              <a:t>の異常がないか</a:t>
            </a:r>
          </a:p>
        </p:txBody>
      </p:sp>
      <p:sp>
        <p:nvSpPr>
          <p:cNvPr id="52" name="Text Box 17">
            <a:extLst>
              <a:ext uri="{FF2B5EF4-FFF2-40B4-BE49-F238E27FC236}">
                <a16:creationId xmlns:a16="http://schemas.microsoft.com/office/drawing/2014/main" id="{70CA7287-353B-4B07-9170-3B2021F4EFBA}"/>
              </a:ext>
            </a:extLst>
          </p:cNvPr>
          <p:cNvSpPr txBox="1">
            <a:spLocks noChangeArrowheads="1"/>
          </p:cNvSpPr>
          <p:nvPr/>
        </p:nvSpPr>
        <p:spPr bwMode="auto">
          <a:xfrm>
            <a:off x="3525124" y="2794394"/>
            <a:ext cx="1022766" cy="13825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 喘息</a:t>
            </a: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気管軟化</a:t>
            </a: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気管肉芽</a:t>
            </a: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気管浮腫</a:t>
            </a: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気管・気管</a:t>
            </a: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支狭窄</a:t>
            </a:r>
          </a:p>
        </p:txBody>
      </p:sp>
      <p:sp>
        <p:nvSpPr>
          <p:cNvPr id="55" name="Text Box 22">
            <a:extLst>
              <a:ext uri="{FF2B5EF4-FFF2-40B4-BE49-F238E27FC236}">
                <a16:creationId xmlns:a16="http://schemas.microsoft.com/office/drawing/2014/main" id="{61CC300B-4B5A-4FB6-92D5-8B6D0C22DC03}"/>
              </a:ext>
            </a:extLst>
          </p:cNvPr>
          <p:cNvSpPr txBox="1">
            <a:spLocks noChangeArrowheads="1"/>
          </p:cNvSpPr>
          <p:nvPr/>
        </p:nvSpPr>
        <p:spPr bwMode="auto">
          <a:xfrm>
            <a:off x="2172952" y="4409377"/>
            <a:ext cx="2462843" cy="36587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0" tIns="66462"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663" dirty="0">
                <a:solidFill>
                  <a:srgbClr val="000000"/>
                </a:solidFill>
                <a:latin typeface="メイリオ" panose="020B0604030504040204" pitchFamily="50" charset="-128"/>
                <a:ea typeface="メイリオ" panose="020B0604030504040204" pitchFamily="50" charset="-128"/>
              </a:rPr>
              <a:t>痰などの貯留</a:t>
            </a:r>
          </a:p>
        </p:txBody>
      </p:sp>
      <p:cxnSp>
        <p:nvCxnSpPr>
          <p:cNvPr id="78" name="コネクタ: カギ線 77">
            <a:extLst>
              <a:ext uri="{FF2B5EF4-FFF2-40B4-BE49-F238E27FC236}">
                <a16:creationId xmlns:a16="http://schemas.microsoft.com/office/drawing/2014/main" id="{80EE17CA-B27C-4271-9EC3-65015027BE4F}"/>
              </a:ext>
            </a:extLst>
          </p:cNvPr>
          <p:cNvCxnSpPr>
            <a:cxnSpLocks/>
            <a:stCxn id="39" idx="2"/>
          </p:cNvCxnSpPr>
          <p:nvPr/>
        </p:nvCxnSpPr>
        <p:spPr>
          <a:xfrm rot="16200000" flipH="1">
            <a:off x="1096157" y="3890127"/>
            <a:ext cx="779639" cy="1"/>
          </a:xfrm>
          <a:prstGeom prst="bentConnector3">
            <a:avLst>
              <a:gd name="adj1"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9C413DED-D86D-4CE1-9665-645D638237C4}"/>
              </a:ext>
            </a:extLst>
          </p:cNvPr>
          <p:cNvCxnSpPr>
            <a:cxnSpLocks/>
            <a:stCxn id="39" idx="3"/>
          </p:cNvCxnSpPr>
          <p:nvPr/>
        </p:nvCxnSpPr>
        <p:spPr>
          <a:xfrm flipV="1">
            <a:off x="2006114" y="3107755"/>
            <a:ext cx="131369" cy="19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 Box 14">
            <a:extLst>
              <a:ext uri="{FF2B5EF4-FFF2-40B4-BE49-F238E27FC236}">
                <a16:creationId xmlns:a16="http://schemas.microsoft.com/office/drawing/2014/main" id="{2BC7038D-25FA-41D4-A467-3F0C5D18218A}"/>
              </a:ext>
            </a:extLst>
          </p:cNvPr>
          <p:cNvSpPr txBox="1">
            <a:spLocks noChangeArrowheads="1"/>
          </p:cNvSpPr>
          <p:nvPr/>
        </p:nvSpPr>
        <p:spPr bwMode="auto">
          <a:xfrm>
            <a:off x="6375797" y="4160493"/>
            <a:ext cx="713632" cy="348237"/>
          </a:xfrm>
          <a:prstGeom prst="rect">
            <a:avLst/>
          </a:prstGeom>
          <a:noFill/>
          <a:ln w="9525">
            <a:noFill/>
            <a:miter lim="800000"/>
            <a:headEnd/>
            <a:tailEnd/>
          </a:ln>
        </p:spPr>
        <p:txBody>
          <a:bodyPr wrap="square">
            <a:spAutoFit/>
          </a:bodyPr>
          <a:lstStyle/>
          <a:p>
            <a:pPr algn="ctr" defTabSz="914324">
              <a:defRPr/>
            </a:pPr>
            <a:r>
              <a:rPr lang="ja-JP" altLang="en-US" sz="1663" b="1" dirty="0">
                <a:solidFill>
                  <a:prstClr val="white"/>
                </a:solidFill>
                <a:latin typeface="メイリオ" panose="020B0604030504040204" pitchFamily="50" charset="-128"/>
                <a:ea typeface="メイリオ" panose="020B0604030504040204" pitchFamily="50" charset="-128"/>
              </a:rPr>
              <a:t>吸引</a:t>
            </a:r>
            <a:endParaRPr lang="ja-JP" altLang="en-US" sz="1478" b="1" dirty="0">
              <a:solidFill>
                <a:prstClr val="white"/>
              </a:solidFill>
              <a:latin typeface="メイリオ" panose="020B0604030504040204" pitchFamily="50" charset="-128"/>
              <a:ea typeface="メイリオ" panose="020B0604030504040204" pitchFamily="50" charset="-128"/>
            </a:endParaRPr>
          </a:p>
        </p:txBody>
      </p:sp>
      <p:sp>
        <p:nvSpPr>
          <p:cNvPr id="89" name="Text Box 15">
            <a:extLst>
              <a:ext uri="{FF2B5EF4-FFF2-40B4-BE49-F238E27FC236}">
                <a16:creationId xmlns:a16="http://schemas.microsoft.com/office/drawing/2014/main" id="{D646D964-DC19-4367-9E30-32D8B4DEE4FE}"/>
              </a:ext>
            </a:extLst>
          </p:cNvPr>
          <p:cNvSpPr txBox="1">
            <a:spLocks noChangeArrowheads="1"/>
          </p:cNvSpPr>
          <p:nvPr/>
        </p:nvSpPr>
        <p:spPr bwMode="auto">
          <a:xfrm>
            <a:off x="6349702" y="4754847"/>
            <a:ext cx="941283" cy="319768"/>
          </a:xfrm>
          <a:prstGeom prst="rect">
            <a:avLst/>
          </a:prstGeom>
          <a:noFill/>
          <a:ln w="9525">
            <a:noFill/>
            <a:miter lim="800000"/>
            <a:headEnd/>
            <a:tailEnd/>
          </a:ln>
        </p:spPr>
        <p:txBody>
          <a:bodyPr wrap="none">
            <a:spAutoFit/>
          </a:bodyPr>
          <a:lstStyle/>
          <a:p>
            <a:pPr defTabSz="914324">
              <a:defRPr/>
            </a:pPr>
            <a:r>
              <a:rPr lang="ja-JP" altLang="en-US" sz="1478" dirty="0">
                <a:solidFill>
                  <a:prstClr val="black"/>
                </a:solidFill>
                <a:latin typeface="メイリオ" panose="020B0604030504040204" pitchFamily="50" charset="-128"/>
                <a:ea typeface="メイリオ" panose="020B0604030504040204" pitchFamily="50" charset="-128"/>
              </a:rPr>
              <a:t>呼気介助</a:t>
            </a:r>
          </a:p>
        </p:txBody>
      </p:sp>
      <p:sp>
        <p:nvSpPr>
          <p:cNvPr id="90" name="Text Box 20">
            <a:extLst>
              <a:ext uri="{FF2B5EF4-FFF2-40B4-BE49-F238E27FC236}">
                <a16:creationId xmlns:a16="http://schemas.microsoft.com/office/drawing/2014/main" id="{A8274045-F0EE-48CC-8FC0-95E8748845D5}"/>
              </a:ext>
            </a:extLst>
          </p:cNvPr>
          <p:cNvSpPr txBox="1">
            <a:spLocks noChangeArrowheads="1"/>
          </p:cNvSpPr>
          <p:nvPr/>
        </p:nvSpPr>
        <p:spPr bwMode="auto">
          <a:xfrm>
            <a:off x="6779185" y="2025450"/>
            <a:ext cx="1765530" cy="77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リラックス・</a:t>
            </a:r>
            <a:br>
              <a:rPr lang="en-US" altLang="ja-JP" sz="1478"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精神的安静</a:t>
            </a:r>
            <a:endParaRPr lang="en-US" altLang="ja-JP" sz="1478" dirty="0">
              <a:solidFill>
                <a:srgbClr val="000000"/>
              </a:solidFill>
              <a:latin typeface="メイリオ" panose="020B0604030504040204" pitchFamily="50" charset="-128"/>
              <a:ea typeface="メイリオ" panose="020B0604030504040204" pitchFamily="50" charset="-128"/>
            </a:endParaRPr>
          </a:p>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鎮静</a:t>
            </a:r>
          </a:p>
        </p:txBody>
      </p:sp>
      <p:sp>
        <p:nvSpPr>
          <p:cNvPr id="91" name="Text Box 21">
            <a:extLst>
              <a:ext uri="{FF2B5EF4-FFF2-40B4-BE49-F238E27FC236}">
                <a16:creationId xmlns:a16="http://schemas.microsoft.com/office/drawing/2014/main" id="{8AE6F86F-7380-43EF-B144-259790E57B6D}"/>
              </a:ext>
            </a:extLst>
          </p:cNvPr>
          <p:cNvSpPr txBox="1">
            <a:spLocks noChangeArrowheads="1"/>
          </p:cNvSpPr>
          <p:nvPr/>
        </p:nvSpPr>
        <p:spPr bwMode="auto">
          <a:xfrm>
            <a:off x="7731547" y="5013613"/>
            <a:ext cx="562975" cy="31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478">
                <a:solidFill>
                  <a:srgbClr val="000000"/>
                </a:solidFill>
                <a:latin typeface="メイリオ" panose="020B0604030504040204" pitchFamily="50" charset="-128"/>
                <a:ea typeface="メイリオ" panose="020B0604030504040204" pitchFamily="50" charset="-128"/>
              </a:rPr>
              <a:t>酸素</a:t>
            </a:r>
          </a:p>
        </p:txBody>
      </p:sp>
      <p:sp>
        <p:nvSpPr>
          <p:cNvPr id="93" name="Oval 31">
            <a:extLst>
              <a:ext uri="{FF2B5EF4-FFF2-40B4-BE49-F238E27FC236}">
                <a16:creationId xmlns:a16="http://schemas.microsoft.com/office/drawing/2014/main" id="{3FB4B5EC-6A96-4A47-ACE1-1AEEC4E1D31F}"/>
              </a:ext>
            </a:extLst>
          </p:cNvPr>
          <p:cNvSpPr>
            <a:spLocks noChangeArrowheads="1"/>
          </p:cNvSpPr>
          <p:nvPr/>
        </p:nvSpPr>
        <p:spPr bwMode="auto">
          <a:xfrm>
            <a:off x="5981635" y="1667610"/>
            <a:ext cx="962893" cy="375062"/>
          </a:xfrm>
          <a:prstGeom prst="ellipse">
            <a:avLst/>
          </a:prstGeom>
          <a:solidFill>
            <a:schemeClr val="bg1">
              <a:lumMod val="85000"/>
            </a:schemeClr>
          </a:solidFill>
          <a:ln w="9525">
            <a:noFill/>
            <a:round/>
            <a:headEnd/>
            <a:tailEnd/>
          </a:ln>
        </p:spPr>
        <p:txBody>
          <a:bodyPr wrap="none" bIns="0"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846" dirty="0">
                <a:solidFill>
                  <a:srgbClr val="000000"/>
                </a:solidFill>
                <a:latin typeface="メイリオ" panose="020B0604030504040204" pitchFamily="50" charset="-128"/>
                <a:ea typeface="メイリオ" panose="020B0604030504040204" pitchFamily="50" charset="-128"/>
              </a:rPr>
              <a:t>吸入</a:t>
            </a:r>
            <a:endParaRPr lang="ja-JP" altLang="en-US" sz="1291" dirty="0">
              <a:solidFill>
                <a:srgbClr val="000000"/>
              </a:solidFill>
              <a:latin typeface="メイリオ" panose="020B0604030504040204" pitchFamily="50" charset="-128"/>
              <a:ea typeface="メイリオ" panose="020B0604030504040204" pitchFamily="50" charset="-128"/>
            </a:endParaRPr>
          </a:p>
        </p:txBody>
      </p:sp>
      <p:sp>
        <p:nvSpPr>
          <p:cNvPr id="98" name="Oval 33">
            <a:extLst>
              <a:ext uri="{FF2B5EF4-FFF2-40B4-BE49-F238E27FC236}">
                <a16:creationId xmlns:a16="http://schemas.microsoft.com/office/drawing/2014/main" id="{FBE9206D-E9FA-45A4-83E1-F7C2D3278CDD}"/>
              </a:ext>
            </a:extLst>
          </p:cNvPr>
          <p:cNvSpPr>
            <a:spLocks noChangeArrowheads="1"/>
          </p:cNvSpPr>
          <p:nvPr/>
        </p:nvSpPr>
        <p:spPr bwMode="auto">
          <a:xfrm>
            <a:off x="6375795" y="2823297"/>
            <a:ext cx="2505808" cy="465579"/>
          </a:xfrm>
          <a:prstGeom prst="ellipse">
            <a:avLst/>
          </a:prstGeom>
          <a:solidFill>
            <a:schemeClr val="accent1">
              <a:lumMod val="20000"/>
              <a:lumOff val="80000"/>
            </a:schemeClr>
          </a:solidFill>
          <a:ln w="12700">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99" name="Text Box 55">
            <a:extLst>
              <a:ext uri="{FF2B5EF4-FFF2-40B4-BE49-F238E27FC236}">
                <a16:creationId xmlns:a16="http://schemas.microsoft.com/office/drawing/2014/main" id="{9FF680B7-FB71-4061-B37B-6C1AFBBB299B}"/>
              </a:ext>
            </a:extLst>
          </p:cNvPr>
          <p:cNvSpPr txBox="1">
            <a:spLocks noChangeArrowheads="1"/>
          </p:cNvSpPr>
          <p:nvPr/>
        </p:nvSpPr>
        <p:spPr bwMode="auto">
          <a:xfrm>
            <a:off x="6407063" y="2941821"/>
            <a:ext cx="2454518" cy="31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ステロイド・ボスミン注入</a:t>
            </a:r>
          </a:p>
        </p:txBody>
      </p:sp>
      <p:sp>
        <p:nvSpPr>
          <p:cNvPr id="100" name="Oval 31">
            <a:extLst>
              <a:ext uri="{FF2B5EF4-FFF2-40B4-BE49-F238E27FC236}">
                <a16:creationId xmlns:a16="http://schemas.microsoft.com/office/drawing/2014/main" id="{BBCC922C-0030-42E2-A494-6354DFB172BC}"/>
              </a:ext>
            </a:extLst>
          </p:cNvPr>
          <p:cNvSpPr>
            <a:spLocks noChangeArrowheads="1"/>
          </p:cNvSpPr>
          <p:nvPr/>
        </p:nvSpPr>
        <p:spPr bwMode="auto">
          <a:xfrm>
            <a:off x="6255914" y="3349718"/>
            <a:ext cx="1261696" cy="669360"/>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101" name="テキスト ボックス 44">
            <a:extLst>
              <a:ext uri="{FF2B5EF4-FFF2-40B4-BE49-F238E27FC236}">
                <a16:creationId xmlns:a16="http://schemas.microsoft.com/office/drawing/2014/main" id="{C0F93ACD-A11F-47B0-AE4F-FFCB46E68A6A}"/>
              </a:ext>
            </a:extLst>
          </p:cNvPr>
          <p:cNvSpPr txBox="1">
            <a:spLocks noChangeArrowheads="1"/>
          </p:cNvSpPr>
          <p:nvPr/>
        </p:nvSpPr>
        <p:spPr bwMode="auto">
          <a:xfrm>
            <a:off x="6255918" y="3455441"/>
            <a:ext cx="1261695" cy="47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体位変換</a:t>
            </a:r>
            <a:endParaRPr lang="en-US" altLang="ja-JP" sz="1478" dirty="0">
              <a:solidFill>
                <a:srgbClr val="000000"/>
              </a:solidFill>
              <a:latin typeface="メイリオ" panose="020B0604030504040204" pitchFamily="50" charset="-128"/>
              <a:ea typeface="メイリオ" panose="020B0604030504040204" pitchFamily="50" charset="-128"/>
            </a:endParaRPr>
          </a:p>
          <a:p>
            <a:pPr algn="ctr" defTabSz="914324">
              <a:lnSpc>
                <a:spcPct val="85000"/>
              </a:lnSpc>
              <a:spcBef>
                <a:spcPct val="0"/>
              </a:spcBef>
              <a:buNone/>
              <a:defRPr/>
            </a:pPr>
            <a:r>
              <a:rPr lang="ja-JP" altLang="en-US" sz="1108" dirty="0">
                <a:solidFill>
                  <a:srgbClr val="000000"/>
                </a:solidFill>
                <a:latin typeface="メイリオ" panose="020B0604030504040204" pitchFamily="50" charset="-128"/>
                <a:ea typeface="メイリオ" panose="020B0604030504040204" pitchFamily="50" charset="-128"/>
              </a:rPr>
              <a:t>首の向き全身</a:t>
            </a:r>
            <a:endParaRPr lang="en-US" altLang="ja-JP" sz="1108" dirty="0">
              <a:solidFill>
                <a:srgbClr val="000000"/>
              </a:solidFill>
              <a:latin typeface="メイリオ" panose="020B0604030504040204" pitchFamily="50" charset="-128"/>
              <a:ea typeface="メイリオ" panose="020B0604030504040204" pitchFamily="50" charset="-128"/>
            </a:endParaRPr>
          </a:p>
        </p:txBody>
      </p:sp>
      <p:sp>
        <p:nvSpPr>
          <p:cNvPr id="102" name="Oval 31">
            <a:extLst>
              <a:ext uri="{FF2B5EF4-FFF2-40B4-BE49-F238E27FC236}">
                <a16:creationId xmlns:a16="http://schemas.microsoft.com/office/drawing/2014/main" id="{68CE769E-708A-480C-8E9D-138DD7C956D9}"/>
              </a:ext>
            </a:extLst>
          </p:cNvPr>
          <p:cNvSpPr>
            <a:spLocks noChangeArrowheads="1"/>
          </p:cNvSpPr>
          <p:nvPr/>
        </p:nvSpPr>
        <p:spPr bwMode="auto">
          <a:xfrm>
            <a:off x="7646378" y="3363161"/>
            <a:ext cx="1261698" cy="525086"/>
          </a:xfrm>
          <a:prstGeom prst="ellipse">
            <a:avLst/>
          </a:prstGeom>
          <a:solidFill>
            <a:schemeClr val="bg1">
              <a:lumMod val="85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1478">
              <a:solidFill>
                <a:srgbClr val="000000"/>
              </a:solidFill>
              <a:latin typeface="メイリオ" panose="020B0604030504040204" pitchFamily="50" charset="-128"/>
              <a:ea typeface="メイリオ" panose="020B0604030504040204" pitchFamily="50" charset="-128"/>
            </a:endParaRPr>
          </a:p>
        </p:txBody>
      </p:sp>
      <p:sp>
        <p:nvSpPr>
          <p:cNvPr id="103" name="テキスト ボックス 48">
            <a:extLst>
              <a:ext uri="{FF2B5EF4-FFF2-40B4-BE49-F238E27FC236}">
                <a16:creationId xmlns:a16="http://schemas.microsoft.com/office/drawing/2014/main" id="{CD4C6E47-7B66-4404-B806-8258ABB47B54}"/>
              </a:ext>
            </a:extLst>
          </p:cNvPr>
          <p:cNvSpPr txBox="1">
            <a:spLocks noChangeArrowheads="1"/>
          </p:cNvSpPr>
          <p:nvPr/>
        </p:nvSpPr>
        <p:spPr bwMode="auto">
          <a:xfrm>
            <a:off x="7194766" y="3983680"/>
            <a:ext cx="1329513" cy="48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291" dirty="0">
                <a:solidFill>
                  <a:srgbClr val="000000"/>
                </a:solidFill>
                <a:latin typeface="メイリオ" panose="020B0604030504040204" pitchFamily="50" charset="-128"/>
                <a:ea typeface="メイリオ" panose="020B0604030504040204" pitchFamily="50" charset="-128"/>
              </a:rPr>
              <a:t>気管カニューレ</a:t>
            </a:r>
            <a:endParaRPr lang="en-US" altLang="ja-JP" sz="1291" dirty="0">
              <a:solidFill>
                <a:srgbClr val="000000"/>
              </a:solidFill>
              <a:latin typeface="メイリオ" panose="020B0604030504040204" pitchFamily="50" charset="-128"/>
              <a:ea typeface="メイリオ" panose="020B0604030504040204" pitchFamily="50" charset="-128"/>
            </a:endParaRPr>
          </a:p>
          <a:p>
            <a:pPr algn="ctr" defTabSz="914324">
              <a:spcBef>
                <a:spcPct val="0"/>
              </a:spcBef>
              <a:buNone/>
              <a:defRPr/>
            </a:pPr>
            <a:r>
              <a:rPr lang="ja-JP" altLang="en-US" sz="1291" dirty="0">
                <a:solidFill>
                  <a:srgbClr val="000000"/>
                </a:solidFill>
                <a:latin typeface="メイリオ" panose="020B0604030504040204" pitchFamily="50" charset="-128"/>
                <a:ea typeface="メイリオ" panose="020B0604030504040204" pitchFamily="50" charset="-128"/>
              </a:rPr>
              <a:t>変更</a:t>
            </a:r>
          </a:p>
        </p:txBody>
      </p:sp>
      <p:sp>
        <p:nvSpPr>
          <p:cNvPr id="104" name="テキスト ボックス 50">
            <a:extLst>
              <a:ext uri="{FF2B5EF4-FFF2-40B4-BE49-F238E27FC236}">
                <a16:creationId xmlns:a16="http://schemas.microsoft.com/office/drawing/2014/main" id="{5A65267C-63BD-4573-8FDC-DE90AD2CC797}"/>
              </a:ext>
            </a:extLst>
          </p:cNvPr>
          <p:cNvSpPr txBox="1">
            <a:spLocks noChangeArrowheads="1"/>
          </p:cNvSpPr>
          <p:nvPr/>
        </p:nvSpPr>
        <p:spPr bwMode="auto">
          <a:xfrm>
            <a:off x="7119189" y="4451123"/>
            <a:ext cx="1871418" cy="2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r>
              <a:rPr lang="ja-JP" altLang="en-US" sz="1291" dirty="0">
                <a:solidFill>
                  <a:srgbClr val="FF0000"/>
                </a:solidFill>
                <a:latin typeface="メイリオ" panose="020B0604030504040204" pitchFamily="50" charset="-128"/>
                <a:ea typeface="メイリオ" panose="020B0604030504040204" pitchFamily="50" charset="-128"/>
              </a:rPr>
              <a:t>無理な吸引は避ける</a:t>
            </a:r>
          </a:p>
        </p:txBody>
      </p:sp>
      <p:sp>
        <p:nvSpPr>
          <p:cNvPr id="105" name="テキスト ボックス 58">
            <a:extLst>
              <a:ext uri="{FF2B5EF4-FFF2-40B4-BE49-F238E27FC236}">
                <a16:creationId xmlns:a16="http://schemas.microsoft.com/office/drawing/2014/main" id="{2D926686-87C0-45EF-8576-73A4843E9843}"/>
              </a:ext>
            </a:extLst>
          </p:cNvPr>
          <p:cNvSpPr txBox="1">
            <a:spLocks noChangeArrowheads="1"/>
          </p:cNvSpPr>
          <p:nvPr/>
        </p:nvSpPr>
        <p:spPr bwMode="auto">
          <a:xfrm>
            <a:off x="6363203" y="5763335"/>
            <a:ext cx="2801062" cy="40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914324">
              <a:spcBef>
                <a:spcPct val="0"/>
              </a:spcBef>
              <a:buNone/>
              <a:defRPr/>
            </a:pPr>
            <a:r>
              <a:rPr lang="ja-JP" altLang="en-US" sz="1291" dirty="0">
                <a:solidFill>
                  <a:srgbClr val="FF0000"/>
                </a:solidFill>
                <a:latin typeface="メイリオ" panose="020B0604030504040204" pitchFamily="50" charset="-128"/>
                <a:ea typeface="メイリオ" panose="020B0604030504040204" pitchFamily="50" charset="-128"/>
              </a:rPr>
              <a:t>過呼吸を避ける気管カニューレに無理がかからないように（フレックスチューブでつなぐ）</a:t>
            </a:r>
          </a:p>
        </p:txBody>
      </p:sp>
      <p:sp>
        <p:nvSpPr>
          <p:cNvPr id="107" name="テキスト ボックス 48">
            <a:extLst>
              <a:ext uri="{FF2B5EF4-FFF2-40B4-BE49-F238E27FC236}">
                <a16:creationId xmlns:a16="http://schemas.microsoft.com/office/drawing/2014/main" id="{10C5B94E-BE46-417D-9657-A8C1CC0352E4}"/>
              </a:ext>
            </a:extLst>
          </p:cNvPr>
          <p:cNvSpPr txBox="1">
            <a:spLocks noChangeArrowheads="1"/>
          </p:cNvSpPr>
          <p:nvPr/>
        </p:nvSpPr>
        <p:spPr bwMode="auto">
          <a:xfrm>
            <a:off x="7621031" y="3423992"/>
            <a:ext cx="1340431" cy="48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324">
              <a:spcBef>
                <a:spcPct val="0"/>
              </a:spcBef>
              <a:buNone/>
              <a:defRPr/>
            </a:pPr>
            <a:r>
              <a:rPr lang="ja-JP" altLang="en-US" sz="1291" dirty="0">
                <a:solidFill>
                  <a:srgbClr val="000000"/>
                </a:solidFill>
                <a:latin typeface="メイリオ" panose="020B0604030504040204" pitchFamily="50" charset="-128"/>
                <a:ea typeface="メイリオ" panose="020B0604030504040204" pitchFamily="50" charset="-128"/>
              </a:rPr>
              <a:t>気管カニューレ</a:t>
            </a:r>
            <a:br>
              <a:rPr lang="en-US" altLang="ja-JP" sz="1291" dirty="0">
                <a:solidFill>
                  <a:srgbClr val="000000"/>
                </a:solidFill>
                <a:latin typeface="メイリオ" panose="020B0604030504040204" pitchFamily="50" charset="-128"/>
                <a:ea typeface="メイリオ" panose="020B0604030504040204" pitchFamily="50" charset="-128"/>
              </a:rPr>
            </a:br>
            <a:r>
              <a:rPr lang="ja-JP" altLang="en-US" sz="1291" dirty="0">
                <a:solidFill>
                  <a:srgbClr val="000000"/>
                </a:solidFill>
                <a:latin typeface="メイリオ" panose="020B0604030504040204" pitchFamily="50" charset="-128"/>
                <a:ea typeface="メイリオ" panose="020B0604030504040204" pitchFamily="50" charset="-128"/>
              </a:rPr>
              <a:t>深さ調節</a:t>
            </a:r>
          </a:p>
        </p:txBody>
      </p:sp>
      <p:sp>
        <p:nvSpPr>
          <p:cNvPr id="109" name="Oval 34">
            <a:extLst>
              <a:ext uri="{FF2B5EF4-FFF2-40B4-BE49-F238E27FC236}">
                <a16:creationId xmlns:a16="http://schemas.microsoft.com/office/drawing/2014/main" id="{D7512FED-759F-4A69-885D-DA973518E01C}"/>
              </a:ext>
            </a:extLst>
          </p:cNvPr>
          <p:cNvSpPr>
            <a:spLocks noChangeArrowheads="1"/>
          </p:cNvSpPr>
          <p:nvPr/>
        </p:nvSpPr>
        <p:spPr bwMode="auto">
          <a:xfrm>
            <a:off x="6275140" y="5139783"/>
            <a:ext cx="1150564" cy="541680"/>
          </a:xfrm>
          <a:prstGeom prst="ellipse">
            <a:avLst/>
          </a:prstGeom>
          <a:solidFill>
            <a:schemeClr val="accent6">
              <a:lumMod val="60000"/>
              <a:lumOff val="40000"/>
            </a:schemeClr>
          </a:solidFill>
          <a:ln w="9525">
            <a:no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214">
              <a:solidFill>
                <a:srgbClr val="000000"/>
              </a:solidFill>
              <a:latin typeface="メイリオ" panose="020B0604030504040204" pitchFamily="50" charset="-128"/>
              <a:ea typeface="メイリオ" panose="020B0604030504040204" pitchFamily="50" charset="-128"/>
            </a:endParaRPr>
          </a:p>
        </p:txBody>
      </p:sp>
      <p:sp>
        <p:nvSpPr>
          <p:cNvPr id="110" name="Text Box 15">
            <a:extLst>
              <a:ext uri="{FF2B5EF4-FFF2-40B4-BE49-F238E27FC236}">
                <a16:creationId xmlns:a16="http://schemas.microsoft.com/office/drawing/2014/main" id="{880C2689-28D2-435F-8058-DD16EF935DA8}"/>
              </a:ext>
            </a:extLst>
          </p:cNvPr>
          <p:cNvSpPr txBox="1">
            <a:spLocks noChangeArrowheads="1"/>
          </p:cNvSpPr>
          <p:nvPr/>
        </p:nvSpPr>
        <p:spPr bwMode="auto">
          <a:xfrm>
            <a:off x="6363203" y="5274583"/>
            <a:ext cx="1037463" cy="348237"/>
          </a:xfrm>
          <a:prstGeom prst="rect">
            <a:avLst/>
          </a:prstGeom>
          <a:noFill/>
          <a:ln w="9525">
            <a:noFill/>
            <a:miter lim="800000"/>
            <a:headEnd/>
            <a:tailEnd/>
          </a:ln>
        </p:spPr>
        <p:txBody>
          <a:bodyPr wrap="none">
            <a:spAutoFit/>
          </a:bodyPr>
          <a:lstStyle/>
          <a:p>
            <a:pPr defTabSz="914324">
              <a:defRPr/>
            </a:pPr>
            <a:r>
              <a:rPr lang="ja-JP" altLang="en-US" sz="1663" dirty="0">
                <a:solidFill>
                  <a:prstClr val="white"/>
                </a:solidFill>
                <a:latin typeface="メイリオ" panose="020B0604030504040204" pitchFamily="50" charset="-128"/>
                <a:ea typeface="メイリオ" panose="020B0604030504040204" pitchFamily="50" charset="-128"/>
              </a:rPr>
              <a:t>バギング</a:t>
            </a:r>
          </a:p>
        </p:txBody>
      </p:sp>
      <p:sp>
        <p:nvSpPr>
          <p:cNvPr id="111" name="Line 40">
            <a:extLst>
              <a:ext uri="{FF2B5EF4-FFF2-40B4-BE49-F238E27FC236}">
                <a16:creationId xmlns:a16="http://schemas.microsoft.com/office/drawing/2014/main" id="{FC04F4AB-AF71-4E2F-975F-6389DCE88B38}"/>
              </a:ext>
            </a:extLst>
          </p:cNvPr>
          <p:cNvSpPr>
            <a:spLocks noChangeShapeType="1"/>
          </p:cNvSpPr>
          <p:nvPr/>
        </p:nvSpPr>
        <p:spPr bwMode="auto">
          <a:xfrm flipV="1">
            <a:off x="4547890" y="1943672"/>
            <a:ext cx="1418109" cy="998149"/>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2" name="Line 40">
            <a:extLst>
              <a:ext uri="{FF2B5EF4-FFF2-40B4-BE49-F238E27FC236}">
                <a16:creationId xmlns:a16="http://schemas.microsoft.com/office/drawing/2014/main" id="{F4047DDC-2639-4391-B766-7B5D25F5B73D}"/>
              </a:ext>
            </a:extLst>
          </p:cNvPr>
          <p:cNvSpPr>
            <a:spLocks noChangeShapeType="1"/>
          </p:cNvSpPr>
          <p:nvPr/>
        </p:nvSpPr>
        <p:spPr bwMode="auto">
          <a:xfrm flipV="1">
            <a:off x="4563891" y="2391251"/>
            <a:ext cx="2018467" cy="707630"/>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3" name="Line 40">
            <a:extLst>
              <a:ext uri="{FF2B5EF4-FFF2-40B4-BE49-F238E27FC236}">
                <a16:creationId xmlns:a16="http://schemas.microsoft.com/office/drawing/2014/main" id="{25A8464E-82D2-4F7B-9B2E-6A771D3A05AD}"/>
              </a:ext>
            </a:extLst>
          </p:cNvPr>
          <p:cNvSpPr>
            <a:spLocks noChangeShapeType="1"/>
          </p:cNvSpPr>
          <p:nvPr/>
        </p:nvSpPr>
        <p:spPr bwMode="auto">
          <a:xfrm flipV="1">
            <a:off x="4563889" y="3047545"/>
            <a:ext cx="1724007" cy="222049"/>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4" name="Line 40">
            <a:extLst>
              <a:ext uri="{FF2B5EF4-FFF2-40B4-BE49-F238E27FC236}">
                <a16:creationId xmlns:a16="http://schemas.microsoft.com/office/drawing/2014/main" id="{AD6FAB93-2550-49CA-AC5C-14C18B515561}"/>
              </a:ext>
            </a:extLst>
          </p:cNvPr>
          <p:cNvSpPr>
            <a:spLocks noChangeShapeType="1"/>
          </p:cNvSpPr>
          <p:nvPr/>
        </p:nvSpPr>
        <p:spPr bwMode="auto">
          <a:xfrm flipV="1">
            <a:off x="4547890" y="3682686"/>
            <a:ext cx="1620122" cy="222049"/>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5" name="Line 40">
            <a:extLst>
              <a:ext uri="{FF2B5EF4-FFF2-40B4-BE49-F238E27FC236}">
                <a16:creationId xmlns:a16="http://schemas.microsoft.com/office/drawing/2014/main" id="{834A4548-9475-46B9-A59D-13CFD2CAD021}"/>
              </a:ext>
            </a:extLst>
          </p:cNvPr>
          <p:cNvSpPr>
            <a:spLocks noChangeShapeType="1"/>
          </p:cNvSpPr>
          <p:nvPr/>
        </p:nvSpPr>
        <p:spPr bwMode="auto">
          <a:xfrm flipV="1">
            <a:off x="4665553" y="4317825"/>
            <a:ext cx="1522544" cy="285054"/>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6" name="Line 40">
            <a:extLst>
              <a:ext uri="{FF2B5EF4-FFF2-40B4-BE49-F238E27FC236}">
                <a16:creationId xmlns:a16="http://schemas.microsoft.com/office/drawing/2014/main" id="{2F885BF1-4E70-4747-8BEA-CB31C2B09CD5}"/>
              </a:ext>
            </a:extLst>
          </p:cNvPr>
          <p:cNvSpPr>
            <a:spLocks noChangeShapeType="1"/>
          </p:cNvSpPr>
          <p:nvPr/>
        </p:nvSpPr>
        <p:spPr bwMode="auto">
          <a:xfrm flipV="1">
            <a:off x="4126164" y="5336112"/>
            <a:ext cx="377568" cy="445191"/>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7" name="Line 40">
            <a:extLst>
              <a:ext uri="{FF2B5EF4-FFF2-40B4-BE49-F238E27FC236}">
                <a16:creationId xmlns:a16="http://schemas.microsoft.com/office/drawing/2014/main" id="{98D8D27A-1AD9-4806-A5A9-1B0BC2651188}"/>
              </a:ext>
            </a:extLst>
          </p:cNvPr>
          <p:cNvSpPr>
            <a:spLocks noChangeShapeType="1"/>
          </p:cNvSpPr>
          <p:nvPr/>
        </p:nvSpPr>
        <p:spPr bwMode="auto">
          <a:xfrm flipV="1">
            <a:off x="4707550" y="2042669"/>
            <a:ext cx="1418109" cy="2517804"/>
          </a:xfrm>
          <a:prstGeom prst="line">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pPr defTabSz="914324">
              <a:defRPr/>
            </a:pPr>
            <a:endParaRPr lang="ja-JP" altLang="en-US" sz="1663">
              <a:solidFill>
                <a:srgbClr val="000000"/>
              </a:solidFill>
              <a:latin typeface="游ゴシック" panose="020F0502020204030204"/>
              <a:ea typeface="游ゴシック" panose="020B0400000000000000" pitchFamily="50" charset="-128"/>
            </a:endParaRPr>
          </a:p>
        </p:txBody>
      </p:sp>
      <p:sp>
        <p:nvSpPr>
          <p:cNvPr id="118" name="下矢印 15">
            <a:extLst>
              <a:ext uri="{FF2B5EF4-FFF2-40B4-BE49-F238E27FC236}">
                <a16:creationId xmlns:a16="http://schemas.microsoft.com/office/drawing/2014/main" id="{C8624330-2EA6-4E25-991E-F04C228FE22F}"/>
              </a:ext>
            </a:extLst>
          </p:cNvPr>
          <p:cNvSpPr/>
          <p:nvPr/>
        </p:nvSpPr>
        <p:spPr>
          <a:xfrm rot="16200000">
            <a:off x="5166234" y="4318342"/>
            <a:ext cx="313468" cy="186589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sz="1663">
              <a:solidFill>
                <a:srgbClr val="FFFFFF"/>
              </a:solidFill>
              <a:latin typeface="游ゴシック" panose="020F0502020204030204"/>
              <a:ea typeface="游ゴシック" panose="020B0400000000000000" pitchFamily="50" charset="-128"/>
            </a:endParaRPr>
          </a:p>
        </p:txBody>
      </p:sp>
      <p:sp>
        <p:nvSpPr>
          <p:cNvPr id="47" name="正方形/長方形 4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69168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C5EE2ED-C29F-48AE-BA2D-F8B4FB4A6120}"/>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気管切開ケースでの呼吸悪化への対応 ２</a:t>
            </a:r>
          </a:p>
        </p:txBody>
      </p:sp>
      <p:sp>
        <p:nvSpPr>
          <p:cNvPr id="47" name="テキスト ボックス 3">
            <a:extLst>
              <a:ext uri="{FF2B5EF4-FFF2-40B4-BE49-F238E27FC236}">
                <a16:creationId xmlns:a16="http://schemas.microsoft.com/office/drawing/2014/main" id="{23103AF5-43F3-4D47-8028-F810520081DD}"/>
              </a:ext>
            </a:extLst>
          </p:cNvPr>
          <p:cNvSpPr txBox="1">
            <a:spLocks noChangeArrowheads="1"/>
          </p:cNvSpPr>
          <p:nvPr/>
        </p:nvSpPr>
        <p:spPr bwMode="auto">
          <a:xfrm>
            <a:off x="659431" y="1357376"/>
            <a:ext cx="8578232" cy="5192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63502" indent="-263502" defTabSz="457161">
              <a:spcBef>
                <a:spcPts val="800"/>
              </a:spcBef>
              <a:defRPr/>
            </a:pPr>
            <a:r>
              <a:rPr lang="ja-JP" altLang="en-US" sz="2200" dirty="0">
                <a:solidFill>
                  <a:prstClr val="black"/>
                </a:solidFill>
                <a:latin typeface="メイリオ"/>
                <a:ea typeface="メイリオ"/>
                <a:cs typeface="メイリオ"/>
              </a:rPr>
              <a:t>気道が確保されているのに換気不全になるということは？</a:t>
            </a:r>
            <a:endParaRPr lang="en-US" altLang="ja-JP" sz="2200" dirty="0">
              <a:solidFill>
                <a:prstClr val="black"/>
              </a:solidFill>
              <a:latin typeface="メイリオ"/>
              <a:ea typeface="メイリオ"/>
              <a:cs typeface="メイリオ"/>
            </a:endParaRPr>
          </a:p>
          <a:p>
            <a:pPr marL="263502" indent="-263502" defTabSz="457161">
              <a:spcBef>
                <a:spcPts val="800"/>
              </a:spcBef>
              <a:defRPr/>
            </a:pPr>
            <a:r>
              <a:rPr lang="en-US" altLang="ja-JP" sz="1800" b="1" dirty="0">
                <a:solidFill>
                  <a:srgbClr val="000000"/>
                </a:solidFill>
                <a:latin typeface="メイリオ"/>
                <a:ea typeface="メイリオ"/>
                <a:cs typeface="メイリオ"/>
              </a:rPr>
              <a:t>①</a:t>
            </a:r>
            <a:r>
              <a:rPr lang="ja-JP" altLang="en-US" sz="1800" b="1" dirty="0">
                <a:solidFill>
                  <a:srgbClr val="000000"/>
                </a:solidFill>
                <a:latin typeface="メイリオ"/>
                <a:ea typeface="メイリオ"/>
                <a:cs typeface="メイリオ"/>
              </a:rPr>
              <a:t>気管カニューレ先端が気管壁にあたっている。</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変形の影響、頸の過伸展や過回旋により</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頸の向きを正す。</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気管カニューレの固定や</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深さを確認、修正する。</a:t>
            </a:r>
            <a:endParaRPr lang="en-US" altLang="ja-JP" sz="1800" dirty="0">
              <a:solidFill>
                <a:srgbClr val="000000"/>
              </a:solidFill>
              <a:latin typeface="メイリオ"/>
              <a:ea typeface="メイリオ"/>
              <a:cs typeface="メイリオ"/>
            </a:endParaRPr>
          </a:p>
          <a:p>
            <a:pPr marL="263502" indent="-263502" defTabSz="457161">
              <a:spcBef>
                <a:spcPts val="800"/>
              </a:spcBef>
              <a:defRPr/>
            </a:pPr>
            <a:r>
              <a:rPr lang="en-US" altLang="ja-JP" sz="1800" b="1" dirty="0">
                <a:solidFill>
                  <a:srgbClr val="000000"/>
                </a:solidFill>
                <a:latin typeface="メイリオ"/>
                <a:ea typeface="メイリオ"/>
                <a:cs typeface="メイリオ"/>
              </a:rPr>
              <a:t>②</a:t>
            </a:r>
            <a:r>
              <a:rPr lang="ja-JP" altLang="en-US" sz="1800" b="1" dirty="0">
                <a:solidFill>
                  <a:srgbClr val="000000"/>
                </a:solidFill>
                <a:latin typeface="メイリオ"/>
                <a:ea typeface="メイリオ"/>
                <a:cs typeface="メイリオ"/>
              </a:rPr>
              <a:t>気管カニューレが抜けかかっている。</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ないしは完全に抜けてしまっている</a:t>
            </a:r>
            <a:r>
              <a:rPr lang="ja-JP" altLang="en-US" sz="1800" i="1" dirty="0">
                <a:solidFill>
                  <a:srgbClr val="000000"/>
                </a:solidFill>
                <a:latin typeface="メイリオ"/>
                <a:ea typeface="メイリオ"/>
                <a:cs typeface="メイリオ"/>
              </a:rPr>
              <a:t>。</a:t>
            </a:r>
            <a:br>
              <a:rPr lang="en-US" altLang="ja-JP" sz="1800" i="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気管カニューレの再挿入ないしは新しい気管カニューレ</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　に交換。</a:t>
            </a:r>
            <a:endParaRPr lang="en-US" altLang="ja-JP" sz="1600" dirty="0">
              <a:solidFill>
                <a:srgbClr val="000000"/>
              </a:solidFill>
              <a:latin typeface="メイリオ"/>
              <a:ea typeface="メイリオ"/>
              <a:cs typeface="メイリオ"/>
            </a:endParaRPr>
          </a:p>
          <a:p>
            <a:pPr marL="263502" indent="-263502" defTabSz="457161">
              <a:spcBef>
                <a:spcPts val="800"/>
              </a:spcBef>
              <a:defRPr/>
            </a:pPr>
            <a:r>
              <a:rPr lang="en-US" altLang="ja-JP" sz="1800" b="1" dirty="0">
                <a:solidFill>
                  <a:srgbClr val="000000"/>
                </a:solidFill>
                <a:latin typeface="メイリオ"/>
                <a:ea typeface="メイリオ"/>
                <a:cs typeface="メイリオ"/>
              </a:rPr>
              <a:t>③</a:t>
            </a:r>
            <a:r>
              <a:rPr lang="ja-JP" altLang="en-US" sz="1800" b="1" dirty="0">
                <a:solidFill>
                  <a:srgbClr val="000000"/>
                </a:solidFill>
                <a:latin typeface="メイリオ"/>
                <a:ea typeface="メイリオ"/>
                <a:cs typeface="メイリオ"/>
              </a:rPr>
              <a:t>筋緊張亢進による気管軟化による気管狭窄ないしは</a:t>
            </a:r>
            <a:br>
              <a:rPr lang="en-US" altLang="ja-JP" sz="1800" b="1" dirty="0">
                <a:solidFill>
                  <a:srgbClr val="000000"/>
                </a:solidFill>
                <a:latin typeface="メイリオ"/>
                <a:ea typeface="メイリオ"/>
                <a:cs typeface="メイリオ"/>
              </a:rPr>
            </a:br>
            <a:r>
              <a:rPr lang="ja-JP" altLang="en-US" sz="1800" b="1" dirty="0">
                <a:solidFill>
                  <a:srgbClr val="000000"/>
                </a:solidFill>
                <a:latin typeface="メイリオ"/>
                <a:ea typeface="メイリオ"/>
                <a:cs typeface="メイリオ"/>
              </a:rPr>
              <a:t>胸郭の運動障害</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リラクゼーション・精神的安定を図る。あれば酸素投与。</a:t>
            </a:r>
            <a:endParaRPr lang="en-US" altLang="ja-JP" sz="1600" dirty="0">
              <a:solidFill>
                <a:srgbClr val="000000"/>
              </a:solidFill>
              <a:latin typeface="メイリオ"/>
              <a:ea typeface="メイリオ"/>
              <a:cs typeface="メイリオ"/>
            </a:endParaRPr>
          </a:p>
          <a:p>
            <a:pPr marL="263502" indent="-263502" defTabSz="457161">
              <a:spcBef>
                <a:spcPts val="800"/>
              </a:spcBef>
              <a:defRPr/>
            </a:pPr>
            <a:r>
              <a:rPr lang="en-US" altLang="ja-JP" sz="1800" b="1" dirty="0">
                <a:solidFill>
                  <a:srgbClr val="000000"/>
                </a:solidFill>
                <a:latin typeface="メイリオ"/>
                <a:ea typeface="メイリオ"/>
                <a:cs typeface="メイリオ"/>
              </a:rPr>
              <a:t>④</a:t>
            </a:r>
            <a:r>
              <a:rPr lang="ja-JP" altLang="en-US" sz="1800" b="1" dirty="0">
                <a:solidFill>
                  <a:srgbClr val="000000"/>
                </a:solidFill>
                <a:latin typeface="メイリオ"/>
                <a:ea typeface="メイリオ"/>
                <a:cs typeface="メイリオ"/>
              </a:rPr>
              <a:t>姿勢変換などで唾液の気道への流れ込みが急激に増えた。</a:t>
            </a:r>
            <a:br>
              <a:rPr lang="en-US" altLang="ja-JP" sz="1800" b="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気管内吸引</a:t>
            </a:r>
            <a:endParaRPr lang="en-US" altLang="ja-JP" sz="1600" dirty="0">
              <a:solidFill>
                <a:srgbClr val="000000"/>
              </a:solidFill>
              <a:latin typeface="メイリオ"/>
              <a:ea typeface="メイリオ"/>
              <a:cs typeface="メイリオ"/>
            </a:endParaRPr>
          </a:p>
          <a:p>
            <a:pPr marL="263502" indent="-263502" defTabSz="457161">
              <a:spcBef>
                <a:spcPts val="800"/>
              </a:spcBef>
              <a:defRPr/>
            </a:pPr>
            <a:r>
              <a:rPr lang="en-US" altLang="ja-JP" sz="1800" b="1" dirty="0">
                <a:solidFill>
                  <a:srgbClr val="000000"/>
                </a:solidFill>
                <a:latin typeface="メイリオ"/>
                <a:ea typeface="メイリオ"/>
                <a:cs typeface="メイリオ"/>
              </a:rPr>
              <a:t>⑤</a:t>
            </a:r>
            <a:r>
              <a:rPr lang="ja-JP" altLang="en-US" sz="1800" b="1" dirty="0">
                <a:solidFill>
                  <a:srgbClr val="000000"/>
                </a:solidFill>
                <a:latin typeface="メイリオ"/>
                <a:ea typeface="メイリオ"/>
                <a:cs typeface="メイリオ"/>
              </a:rPr>
              <a:t>気管</a:t>
            </a:r>
            <a:r>
              <a:rPr lang="ja-JP" altLang="en-US" sz="1800" b="1" i="1" dirty="0">
                <a:solidFill>
                  <a:srgbClr val="000000"/>
                </a:solidFill>
                <a:latin typeface="メイリオ"/>
                <a:ea typeface="メイリオ"/>
                <a:cs typeface="メイリオ"/>
              </a:rPr>
              <a:t>カニューレ内に痰がこびりついて内腔が狭窄している。</a:t>
            </a:r>
            <a:br>
              <a:rPr lang="en-US" altLang="ja-JP" sz="1800" b="1" i="1" dirty="0">
                <a:solidFill>
                  <a:srgbClr val="000000"/>
                </a:solidFill>
                <a:latin typeface="メイリオ"/>
                <a:ea typeface="メイリオ"/>
                <a:cs typeface="メイリオ"/>
              </a:rPr>
            </a:b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気管カニューレを抜く</a:t>
            </a:r>
            <a:r>
              <a:rPr lang="en-US" altLang="ja-JP" sz="1600" dirty="0">
                <a:solidFill>
                  <a:srgbClr val="000000"/>
                </a:solidFill>
                <a:latin typeface="メイリオ"/>
                <a:ea typeface="メイリオ"/>
                <a:cs typeface="メイリオ"/>
              </a:rPr>
              <a:t>→</a:t>
            </a:r>
            <a:r>
              <a:rPr lang="ja-JP" altLang="en-US" sz="1600" dirty="0">
                <a:solidFill>
                  <a:srgbClr val="000000"/>
                </a:solidFill>
                <a:latin typeface="メイリオ"/>
                <a:ea typeface="メイリオ"/>
                <a:cs typeface="メイリオ"/>
              </a:rPr>
              <a:t>新しい気管カニューレに交換する。</a:t>
            </a:r>
            <a:br>
              <a:rPr lang="en-US" altLang="ja-JP" sz="1600" dirty="0">
                <a:solidFill>
                  <a:srgbClr val="000000"/>
                </a:solidFill>
                <a:latin typeface="メイリオ"/>
                <a:ea typeface="メイリオ"/>
                <a:cs typeface="メイリオ"/>
              </a:rPr>
            </a:br>
            <a:r>
              <a:rPr lang="ja-JP" altLang="en-US" sz="1600" dirty="0">
                <a:solidFill>
                  <a:srgbClr val="000000"/>
                </a:solidFill>
                <a:latin typeface="メイリオ"/>
                <a:ea typeface="メイリオ"/>
                <a:cs typeface="メイリオ"/>
              </a:rPr>
              <a:t>ないしは気管カニューレ内腔の痰を綿棒と水でこそぎ落とし再挿入。</a:t>
            </a:r>
          </a:p>
        </p:txBody>
      </p:sp>
      <p:sp>
        <p:nvSpPr>
          <p:cNvPr id="56" name="テキスト ボックス 3">
            <a:extLst>
              <a:ext uri="{FF2B5EF4-FFF2-40B4-BE49-F238E27FC236}">
                <a16:creationId xmlns:a16="http://schemas.microsoft.com/office/drawing/2014/main" id="{8D130F66-CD73-4E28-A889-82C76885DD82}"/>
              </a:ext>
            </a:extLst>
          </p:cNvPr>
          <p:cNvSpPr txBox="1">
            <a:spLocks noChangeArrowheads="1"/>
          </p:cNvSpPr>
          <p:nvPr/>
        </p:nvSpPr>
        <p:spPr bwMode="auto">
          <a:xfrm>
            <a:off x="6402746" y="4225837"/>
            <a:ext cx="2843824" cy="638827"/>
          </a:xfrm>
          <a:prstGeom prst="rect">
            <a:avLst/>
          </a:prstGeom>
          <a:solidFill>
            <a:schemeClr val="bg1"/>
          </a:solidFill>
          <a:ln w="9525">
            <a:solidFill>
              <a:schemeClr val="tx1"/>
            </a:solidFill>
            <a:prstDash val="sysDash"/>
            <a:miter lim="800000"/>
            <a:headEnd/>
            <a:tailEnd/>
          </a:ln>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914324">
              <a:lnSpc>
                <a:spcPct val="85000"/>
              </a:lnSpc>
              <a:spcBef>
                <a:spcPct val="0"/>
              </a:spcBef>
              <a:buNone/>
              <a:defRPr/>
            </a:pPr>
            <a:r>
              <a:rPr lang="ja-JP" altLang="en-US" sz="1400" dirty="0">
                <a:solidFill>
                  <a:prstClr val="black"/>
                </a:solidFill>
                <a:latin typeface="メイリオ" panose="020B0604030504040204" pitchFamily="50" charset="-128"/>
                <a:ea typeface="メイリオ" panose="020B0604030504040204" pitchFamily="50" charset="-128"/>
              </a:rPr>
              <a:t>気管カニューレの先端が気管の左壁に当たっている．この程度が強くなると換気が悪化</a:t>
            </a:r>
          </a:p>
        </p:txBody>
      </p:sp>
      <p:grpSp>
        <p:nvGrpSpPr>
          <p:cNvPr id="3" name="グループ化 2">
            <a:extLst>
              <a:ext uri="{FF2B5EF4-FFF2-40B4-BE49-F238E27FC236}">
                <a16:creationId xmlns:a16="http://schemas.microsoft.com/office/drawing/2014/main" id="{A43A9348-A305-4C1C-84E4-A1E84481D84C}"/>
              </a:ext>
            </a:extLst>
          </p:cNvPr>
          <p:cNvGrpSpPr/>
          <p:nvPr/>
        </p:nvGrpSpPr>
        <p:grpSpPr>
          <a:xfrm>
            <a:off x="6402746" y="1683302"/>
            <a:ext cx="2843824" cy="2542531"/>
            <a:chOff x="6198304" y="2004415"/>
            <a:chExt cx="3026659" cy="2705997"/>
          </a:xfrm>
        </p:grpSpPr>
        <p:pic>
          <p:nvPicPr>
            <p:cNvPr id="54" name="図 1" descr="YTXP.jpg">
              <a:extLst>
                <a:ext uri="{FF2B5EF4-FFF2-40B4-BE49-F238E27FC236}">
                  <a16:creationId xmlns:a16="http://schemas.microsoft.com/office/drawing/2014/main" id="{4B685611-BDB9-4BAC-B67F-E643FE8876C9}"/>
                </a:ext>
              </a:extLst>
            </p:cNvPr>
            <p:cNvPicPr>
              <a:picLocks noChangeAspect="1"/>
            </p:cNvPicPr>
            <p:nvPr/>
          </p:nvPicPr>
          <p:blipFill rotWithShape="1">
            <a:blip r:embed="rId3" cstate="print">
              <a:lum bright="-10000" contrast="40000"/>
              <a:extLst>
                <a:ext uri="{28A0092B-C50C-407E-A947-70E740481C1C}">
                  <a14:useLocalDpi xmlns:a14="http://schemas.microsoft.com/office/drawing/2010/main" val="0"/>
                </a:ext>
              </a:extLst>
            </a:blip>
            <a:srcRect l="10001" r="11208" b="11578"/>
            <a:stretch/>
          </p:blipFill>
          <p:spPr bwMode="auto">
            <a:xfrm>
              <a:off x="6198304" y="2004415"/>
              <a:ext cx="3026659" cy="270599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7" name="直線矢印コネクタ 56">
              <a:extLst>
                <a:ext uri="{FF2B5EF4-FFF2-40B4-BE49-F238E27FC236}">
                  <a16:creationId xmlns:a16="http://schemas.microsoft.com/office/drawing/2014/main" id="{5F0D822B-E661-4488-A639-7BC045FFAB28}"/>
                </a:ext>
              </a:extLst>
            </p:cNvPr>
            <p:cNvCxnSpPr/>
            <p:nvPr/>
          </p:nvCxnSpPr>
          <p:spPr>
            <a:xfrm flipH="1" flipV="1">
              <a:off x="7875342" y="3685451"/>
              <a:ext cx="496908" cy="35386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41304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4868ABC6-8561-43AF-8766-E18064CDBBF9}"/>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3" name="タイトル 2">
            <a:extLst>
              <a:ext uri="{FF2B5EF4-FFF2-40B4-BE49-F238E27FC236}">
                <a16:creationId xmlns:a16="http://schemas.microsoft.com/office/drawing/2014/main" id="{95E6F3FD-5D78-4215-A065-C08C7509302C}"/>
              </a:ext>
            </a:extLst>
          </p:cNvPr>
          <p:cNvSpPr>
            <a:spLocks noGrp="1"/>
          </p:cNvSpPr>
          <p:nvPr>
            <p:ph type="title"/>
          </p:nvPr>
        </p:nvSpPr>
        <p:spPr/>
        <p:txBody>
          <a:bodyPr>
            <a:normAutofit fontScale="90000"/>
          </a:bodyPr>
          <a:lstStyle/>
          <a:p>
            <a:r>
              <a:rPr lang="ja-JP" altLang="en-US" sz="2799" dirty="0"/>
              <a:t>アンビューバッグの知識</a:t>
            </a:r>
            <a:br>
              <a:rPr lang="en-US" altLang="ja-JP" sz="2799" dirty="0"/>
            </a:br>
            <a:r>
              <a:rPr lang="en-US" altLang="ja-JP" sz="2799" dirty="0"/>
              <a:t>          </a:t>
            </a:r>
            <a:r>
              <a:rPr lang="ja-JP" altLang="en-US" sz="2799" dirty="0"/>
              <a:t>実施するときは、あわてないで！</a:t>
            </a:r>
          </a:p>
        </p:txBody>
      </p:sp>
      <p:sp>
        <p:nvSpPr>
          <p:cNvPr id="7" name="テキスト ボックス 6">
            <a:extLst>
              <a:ext uri="{FF2B5EF4-FFF2-40B4-BE49-F238E27FC236}">
                <a16:creationId xmlns:a16="http://schemas.microsoft.com/office/drawing/2014/main" id="{ED54B488-CEA9-465C-B4A1-03DBDEC89F8A}"/>
              </a:ext>
            </a:extLst>
          </p:cNvPr>
          <p:cNvSpPr txBox="1"/>
          <p:nvPr/>
        </p:nvSpPr>
        <p:spPr>
          <a:xfrm>
            <a:off x="5817101" y="169203"/>
            <a:ext cx="3029997" cy="307777"/>
          </a:xfrm>
          <a:prstGeom prst="rect">
            <a:avLst/>
          </a:prstGeom>
          <a:noFill/>
        </p:spPr>
        <p:txBody>
          <a:bodyPr wrap="none" rtlCol="0">
            <a:spAutoFit/>
          </a:bodyPr>
          <a:lstStyle/>
          <a:p>
            <a:r>
              <a:rPr lang="en-US" altLang="ja-JP" sz="1400" b="1" dirty="0">
                <a:solidFill>
                  <a:prstClr val="white"/>
                </a:solidFill>
                <a:latin typeface="游ゴシック" panose="020B0400000000000000" pitchFamily="50" charset="-128"/>
                <a:ea typeface="游ゴシック" panose="020B0400000000000000" pitchFamily="50" charset="-128"/>
              </a:rPr>
              <a:t>3-4.</a:t>
            </a:r>
            <a:r>
              <a:rPr lang="ja-JP" altLang="en-US" sz="1400" b="1" dirty="0">
                <a:solidFill>
                  <a:prstClr val="white"/>
                </a:solidFill>
                <a:latin typeface="游ゴシック" panose="020B0400000000000000" pitchFamily="50" charset="-128"/>
                <a:ea typeface="游ゴシック" panose="020B0400000000000000" pitchFamily="50" charset="-128"/>
              </a:rPr>
              <a:t>人工呼吸器使用者の緊急時対応</a:t>
            </a:r>
          </a:p>
        </p:txBody>
      </p:sp>
      <p:sp>
        <p:nvSpPr>
          <p:cNvPr id="11" name="テキスト ボックス 10">
            <a:extLst>
              <a:ext uri="{FF2B5EF4-FFF2-40B4-BE49-F238E27FC236}">
                <a16:creationId xmlns:a16="http://schemas.microsoft.com/office/drawing/2014/main" id="{31A3199F-C8CA-4F2B-9703-735DEBEF7EDB}"/>
              </a:ext>
            </a:extLst>
          </p:cNvPr>
          <p:cNvSpPr txBox="1"/>
          <p:nvPr/>
        </p:nvSpPr>
        <p:spPr>
          <a:xfrm>
            <a:off x="998621" y="1869075"/>
            <a:ext cx="7952874" cy="3978272"/>
          </a:xfrm>
          <a:prstGeom prst="rect">
            <a:avLst/>
          </a:prstGeom>
          <a:noFill/>
        </p:spPr>
        <p:txBody>
          <a:bodyPr wrap="square" lIns="0" tIns="0" rIns="0" bIns="0">
            <a:noAutofit/>
          </a:bodyPr>
          <a:lstStyle/>
          <a:p>
            <a:pPr algn="just">
              <a:lnSpc>
                <a:spcPct val="125000"/>
              </a:lnSpc>
              <a:spcBef>
                <a:spcPts val="1200"/>
              </a:spcBef>
              <a:defRPr/>
            </a:pPr>
            <a:r>
              <a:rPr lang="en-US" altLang="ja-JP" sz="2000" dirty="0">
                <a:solidFill>
                  <a:prstClr val="black"/>
                </a:solidFill>
                <a:latin typeface="メイリオ" panose="020B0604030504040204" pitchFamily="50" charset="-128"/>
                <a:ea typeface="メイリオ" panose="020B0604030504040204" pitchFamily="50" charset="-128"/>
              </a:rPr>
              <a:t>1</a:t>
            </a:r>
            <a:r>
              <a:rPr lang="ja-JP" altLang="en-US" sz="2000" dirty="0">
                <a:solidFill>
                  <a:prstClr val="black"/>
                </a:solidFill>
                <a:latin typeface="メイリオ" panose="020B0604030504040204" pitchFamily="50" charset="-128"/>
                <a:ea typeface="メイリオ" panose="020B0604030504040204" pitchFamily="50" charset="-128"/>
              </a:rPr>
              <a:t>分間に</a:t>
            </a:r>
            <a:r>
              <a:rPr lang="en-US" altLang="ja-JP" sz="2000" dirty="0">
                <a:solidFill>
                  <a:prstClr val="black"/>
                </a:solidFill>
                <a:latin typeface="メイリオ" panose="020B0604030504040204" pitchFamily="50" charset="-128"/>
                <a:ea typeface="メイリオ" panose="020B0604030504040204" pitchFamily="50" charset="-128"/>
              </a:rPr>
              <a:t>12</a:t>
            </a:r>
            <a:r>
              <a:rPr lang="ja-JP" altLang="en-US" sz="2000" dirty="0">
                <a:solidFill>
                  <a:prstClr val="black"/>
                </a:solidFill>
                <a:latin typeface="メイリオ" panose="020B0604030504040204" pitchFamily="50" charset="-128"/>
                <a:ea typeface="メイリオ" panose="020B0604030504040204" pitchFamily="50" charset="-128"/>
              </a:rPr>
              <a:t>回の呼吸数ならば、</a:t>
            </a:r>
            <a:r>
              <a:rPr lang="en-US" altLang="ja-JP" sz="2000" dirty="0">
                <a:solidFill>
                  <a:prstClr val="black"/>
                </a:solidFill>
                <a:latin typeface="メイリオ" panose="020B0604030504040204" pitchFamily="50" charset="-128"/>
                <a:ea typeface="メイリオ" panose="020B0604030504040204" pitchFamily="50" charset="-128"/>
              </a:rPr>
              <a:t>5</a:t>
            </a:r>
            <a:r>
              <a:rPr lang="ja-JP" altLang="en-US" sz="2000" dirty="0">
                <a:solidFill>
                  <a:prstClr val="black"/>
                </a:solidFill>
                <a:latin typeface="メイリオ" panose="020B0604030504040204" pitchFamily="50" charset="-128"/>
                <a:ea typeface="メイリオ" panose="020B0604030504040204" pitchFamily="50" charset="-128"/>
              </a:rPr>
              <a:t>秒毎に片手でバッグを</a:t>
            </a:r>
            <a:r>
              <a:rPr lang="en-US" altLang="ja-JP" sz="2000" dirty="0">
                <a:solidFill>
                  <a:prstClr val="black"/>
                </a:solidFill>
                <a:latin typeface="メイリオ" panose="020B0604030504040204" pitchFamily="50" charset="-128"/>
                <a:ea typeface="メイリオ" panose="020B0604030504040204" pitchFamily="50" charset="-128"/>
              </a:rPr>
              <a:t>1</a:t>
            </a:r>
            <a:r>
              <a:rPr lang="ja-JP" altLang="en-US" sz="2000" dirty="0">
                <a:solidFill>
                  <a:prstClr val="black"/>
                </a:solidFill>
                <a:latin typeface="メイリオ" panose="020B0604030504040204" pitchFamily="50" charset="-128"/>
                <a:ea typeface="メイリオ" panose="020B0604030504040204" pitchFamily="50" charset="-128"/>
              </a:rPr>
              <a:t>～</a:t>
            </a:r>
            <a:r>
              <a:rPr lang="en-US" altLang="ja-JP" sz="2000" dirty="0">
                <a:solidFill>
                  <a:prstClr val="black"/>
                </a:solidFill>
                <a:latin typeface="メイリオ" panose="020B0604030504040204" pitchFamily="50" charset="-128"/>
                <a:ea typeface="メイリオ" panose="020B0604030504040204" pitchFamily="50" charset="-128"/>
              </a:rPr>
              <a:t>2</a:t>
            </a:r>
            <a:r>
              <a:rPr lang="ja-JP" altLang="en-US" sz="2000" dirty="0">
                <a:solidFill>
                  <a:prstClr val="black"/>
                </a:solidFill>
                <a:latin typeface="メイリオ" panose="020B0604030504040204" pitchFamily="50" charset="-128"/>
                <a:ea typeface="メイリオ" panose="020B0604030504040204" pitchFamily="50" charset="-128"/>
              </a:rPr>
              <a:t>秒かけて押し、その時対象児の胸が膨らむのを観察しましょう。</a:t>
            </a:r>
          </a:p>
          <a:p>
            <a:pPr marL="517482" indent="-517482" algn="just">
              <a:lnSpc>
                <a:spcPct val="125000"/>
              </a:lnSpc>
              <a:spcBef>
                <a:spcPts val="1200"/>
              </a:spcBef>
              <a:defRPr/>
            </a:pPr>
            <a:r>
              <a:rPr lang="ja-JP" altLang="en-US" sz="2000" dirty="0">
                <a:solidFill>
                  <a:srgbClr val="0070C0"/>
                </a:solidFill>
                <a:latin typeface="メイリオ" panose="020B0604030504040204" pitchFamily="50" charset="-128"/>
                <a:ea typeface="メイリオ" panose="020B0604030504040204" pitchFamily="50" charset="-128"/>
              </a:rPr>
              <a:t>注）子どもでは呼吸数</a:t>
            </a:r>
            <a:r>
              <a:rPr lang="en-US" altLang="ja-JP" sz="2000" dirty="0">
                <a:solidFill>
                  <a:srgbClr val="0070C0"/>
                </a:solidFill>
                <a:latin typeface="メイリオ" panose="020B0604030504040204" pitchFamily="50" charset="-128"/>
                <a:ea typeface="メイリオ" panose="020B0604030504040204" pitchFamily="50" charset="-128"/>
              </a:rPr>
              <a:t>15</a:t>
            </a:r>
            <a:r>
              <a:rPr lang="ja-JP" altLang="en-US" sz="2000" dirty="0">
                <a:solidFill>
                  <a:srgbClr val="0070C0"/>
                </a:solidFill>
                <a:latin typeface="メイリオ" panose="020B0604030504040204" pitchFamily="50" charset="-128"/>
                <a:ea typeface="メイリオ" panose="020B0604030504040204" pitchFamily="50" charset="-128"/>
              </a:rPr>
              <a:t>～</a:t>
            </a:r>
            <a:r>
              <a:rPr lang="en-US" altLang="ja-JP" sz="2000" dirty="0">
                <a:solidFill>
                  <a:srgbClr val="0070C0"/>
                </a:solidFill>
                <a:latin typeface="メイリオ" panose="020B0604030504040204" pitchFamily="50" charset="-128"/>
                <a:ea typeface="メイリオ" panose="020B0604030504040204" pitchFamily="50" charset="-128"/>
              </a:rPr>
              <a:t>20/</a:t>
            </a:r>
            <a:r>
              <a:rPr lang="ja-JP" altLang="en-US" sz="2000" dirty="0">
                <a:solidFill>
                  <a:srgbClr val="0070C0"/>
                </a:solidFill>
                <a:latin typeface="メイリオ" panose="020B0604030504040204" pitchFamily="50" charset="-128"/>
                <a:ea typeface="メイリオ" panose="020B0604030504040204" pitchFamily="50" charset="-128"/>
              </a:rPr>
              <a:t>分で、約</a:t>
            </a:r>
            <a:r>
              <a:rPr lang="en-US" altLang="ja-JP" sz="2000" dirty="0">
                <a:solidFill>
                  <a:srgbClr val="0070C0"/>
                </a:solidFill>
                <a:latin typeface="メイリオ" panose="020B0604030504040204" pitchFamily="50" charset="-128"/>
                <a:ea typeface="メイリオ" panose="020B0604030504040204" pitchFamily="50" charset="-128"/>
              </a:rPr>
              <a:t>3</a:t>
            </a:r>
            <a:r>
              <a:rPr lang="ja-JP" altLang="en-US" sz="2000" dirty="0">
                <a:solidFill>
                  <a:srgbClr val="0070C0"/>
                </a:solidFill>
                <a:latin typeface="メイリオ" panose="020B0604030504040204" pitchFamily="50" charset="-128"/>
                <a:ea typeface="メイリオ" panose="020B0604030504040204" pitchFamily="50" charset="-128"/>
              </a:rPr>
              <a:t>秒毎に押すことが必要な場合が多い。</a:t>
            </a:r>
          </a:p>
          <a:p>
            <a:pPr algn="just">
              <a:lnSpc>
                <a:spcPct val="125000"/>
              </a:lnSpc>
              <a:spcBef>
                <a:spcPts val="1200"/>
              </a:spcBef>
              <a:defRPr/>
            </a:pPr>
            <a:r>
              <a:rPr lang="ja-JP" altLang="en-US" sz="2000" dirty="0">
                <a:solidFill>
                  <a:prstClr val="black"/>
                </a:solidFill>
                <a:latin typeface="メイリオ" panose="020B0604030504040204" pitchFamily="50" charset="-128"/>
                <a:ea typeface="メイリオ" panose="020B0604030504040204" pitchFamily="50" charset="-128"/>
              </a:rPr>
              <a:t>次にアンビューバッグから速やかに手をはなすと、胸がしぼんで呼気に移行します。</a:t>
            </a:r>
          </a:p>
          <a:p>
            <a:pPr algn="just">
              <a:lnSpc>
                <a:spcPct val="125000"/>
              </a:lnSpc>
              <a:spcBef>
                <a:spcPts val="1200"/>
              </a:spcBef>
              <a:defRPr/>
            </a:pPr>
            <a:r>
              <a:rPr lang="ja-JP" altLang="en-US" sz="2000" dirty="0">
                <a:solidFill>
                  <a:prstClr val="black"/>
                </a:solidFill>
                <a:latin typeface="メイリオ" panose="020B0604030504040204" pitchFamily="50" charset="-128"/>
                <a:ea typeface="メイリオ" panose="020B0604030504040204" pitchFamily="50" charset="-128"/>
              </a:rPr>
              <a:t>この操作を繰り返します。対象児の表情の観察、パルスオキシメーターの値も参考にします。</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239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80801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テキスト ボックス 9">
            <a:extLst>
              <a:ext uri="{FF2B5EF4-FFF2-40B4-BE49-F238E27FC236}">
                <a16:creationId xmlns:a16="http://schemas.microsoft.com/office/drawing/2014/main" id="{C95FFD86-4AE6-4E9B-9845-2390FFFBC74A}"/>
              </a:ext>
            </a:extLst>
          </p:cNvPr>
          <p:cNvSpPr txBox="1">
            <a:spLocks noChangeArrowheads="1"/>
          </p:cNvSpPr>
          <p:nvPr/>
        </p:nvSpPr>
        <p:spPr bwMode="auto">
          <a:xfrm>
            <a:off x="668339" y="1437678"/>
            <a:ext cx="8605837" cy="161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ts val="300"/>
              </a:spcBef>
              <a:buNone/>
            </a:pPr>
            <a:r>
              <a:rPr lang="ja-JP" altLang="en-US" sz="1800" dirty="0">
                <a:solidFill>
                  <a:prstClr val="black"/>
                </a:solidFill>
                <a:latin typeface="メイリオ" panose="020B0604030504040204" pitchFamily="50" charset="-128"/>
                <a:ea typeface="メイリオ" panose="020B0604030504040204" pitchFamily="50" charset="-128"/>
              </a:rPr>
              <a:t>アンビューバッグの</a:t>
            </a:r>
            <a:r>
              <a:rPr lang="ja-JP" altLang="en-US" sz="1800" dirty="0">
                <a:solidFill>
                  <a:srgbClr val="C00000"/>
                </a:solidFill>
                <a:latin typeface="メイリオ" panose="020B0604030504040204" pitchFamily="50" charset="-128"/>
                <a:ea typeface="メイリオ" panose="020B0604030504040204" pitchFamily="50" charset="-128"/>
              </a:rPr>
              <a:t>押す力・速さ</a:t>
            </a:r>
            <a:r>
              <a:rPr lang="ja-JP" altLang="en-US" sz="1800" dirty="0">
                <a:solidFill>
                  <a:prstClr val="black"/>
                </a:solidFill>
                <a:latin typeface="メイリオ" panose="020B0604030504040204" pitchFamily="50" charset="-128"/>
                <a:ea typeface="メイリオ" panose="020B0604030504040204" pitchFamily="50" charset="-128"/>
              </a:rPr>
              <a:t>によって対象者に送られる</a:t>
            </a:r>
            <a:r>
              <a:rPr lang="ja-JP" altLang="en-US" sz="1800" dirty="0">
                <a:solidFill>
                  <a:srgbClr val="C00000"/>
                </a:solidFill>
                <a:latin typeface="メイリオ" panose="020B0604030504040204" pitchFamily="50" charset="-128"/>
                <a:ea typeface="メイリオ" panose="020B0604030504040204" pitchFamily="50" charset="-128"/>
              </a:rPr>
              <a:t>空気の量や圧力</a:t>
            </a:r>
            <a:r>
              <a:rPr lang="ja-JP" altLang="en-US" sz="1800" dirty="0">
                <a:solidFill>
                  <a:prstClr val="black"/>
                </a:solidFill>
                <a:latin typeface="メイリオ" panose="020B0604030504040204" pitchFamily="50" charset="-128"/>
                <a:ea typeface="メイリオ" panose="020B0604030504040204" pitchFamily="50" charset="-128"/>
              </a:rPr>
              <a:t>が</a:t>
            </a:r>
            <a:r>
              <a:rPr lang="ja-JP" altLang="en-US" sz="1800" dirty="0">
                <a:solidFill>
                  <a:srgbClr val="C00000"/>
                </a:solidFill>
                <a:latin typeface="メイリオ" panose="020B0604030504040204" pitchFamily="50" charset="-128"/>
                <a:ea typeface="メイリオ" panose="020B0604030504040204" pitchFamily="50" charset="-128"/>
              </a:rPr>
              <a:t>変化</a:t>
            </a:r>
            <a:r>
              <a:rPr lang="ja-JP" altLang="en-US" sz="1800" dirty="0">
                <a:solidFill>
                  <a:prstClr val="black"/>
                </a:solidFill>
                <a:latin typeface="メイリオ" panose="020B0604030504040204" pitchFamily="50" charset="-128"/>
                <a:ea typeface="メイリオ" panose="020B0604030504040204" pitchFamily="50" charset="-128"/>
              </a:rPr>
              <a:t>します。</a:t>
            </a:r>
            <a:endParaRPr lang="en-US" altLang="ja-JP" sz="1800" dirty="0">
              <a:solidFill>
                <a:prstClr val="black"/>
              </a:solidFill>
              <a:latin typeface="メイリオ" panose="020B0604030504040204" pitchFamily="50" charset="-128"/>
              <a:ea typeface="メイリオ" panose="020B0604030504040204" pitchFamily="50" charset="-128"/>
            </a:endParaRPr>
          </a:p>
          <a:p>
            <a:pPr>
              <a:lnSpc>
                <a:spcPct val="114000"/>
              </a:lnSpc>
              <a:spcBef>
                <a:spcPts val="300"/>
              </a:spcBef>
              <a:buNone/>
            </a:pPr>
            <a:r>
              <a:rPr lang="ja-JP" altLang="en-US" sz="1800" dirty="0">
                <a:solidFill>
                  <a:srgbClr val="C00000"/>
                </a:solidFill>
                <a:latin typeface="メイリオ" panose="020B0604030504040204" pitchFamily="50" charset="-128"/>
                <a:ea typeface="メイリオ" panose="020B0604030504040204" pitchFamily="50" charset="-128"/>
              </a:rPr>
              <a:t>無理な加圧は避けましょう。</a:t>
            </a:r>
            <a:endParaRPr lang="en-US" altLang="ja-JP" sz="1800" dirty="0">
              <a:solidFill>
                <a:prstClr val="black"/>
              </a:solidFill>
              <a:latin typeface="メイリオ" panose="020B0604030504040204" pitchFamily="50" charset="-128"/>
              <a:ea typeface="メイリオ" panose="020B0604030504040204" pitchFamily="50" charset="-128"/>
            </a:endParaRPr>
          </a:p>
          <a:p>
            <a:pPr>
              <a:lnSpc>
                <a:spcPct val="114000"/>
              </a:lnSpc>
              <a:spcBef>
                <a:spcPts val="300"/>
              </a:spcBef>
              <a:buNone/>
            </a:pPr>
            <a:r>
              <a:rPr lang="ja-JP" altLang="en-US" sz="1800" dirty="0">
                <a:solidFill>
                  <a:prstClr val="black"/>
                </a:solidFill>
                <a:latin typeface="メイリオ" panose="020B0604030504040204" pitchFamily="50" charset="-128"/>
                <a:ea typeface="メイリオ" panose="020B0604030504040204" pitchFamily="50" charset="-128"/>
              </a:rPr>
              <a:t>対象者の</a:t>
            </a:r>
            <a:r>
              <a:rPr lang="ja-JP" altLang="en-US" sz="1800" dirty="0">
                <a:solidFill>
                  <a:srgbClr val="C00000"/>
                </a:solidFill>
                <a:latin typeface="メイリオ" panose="020B0604030504040204" pitchFamily="50" charset="-128"/>
                <a:ea typeface="メイリオ" panose="020B0604030504040204" pitchFamily="50" charset="-128"/>
              </a:rPr>
              <a:t>換気量</a:t>
            </a:r>
            <a:r>
              <a:rPr lang="ja-JP" altLang="en-US" sz="1800" dirty="0">
                <a:solidFill>
                  <a:prstClr val="black"/>
                </a:solidFill>
                <a:latin typeface="メイリオ" panose="020B0604030504040204" pitchFamily="50" charset="-128"/>
                <a:ea typeface="メイリオ" panose="020B0604030504040204" pitchFamily="50" charset="-128"/>
              </a:rPr>
              <a:t>と</a:t>
            </a:r>
            <a:r>
              <a:rPr lang="ja-JP" altLang="en-US" sz="1800" dirty="0">
                <a:solidFill>
                  <a:srgbClr val="C00000"/>
                </a:solidFill>
                <a:latin typeface="メイリオ" panose="020B0604030504040204" pitchFamily="50" charset="-128"/>
                <a:ea typeface="メイリオ" panose="020B0604030504040204" pitchFamily="50" charset="-128"/>
              </a:rPr>
              <a:t>呼吸回数</a:t>
            </a:r>
            <a:r>
              <a:rPr lang="ja-JP" altLang="en-US" sz="1800" dirty="0">
                <a:solidFill>
                  <a:prstClr val="black"/>
                </a:solidFill>
                <a:latin typeface="メイリオ" panose="020B0604030504040204" pitchFamily="50" charset="-128"/>
                <a:ea typeface="メイリオ" panose="020B0604030504040204" pitchFamily="50" charset="-128"/>
              </a:rPr>
              <a:t>を覚えておきましょう。</a:t>
            </a:r>
          </a:p>
        </p:txBody>
      </p:sp>
      <p:sp>
        <p:nvSpPr>
          <p:cNvPr id="2" name="テキスト プレースホルダー 1">
            <a:extLst>
              <a:ext uri="{FF2B5EF4-FFF2-40B4-BE49-F238E27FC236}">
                <a16:creationId xmlns:a16="http://schemas.microsoft.com/office/drawing/2014/main" id="{60819F63-7770-4FAE-A126-ABC859F3269F}"/>
              </a:ext>
            </a:extLst>
          </p:cNvPr>
          <p:cNvSpPr>
            <a:spLocks noGrp="1"/>
          </p:cNvSpPr>
          <p:nvPr>
            <p:ph type="body" sz="quarter" idx="10"/>
          </p:nvPr>
        </p:nvSpPr>
        <p:spPr/>
        <p:txBody>
          <a:bodyPr/>
          <a:lstStyle/>
          <a:p>
            <a:endParaRPr lang="ja-JP" altLang="en-US" dirty="0"/>
          </a:p>
        </p:txBody>
      </p:sp>
      <p:sp>
        <p:nvSpPr>
          <p:cNvPr id="4" name="タイトル 3">
            <a:extLst>
              <a:ext uri="{FF2B5EF4-FFF2-40B4-BE49-F238E27FC236}">
                <a16:creationId xmlns:a16="http://schemas.microsoft.com/office/drawing/2014/main" id="{A3667CFC-7913-410A-94B9-AE1E9BA235A4}"/>
              </a:ext>
            </a:extLst>
          </p:cNvPr>
          <p:cNvSpPr>
            <a:spLocks noGrp="1"/>
          </p:cNvSpPr>
          <p:nvPr>
            <p:ph type="title"/>
          </p:nvPr>
        </p:nvSpPr>
        <p:spPr>
          <a:xfrm>
            <a:off x="630141" y="708066"/>
            <a:ext cx="8543925" cy="581890"/>
          </a:xfrm>
        </p:spPr>
        <p:txBody>
          <a:bodyPr>
            <a:noAutofit/>
          </a:bodyPr>
          <a:lstStyle/>
          <a:p>
            <a:r>
              <a:rPr lang="ja-JP" altLang="en-US" sz="2799" dirty="0"/>
              <a:t>アンビューバッグの知識</a:t>
            </a:r>
            <a:br>
              <a:rPr lang="en-US" altLang="ja-JP" sz="2799" dirty="0"/>
            </a:br>
            <a:r>
              <a:rPr lang="ja-JP" altLang="en-US" sz="2799" dirty="0"/>
              <a:t>　　　注意事項、予備知識</a:t>
            </a:r>
          </a:p>
        </p:txBody>
      </p:sp>
      <p:pic>
        <p:nvPicPr>
          <p:cNvPr id="9" name="図 14">
            <a:extLst>
              <a:ext uri="{FF2B5EF4-FFF2-40B4-BE49-F238E27FC236}">
                <a16:creationId xmlns:a16="http://schemas.microsoft.com/office/drawing/2014/main" id="{0486A8C8-B9D2-4BE7-B4B9-AECD3323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50418" y="2808733"/>
            <a:ext cx="3179296" cy="248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7" y="2854676"/>
            <a:ext cx="4068897" cy="2480400"/>
          </a:xfrm>
          <a:prstGeom prst="rect">
            <a:avLst/>
          </a:prstGeom>
        </p:spPr>
      </p:pic>
      <p:sp>
        <p:nvSpPr>
          <p:cNvPr id="11" name="テキスト ボックス 15">
            <a:extLst>
              <a:ext uri="{FF2B5EF4-FFF2-40B4-BE49-F238E27FC236}">
                <a16:creationId xmlns:a16="http://schemas.microsoft.com/office/drawing/2014/main" id="{8F4B4757-0489-4C97-9A7A-A8251779314E}"/>
              </a:ext>
            </a:extLst>
          </p:cNvPr>
          <p:cNvSpPr txBox="1">
            <a:spLocks noChangeArrowheads="1"/>
          </p:cNvSpPr>
          <p:nvPr/>
        </p:nvSpPr>
        <p:spPr bwMode="auto">
          <a:xfrm>
            <a:off x="668337" y="5541288"/>
            <a:ext cx="8605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25000"/>
              </a:lnSpc>
              <a:spcBef>
                <a:spcPts val="599"/>
              </a:spcBef>
              <a:buNone/>
            </a:pPr>
            <a:r>
              <a:rPr lang="ja-JP" altLang="en-US" sz="1600" dirty="0">
                <a:solidFill>
                  <a:prstClr val="black"/>
                </a:solidFill>
                <a:latin typeface="Segoe UI" panose="020B0502040204020203" pitchFamily="34" charset="0"/>
                <a:ea typeface="メイリオ" panose="020B0604030504040204" pitchFamily="50" charset="-128"/>
              </a:rPr>
              <a:t>換気量計やゴム製の袋（テストラング）があれば、片手でどのくらいの力でアンビューバッグを押せば、指示された換気量に近いか、確認できるでしょう。</a:t>
            </a:r>
          </a:p>
        </p:txBody>
      </p:sp>
      <p:cxnSp>
        <p:nvCxnSpPr>
          <p:cNvPr id="6" name="直線矢印コネクタ 5"/>
          <p:cNvCxnSpPr>
            <a:cxnSpLocks/>
          </p:cNvCxnSpPr>
          <p:nvPr/>
        </p:nvCxnSpPr>
        <p:spPr>
          <a:xfrm flipH="1" flipV="1">
            <a:off x="4511842" y="3368844"/>
            <a:ext cx="436034" cy="168464"/>
          </a:xfrm>
          <a:prstGeom prst="straightConnector1">
            <a:avLst/>
          </a:prstGeom>
          <a:ln w="57150">
            <a:solidFill>
              <a:srgbClr val="FF0000"/>
            </a:solidFill>
            <a:tailEnd type="triangle"/>
          </a:ln>
          <a:effectLst>
            <a:glow>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133449" y="4476854"/>
            <a:ext cx="1723549" cy="416831"/>
          </a:xfrm>
          <a:prstGeom prst="rect">
            <a:avLst/>
          </a:prstGeom>
          <a:solidFill>
            <a:schemeClr val="bg1"/>
          </a:solidFill>
          <a:ln w="12700">
            <a:solidFill>
              <a:srgbClr val="FF0000"/>
            </a:solidFill>
          </a:ln>
        </p:spPr>
        <p:txBody>
          <a:bodyPr wrap="none" tIns="72000" bIns="36000" rtlCol="0" anchor="ctr" anchorCtr="0">
            <a:spAutoFit/>
          </a:bodyPr>
          <a:lstStyle/>
          <a:p>
            <a:pPr algn="ctr"/>
            <a:r>
              <a:rPr lang="ja-JP" altLang="en-US" sz="2000" dirty="0">
                <a:solidFill>
                  <a:prstClr val="black"/>
                </a:solidFill>
                <a:latin typeface="Calibri"/>
                <a:ea typeface="メイリオ" panose="020B0604030504040204" pitchFamily="50" charset="-128"/>
              </a:rPr>
              <a:t>テストラング</a:t>
            </a:r>
            <a:endParaRPr lang="en-US" altLang="ja-JP" sz="2000" dirty="0">
              <a:solidFill>
                <a:prstClr val="black"/>
              </a:solidFill>
              <a:latin typeface="Calibri"/>
              <a:ea typeface="メイリオ" panose="020B0604030504040204" pitchFamily="50" charset="-128"/>
            </a:endParaRPr>
          </a:p>
        </p:txBody>
      </p:sp>
      <p:cxnSp>
        <p:nvCxnSpPr>
          <p:cNvPr id="12" name="直線矢印コネクタ 11"/>
          <p:cNvCxnSpPr>
            <a:cxnSpLocks/>
          </p:cNvCxnSpPr>
          <p:nvPr/>
        </p:nvCxnSpPr>
        <p:spPr>
          <a:xfrm>
            <a:off x="6217282" y="3702928"/>
            <a:ext cx="1026866" cy="294428"/>
          </a:xfrm>
          <a:prstGeom prst="straightConnector1">
            <a:avLst/>
          </a:prstGeom>
          <a:ln w="57150">
            <a:solidFill>
              <a:srgbClr val="FF0000"/>
            </a:solidFill>
            <a:tailEnd type="triangle"/>
          </a:ln>
          <a:effectLst>
            <a:glow>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737024" y="3258691"/>
            <a:ext cx="1800152" cy="646331"/>
          </a:xfrm>
          <a:prstGeom prst="rect">
            <a:avLst/>
          </a:prstGeom>
          <a:solidFill>
            <a:schemeClr val="bg1"/>
          </a:solidFill>
          <a:ln w="12700">
            <a:solidFill>
              <a:srgbClr val="FF0000"/>
            </a:solidFill>
          </a:ln>
        </p:spPr>
        <p:txBody>
          <a:bodyPr wrap="square" rtlCol="0">
            <a:spAutoFit/>
          </a:bodyPr>
          <a:lstStyle/>
          <a:p>
            <a:r>
              <a:rPr lang="ja-JP" altLang="en-US" dirty="0">
                <a:solidFill>
                  <a:prstClr val="black"/>
                </a:solidFill>
                <a:latin typeface="Calibri"/>
                <a:ea typeface="メイリオ" panose="020B0604030504040204" pitchFamily="50" charset="-128"/>
              </a:rPr>
              <a:t>換気量計</a:t>
            </a:r>
            <a:endParaRPr lang="en-US" altLang="ja-JP" dirty="0">
              <a:solidFill>
                <a:prstClr val="black"/>
              </a:solidFill>
              <a:latin typeface="Calibri"/>
              <a:ea typeface="メイリオ" panose="020B0604030504040204" pitchFamily="50" charset="-128"/>
            </a:endParaRPr>
          </a:p>
          <a:p>
            <a:r>
              <a:rPr lang="ja-JP" altLang="en-US" dirty="0">
                <a:solidFill>
                  <a:prstClr val="black"/>
                </a:solidFill>
                <a:latin typeface="Calibri"/>
                <a:ea typeface="メイリオ" panose="020B0604030504040204" pitchFamily="50" charset="-128"/>
              </a:rPr>
              <a:t>ハロースケール</a:t>
            </a:r>
          </a:p>
        </p:txBody>
      </p:sp>
      <p:sp>
        <p:nvSpPr>
          <p:cNvPr id="13" name="テキスト ボックス 12">
            <a:extLst>
              <a:ext uri="{FF2B5EF4-FFF2-40B4-BE49-F238E27FC236}">
                <a16:creationId xmlns:a16="http://schemas.microsoft.com/office/drawing/2014/main" id="{A2FE1A2C-384B-40F6-8E97-B9421018FA52}"/>
              </a:ext>
            </a:extLst>
          </p:cNvPr>
          <p:cNvSpPr txBox="1"/>
          <p:nvPr/>
        </p:nvSpPr>
        <p:spPr>
          <a:xfrm>
            <a:off x="631825" y="6326116"/>
            <a:ext cx="1915909" cy="230832"/>
          </a:xfrm>
          <a:prstGeom prst="rect">
            <a:avLst/>
          </a:prstGeom>
          <a:noFill/>
        </p:spPr>
        <p:txBody>
          <a:bodyPr wrap="non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61799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D96F565-068C-4E8F-B6FE-AE05A9D7C5BE}"/>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アンビューバッグ</a:t>
            </a:r>
            <a:r>
              <a:rPr lang="ja-JP" altLang="en-US" sz="2000" dirty="0"/>
              <a:t>（自己膨張式バッグ）</a:t>
            </a:r>
            <a:endParaRPr lang="ja-JP" altLang="en-US" sz="2799"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542985"/>
            <a:ext cx="8603240" cy="22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　人工呼吸器を使用している対象児では、通常の日常生活や緊急時においても、アンビューバッグ</a:t>
            </a:r>
            <a:r>
              <a:rPr lang="en-US" altLang="ja-JP" sz="1700" dirty="0">
                <a:solidFill>
                  <a:prstClr val="black"/>
                </a:solidFill>
                <a:latin typeface="メイリオ" panose="020B0604030504040204" pitchFamily="50" charset="-128"/>
                <a:ea typeface="メイリオ" panose="020B0604030504040204" pitchFamily="50" charset="-128"/>
              </a:rPr>
              <a:t>(</a:t>
            </a:r>
            <a:r>
              <a:rPr lang="ja-JP" altLang="en-US" sz="1700" dirty="0">
                <a:solidFill>
                  <a:prstClr val="black"/>
                </a:solidFill>
                <a:latin typeface="メイリオ" panose="020B0604030504040204" pitchFamily="50" charset="-128"/>
                <a:ea typeface="メイリオ" panose="020B0604030504040204" pitchFamily="50" charset="-128"/>
              </a:rPr>
              <a:t>正式名称：自己膨張式バッグ</a:t>
            </a:r>
            <a:r>
              <a:rPr lang="en-US" altLang="ja-JP" sz="1700" dirty="0">
                <a:solidFill>
                  <a:prstClr val="black"/>
                </a:solidFill>
                <a:latin typeface="メイリオ" panose="020B0604030504040204" pitchFamily="50" charset="-128"/>
                <a:ea typeface="メイリオ" panose="020B0604030504040204" pitchFamily="50" charset="-128"/>
              </a:rPr>
              <a:t>)</a:t>
            </a:r>
            <a:r>
              <a:rPr lang="ja-JP" altLang="en-US" sz="1700" dirty="0">
                <a:solidFill>
                  <a:prstClr val="black"/>
                </a:solidFill>
                <a:latin typeface="メイリオ" panose="020B0604030504040204" pitchFamily="50" charset="-128"/>
                <a:ea typeface="メイリオ" panose="020B0604030504040204" pitchFamily="50" charset="-128"/>
              </a:rPr>
              <a:t>による手動の換気が必要です。バッグバルブ、蘇生バッグとも呼ばれます。</a:t>
            </a:r>
          </a:p>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　気管カニューレやフレキシブルチューブにアンビューバッグを直接つないで、手動で換気の介助をすることが可能です。</a:t>
            </a:r>
          </a:p>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　教職員が通常に行う行為として認められた行為ではありませんが、医師、看護師、家族と協同して介護をする上で、教職員も知識をもつことは有用です。</a:t>
            </a:r>
          </a:p>
        </p:txBody>
      </p:sp>
      <p:sp>
        <p:nvSpPr>
          <p:cNvPr id="6" name="テキスト ボックス 4">
            <a:extLst>
              <a:ext uri="{FF2B5EF4-FFF2-40B4-BE49-F238E27FC236}">
                <a16:creationId xmlns:a16="http://schemas.microsoft.com/office/drawing/2014/main" id="{E7CA99E7-3D8B-4BE4-9233-D83C71B86664}"/>
              </a:ext>
            </a:extLst>
          </p:cNvPr>
          <p:cNvSpPr txBox="1">
            <a:spLocks noChangeArrowheads="1"/>
          </p:cNvSpPr>
          <p:nvPr/>
        </p:nvSpPr>
        <p:spPr bwMode="auto">
          <a:xfrm>
            <a:off x="597912" y="4994917"/>
            <a:ext cx="8603240" cy="173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呼吸回数が毎分</a:t>
            </a:r>
            <a:r>
              <a:rPr lang="en-US" altLang="ja-JP" sz="1700" dirty="0">
                <a:solidFill>
                  <a:prstClr val="black"/>
                </a:solidFill>
                <a:latin typeface="メイリオ" panose="020B0604030504040204" pitchFamily="50" charset="-128"/>
                <a:ea typeface="メイリオ" panose="020B0604030504040204" pitchFamily="50" charset="-128"/>
              </a:rPr>
              <a:t>20</a:t>
            </a:r>
            <a:r>
              <a:rPr lang="ja-JP" altLang="en-US" sz="1700" dirty="0">
                <a:solidFill>
                  <a:prstClr val="black"/>
                </a:solidFill>
                <a:latin typeface="メイリオ" panose="020B0604030504040204" pitchFamily="50" charset="-128"/>
                <a:ea typeface="メイリオ" panose="020B0604030504040204" pitchFamily="50" charset="-128"/>
              </a:rPr>
              <a:t>回ならば、片手でバッグを１秒かけて押し、その後アンビューバッグから速やかに手を離します。これを３秒毎に繰り返します。</a:t>
            </a:r>
          </a:p>
          <a:p>
            <a:pPr algn="ctr" defTabSz="914324">
              <a:lnSpc>
                <a:spcPct val="110000"/>
              </a:lnSpc>
              <a:spcBef>
                <a:spcPts val="0"/>
              </a:spcBef>
              <a:spcAft>
                <a:spcPts val="300"/>
              </a:spcAft>
              <a:buNone/>
              <a:tabLst>
                <a:tab pos="1344501" algn="l"/>
              </a:tabLst>
              <a:defRPr/>
            </a:pPr>
            <a:r>
              <a:rPr lang="ja-JP" altLang="en-US" sz="1700" dirty="0">
                <a:solidFill>
                  <a:srgbClr val="0070C0"/>
                </a:solidFill>
                <a:latin typeface="メイリオ" panose="020B0604030504040204" pitchFamily="50" charset="-128"/>
                <a:ea typeface="メイリオ" panose="020B0604030504040204" pitchFamily="50" charset="-128"/>
              </a:rPr>
              <a:t>ワン</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吸気</a:t>
            </a:r>
            <a:r>
              <a:rPr lang="en-US" altLang="ja-JP" sz="1700" dirty="0">
                <a:solidFill>
                  <a:srgbClr val="0070C0"/>
                </a:solidFill>
                <a:latin typeface="メイリオ" panose="020B0604030504040204" pitchFamily="50" charset="-128"/>
                <a:ea typeface="メイリオ" panose="020B0604030504040204" pitchFamily="50" charset="-128"/>
              </a:rPr>
              <a:t>) → </a:t>
            </a:r>
            <a:r>
              <a:rPr lang="ja-JP" altLang="en-US" sz="1700" dirty="0">
                <a:solidFill>
                  <a:srgbClr val="0070C0"/>
                </a:solidFill>
                <a:latin typeface="メイリオ" panose="020B0604030504040204" pitchFamily="50" charset="-128"/>
                <a:ea typeface="メイリオ" panose="020B0604030504040204" pitchFamily="50" charset="-128"/>
              </a:rPr>
              <a:t>ツー・スリー</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呼気</a:t>
            </a:r>
            <a:r>
              <a:rPr lang="en-US" altLang="ja-JP" sz="1700" dirty="0">
                <a:solidFill>
                  <a:srgbClr val="0070C0"/>
                </a:solidFill>
                <a:latin typeface="メイリオ" panose="020B0604030504040204" pitchFamily="50" charset="-128"/>
                <a:ea typeface="メイリオ" panose="020B0604030504040204" pitchFamily="50" charset="-128"/>
              </a:rPr>
              <a:t>)</a:t>
            </a:r>
            <a:r>
              <a:rPr lang="ja-JP" altLang="en-US" sz="1700" dirty="0">
                <a:solidFill>
                  <a:srgbClr val="0070C0"/>
                </a:solidFill>
                <a:latin typeface="メイリオ" panose="020B0604030504040204" pitchFamily="50" charset="-128"/>
                <a:ea typeface="メイリオ" panose="020B0604030504040204" pitchFamily="50" charset="-128"/>
              </a:rPr>
              <a:t>というワルツのリズムです。</a:t>
            </a:r>
          </a:p>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子どもの胸が緩やかに膨らむように、バッグを押す強さを加減します。</a:t>
            </a:r>
          </a:p>
          <a:p>
            <a:pPr algn="just" defTabSz="914324">
              <a:lnSpc>
                <a:spcPct val="110000"/>
              </a:lnSpc>
              <a:spcBef>
                <a:spcPts val="0"/>
              </a:spcBef>
              <a:spcAft>
                <a:spcPts val="300"/>
              </a:spcAft>
              <a:buNone/>
              <a:tabLst>
                <a:tab pos="1344501" algn="l"/>
              </a:tabLst>
              <a:defRPr/>
            </a:pPr>
            <a:r>
              <a:rPr lang="ja-JP" altLang="en-US" sz="1700" dirty="0">
                <a:solidFill>
                  <a:prstClr val="black"/>
                </a:solidFill>
                <a:latin typeface="メイリオ" panose="020B0604030504040204" pitchFamily="50" charset="-128"/>
                <a:ea typeface="メイリオ" panose="020B0604030504040204" pitchFamily="50" charset="-128"/>
              </a:rPr>
              <a:t>子どもの表情やパルスオキシメーターの値も参考にします。</a:t>
            </a:r>
          </a:p>
        </p:txBody>
      </p:sp>
      <p:sp>
        <p:nvSpPr>
          <p:cNvPr id="7" name="テキスト ボックス 16">
            <a:extLst>
              <a:ext uri="{FF2B5EF4-FFF2-40B4-BE49-F238E27FC236}">
                <a16:creationId xmlns:a16="http://schemas.microsoft.com/office/drawing/2014/main" id="{2F725EAC-9170-44D8-959B-A6FE12627C18}"/>
              </a:ext>
            </a:extLst>
          </p:cNvPr>
          <p:cNvSpPr txBox="1">
            <a:spLocks noChangeArrowheads="1"/>
          </p:cNvSpPr>
          <p:nvPr/>
        </p:nvSpPr>
        <p:spPr bwMode="auto">
          <a:xfrm>
            <a:off x="621724" y="3740568"/>
            <a:ext cx="8603240" cy="1092607"/>
          </a:xfrm>
          <a:prstGeom prst="rect">
            <a:avLst/>
          </a:prstGeom>
          <a:solidFill>
            <a:srgbClr val="FFF0C1"/>
          </a:solidFill>
          <a:ln w="9525">
            <a:no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514348" indent="-1514348" defTabSz="914324">
              <a:spcBef>
                <a:spcPts val="0"/>
              </a:spcBef>
              <a:buNone/>
              <a:defRPr/>
            </a:pPr>
            <a:r>
              <a:rPr lang="ja-JP" altLang="en-US" sz="2000" dirty="0">
                <a:solidFill>
                  <a:prstClr val="black">
                    <a:lumMod val="65000"/>
                    <a:lumOff val="35000"/>
                  </a:prstClr>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日常生活：人工呼吸器の回路の交換時、車いすやベッド等への移動時、入浴時</a:t>
            </a:r>
            <a:r>
              <a:rPr lang="ja-JP" altLang="en-US" sz="2000" strike="dblStrike" dirty="0">
                <a:solidFill>
                  <a:prstClr val="black"/>
                </a:solidFill>
                <a:latin typeface="メイリオ" panose="020B0604030504040204" pitchFamily="50" charset="-128"/>
                <a:ea typeface="メイリオ" panose="020B0604030504040204" pitchFamily="50" charset="-128"/>
              </a:rPr>
              <a:t>　</a:t>
            </a:r>
            <a:endParaRPr lang="en-US" altLang="ja-JP" sz="2000" strike="dblStrike" dirty="0">
              <a:solidFill>
                <a:prstClr val="black"/>
              </a:solidFill>
              <a:latin typeface="メイリオ" panose="020B0604030504040204" pitchFamily="50" charset="-128"/>
              <a:ea typeface="メイリオ" panose="020B0604030504040204" pitchFamily="50" charset="-128"/>
            </a:endParaRPr>
          </a:p>
          <a:p>
            <a:pPr marL="1514348" indent="-1514348" defTabSz="914324">
              <a:spcBef>
                <a:spcPts val="0"/>
              </a:spcBef>
              <a:spcAft>
                <a:spcPts val="599"/>
              </a:spcAft>
              <a:buNone/>
              <a:defRPr/>
            </a:pPr>
            <a:r>
              <a:rPr lang="ja-JP" altLang="en-US" sz="2000" dirty="0">
                <a:solidFill>
                  <a:prstClr val="black">
                    <a:lumMod val="65000"/>
                    <a:lumOff val="35000"/>
                  </a:prstClr>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緊急時　：人工呼吸器のトラブル時、停電時など</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88407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Autofit/>
          </a:bodyPr>
          <a:lstStyle/>
          <a:p>
            <a:r>
              <a:rPr lang="ja-JP" altLang="en-US" sz="2799" dirty="0"/>
              <a:t>アンビューバッグ</a:t>
            </a:r>
            <a:r>
              <a:rPr lang="ja-JP" altLang="en-US" sz="2000" dirty="0"/>
              <a:t>（自己膨張式バッグ）</a:t>
            </a:r>
            <a:r>
              <a:rPr lang="ja-JP" altLang="en-US" sz="2799" dirty="0"/>
              <a:t>の種類</a:t>
            </a:r>
          </a:p>
        </p:txBody>
      </p:sp>
      <p:pic>
        <p:nvPicPr>
          <p:cNvPr id="8" name="図 9">
            <a:extLst>
              <a:ext uri="{FF2B5EF4-FFF2-40B4-BE49-F238E27FC236}">
                <a16:creationId xmlns:a16="http://schemas.microsoft.com/office/drawing/2014/main" id="{E13C3107-C0EF-4D93-B8C7-D91625AF173B}"/>
              </a:ext>
            </a:extLst>
          </p:cNvPr>
          <p:cNvPicPr>
            <a:picLocks noChangeAspect="1"/>
          </p:cNvPicPr>
          <p:nvPr/>
        </p:nvPicPr>
        <p:blipFill rotWithShape="1">
          <a:blip r:embed="rId3">
            <a:extLst>
              <a:ext uri="{28A0092B-C50C-407E-A947-70E740481C1C}">
                <a14:useLocalDpi xmlns:a14="http://schemas.microsoft.com/office/drawing/2010/main"/>
              </a:ext>
            </a:extLst>
          </a:blip>
          <a:srcRect t="6512"/>
          <a:stretch/>
        </p:blipFill>
        <p:spPr bwMode="auto">
          <a:xfrm>
            <a:off x="772833" y="1631682"/>
            <a:ext cx="3609255" cy="22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8ACD8BA-5E93-441F-82EC-3722C1D36AF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 b="-2220"/>
          <a:stretch/>
        </p:blipFill>
        <p:spPr bwMode="auto">
          <a:xfrm>
            <a:off x="772833" y="4665339"/>
            <a:ext cx="3420316" cy="1893256"/>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3">
            <a:extLst>
              <a:ext uri="{FF2B5EF4-FFF2-40B4-BE49-F238E27FC236}">
                <a16:creationId xmlns:a16="http://schemas.microsoft.com/office/drawing/2014/main" id="{650E23A1-2F8B-454F-B9EC-35B5E8CEEE3C}"/>
              </a:ext>
            </a:extLst>
          </p:cNvPr>
          <p:cNvPicPr>
            <a:picLocks noChangeAspect="1"/>
          </p:cNvPicPr>
          <p:nvPr/>
        </p:nvPicPr>
        <p:blipFill rotWithShape="1">
          <a:blip r:embed="rId5">
            <a:extLst>
              <a:ext uri="{28A0092B-C50C-407E-A947-70E740481C1C}">
                <a14:useLocalDpi xmlns:a14="http://schemas.microsoft.com/office/drawing/2010/main"/>
              </a:ext>
            </a:extLst>
          </a:blip>
          <a:srcRect b="5265"/>
          <a:stretch/>
        </p:blipFill>
        <p:spPr bwMode="auto">
          <a:xfrm>
            <a:off x="4462597" y="1631682"/>
            <a:ext cx="4653444" cy="22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4">
            <a:extLst>
              <a:ext uri="{FF2B5EF4-FFF2-40B4-BE49-F238E27FC236}">
                <a16:creationId xmlns:a16="http://schemas.microsoft.com/office/drawing/2014/main" id="{413EEC14-CC00-4108-803E-6F00A851494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6635249" y="4660388"/>
            <a:ext cx="2480934" cy="15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5B8CCC06-CA89-4D9B-985E-10A064A19E1B}"/>
              </a:ext>
            </a:extLst>
          </p:cNvPr>
          <p:cNvSpPr txBox="1"/>
          <p:nvPr/>
        </p:nvSpPr>
        <p:spPr>
          <a:xfrm>
            <a:off x="6956885" y="4260275"/>
            <a:ext cx="1063112" cy="400110"/>
          </a:xfrm>
          <a:prstGeom prst="rect">
            <a:avLst/>
          </a:prstGeom>
          <a:noFill/>
        </p:spPr>
        <p:txBody>
          <a:bodyPr wrap="none">
            <a:spAutoFit/>
          </a:bodyPr>
          <a:lstStyle/>
          <a:p>
            <a:pPr fontAlgn="base">
              <a:spcBef>
                <a:spcPct val="0"/>
              </a:spcBef>
              <a:spcAft>
                <a:spcPct val="0"/>
              </a:spcAft>
              <a:defRPr/>
            </a:pPr>
            <a:r>
              <a:rPr lang="en-US" altLang="ja-JP" sz="2000" dirty="0">
                <a:solidFill>
                  <a:srgbClr val="000000"/>
                </a:solidFill>
                <a:latin typeface="メイリオ" panose="020B0604030504040204" pitchFamily="50" charset="-128"/>
                <a:ea typeface="メイリオ" panose="020B0604030504040204" pitchFamily="50" charset="-128"/>
              </a:rPr>
              <a:t>PEEP</a:t>
            </a:r>
            <a:r>
              <a:rPr lang="ja-JP" altLang="en-US" sz="2000" dirty="0">
                <a:solidFill>
                  <a:srgbClr val="000000"/>
                </a:solidFill>
                <a:latin typeface="メイリオ" panose="020B0604030504040204" pitchFamily="50" charset="-128"/>
                <a:ea typeface="メイリオ" panose="020B0604030504040204" pitchFamily="50" charset="-128"/>
              </a:rPr>
              <a:t>弁</a:t>
            </a:r>
          </a:p>
        </p:txBody>
      </p:sp>
      <p:sp>
        <p:nvSpPr>
          <p:cNvPr id="13" name="円/楕円 14">
            <a:extLst>
              <a:ext uri="{FF2B5EF4-FFF2-40B4-BE49-F238E27FC236}">
                <a16:creationId xmlns:a16="http://schemas.microsoft.com/office/drawing/2014/main" id="{5C4DF318-26AA-4527-9434-497E981E1999}"/>
              </a:ext>
            </a:extLst>
          </p:cNvPr>
          <p:cNvSpPr/>
          <p:nvPr/>
        </p:nvSpPr>
        <p:spPr>
          <a:xfrm>
            <a:off x="7858149" y="2041220"/>
            <a:ext cx="1079962" cy="10998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1">
              <a:solidFill>
                <a:srgbClr val="FFFFFF"/>
              </a:solidFill>
              <a:latin typeface="メイリオ" panose="020B0604030504040204" pitchFamily="50" charset="-128"/>
              <a:ea typeface="メイリオ" panose="020B0604030504040204" pitchFamily="50" charset="-128"/>
            </a:endParaRPr>
          </a:p>
        </p:txBody>
      </p:sp>
      <p:cxnSp>
        <p:nvCxnSpPr>
          <p:cNvPr id="14" name="直線矢印コネクタ 13">
            <a:extLst>
              <a:ext uri="{FF2B5EF4-FFF2-40B4-BE49-F238E27FC236}">
                <a16:creationId xmlns:a16="http://schemas.microsoft.com/office/drawing/2014/main" id="{4C59483F-772B-4713-8A40-F5F1C06EE75B}"/>
              </a:ext>
            </a:extLst>
          </p:cNvPr>
          <p:cNvCxnSpPr/>
          <p:nvPr/>
        </p:nvCxnSpPr>
        <p:spPr>
          <a:xfrm flipH="1">
            <a:off x="8181843" y="2924997"/>
            <a:ext cx="200651" cy="20263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E693B39A-4F24-4B83-AF4B-6E90773A776B}"/>
              </a:ext>
            </a:extLst>
          </p:cNvPr>
          <p:cNvCxnSpPr/>
          <p:nvPr/>
        </p:nvCxnSpPr>
        <p:spPr>
          <a:xfrm flipH="1">
            <a:off x="1736570" y="4473312"/>
            <a:ext cx="504056" cy="5204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D2250E7-D8A2-4BD1-AC5D-3736DB5AA307}"/>
              </a:ext>
            </a:extLst>
          </p:cNvPr>
          <p:cNvSpPr txBox="1"/>
          <p:nvPr/>
        </p:nvSpPr>
        <p:spPr>
          <a:xfrm>
            <a:off x="4284942" y="4655866"/>
            <a:ext cx="2345866" cy="1569660"/>
          </a:xfrm>
          <a:prstGeom prst="rect">
            <a:avLst/>
          </a:prstGeom>
          <a:noFill/>
        </p:spPr>
        <p:txBody>
          <a:bodyPr wrap="square" rtlCol="0">
            <a:spAutoFit/>
          </a:bodyPr>
          <a:lstStyle/>
          <a:p>
            <a:pPr algn="just"/>
            <a:r>
              <a:rPr lang="ja-JP" altLang="en-US" sz="1600" dirty="0">
                <a:latin typeface="メイリオ" panose="020B0604030504040204" pitchFamily="50" charset="-128"/>
                <a:ea typeface="メイリオ" panose="020B0604030504040204" pitchFamily="50" charset="-128"/>
              </a:rPr>
              <a:t>気管軟化症がある</a:t>
            </a:r>
            <a:endParaRPr lang="en-US" altLang="ja-JP" sz="1600" dirty="0">
              <a:latin typeface="メイリオ" panose="020B0604030504040204" pitchFamily="50" charset="-128"/>
              <a:ea typeface="メイリオ" panose="020B0604030504040204" pitchFamily="50" charset="-128"/>
            </a:endParaRPr>
          </a:p>
          <a:p>
            <a:pPr algn="just"/>
            <a:r>
              <a:rPr lang="ja-JP" altLang="en-US" sz="1600" dirty="0">
                <a:latin typeface="メイリオ" panose="020B0604030504040204" pitchFamily="50" charset="-128"/>
                <a:ea typeface="メイリオ" panose="020B0604030504040204" pitchFamily="50" charset="-128"/>
              </a:rPr>
              <a:t>場合には、バッグを押していない時でも気管内に一定の圧がかかるように、</a:t>
            </a:r>
            <a:r>
              <a:rPr lang="en-US" altLang="ja-JP" sz="1600" dirty="0">
                <a:latin typeface="メイリオ" panose="020B0604030504040204" pitchFamily="50" charset="-128"/>
                <a:ea typeface="メイリオ" panose="020B0604030504040204" pitchFamily="50" charset="-128"/>
              </a:rPr>
              <a:t>PEEP</a:t>
            </a:r>
            <a:r>
              <a:rPr lang="ja-JP" altLang="en-US" sz="1600" dirty="0">
                <a:latin typeface="メイリオ" panose="020B0604030504040204" pitchFamily="50" charset="-128"/>
                <a:ea typeface="メイリオ" panose="020B0604030504040204" pitchFamily="50" charset="-128"/>
              </a:rPr>
              <a:t>弁付のアンビューバッグを使用</a:t>
            </a:r>
          </a:p>
        </p:txBody>
      </p:sp>
      <p:sp>
        <p:nvSpPr>
          <p:cNvPr id="17" name="テキスト ボックス 16">
            <a:extLst>
              <a:ext uri="{FF2B5EF4-FFF2-40B4-BE49-F238E27FC236}">
                <a16:creationId xmlns:a16="http://schemas.microsoft.com/office/drawing/2014/main" id="{B6A55C06-02B1-42A0-A641-C05F417B53BD}"/>
              </a:ext>
            </a:extLst>
          </p:cNvPr>
          <p:cNvSpPr txBox="1"/>
          <p:nvPr/>
        </p:nvSpPr>
        <p:spPr>
          <a:xfrm>
            <a:off x="681040" y="6627170"/>
            <a:ext cx="1915909" cy="230832"/>
          </a:xfrm>
          <a:prstGeom prst="rect">
            <a:avLst/>
          </a:prstGeom>
          <a:noFill/>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0" name="テキスト ボックス 19">
            <a:extLst>
              <a:ext uri="{FF2B5EF4-FFF2-40B4-BE49-F238E27FC236}">
                <a16:creationId xmlns:a16="http://schemas.microsoft.com/office/drawing/2014/main" id="{DA5AE25B-2737-4090-8B9D-FA584F48F8F6}"/>
              </a:ext>
            </a:extLst>
          </p:cNvPr>
          <p:cNvSpPr txBox="1"/>
          <p:nvPr/>
        </p:nvSpPr>
        <p:spPr>
          <a:xfrm>
            <a:off x="789817" y="3908244"/>
            <a:ext cx="3592268" cy="861774"/>
          </a:xfrm>
          <a:prstGeom prst="rect">
            <a:avLst/>
          </a:prstGeom>
          <a:noFill/>
        </p:spPr>
        <p:txBody>
          <a:bodyPr wrap="square" lIns="0" tIns="0" rIns="0" bIns="0" rtlCol="0">
            <a:noAutofit/>
          </a:bodyPr>
          <a:lstStyle/>
          <a:p>
            <a:pPr defTabSz="457161">
              <a:buClr>
                <a:srgbClr val="0070C0"/>
              </a:buClr>
            </a:pPr>
            <a:r>
              <a:rPr lang="ja-JP" altLang="en-US" sz="1600" dirty="0">
                <a:solidFill>
                  <a:prstClr val="black"/>
                </a:solidFill>
                <a:latin typeface="メイリオ" panose="020B0604030504040204" pitchFamily="50" charset="-128"/>
                <a:ea typeface="メイリオ" panose="020B0604030504040204" pitchFamily="50" charset="-128"/>
                <a:cs typeface="メイリオ"/>
              </a:rPr>
              <a:t>安全のため</a:t>
            </a:r>
            <a:r>
              <a:rPr kumimoji="0" lang="ja-JP" altLang="en-US" sz="1600" b="1" dirty="0">
                <a:solidFill>
                  <a:srgbClr val="C00000"/>
                </a:solidFill>
                <a:latin typeface="メイリオ" panose="020B0604030504040204" pitchFamily="50" charset="-128"/>
                <a:ea typeface="メイリオ" panose="020B0604030504040204" pitchFamily="50" charset="-128"/>
                <a:cs typeface="メイリオ"/>
              </a:rPr>
              <a:t>過圧制限弁</a:t>
            </a:r>
            <a:r>
              <a:rPr lang="ja-JP" altLang="en-US" sz="1600" dirty="0">
                <a:solidFill>
                  <a:prstClr val="black"/>
                </a:solidFill>
                <a:latin typeface="メイリオ" panose="020B0604030504040204" pitchFamily="50" charset="-128"/>
                <a:ea typeface="メイリオ" panose="020B0604030504040204" pitchFamily="50" charset="-128"/>
                <a:cs typeface="メイリオ"/>
              </a:rPr>
              <a:t>が付いている</a:t>
            </a:r>
            <a:endParaRPr lang="en-US" altLang="ja-JP" sz="1600" dirty="0">
              <a:solidFill>
                <a:prstClr val="black"/>
              </a:solidFill>
              <a:latin typeface="メイリオ" panose="020B0604030504040204" pitchFamily="50" charset="-128"/>
              <a:ea typeface="メイリオ" panose="020B0604030504040204" pitchFamily="50" charset="-128"/>
              <a:cs typeface="メイリオ"/>
            </a:endParaRPr>
          </a:p>
          <a:p>
            <a:pPr defTabSz="457161">
              <a:buClr>
                <a:srgbClr val="0070C0"/>
              </a:buClr>
            </a:pPr>
            <a:r>
              <a:rPr lang="ja-JP" altLang="en-US" sz="1600" dirty="0">
                <a:solidFill>
                  <a:prstClr val="black"/>
                </a:solidFill>
                <a:latin typeface="メイリオ" panose="020B0604030504040204" pitchFamily="50" charset="-128"/>
                <a:ea typeface="メイリオ" panose="020B0604030504040204" pitchFamily="50" charset="-128"/>
                <a:cs typeface="メイリオ"/>
              </a:rPr>
              <a:t>タイプ</a:t>
            </a:r>
            <a:r>
              <a:rPr kumimoji="0" lang="ja-JP" altLang="en-US" sz="1600" dirty="0">
                <a:solidFill>
                  <a:prstClr val="black"/>
                </a:solidFill>
                <a:latin typeface="メイリオ" panose="020B0604030504040204" pitchFamily="50" charset="-128"/>
                <a:ea typeface="メイリオ" panose="020B0604030504040204" pitchFamily="50" charset="-128"/>
                <a:cs typeface="メイリオ"/>
              </a:rPr>
              <a:t>（</a:t>
            </a:r>
            <a:r>
              <a:rPr lang="en-US" altLang="ja-JP" sz="1600" dirty="0">
                <a:solidFill>
                  <a:prstClr val="black"/>
                </a:solidFill>
                <a:latin typeface="メイリオ" panose="020B0604030504040204" pitchFamily="50" charset="-128"/>
                <a:ea typeface="メイリオ" panose="020B0604030504040204" pitchFamily="50" charset="-128"/>
                <a:cs typeface="メイリオ"/>
              </a:rPr>
              <a:t>40cmH</a:t>
            </a:r>
            <a:r>
              <a:rPr lang="en-US" altLang="ja-JP" sz="1600" baseline="-25000" dirty="0">
                <a:solidFill>
                  <a:prstClr val="black"/>
                </a:solidFill>
                <a:latin typeface="メイリオ" panose="020B0604030504040204" pitchFamily="50" charset="-128"/>
                <a:ea typeface="メイリオ" panose="020B0604030504040204" pitchFamily="50" charset="-128"/>
                <a:cs typeface="メイリオ"/>
              </a:rPr>
              <a:t>2</a:t>
            </a:r>
            <a:r>
              <a:rPr lang="en-US" altLang="ja-JP" sz="1600" dirty="0">
                <a:solidFill>
                  <a:prstClr val="black"/>
                </a:solidFill>
                <a:latin typeface="メイリオ" panose="020B0604030504040204" pitchFamily="50" charset="-128"/>
                <a:ea typeface="メイリオ" panose="020B0604030504040204" pitchFamily="50" charset="-128"/>
                <a:cs typeface="メイリオ"/>
              </a:rPr>
              <a:t>O</a:t>
            </a:r>
            <a:r>
              <a:rPr lang="ja-JP" altLang="en-US" sz="1600" dirty="0">
                <a:solidFill>
                  <a:prstClr val="black"/>
                </a:solidFill>
                <a:latin typeface="メイリオ" panose="020B0604030504040204" pitchFamily="50" charset="-128"/>
                <a:ea typeface="メイリオ" panose="020B0604030504040204" pitchFamily="50" charset="-128"/>
                <a:cs typeface="メイリオ"/>
              </a:rPr>
              <a:t>の設定が多い）</a:t>
            </a:r>
            <a:endParaRPr lang="en-US" altLang="ja-JP" sz="1600" dirty="0">
              <a:solidFill>
                <a:prstClr val="black"/>
              </a:solidFill>
              <a:latin typeface="メイリオ" panose="020B0604030504040204" pitchFamily="50" charset="-128"/>
              <a:ea typeface="メイリオ" panose="020B0604030504040204" pitchFamily="50" charset="-128"/>
              <a:cs typeface="メイリオ"/>
            </a:endParaRPr>
          </a:p>
          <a:p>
            <a:pPr defTabSz="457161">
              <a:buClr>
                <a:srgbClr val="0070C0"/>
              </a:buClr>
            </a:pPr>
            <a:r>
              <a:rPr lang="ja-JP" altLang="en-US" sz="1600" b="1" dirty="0">
                <a:latin typeface="メイリオ" panose="020B0604030504040204" pitchFamily="50" charset="-128"/>
                <a:ea typeface="メイリオ" panose="020B0604030504040204" pitchFamily="50" charset="-128"/>
              </a:rPr>
              <a:t>小児用</a:t>
            </a:r>
          </a:p>
        </p:txBody>
      </p:sp>
      <p:sp>
        <p:nvSpPr>
          <p:cNvPr id="3" name="テキスト ボックス 2">
            <a:extLst>
              <a:ext uri="{FF2B5EF4-FFF2-40B4-BE49-F238E27FC236}">
                <a16:creationId xmlns:a16="http://schemas.microsoft.com/office/drawing/2014/main" id="{F6B43518-D0E7-2F44-8323-66644E5031C7}"/>
              </a:ext>
            </a:extLst>
          </p:cNvPr>
          <p:cNvSpPr txBox="1"/>
          <p:nvPr/>
        </p:nvSpPr>
        <p:spPr>
          <a:xfrm>
            <a:off x="9263923" y="4332157"/>
            <a:ext cx="184731" cy="369332"/>
          </a:xfrm>
          <a:prstGeom prst="rect">
            <a:avLst/>
          </a:prstGeom>
          <a:noFill/>
        </p:spPr>
        <p:txBody>
          <a:bodyPr wrap="none" rtlCol="0">
            <a:spAutoFit/>
          </a:bodyPr>
          <a:lstStyle/>
          <a:p>
            <a:endParaRPr lang="ja-JP" altLang="en-US"/>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30565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937E39B-670A-4958-886E-023F2FF4730F}"/>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a:xfrm>
            <a:off x="657227" y="624239"/>
            <a:ext cx="8543925" cy="715108"/>
          </a:xfrm>
        </p:spPr>
        <p:txBody>
          <a:bodyPr>
            <a:normAutofit/>
          </a:bodyPr>
          <a:lstStyle/>
          <a:p>
            <a:r>
              <a:rPr lang="ja-JP" altLang="en-US" sz="2500" dirty="0"/>
              <a:t>自己膨張式の救急蘇生バッグ（アンビューバッグ）の活用</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28775"/>
            <a:ext cx="8603240" cy="5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1800" dirty="0">
                <a:solidFill>
                  <a:prstClr val="black"/>
                </a:solidFill>
                <a:latin typeface="メイリオ" panose="020B0604030504040204" pitchFamily="50" charset="-128"/>
                <a:ea typeface="メイリオ" panose="020B0604030504040204" pitchFamily="50" charset="-128"/>
              </a:rPr>
              <a:t>気管切開ケースでは、</a:t>
            </a:r>
            <a:r>
              <a:rPr lang="ja-JP" altLang="en-US" sz="1800" dirty="0">
                <a:solidFill>
                  <a:srgbClr val="FF0000"/>
                </a:solidFill>
                <a:latin typeface="メイリオ" panose="020B0604030504040204" pitchFamily="50" charset="-128"/>
                <a:ea typeface="メイリオ" panose="020B0604030504040204" pitchFamily="50" charset="-128"/>
              </a:rPr>
              <a:t>呼吸状態の急変時（気道閉塞も含む）に直ちに使用</a:t>
            </a:r>
            <a:r>
              <a:rPr lang="ja-JP" altLang="en-US" sz="1800" dirty="0">
                <a:solidFill>
                  <a:prstClr val="black"/>
                </a:solidFill>
                <a:latin typeface="メイリオ" panose="020B0604030504040204" pitchFamily="50" charset="-128"/>
                <a:ea typeface="メイリオ" panose="020B0604030504040204" pitchFamily="50" charset="-128"/>
              </a:rPr>
              <a:t>できるように、自己膨張式の救急蘇生バッグを側に準備しておきます。</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1800" dirty="0">
                <a:solidFill>
                  <a:prstClr val="black"/>
                </a:solidFill>
                <a:latin typeface="メイリオ" panose="020B0604030504040204" pitchFamily="50" charset="-128"/>
                <a:ea typeface="メイリオ" panose="020B0604030504040204" pitchFamily="50" charset="-128"/>
              </a:rPr>
              <a:t>特に人工呼吸器管理中は、</a:t>
            </a:r>
            <a:r>
              <a:rPr lang="ja-JP" altLang="en-US" sz="1800" b="1" dirty="0">
                <a:solidFill>
                  <a:srgbClr val="FF0000"/>
                </a:solidFill>
                <a:latin typeface="メイリオ" panose="020B0604030504040204" pitchFamily="50" charset="-128"/>
                <a:ea typeface="メイリオ" panose="020B0604030504040204" pitchFamily="50" charset="-128"/>
              </a:rPr>
              <a:t>呼吸器の故障に備えて</a:t>
            </a:r>
            <a:r>
              <a:rPr lang="ja-JP" altLang="en-US" sz="1800" dirty="0">
                <a:solidFill>
                  <a:srgbClr val="FF0000"/>
                </a:solidFill>
                <a:latin typeface="メイリオ" panose="020B0604030504040204" pitchFamily="50" charset="-128"/>
                <a:ea typeface="メイリオ" panose="020B0604030504040204" pitchFamily="50" charset="-128"/>
              </a:rPr>
              <a:t>外出時も常に携帯</a:t>
            </a:r>
            <a:r>
              <a:rPr lang="ja-JP" altLang="en-US" sz="1800" dirty="0">
                <a:solidFill>
                  <a:prstClr val="black"/>
                </a:solidFill>
                <a:latin typeface="メイリオ" panose="020B0604030504040204" pitchFamily="50" charset="-128"/>
                <a:ea typeface="メイリオ" panose="020B0604030504040204" pitchFamily="50" charset="-128"/>
              </a:rPr>
              <a:t>しましょう。</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1800" b="1" dirty="0">
                <a:solidFill>
                  <a:srgbClr val="FF0000"/>
                </a:solidFill>
                <a:latin typeface="メイリオ" panose="020B0604030504040204" pitchFamily="50" charset="-128"/>
                <a:ea typeface="メイリオ" panose="020B0604030504040204" pitchFamily="50" charset="-128"/>
              </a:rPr>
              <a:t>緊急時は</a:t>
            </a:r>
            <a:r>
              <a:rPr lang="ja-JP" altLang="en-US" sz="1800" dirty="0">
                <a:solidFill>
                  <a:prstClr val="black"/>
                </a:solidFill>
                <a:latin typeface="メイリオ" panose="020B0604030504040204" pitchFamily="50" charset="-128"/>
                <a:ea typeface="メイリオ" panose="020B0604030504040204" pitchFamily="50" charset="-128"/>
              </a:rPr>
              <a:t>（人工呼吸器では状態が悪化する時を含む）は</a:t>
            </a:r>
            <a:r>
              <a:rPr lang="ja-JP" altLang="en-US" sz="1800" dirty="0">
                <a:solidFill>
                  <a:srgbClr val="FF0000"/>
                </a:solidFill>
                <a:latin typeface="メイリオ" panose="020B0604030504040204" pitchFamily="50" charset="-128"/>
                <a:ea typeface="メイリオ" panose="020B0604030504040204" pitchFamily="50" charset="-128"/>
              </a:rPr>
              <a:t>躊躇せずアンビューバックで換気を行います</a:t>
            </a:r>
            <a:r>
              <a:rPr lang="ja-JP" altLang="en-US" sz="1800" dirty="0">
                <a:solidFill>
                  <a:prstClr val="black"/>
                </a:solidFill>
                <a:latin typeface="メイリオ" panose="020B0604030504040204" pitchFamily="50" charset="-128"/>
                <a:ea typeface="メイリオ" panose="020B0604030504040204" pitchFamily="50" charset="-128"/>
              </a:rPr>
              <a:t>。</a:t>
            </a:r>
          </a:p>
          <a:p>
            <a:pPr marL="285725" indent="-285725" defTabSz="914324">
              <a:lnSpc>
                <a:spcPct val="114000"/>
              </a:lnSpc>
              <a:spcBef>
                <a:spcPts val="0"/>
              </a:spcBef>
              <a:spcAft>
                <a:spcPts val="1200"/>
              </a:spcAft>
              <a:buClr>
                <a:prstClr val="black"/>
              </a:buClr>
              <a:buFont typeface="Wingdings" panose="05000000000000000000" pitchFamily="2" charset="2"/>
              <a:buChar char="l"/>
              <a:defRPr/>
            </a:pPr>
            <a:r>
              <a:rPr lang="ja-JP" altLang="en-US" sz="1800" dirty="0">
                <a:solidFill>
                  <a:prstClr val="black"/>
                </a:solidFill>
                <a:latin typeface="メイリオ" panose="020B0604030504040204" pitchFamily="50" charset="-128"/>
                <a:ea typeface="メイリオ" panose="020B0604030504040204" pitchFamily="50" charset="-128"/>
              </a:rPr>
              <a:t>肺が十分拡張する</a:t>
            </a:r>
            <a:r>
              <a:rPr lang="ja-JP" altLang="en-US" sz="1800" dirty="0">
                <a:solidFill>
                  <a:srgbClr val="FF0000"/>
                </a:solidFill>
                <a:latin typeface="メイリオ" panose="020B0604030504040204" pitchFamily="50" charset="-128"/>
                <a:ea typeface="メイリオ" panose="020B0604030504040204" pitchFamily="50" charset="-128"/>
              </a:rPr>
              <a:t>適切なサイズ</a:t>
            </a:r>
            <a:r>
              <a:rPr lang="ja-JP" altLang="en-US" sz="1800" dirty="0">
                <a:solidFill>
                  <a:prstClr val="black"/>
                </a:solidFill>
                <a:latin typeface="メイリオ" panose="020B0604030504040204" pitchFamily="50" charset="-128"/>
                <a:ea typeface="メイリオ" panose="020B0604030504040204" pitchFamily="50" charset="-128"/>
              </a:rPr>
              <a:t>の救急蘇生バックを選択します。</a:t>
            </a:r>
            <a:br>
              <a:rPr lang="en-US" altLang="ja-JP" sz="1800" dirty="0">
                <a:solidFill>
                  <a:prstClr val="black"/>
                </a:solidFill>
                <a:latin typeface="メイリオ" panose="020B0604030504040204" pitchFamily="50" charset="-128"/>
                <a:ea typeface="メイリオ" panose="020B0604030504040204" pitchFamily="50" charset="-128"/>
              </a:rPr>
            </a:br>
            <a:r>
              <a:rPr lang="ja-JP" altLang="en-US" sz="1800" dirty="0">
                <a:solidFill>
                  <a:prstClr val="black"/>
                </a:solidFill>
                <a:latin typeface="メイリオ" panose="020B0604030504040204" pitchFamily="50" charset="-128"/>
                <a:ea typeface="メイリオ" panose="020B0604030504040204" pitchFamily="50" charset="-128"/>
              </a:rPr>
              <a:t>乳児用・小児用・成人用があります。</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1800" dirty="0">
                <a:solidFill>
                  <a:prstClr val="black"/>
                </a:solidFill>
                <a:latin typeface="メイリオ" panose="020B0604030504040204" pitchFamily="50" charset="-128"/>
                <a:ea typeface="メイリオ" panose="020B0604030504040204" pitchFamily="50" charset="-128"/>
              </a:rPr>
              <a:t>乳児用・小児用には、安全のため</a:t>
            </a:r>
            <a:r>
              <a:rPr lang="ja-JP" altLang="en-US" sz="1800" b="1" dirty="0">
                <a:solidFill>
                  <a:srgbClr val="FF0000"/>
                </a:solidFill>
                <a:latin typeface="メイリオ" panose="020B0604030504040204" pitchFamily="50" charset="-128"/>
                <a:ea typeface="メイリオ" panose="020B0604030504040204" pitchFamily="50" charset="-128"/>
              </a:rPr>
              <a:t>過圧制限弁</a:t>
            </a:r>
            <a:r>
              <a:rPr lang="ja-JP" altLang="en-US" sz="1800" dirty="0">
                <a:solidFill>
                  <a:prstClr val="black"/>
                </a:solidFill>
                <a:latin typeface="メイリオ" panose="020B0604030504040204" pitchFamily="50" charset="-128"/>
                <a:ea typeface="メイリオ" panose="020B0604030504040204" pitchFamily="50" charset="-128"/>
              </a:rPr>
              <a:t>（</a:t>
            </a:r>
            <a:r>
              <a:rPr lang="en-US" altLang="ja-JP" sz="1800" dirty="0">
                <a:solidFill>
                  <a:prstClr val="black"/>
                </a:solidFill>
                <a:latin typeface="メイリオ" panose="020B0604030504040204" pitchFamily="50" charset="-128"/>
                <a:ea typeface="メイリオ" panose="020B0604030504040204" pitchFamily="50" charset="-128"/>
              </a:rPr>
              <a:t>40cmH</a:t>
            </a:r>
            <a:r>
              <a:rPr lang="en-US" altLang="ja-JP" sz="1800" baseline="-25000" dirty="0">
                <a:solidFill>
                  <a:prstClr val="black"/>
                </a:solidFill>
                <a:latin typeface="メイリオ" panose="020B0604030504040204" pitchFamily="50" charset="-128"/>
                <a:ea typeface="メイリオ" panose="020B0604030504040204" pitchFamily="50" charset="-128"/>
              </a:rPr>
              <a:t>2</a:t>
            </a:r>
            <a:r>
              <a:rPr lang="en-US" altLang="ja-JP" sz="1800" dirty="0">
                <a:solidFill>
                  <a:prstClr val="black"/>
                </a:solidFill>
                <a:latin typeface="メイリオ" panose="020B0604030504040204" pitchFamily="50" charset="-128"/>
                <a:ea typeface="メイリオ" panose="020B0604030504040204" pitchFamily="50" charset="-128"/>
              </a:rPr>
              <a:t>O</a:t>
            </a:r>
            <a:r>
              <a:rPr lang="ja-JP" altLang="en-US" sz="1800" dirty="0">
                <a:solidFill>
                  <a:prstClr val="black"/>
                </a:solidFill>
                <a:latin typeface="メイリオ" panose="020B0604030504040204" pitchFamily="50" charset="-128"/>
                <a:ea typeface="メイリオ" panose="020B0604030504040204" pitchFamily="50" charset="-128"/>
              </a:rPr>
              <a:t>の設定が多い）が付いているタイプが多いです。このため、</a:t>
            </a:r>
            <a:r>
              <a:rPr lang="ja-JP" altLang="en-US" sz="1800" dirty="0">
                <a:solidFill>
                  <a:srgbClr val="FF0000"/>
                </a:solidFill>
                <a:latin typeface="メイリオ" panose="020B0604030504040204" pitchFamily="50" charset="-128"/>
                <a:ea typeface="メイリオ" panose="020B0604030504040204" pitchFamily="50" charset="-128"/>
              </a:rPr>
              <a:t>看護師でも安全に使用できる</a:t>
            </a:r>
            <a:r>
              <a:rPr lang="ja-JP" altLang="en-US" sz="1800" dirty="0">
                <a:solidFill>
                  <a:prstClr val="black"/>
                </a:solidFill>
                <a:latin typeface="メイリオ" panose="020B0604030504040204" pitchFamily="50" charset="-128"/>
                <a:ea typeface="メイリオ" panose="020B0604030504040204" pitchFamily="50" charset="-128"/>
              </a:rPr>
              <a:t>一方、強い閉塞時（粘調な痰詰まり等）には換気不能になることがあるので注意が必要です。必要時は過圧制限弁を押し込んで換気します。</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1800" dirty="0">
                <a:solidFill>
                  <a:prstClr val="black"/>
                </a:solidFill>
                <a:latin typeface="メイリオ" panose="020B0604030504040204" pitchFamily="50" charset="-128"/>
                <a:ea typeface="メイリオ" panose="020B0604030504040204" pitchFamily="50" charset="-128"/>
              </a:rPr>
              <a:t>アンビューバックは、緊急時だけでなく、</a:t>
            </a:r>
            <a:r>
              <a:rPr lang="ja-JP" altLang="en-US" sz="1800" b="1" dirty="0">
                <a:solidFill>
                  <a:srgbClr val="FF0000"/>
                </a:solidFill>
                <a:latin typeface="メイリオ" panose="020B0604030504040204" pitchFamily="50" charset="-128"/>
                <a:ea typeface="メイリオ" panose="020B0604030504040204" pitchFamily="50" charset="-128"/>
              </a:rPr>
              <a:t>排痰ケア</a:t>
            </a:r>
            <a:r>
              <a:rPr lang="ja-JP" altLang="en-US" sz="1800" dirty="0">
                <a:solidFill>
                  <a:srgbClr val="FF0000"/>
                </a:solidFill>
                <a:latin typeface="メイリオ" panose="020B0604030504040204" pitchFamily="50" charset="-128"/>
                <a:ea typeface="メイリオ" panose="020B0604030504040204" pitchFamily="50" charset="-128"/>
              </a:rPr>
              <a:t>として日常的に使用し練習</a:t>
            </a:r>
            <a:r>
              <a:rPr lang="ja-JP" altLang="en-US" sz="1800" dirty="0">
                <a:solidFill>
                  <a:prstClr val="black"/>
                </a:solidFill>
                <a:latin typeface="メイリオ" panose="020B0604030504040204" pitchFamily="50" charset="-128"/>
                <a:ea typeface="メイリオ" panose="020B0604030504040204" pitchFamily="50" charset="-128"/>
              </a:rPr>
              <a:t>しておくことが望ましいです。</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2753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舌根沈下･上気道狭窄への対応の基本</a:t>
            </a:r>
          </a:p>
        </p:txBody>
      </p:sp>
      <p:grpSp>
        <p:nvGrpSpPr>
          <p:cNvPr id="24" name="Group 11">
            <a:extLst>
              <a:ext uri="{FF2B5EF4-FFF2-40B4-BE49-F238E27FC236}">
                <a16:creationId xmlns:a16="http://schemas.microsoft.com/office/drawing/2014/main" id="{77B540CC-B0A4-494B-B119-1438568BC2E0}"/>
              </a:ext>
            </a:extLst>
          </p:cNvPr>
          <p:cNvGrpSpPr>
            <a:grpSpLocks/>
          </p:cNvGrpSpPr>
          <p:nvPr/>
        </p:nvGrpSpPr>
        <p:grpSpPr bwMode="auto">
          <a:xfrm>
            <a:off x="2493604" y="3361349"/>
            <a:ext cx="2227101" cy="2225711"/>
            <a:chOff x="720" y="2629"/>
            <a:chExt cx="1680" cy="1680"/>
          </a:xfrm>
        </p:grpSpPr>
        <p:pic>
          <p:nvPicPr>
            <p:cNvPr id="25" name="Picture 5">
              <a:extLst>
                <a:ext uri="{FF2B5EF4-FFF2-40B4-BE49-F238E27FC236}">
                  <a16:creationId xmlns:a16="http://schemas.microsoft.com/office/drawing/2014/main" id="{2D66CFFF-867A-47E6-A64C-9C2021C99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52" t="22519" r="25618" b="16246"/>
            <a:stretch>
              <a:fillRect/>
            </a:stretch>
          </p:blipFill>
          <p:spPr bwMode="auto">
            <a:xfrm>
              <a:off x="720" y="2629"/>
              <a:ext cx="1680" cy="1680"/>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36" name="Line 8">
              <a:extLst>
                <a:ext uri="{FF2B5EF4-FFF2-40B4-BE49-F238E27FC236}">
                  <a16:creationId xmlns:a16="http://schemas.microsoft.com/office/drawing/2014/main" id="{BE5F6E5A-C56D-4E4F-921F-D4B46C360F62}"/>
                </a:ext>
              </a:extLst>
            </p:cNvPr>
            <p:cNvSpPr>
              <a:spLocks noChangeShapeType="1"/>
            </p:cNvSpPr>
            <p:nvPr/>
          </p:nvSpPr>
          <p:spPr bwMode="auto">
            <a:xfrm flipH="1" flipV="1">
              <a:off x="903" y="3582"/>
              <a:ext cx="336"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sp>
        <p:nvSpPr>
          <p:cNvPr id="37" name="Line 9">
            <a:extLst>
              <a:ext uri="{FF2B5EF4-FFF2-40B4-BE49-F238E27FC236}">
                <a16:creationId xmlns:a16="http://schemas.microsoft.com/office/drawing/2014/main" id="{2AFB02C6-A295-4ABC-B869-6C271144D52A}"/>
              </a:ext>
            </a:extLst>
          </p:cNvPr>
          <p:cNvSpPr>
            <a:spLocks noChangeShapeType="1"/>
          </p:cNvSpPr>
          <p:nvPr/>
        </p:nvSpPr>
        <p:spPr bwMode="auto">
          <a:xfrm flipH="1">
            <a:off x="1359907" y="4496431"/>
            <a:ext cx="66688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nvGrpSpPr>
          <p:cNvPr id="41" name="グループ化 5">
            <a:extLst>
              <a:ext uri="{FF2B5EF4-FFF2-40B4-BE49-F238E27FC236}">
                <a16:creationId xmlns:a16="http://schemas.microsoft.com/office/drawing/2014/main" id="{99D6999C-87EF-4215-9EBC-C0C6D0C83366}"/>
              </a:ext>
            </a:extLst>
          </p:cNvPr>
          <p:cNvGrpSpPr>
            <a:grpSpLocks/>
          </p:cNvGrpSpPr>
          <p:nvPr/>
        </p:nvGrpSpPr>
        <p:grpSpPr bwMode="auto">
          <a:xfrm>
            <a:off x="4953000" y="4040731"/>
            <a:ext cx="2250719" cy="2122902"/>
            <a:chOff x="4427538" y="3908332"/>
            <a:chExt cx="2696593" cy="2689317"/>
          </a:xfrm>
        </p:grpSpPr>
        <p:pic>
          <p:nvPicPr>
            <p:cNvPr id="42" name="Picture 4">
              <a:extLst>
                <a:ext uri="{FF2B5EF4-FFF2-40B4-BE49-F238E27FC236}">
                  <a16:creationId xmlns:a16="http://schemas.microsoft.com/office/drawing/2014/main" id="{9F550416-5E3D-4146-A27A-3B121CB90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33" t="20016" r="23743" b="15007"/>
            <a:stretch>
              <a:fillRect/>
            </a:stretch>
          </p:blipFill>
          <p:spPr bwMode="auto">
            <a:xfrm>
              <a:off x="4427538" y="3908332"/>
              <a:ext cx="2689317" cy="2689317"/>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43" name="Line 7">
              <a:extLst>
                <a:ext uri="{FF2B5EF4-FFF2-40B4-BE49-F238E27FC236}">
                  <a16:creationId xmlns:a16="http://schemas.microsoft.com/office/drawing/2014/main" id="{C92FDF4B-01A1-46C5-9C23-22BA13C8C269}"/>
                </a:ext>
              </a:extLst>
            </p:cNvPr>
            <p:cNvSpPr>
              <a:spLocks noChangeShapeType="1"/>
            </p:cNvSpPr>
            <p:nvPr/>
          </p:nvSpPr>
          <p:spPr bwMode="auto">
            <a:xfrm flipH="1" flipV="1">
              <a:off x="5570538" y="5454650"/>
              <a:ext cx="6858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44" name="Text Box 13">
              <a:extLst>
                <a:ext uri="{FF2B5EF4-FFF2-40B4-BE49-F238E27FC236}">
                  <a16:creationId xmlns:a16="http://schemas.microsoft.com/office/drawing/2014/main" id="{997EF94A-EA63-4185-9557-A4E107622883}"/>
                </a:ext>
              </a:extLst>
            </p:cNvPr>
            <p:cNvSpPr txBox="1">
              <a:spLocks noChangeArrowheads="1"/>
            </p:cNvSpPr>
            <p:nvPr/>
          </p:nvSpPr>
          <p:spPr bwMode="auto">
            <a:xfrm>
              <a:off x="5333061" y="5874281"/>
              <a:ext cx="1791070" cy="5068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5000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オトガイ部</a:t>
              </a:r>
            </a:p>
          </p:txBody>
        </p:sp>
      </p:grpSp>
      <p:grpSp>
        <p:nvGrpSpPr>
          <p:cNvPr id="45" name="グループ化 4">
            <a:extLst>
              <a:ext uri="{FF2B5EF4-FFF2-40B4-BE49-F238E27FC236}">
                <a16:creationId xmlns:a16="http://schemas.microsoft.com/office/drawing/2014/main" id="{29367589-3E3E-4BF7-85A1-D7C663A659B6}"/>
              </a:ext>
            </a:extLst>
          </p:cNvPr>
          <p:cNvGrpSpPr>
            <a:grpSpLocks/>
          </p:cNvGrpSpPr>
          <p:nvPr/>
        </p:nvGrpSpPr>
        <p:grpSpPr bwMode="auto">
          <a:xfrm>
            <a:off x="5702564" y="1596893"/>
            <a:ext cx="3466386" cy="2353530"/>
            <a:chOff x="4962316" y="1188908"/>
            <a:chExt cx="4143001" cy="2761997"/>
          </a:xfrm>
        </p:grpSpPr>
        <p:pic>
          <p:nvPicPr>
            <p:cNvPr id="53" name="Picture 3">
              <a:extLst>
                <a:ext uri="{FF2B5EF4-FFF2-40B4-BE49-F238E27FC236}">
                  <a16:creationId xmlns:a16="http://schemas.microsoft.com/office/drawing/2014/main" id="{86189116-4679-471F-9355-CA10412FB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66" t="17322" r="23741" b="22690"/>
            <a:stretch>
              <a:fillRect/>
            </a:stretch>
          </p:blipFill>
          <p:spPr bwMode="auto">
            <a:xfrm>
              <a:off x="4962316" y="1188908"/>
              <a:ext cx="4143001" cy="2761997"/>
            </a:xfrm>
            <a:prstGeom prst="rect">
              <a:avLst/>
            </a:prstGeom>
            <a:noFill/>
            <a:ln w="317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54" name="Line 6">
              <a:extLst>
                <a:ext uri="{FF2B5EF4-FFF2-40B4-BE49-F238E27FC236}">
                  <a16:creationId xmlns:a16="http://schemas.microsoft.com/office/drawing/2014/main" id="{F1DD7D4B-7AFA-49DE-9738-534F3ED12DF9}"/>
                </a:ext>
              </a:extLst>
            </p:cNvPr>
            <p:cNvSpPr>
              <a:spLocks noChangeShapeType="1"/>
            </p:cNvSpPr>
            <p:nvPr/>
          </p:nvSpPr>
          <p:spPr bwMode="auto">
            <a:xfrm flipV="1">
              <a:off x="7953165" y="2612968"/>
              <a:ext cx="0" cy="761999"/>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55" name="Text Box 14">
              <a:extLst>
                <a:ext uri="{FF2B5EF4-FFF2-40B4-BE49-F238E27FC236}">
                  <a16:creationId xmlns:a16="http://schemas.microsoft.com/office/drawing/2014/main" id="{E06A94A0-3199-4D0F-B1BB-22DFC999BB9B}"/>
                </a:ext>
              </a:extLst>
            </p:cNvPr>
            <p:cNvSpPr txBox="1">
              <a:spLocks noChangeArrowheads="1"/>
            </p:cNvSpPr>
            <p:nvPr/>
          </p:nvSpPr>
          <p:spPr bwMode="auto">
            <a:xfrm>
              <a:off x="7376716" y="3421011"/>
              <a:ext cx="1428049" cy="4695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5000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下顎角</a:t>
              </a:r>
            </a:p>
          </p:txBody>
        </p:sp>
      </p:grpSp>
      <p:sp>
        <p:nvSpPr>
          <p:cNvPr id="56" name="Text Box 15">
            <a:extLst>
              <a:ext uri="{FF2B5EF4-FFF2-40B4-BE49-F238E27FC236}">
                <a16:creationId xmlns:a16="http://schemas.microsoft.com/office/drawing/2014/main" id="{3657C4A4-3923-4B2F-8960-B4EC91135C23}"/>
              </a:ext>
            </a:extLst>
          </p:cNvPr>
          <p:cNvSpPr txBox="1">
            <a:spLocks noChangeArrowheads="1"/>
          </p:cNvSpPr>
          <p:nvPr/>
        </p:nvSpPr>
        <p:spPr bwMode="auto">
          <a:xfrm>
            <a:off x="5049974" y="2740357"/>
            <a:ext cx="1708691" cy="869075"/>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ts val="0"/>
              </a:spcBef>
              <a:buNone/>
              <a:defRPr/>
            </a:pPr>
            <a:r>
              <a:rPr lang="ja-JP" altLang="en-US" sz="2000" kern="0" dirty="0">
                <a:solidFill>
                  <a:srgbClr val="000000"/>
                </a:solidFill>
                <a:latin typeface="メイリオ" panose="020B0604030504040204" pitchFamily="50" charset="-128"/>
                <a:ea typeface="メイリオ" panose="020B0604030504040204" pitchFamily="50" charset="-128"/>
              </a:rPr>
              <a:t>下顎の角の部分を、前に押し出す</a:t>
            </a:r>
          </a:p>
        </p:txBody>
      </p:sp>
      <p:sp>
        <p:nvSpPr>
          <p:cNvPr id="57" name="Text Box 13">
            <a:extLst>
              <a:ext uri="{FF2B5EF4-FFF2-40B4-BE49-F238E27FC236}">
                <a16:creationId xmlns:a16="http://schemas.microsoft.com/office/drawing/2014/main" id="{69798A23-B4D3-434D-B85F-0A8FD67CD6DC}"/>
              </a:ext>
            </a:extLst>
          </p:cNvPr>
          <p:cNvSpPr txBox="1">
            <a:spLocks noChangeArrowheads="1"/>
          </p:cNvSpPr>
          <p:nvPr/>
        </p:nvSpPr>
        <p:spPr bwMode="auto">
          <a:xfrm>
            <a:off x="704850" y="5059121"/>
            <a:ext cx="3766481" cy="607465"/>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ts val="0"/>
              </a:spcBef>
              <a:buNone/>
              <a:defRPr/>
            </a:pPr>
            <a:r>
              <a:rPr lang="ja-JP" altLang="en-US" sz="2000" kern="0" dirty="0">
                <a:solidFill>
                  <a:srgbClr val="000000"/>
                </a:solidFill>
                <a:latin typeface="メイリオ" panose="020B0604030504040204" pitchFamily="50" charset="-128"/>
                <a:ea typeface="メイリオ" panose="020B0604030504040204" pitchFamily="50" charset="-128"/>
              </a:rPr>
              <a:t>抱っこで、下顎を片手で挟むように保持し下顎を前に出す</a:t>
            </a:r>
            <a:endParaRPr lang="en-US" altLang="ja-JP" sz="2000" kern="0" dirty="0">
              <a:solidFill>
                <a:srgbClr val="000000"/>
              </a:solidFill>
              <a:latin typeface="メイリオ" panose="020B0604030504040204" pitchFamily="50" charset="-128"/>
              <a:ea typeface="メイリオ" panose="020B0604030504040204" pitchFamily="50" charset="-128"/>
            </a:endParaRPr>
          </a:p>
        </p:txBody>
      </p:sp>
      <p:sp>
        <p:nvSpPr>
          <p:cNvPr id="58" name="Text Box 13">
            <a:extLst>
              <a:ext uri="{FF2B5EF4-FFF2-40B4-BE49-F238E27FC236}">
                <a16:creationId xmlns:a16="http://schemas.microsoft.com/office/drawing/2014/main" id="{9772FB44-1275-46D9-A9AE-1C2A66DFAF52}"/>
              </a:ext>
            </a:extLst>
          </p:cNvPr>
          <p:cNvSpPr txBox="1">
            <a:spLocks noChangeArrowheads="1"/>
          </p:cNvSpPr>
          <p:nvPr/>
        </p:nvSpPr>
        <p:spPr bwMode="auto">
          <a:xfrm>
            <a:off x="6464317" y="4203608"/>
            <a:ext cx="2844784" cy="869075"/>
          </a:xfrm>
          <a:prstGeom prst="rect">
            <a:avLst/>
          </a:prstGeom>
          <a:solidFill>
            <a:srgbClr val="FFFFFF">
              <a:alpha val="85000"/>
            </a:srgbClr>
          </a:solidFill>
          <a:ln w="12700">
            <a:solidFill>
              <a:srgbClr val="000000"/>
            </a:solidFill>
            <a:prstDash val="dash"/>
          </a:ln>
        </p:spPr>
        <p:txBody>
          <a:bodyPr wrap="square" tIns="72000" bIns="0"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ts val="0"/>
              </a:spcBef>
              <a:buNone/>
              <a:defRPr/>
            </a:pPr>
            <a:r>
              <a:rPr lang="ja-JP" altLang="en-US" sz="2000" kern="0" dirty="0">
                <a:solidFill>
                  <a:srgbClr val="000000"/>
                </a:solidFill>
                <a:latin typeface="メイリオ" panose="020B0604030504040204" pitchFamily="50" charset="-128"/>
                <a:ea typeface="メイリオ" panose="020B0604030504040204" pitchFamily="50" charset="-128"/>
              </a:rPr>
              <a:t>下顎の下（オトガイ部）に指を当てて、下顎を少し前に引く</a:t>
            </a:r>
          </a:p>
        </p:txBody>
      </p:sp>
      <p:sp>
        <p:nvSpPr>
          <p:cNvPr id="59" name="テキスト ボックス 20">
            <a:extLst>
              <a:ext uri="{FF2B5EF4-FFF2-40B4-BE49-F238E27FC236}">
                <a16:creationId xmlns:a16="http://schemas.microsoft.com/office/drawing/2014/main" id="{9A6C4E3C-38B4-4C5D-BF68-54DF7D900B2D}"/>
              </a:ext>
            </a:extLst>
          </p:cNvPr>
          <p:cNvSpPr txBox="1">
            <a:spLocks noChangeArrowheads="1"/>
          </p:cNvSpPr>
          <p:nvPr/>
        </p:nvSpPr>
        <p:spPr bwMode="auto">
          <a:xfrm>
            <a:off x="5557084" y="6223805"/>
            <a:ext cx="38442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rPr>
              <a:t>出典：文部科学省「特別支援学校における介護</a:t>
            </a:r>
            <a:r>
              <a:rPr lang="ja-JP" altLang="en-US" sz="900" dirty="0">
                <a:solidFill>
                  <a:srgbClr val="000000"/>
                </a:solidFill>
                <a:latin typeface="メイリオ" panose="020B0604030504040204" pitchFamily="50" charset="-128"/>
              </a:rPr>
              <a:t>職員</a:t>
            </a:r>
            <a:r>
              <a:rPr lang="ja-JP" altLang="en-US" sz="900" dirty="0">
                <a:solidFill>
                  <a:srgbClr val="000000"/>
                </a:solidFill>
              </a:rPr>
              <a:t>等によるたんの吸引等</a:t>
            </a:r>
            <a:endParaRPr lang="en-US" altLang="ja-JP" sz="900" dirty="0">
              <a:solidFill>
                <a:srgbClr val="000000"/>
              </a:solidFill>
            </a:endParaRPr>
          </a:p>
          <a:p>
            <a:pPr eaLnBrk="1" hangingPunct="1">
              <a:spcBef>
                <a:spcPct val="0"/>
              </a:spcBef>
              <a:buFontTx/>
              <a:buNone/>
            </a:pPr>
            <a:r>
              <a:rPr lang="ja-JP" altLang="en-US" sz="900" dirty="0">
                <a:solidFill>
                  <a:srgbClr val="000000"/>
                </a:solidFill>
              </a:rPr>
              <a:t>　　（特定の者対象）研修テキスト」（平成</a:t>
            </a:r>
            <a:r>
              <a:rPr lang="en-US" altLang="ja-JP" sz="900" dirty="0">
                <a:solidFill>
                  <a:srgbClr val="000000"/>
                </a:solidFill>
              </a:rPr>
              <a:t>24</a:t>
            </a:r>
            <a:r>
              <a:rPr lang="ja-JP" altLang="en-US" sz="900" dirty="0">
                <a:solidFill>
                  <a:srgbClr val="000000"/>
                </a:solidFill>
              </a:rPr>
              <a:t>年</a:t>
            </a:r>
            <a:r>
              <a:rPr lang="en-US" altLang="ja-JP" sz="900" dirty="0">
                <a:solidFill>
                  <a:srgbClr val="000000"/>
                </a:solidFill>
              </a:rPr>
              <a:t>3</a:t>
            </a:r>
            <a:r>
              <a:rPr lang="ja-JP" altLang="en-US" sz="900" dirty="0">
                <a:solidFill>
                  <a:srgbClr val="000000"/>
                </a:solidFill>
              </a:rPr>
              <a:t>月）を一部改変</a:t>
            </a:r>
          </a:p>
        </p:txBody>
      </p:sp>
      <p:grpSp>
        <p:nvGrpSpPr>
          <p:cNvPr id="60" name="グループ化 2">
            <a:extLst>
              <a:ext uri="{FF2B5EF4-FFF2-40B4-BE49-F238E27FC236}">
                <a16:creationId xmlns:a16="http://schemas.microsoft.com/office/drawing/2014/main" id="{573AFFBF-CE03-4A72-95F3-BF3A50797B39}"/>
              </a:ext>
            </a:extLst>
          </p:cNvPr>
          <p:cNvGrpSpPr>
            <a:grpSpLocks/>
          </p:cNvGrpSpPr>
          <p:nvPr/>
        </p:nvGrpSpPr>
        <p:grpSpPr bwMode="auto">
          <a:xfrm>
            <a:off x="942414" y="1703871"/>
            <a:ext cx="2773109" cy="1914501"/>
            <a:chOff x="323528" y="1175070"/>
            <a:chExt cx="3452415" cy="2613970"/>
          </a:xfrm>
        </p:grpSpPr>
        <p:pic>
          <p:nvPicPr>
            <p:cNvPr id="61" name="Picture 2">
              <a:extLst>
                <a:ext uri="{FF2B5EF4-FFF2-40B4-BE49-F238E27FC236}">
                  <a16:creationId xmlns:a16="http://schemas.microsoft.com/office/drawing/2014/main" id="{30B35B67-8B45-45EA-8CCA-5F5E67EAD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 t="-2539" r="11" b="2539"/>
            <a:stretch>
              <a:fillRect/>
            </a:stretch>
          </p:blipFill>
          <p:spPr bwMode="auto">
            <a:xfrm>
              <a:off x="323528" y="1190713"/>
              <a:ext cx="3452415" cy="259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下矢印 24">
              <a:extLst>
                <a:ext uri="{FF2B5EF4-FFF2-40B4-BE49-F238E27FC236}">
                  <a16:creationId xmlns:a16="http://schemas.microsoft.com/office/drawing/2014/main" id="{8EBCC371-E317-48AC-AE6D-2E7F3AE65246}"/>
                </a:ext>
              </a:extLst>
            </p:cNvPr>
            <p:cNvSpPr/>
            <p:nvPr/>
          </p:nvSpPr>
          <p:spPr>
            <a:xfrm rot="10800000">
              <a:off x="1413218" y="1175070"/>
              <a:ext cx="553493" cy="861206"/>
            </a:xfrm>
            <a:prstGeom prst="downArrow">
              <a:avLst>
                <a:gd name="adj1" fmla="val 43502"/>
                <a:gd name="adj2" fmla="val 58818"/>
              </a:avLst>
            </a:prstGeom>
            <a:solidFill>
              <a:schemeClr val="accent6">
                <a:lumMod val="40000"/>
                <a:lumOff val="60000"/>
              </a:schemeClr>
            </a:solidFill>
            <a:ln w="1905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grpSp>
      <p:sp>
        <p:nvSpPr>
          <p:cNvPr id="63" name="テキスト ボックス 3">
            <a:extLst>
              <a:ext uri="{FF2B5EF4-FFF2-40B4-BE49-F238E27FC236}">
                <a16:creationId xmlns:a16="http://schemas.microsoft.com/office/drawing/2014/main" id="{03353BD5-52F4-4EB9-A68C-EBF0A1081D71}"/>
              </a:ext>
            </a:extLst>
          </p:cNvPr>
          <p:cNvSpPr txBox="1">
            <a:spLocks noChangeArrowheads="1"/>
          </p:cNvSpPr>
          <p:nvPr/>
        </p:nvSpPr>
        <p:spPr bwMode="auto">
          <a:xfrm>
            <a:off x="3351500" y="1596830"/>
            <a:ext cx="4864599" cy="423988"/>
          </a:xfrm>
          <a:prstGeom prst="rect">
            <a:avLst/>
          </a:prstGeom>
          <a:solidFill>
            <a:schemeClr val="bg1"/>
          </a:solidFill>
          <a:ln w="28575">
            <a:solidFill>
              <a:srgbClr val="C00000"/>
            </a:solidFill>
            <a:miter lim="800000"/>
            <a:headEnd/>
            <a:tailEnd/>
          </a:ln>
        </p:spPr>
        <p:txBody>
          <a:bodyPr wrap="square" tIns="54001" bIns="0" anchor="ctr">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1">
                <a:solidFill>
                  <a:srgbClr val="000000"/>
                </a:solidFill>
                <a:latin typeface="メイリオ" panose="020B0604030504040204" pitchFamily="50" charset="-128"/>
              </a:rPr>
              <a:t>下顎を前に出して上気道を広げる</a:t>
            </a:r>
          </a:p>
        </p:txBody>
      </p:sp>
      <p:sp>
        <p:nvSpPr>
          <p:cNvPr id="64" name="Text Box 9">
            <a:extLst>
              <a:ext uri="{FF2B5EF4-FFF2-40B4-BE49-F238E27FC236}">
                <a16:creationId xmlns:a16="http://schemas.microsoft.com/office/drawing/2014/main" id="{6F4FB21A-AA92-4A91-AD7E-C393F24971E7}"/>
              </a:ext>
            </a:extLst>
          </p:cNvPr>
          <p:cNvSpPr txBox="1">
            <a:spLocks noChangeArrowheads="1"/>
          </p:cNvSpPr>
          <p:nvPr/>
        </p:nvSpPr>
        <p:spPr bwMode="auto">
          <a:xfrm>
            <a:off x="942414" y="5846070"/>
            <a:ext cx="3851927" cy="646331"/>
          </a:xfrm>
          <a:prstGeom prst="rect">
            <a:avLst/>
          </a:prstGeom>
          <a:noFill/>
          <a:ln w="12700">
            <a:solidFill>
              <a:srgbClr val="00009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1800" kern="0" dirty="0">
                <a:solidFill>
                  <a:srgbClr val="000000"/>
                </a:solidFill>
                <a:latin typeface="メイリオ" panose="020B0604030504040204" pitchFamily="50" charset="-128"/>
                <a:ea typeface="メイリオ" panose="020B0604030504040204" pitchFamily="50" charset="-128"/>
              </a:rPr>
              <a:t>肩枕は、頸部を過伸展させ、かえって上気道を閉塞させる ことがある</a:t>
            </a:r>
          </a:p>
        </p:txBody>
      </p:sp>
      <p:sp>
        <p:nvSpPr>
          <p:cNvPr id="27" name="正方形/長方形 2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34419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4" name="テキスト ボックス 3"/>
          <p:cNvSpPr txBox="1">
            <a:spLocks noChangeArrowheads="1"/>
          </p:cNvSpPr>
          <p:nvPr/>
        </p:nvSpPr>
        <p:spPr bwMode="auto">
          <a:xfrm>
            <a:off x="728649" y="1720686"/>
            <a:ext cx="8545528" cy="459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１．肺の状態を良く保つための呼吸リハビリの１つとしての陽圧換気として行う場合</a:t>
            </a:r>
            <a:endParaRPr lang="en-US" altLang="ja-JP" sz="2000" dirty="0">
              <a:solidFill>
                <a:srgbClr val="000000"/>
              </a:solidFill>
              <a:latin typeface="メイリオ" panose="020B0604030504040204" pitchFamily="50" charset="-128"/>
              <a:ea typeface="メイリオ" panose="020B0604030504040204" pitchFamily="50" charset="-128"/>
            </a:endParaRPr>
          </a:p>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２．人工呼吸器の回路を外す時－入浴時など</a:t>
            </a:r>
            <a:endParaRPr lang="en-US" altLang="ja-JP" sz="2000" dirty="0">
              <a:solidFill>
                <a:srgbClr val="000000"/>
              </a:solidFill>
              <a:latin typeface="メイリオ" panose="020B0604030504040204" pitchFamily="50" charset="-128"/>
              <a:ea typeface="メイリオ" panose="020B0604030504040204" pitchFamily="50" charset="-128"/>
            </a:endParaRPr>
          </a:p>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３．吸引の時に行う</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安定期では基本的には不要なことが多いが、子どもによってはルーティンに必要な場合もある</a:t>
            </a:r>
            <a:endParaRPr lang="en-US" altLang="ja-JP" sz="2000" dirty="0">
              <a:solidFill>
                <a:srgbClr val="000000"/>
              </a:solidFill>
              <a:latin typeface="メイリオ" panose="020B0604030504040204" pitchFamily="50" charset="-128"/>
              <a:ea typeface="メイリオ" panose="020B0604030504040204" pitchFamily="50" charset="-128"/>
            </a:endParaRPr>
          </a:p>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４．呼吸の状態が少し悪い時－有効性が大きい</a:t>
            </a:r>
            <a:endParaRPr lang="en-US" altLang="ja-JP" sz="2000" dirty="0">
              <a:solidFill>
                <a:srgbClr val="000000"/>
              </a:solidFill>
              <a:latin typeface="メイリオ" panose="020B0604030504040204" pitchFamily="50" charset="-128"/>
              <a:ea typeface="メイリオ" panose="020B0604030504040204" pitchFamily="50" charset="-128"/>
            </a:endParaRPr>
          </a:p>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５．呼吸状態がとても悪い時－他の方法と組合わせ行う</a:t>
            </a:r>
            <a:endParaRPr lang="en-US" altLang="ja-JP" sz="2000" dirty="0">
              <a:solidFill>
                <a:srgbClr val="000000"/>
              </a:solidFill>
              <a:latin typeface="メイリオ" panose="020B0604030504040204" pitchFamily="50" charset="-128"/>
              <a:ea typeface="メイリオ" panose="020B0604030504040204" pitchFamily="50" charset="-128"/>
            </a:endParaRPr>
          </a:p>
          <a:p>
            <a:pPr marL="493673" indent="-493673" fontAlgn="base">
              <a:lnSpc>
                <a:spcPct val="114000"/>
              </a:lnSpc>
              <a:spcBef>
                <a:spcPts val="800"/>
              </a:spcBef>
              <a:spcAft>
                <a:spcPct val="0"/>
              </a:spcAft>
              <a:buNone/>
            </a:pPr>
            <a:r>
              <a:rPr lang="ja-JP" altLang="en-US" sz="2000" dirty="0">
                <a:solidFill>
                  <a:srgbClr val="000000"/>
                </a:solidFill>
                <a:latin typeface="メイリオ" panose="020B0604030504040204" pitchFamily="50" charset="-128"/>
                <a:ea typeface="メイリオ" panose="020B0604030504040204" pitchFamily="50" charset="-128"/>
              </a:rPr>
              <a:t>６．人工呼吸器が不調な時－自発呼吸がない、または、とても弱いケースでも、バギングで換気を確保することによって対応できる</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5" name="テキスト プレースホルダー 4">
            <a:extLst>
              <a:ext uri="{FF2B5EF4-FFF2-40B4-BE49-F238E27FC236}">
                <a16:creationId xmlns:a16="http://schemas.microsoft.com/office/drawing/2014/main" id="{BA2530E8-3397-4E10-A187-998119CAEDE9}"/>
              </a:ext>
            </a:extLst>
          </p:cNvPr>
          <p:cNvSpPr>
            <a:spLocks noGrp="1"/>
          </p:cNvSpPr>
          <p:nvPr>
            <p:ph type="body" sz="quarter" idx="10"/>
          </p:nvPr>
        </p:nvSpPr>
        <p:spPr/>
        <p:txBody>
          <a:bodyPr/>
          <a:lstStyle/>
          <a:p>
            <a:r>
              <a:rPr kumimoji="1" lang="ja-JP" altLang="en-US" dirty="0"/>
              <a:t>　</a:t>
            </a:r>
          </a:p>
        </p:txBody>
      </p:sp>
      <p:sp>
        <p:nvSpPr>
          <p:cNvPr id="4" name="タイトル 3">
            <a:extLst>
              <a:ext uri="{FF2B5EF4-FFF2-40B4-BE49-F238E27FC236}">
                <a16:creationId xmlns:a16="http://schemas.microsoft.com/office/drawing/2014/main" id="{3516D056-74A6-4C72-BE59-B1C1D7648D74}"/>
              </a:ext>
            </a:extLst>
          </p:cNvPr>
          <p:cNvSpPr>
            <a:spLocks noGrp="1"/>
          </p:cNvSpPr>
          <p:nvPr>
            <p:ph type="title"/>
          </p:nvPr>
        </p:nvSpPr>
        <p:spPr/>
        <p:txBody>
          <a:bodyPr>
            <a:normAutofit fontScale="90000"/>
          </a:bodyPr>
          <a:lstStyle/>
          <a:p>
            <a:r>
              <a:rPr lang="ja-JP" altLang="en-US" sz="2799" dirty="0"/>
              <a:t>気管切開児での、気管カニューレ（気管孔）からの</a:t>
            </a:r>
            <a:br>
              <a:rPr lang="ja-JP" altLang="en-US" sz="2799" dirty="0"/>
            </a:br>
            <a:r>
              <a:rPr lang="ja-JP" altLang="en-US" sz="2799" dirty="0"/>
              <a:t>バギング　１</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77938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テキスト ボックス 3"/>
          <p:cNvSpPr txBox="1">
            <a:spLocks noChangeArrowheads="1"/>
          </p:cNvSpPr>
          <p:nvPr/>
        </p:nvSpPr>
        <p:spPr bwMode="auto">
          <a:xfrm>
            <a:off x="681041" y="1548955"/>
            <a:ext cx="8593137" cy="494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336524" indent="-336524" defTabSz="914324" fontAlgn="base">
              <a:lnSpc>
                <a:spcPct val="114000"/>
              </a:lnSpc>
              <a:spcBef>
                <a:spcPts val="1200"/>
              </a:spcBef>
              <a:spcAft>
                <a:spcPct val="0"/>
              </a:spcAft>
              <a:buNone/>
              <a:defRPr/>
            </a:pPr>
            <a:r>
              <a:rPr lang="ja-JP" altLang="en-US" sz="1899" dirty="0">
                <a:solidFill>
                  <a:srgbClr val="000000"/>
                </a:solidFill>
                <a:latin typeface="メイリオ" panose="020B0604030504040204" pitchFamily="50" charset="-128"/>
                <a:ea typeface="メイリオ" panose="020B0604030504040204" pitchFamily="50" charset="-128"/>
              </a:rPr>
              <a:t>・ 気管カニューレに無理な力がかからない、気管カニューレを引っ張らないようにアンビューバッグと気管カニューレをフレキシブルチューブで接続することが望ましい</a:t>
            </a:r>
            <a:endParaRPr lang="en-US" altLang="ja-JP" sz="1899" dirty="0">
              <a:solidFill>
                <a:srgbClr val="000000"/>
              </a:solidFill>
              <a:latin typeface="メイリオ" panose="020B0604030504040204" pitchFamily="50" charset="-128"/>
              <a:ea typeface="メイリオ" panose="020B0604030504040204" pitchFamily="50" charset="-128"/>
            </a:endParaRPr>
          </a:p>
          <a:p>
            <a:pPr marL="336524" indent="-336524" defTabSz="914324" fontAlgn="base">
              <a:lnSpc>
                <a:spcPct val="114000"/>
              </a:lnSpc>
              <a:spcBef>
                <a:spcPts val="1200"/>
              </a:spcBef>
              <a:spcAft>
                <a:spcPct val="0"/>
              </a:spcAft>
              <a:buNone/>
              <a:defRPr/>
            </a:pPr>
            <a:r>
              <a:rPr lang="ja-JP" altLang="en-US" sz="1899" dirty="0">
                <a:solidFill>
                  <a:srgbClr val="000000"/>
                </a:solidFill>
                <a:latin typeface="メイリオ" panose="020B0604030504040204" pitchFamily="50" charset="-128"/>
                <a:ea typeface="メイリオ" panose="020B0604030504040204" pitchFamily="50" charset="-128"/>
              </a:rPr>
              <a:t>・ 過呼吸（過換気）にならないようにハロースケールでバギングの換気量を確認しておくことが望ましい</a:t>
            </a:r>
            <a:endParaRPr lang="en-US" altLang="ja-JP" sz="1899" dirty="0">
              <a:solidFill>
                <a:srgbClr val="000000"/>
              </a:solidFill>
              <a:latin typeface="メイリオ" panose="020B0604030504040204" pitchFamily="50" charset="-128"/>
              <a:ea typeface="メイリオ" panose="020B0604030504040204" pitchFamily="50" charset="-128"/>
            </a:endParaRPr>
          </a:p>
          <a:p>
            <a:pPr marL="336524" indent="-336524" defTabSz="914324" fontAlgn="base">
              <a:lnSpc>
                <a:spcPct val="114000"/>
              </a:lnSpc>
              <a:spcBef>
                <a:spcPts val="1200"/>
              </a:spcBef>
              <a:spcAft>
                <a:spcPct val="0"/>
              </a:spcAft>
              <a:buNone/>
              <a:defRPr/>
            </a:pPr>
            <a:r>
              <a:rPr lang="ja-JP" altLang="en-US" sz="1899" dirty="0">
                <a:solidFill>
                  <a:srgbClr val="000000"/>
                </a:solidFill>
                <a:latin typeface="メイリオ" panose="020B0604030504040204" pitchFamily="50" charset="-128"/>
                <a:ea typeface="メイリオ" panose="020B0604030504040204" pitchFamily="50" charset="-128"/>
              </a:rPr>
              <a:t>・ 深めにゆっくりが基本痰が気管、気管支にたまっている時に、バギングにより送り込まれる空気の流れによって痰が奥に押し込まれないように留意（このためにもゆっくり深めが望ましい）</a:t>
            </a:r>
            <a:br>
              <a:rPr lang="en-US" altLang="ja-JP" sz="1899" dirty="0">
                <a:solidFill>
                  <a:srgbClr val="000000"/>
                </a:solidFill>
                <a:latin typeface="メイリオ" panose="020B0604030504040204" pitchFamily="50" charset="-128"/>
                <a:ea typeface="メイリオ" panose="020B0604030504040204" pitchFamily="50" charset="-128"/>
              </a:rPr>
            </a:br>
            <a:r>
              <a:rPr lang="ja-JP" altLang="en-US" sz="1899" dirty="0">
                <a:solidFill>
                  <a:srgbClr val="000000"/>
                </a:solidFill>
                <a:latin typeface="メイリオ" panose="020B0604030504040204" pitchFamily="50" charset="-128"/>
                <a:ea typeface="メイリオ" panose="020B0604030504040204" pitchFamily="50" charset="-128"/>
              </a:rPr>
              <a:t>＊緊急時は、浅く速くが必要なこともある</a:t>
            </a:r>
            <a:endParaRPr lang="en-US" altLang="ja-JP" sz="1899" dirty="0">
              <a:solidFill>
                <a:srgbClr val="000000"/>
              </a:solidFill>
              <a:latin typeface="メイリオ" panose="020B0604030504040204" pitchFamily="50" charset="-128"/>
              <a:ea typeface="メイリオ" panose="020B0604030504040204" pitchFamily="50" charset="-128"/>
            </a:endParaRPr>
          </a:p>
          <a:p>
            <a:pPr marL="336524" indent="-336524" defTabSz="914324" fontAlgn="base">
              <a:lnSpc>
                <a:spcPct val="114000"/>
              </a:lnSpc>
              <a:spcBef>
                <a:spcPts val="1200"/>
              </a:spcBef>
              <a:spcAft>
                <a:spcPct val="0"/>
              </a:spcAft>
              <a:buNone/>
              <a:defRPr/>
            </a:pPr>
            <a:r>
              <a:rPr lang="ja-JP" altLang="en-US" sz="1899" dirty="0">
                <a:solidFill>
                  <a:srgbClr val="000000"/>
                </a:solidFill>
                <a:latin typeface="メイリオ" panose="020B0604030504040204" pitchFamily="50" charset="-128"/>
                <a:ea typeface="メイリオ" panose="020B0604030504040204" pitchFamily="50" charset="-128"/>
              </a:rPr>
              <a:t>・ カニューレフリーのケースでは、乳児用フェイスマスクを気管孔に密着させて、行う</a:t>
            </a:r>
            <a:endParaRPr lang="en-US" altLang="ja-JP" sz="1899" dirty="0">
              <a:solidFill>
                <a:srgbClr val="000000"/>
              </a:solidFill>
              <a:latin typeface="メイリオ" panose="020B0604030504040204" pitchFamily="50" charset="-128"/>
              <a:ea typeface="メイリオ" panose="020B0604030504040204" pitchFamily="50" charset="-128"/>
            </a:endParaRPr>
          </a:p>
          <a:p>
            <a:pPr marL="336524" indent="-336524" defTabSz="914324" fontAlgn="base">
              <a:lnSpc>
                <a:spcPct val="114000"/>
              </a:lnSpc>
              <a:spcBef>
                <a:spcPts val="1200"/>
              </a:spcBef>
              <a:spcAft>
                <a:spcPct val="0"/>
              </a:spcAft>
              <a:buNone/>
              <a:defRPr/>
            </a:pPr>
            <a:r>
              <a:rPr lang="ja-JP" altLang="en-US" sz="1899" dirty="0">
                <a:solidFill>
                  <a:srgbClr val="000000"/>
                </a:solidFill>
                <a:latin typeface="メイリオ" panose="020B0604030504040204" pitchFamily="50" charset="-128"/>
                <a:ea typeface="メイリオ" panose="020B0604030504040204" pitchFamily="50" charset="-128"/>
              </a:rPr>
              <a:t>・ 気管軟化症のケースでは、</a:t>
            </a:r>
            <a:r>
              <a:rPr lang="en-US" altLang="ja-JP" sz="1899" dirty="0">
                <a:solidFill>
                  <a:srgbClr val="000000"/>
                </a:solidFill>
                <a:latin typeface="メイリオ" panose="020B0604030504040204" pitchFamily="50" charset="-128"/>
                <a:ea typeface="メイリオ" panose="020B0604030504040204" pitchFamily="50" charset="-128"/>
              </a:rPr>
              <a:t>PEEP</a:t>
            </a:r>
            <a:r>
              <a:rPr lang="ja-JP" altLang="en-US" sz="1899" dirty="0">
                <a:solidFill>
                  <a:srgbClr val="000000"/>
                </a:solidFill>
                <a:latin typeface="メイリオ" panose="020B0604030504040204" pitchFamily="50" charset="-128"/>
                <a:ea typeface="メイリオ" panose="020B0604030504040204" pitchFamily="50" charset="-128"/>
              </a:rPr>
              <a:t>弁（呼気時に陽圧を維持するための弁）付アンビューバッグを使用</a:t>
            </a:r>
          </a:p>
        </p:txBody>
      </p:sp>
      <p:sp>
        <p:nvSpPr>
          <p:cNvPr id="5" name="テキスト プレースホルダー 4">
            <a:extLst>
              <a:ext uri="{FF2B5EF4-FFF2-40B4-BE49-F238E27FC236}">
                <a16:creationId xmlns:a16="http://schemas.microsoft.com/office/drawing/2014/main" id="{6C6C690C-DA19-41E8-99F8-5AB2EADFD50E}"/>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4756314B-52B4-4DAE-91BD-96DEC9771336}"/>
              </a:ext>
            </a:extLst>
          </p:cNvPr>
          <p:cNvSpPr>
            <a:spLocks noGrp="1"/>
          </p:cNvSpPr>
          <p:nvPr>
            <p:ph type="title"/>
          </p:nvPr>
        </p:nvSpPr>
        <p:spPr/>
        <p:txBody>
          <a:bodyPr>
            <a:normAutofit fontScale="90000"/>
          </a:bodyPr>
          <a:lstStyle/>
          <a:p>
            <a:r>
              <a:rPr lang="ja-JP" altLang="en-US" sz="2799" dirty="0"/>
              <a:t>気管切開児での、気管カニューレ（気管孔）からの</a:t>
            </a:r>
            <a:br>
              <a:rPr lang="ja-JP" altLang="en-US" sz="2799" dirty="0"/>
            </a:br>
            <a:r>
              <a:rPr lang="ja-JP" altLang="en-US" sz="2799" dirty="0"/>
              <a:t>バギング　 ２　注意点</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248537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62AD7A64-DA5A-4133-AFC8-0904504C9372}"/>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7" name="タイトル 6">
            <a:extLst>
              <a:ext uri="{FF2B5EF4-FFF2-40B4-BE49-F238E27FC236}">
                <a16:creationId xmlns:a16="http://schemas.microsoft.com/office/drawing/2014/main" id="{DAEE9C61-C130-4209-BFCB-F18DC2E80BCA}"/>
              </a:ext>
            </a:extLst>
          </p:cNvPr>
          <p:cNvSpPr>
            <a:spLocks noGrp="1"/>
          </p:cNvSpPr>
          <p:nvPr>
            <p:ph type="title"/>
          </p:nvPr>
        </p:nvSpPr>
        <p:spPr/>
        <p:txBody>
          <a:bodyPr>
            <a:normAutofit/>
          </a:bodyPr>
          <a:lstStyle/>
          <a:p>
            <a:r>
              <a:rPr lang="ja-JP" altLang="en-US" sz="2799" dirty="0"/>
              <a:t>実際のバギング①</a:t>
            </a:r>
          </a:p>
        </p:txBody>
      </p:sp>
      <p:sp>
        <p:nvSpPr>
          <p:cNvPr id="11" name="テキスト ボックス 10">
            <a:extLst>
              <a:ext uri="{FF2B5EF4-FFF2-40B4-BE49-F238E27FC236}">
                <a16:creationId xmlns:a16="http://schemas.microsoft.com/office/drawing/2014/main" id="{3E60C4ED-3568-46B4-A30E-93F2F188050C}"/>
              </a:ext>
            </a:extLst>
          </p:cNvPr>
          <p:cNvSpPr txBox="1"/>
          <p:nvPr/>
        </p:nvSpPr>
        <p:spPr>
          <a:xfrm>
            <a:off x="675870" y="1953491"/>
            <a:ext cx="8598307" cy="1475509"/>
          </a:xfrm>
          <a:prstGeom prst="rect">
            <a:avLst/>
          </a:prstGeom>
          <a:noFill/>
        </p:spPr>
        <p:txBody>
          <a:bodyPr wrap="square" lIns="0" tIns="0" rIns="0" bIns="0" rtlCol="0">
            <a:noAutofit/>
          </a:bodyPr>
          <a:lstStyle/>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換気量　 成人用１リットルのアンビューバッグを片手で潰して 約</a:t>
            </a:r>
            <a:r>
              <a:rPr lang="en-US" altLang="ja-JP" sz="1600" dirty="0">
                <a:solidFill>
                  <a:srgbClr val="000000"/>
                </a:solidFill>
                <a:latin typeface="メイリオ" panose="020B0604030504040204" pitchFamily="50" charset="-128"/>
                <a:ea typeface="メイリオ" panose="020B0604030504040204" pitchFamily="50" charset="-128"/>
              </a:rPr>
              <a:t>500ml</a:t>
            </a:r>
            <a:r>
              <a:rPr lang="ja-JP" altLang="en-US" sz="1600" dirty="0">
                <a:solidFill>
                  <a:srgbClr val="000000"/>
                </a:solidFill>
                <a:latin typeface="メイリオ" panose="020B0604030504040204" pitchFamily="50" charset="-128"/>
                <a:ea typeface="メイリオ" panose="020B0604030504040204" pitchFamily="50" charset="-128"/>
              </a:rPr>
              <a:t>（個人差あり）</a:t>
            </a:r>
          </a:p>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            小児用アンビューバッグでは、 強く潰しても約</a:t>
            </a:r>
            <a:r>
              <a:rPr lang="en-US" altLang="ja-JP" sz="1600" dirty="0">
                <a:solidFill>
                  <a:srgbClr val="000000"/>
                </a:solidFill>
                <a:latin typeface="メイリオ" panose="020B0604030504040204" pitchFamily="50" charset="-128"/>
                <a:ea typeface="メイリオ" panose="020B0604030504040204" pitchFamily="50" charset="-128"/>
              </a:rPr>
              <a:t>300ml</a:t>
            </a:r>
          </a:p>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　　      通常の１回換気量　</a:t>
            </a:r>
            <a:r>
              <a:rPr lang="en-US" altLang="ja-JP" sz="1600" dirty="0">
                <a:solidFill>
                  <a:srgbClr val="000000"/>
                </a:solidFill>
                <a:latin typeface="メイリオ" panose="020B0604030504040204" pitchFamily="50" charset="-128"/>
                <a:ea typeface="メイリオ" panose="020B0604030504040204" pitchFamily="50" charset="-128"/>
              </a:rPr>
              <a:t>10ml</a:t>
            </a:r>
            <a:r>
              <a:rPr lang="ja-JP" altLang="en-US" sz="1600" dirty="0">
                <a:solidFill>
                  <a:srgbClr val="000000"/>
                </a:solidFill>
                <a:latin typeface="メイリオ" panose="020B0604030504040204" pitchFamily="50" charset="-128"/>
                <a:ea typeface="メイリオ" panose="020B0604030504040204" pitchFamily="50" charset="-128"/>
              </a:rPr>
              <a:t>／</a:t>
            </a:r>
            <a:r>
              <a:rPr lang="en-US" altLang="ja-JP" sz="1600" dirty="0">
                <a:solidFill>
                  <a:srgbClr val="000000"/>
                </a:solidFill>
                <a:latin typeface="メイリオ" panose="020B0604030504040204" pitchFamily="50" charset="-128"/>
                <a:ea typeface="メイリオ" panose="020B0604030504040204" pitchFamily="50" charset="-128"/>
              </a:rPr>
              <a:t>kg  </a:t>
            </a:r>
            <a:r>
              <a:rPr lang="ja-JP" altLang="en-US" sz="1600" dirty="0">
                <a:solidFill>
                  <a:srgbClr val="000000"/>
                </a:solidFill>
                <a:latin typeface="メイリオ" panose="020B0604030504040204" pitchFamily="50" charset="-128"/>
                <a:ea typeface="メイリオ" panose="020B0604030504040204" pitchFamily="50" charset="-128"/>
              </a:rPr>
              <a:t>（成人　</a:t>
            </a:r>
            <a:r>
              <a:rPr lang="en-US" altLang="ja-JP" sz="1600" dirty="0">
                <a:solidFill>
                  <a:srgbClr val="000000"/>
                </a:solidFill>
                <a:latin typeface="メイリオ" panose="020B0604030504040204" pitchFamily="50" charset="-128"/>
                <a:ea typeface="メイリオ" panose="020B0604030504040204" pitchFamily="50" charset="-128"/>
              </a:rPr>
              <a:t>500ml</a:t>
            </a:r>
            <a:r>
              <a:rPr lang="ja-JP" altLang="en-US" sz="1600" dirty="0">
                <a:solidFill>
                  <a:srgbClr val="000000"/>
                </a:solidFill>
                <a:latin typeface="メイリオ" panose="020B0604030504040204" pitchFamily="50" charset="-128"/>
                <a:ea typeface="メイリオ" panose="020B0604030504040204" pitchFamily="50" charset="-128"/>
              </a:rPr>
              <a:t>）　体重</a:t>
            </a:r>
            <a:r>
              <a:rPr lang="en-US" altLang="ja-JP" sz="1600" dirty="0">
                <a:solidFill>
                  <a:srgbClr val="000000"/>
                </a:solidFill>
                <a:latin typeface="メイリオ" panose="020B0604030504040204" pitchFamily="50" charset="-128"/>
                <a:ea typeface="メイリオ" panose="020B0604030504040204" pitchFamily="50" charset="-128"/>
              </a:rPr>
              <a:t>20kg</a:t>
            </a:r>
            <a:r>
              <a:rPr lang="ja-JP" altLang="en-US" sz="1600" dirty="0">
                <a:solidFill>
                  <a:srgbClr val="000000"/>
                </a:solidFill>
                <a:latin typeface="メイリオ" panose="020B0604030504040204" pitchFamily="50" charset="-128"/>
                <a:ea typeface="メイリオ" panose="020B0604030504040204" pitchFamily="50" charset="-128"/>
              </a:rPr>
              <a:t>で</a:t>
            </a:r>
            <a:r>
              <a:rPr lang="en-US" altLang="ja-JP" sz="1600" dirty="0">
                <a:solidFill>
                  <a:srgbClr val="000000"/>
                </a:solidFill>
                <a:latin typeface="メイリオ" panose="020B0604030504040204" pitchFamily="50" charset="-128"/>
                <a:ea typeface="メイリオ" panose="020B0604030504040204" pitchFamily="50" charset="-128"/>
              </a:rPr>
              <a:t>200ml</a:t>
            </a:r>
          </a:p>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　　      小児では、この</a:t>
            </a:r>
            <a:r>
              <a:rPr lang="en-US" altLang="ja-JP" sz="1600" dirty="0">
                <a:solidFill>
                  <a:srgbClr val="000000"/>
                </a:solidFill>
                <a:latin typeface="メイリオ" panose="020B0604030504040204" pitchFamily="50" charset="-128"/>
                <a:ea typeface="メイリオ" panose="020B0604030504040204" pitchFamily="50" charset="-128"/>
              </a:rPr>
              <a:t>1.5〜2</a:t>
            </a:r>
            <a:r>
              <a:rPr lang="ja-JP" altLang="en-US" sz="1600" dirty="0">
                <a:solidFill>
                  <a:srgbClr val="000000"/>
                </a:solidFill>
                <a:latin typeface="メイリオ" panose="020B0604030504040204" pitchFamily="50" charset="-128"/>
                <a:ea typeface="メイリオ" panose="020B0604030504040204" pitchFamily="50" charset="-128"/>
              </a:rPr>
              <a:t>倍を目安に　（気管切開でないケースでの、マスクによる</a:t>
            </a:r>
          </a:p>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　　      バギングでは１回換気量の３～５倍を目安に行う。）</a:t>
            </a:r>
          </a:p>
        </p:txBody>
      </p:sp>
      <p:sp>
        <p:nvSpPr>
          <p:cNvPr id="12" name="テキスト ボックス 11">
            <a:extLst>
              <a:ext uri="{FF2B5EF4-FFF2-40B4-BE49-F238E27FC236}">
                <a16:creationId xmlns:a16="http://schemas.microsoft.com/office/drawing/2014/main" id="{0FF17685-AC2D-4895-A1DF-52FDA906A66F}"/>
              </a:ext>
            </a:extLst>
          </p:cNvPr>
          <p:cNvSpPr txBox="1"/>
          <p:nvPr/>
        </p:nvSpPr>
        <p:spPr>
          <a:xfrm>
            <a:off x="668339" y="1445689"/>
            <a:ext cx="6418262" cy="361843"/>
          </a:xfrm>
          <a:prstGeom prst="rect">
            <a:avLst/>
          </a:prstGeom>
          <a:noFill/>
          <a:ln>
            <a:solidFill>
              <a:srgbClr val="002060"/>
            </a:solidFill>
          </a:ln>
        </p:spPr>
        <p:txBody>
          <a:bodyPr wrap="none" tIns="72000" bIns="0" rtlCol="0" anchor="ctr" anchorCtr="0">
            <a:noAutofit/>
          </a:bodyPr>
          <a:lstStyle/>
          <a:p>
            <a:pPr defTabSz="914324" eaLnBrk="0" fontAlgn="base" hangingPunct="0">
              <a:spcBef>
                <a:spcPct val="0"/>
              </a:spcBef>
              <a:spcAft>
                <a:spcPct val="0"/>
              </a:spcAft>
              <a:defRPr/>
            </a:pPr>
            <a:r>
              <a:rPr lang="ja-JP" altLang="en-US" b="1" dirty="0">
                <a:solidFill>
                  <a:srgbClr val="002060"/>
                </a:solidFill>
                <a:latin typeface="メイリオ" panose="020B0604030504040204" pitchFamily="50" charset="-128"/>
                <a:ea typeface="メイリオ" panose="020B0604030504040204" pitchFamily="50" charset="-128"/>
              </a:rPr>
              <a:t>ハロースケールにバッグをつけてのバギングの換気量の確認</a:t>
            </a:r>
          </a:p>
        </p:txBody>
      </p:sp>
      <p:sp>
        <p:nvSpPr>
          <p:cNvPr id="13" name="テキスト ボックス 12">
            <a:extLst>
              <a:ext uri="{FF2B5EF4-FFF2-40B4-BE49-F238E27FC236}">
                <a16:creationId xmlns:a16="http://schemas.microsoft.com/office/drawing/2014/main" id="{AA84E81C-9CF5-46A8-A35E-C67891ED85C0}"/>
              </a:ext>
            </a:extLst>
          </p:cNvPr>
          <p:cNvSpPr txBox="1"/>
          <p:nvPr/>
        </p:nvSpPr>
        <p:spPr>
          <a:xfrm>
            <a:off x="675870" y="3953583"/>
            <a:ext cx="8696731" cy="2536118"/>
          </a:xfrm>
          <a:prstGeom prst="rect">
            <a:avLst/>
          </a:prstGeom>
          <a:noFill/>
        </p:spPr>
        <p:txBody>
          <a:bodyPr wrap="square" lIns="0" tIns="0" rIns="0" bIns="0" rtlCol="0">
            <a:noAutofit/>
          </a:bodyPr>
          <a:lstStyle/>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アンビューバッグを気管カニューレに付ける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気管カニューレを引っ張らない、気管カニューレに無理な力が加わらないようにする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フレキシブルチューブの使用が望ましい</a:t>
            </a:r>
          </a:p>
          <a:p>
            <a:pPr marL="252393" indent="-252393" defTabSz="914324" eaLnBrk="0" fontAlgn="base" hangingPunct="0">
              <a:lnSpc>
                <a:spcPct val="114000"/>
              </a:lnSpc>
              <a:spcAft>
                <a:spcPct val="0"/>
              </a:spcAft>
              <a:defRPr/>
            </a:pPr>
            <a:r>
              <a:rPr lang="ja-JP" altLang="en-US" sz="1600" dirty="0">
                <a:solidFill>
                  <a:srgbClr val="000000"/>
                </a:solidFill>
                <a:latin typeface="メイリオ" panose="020B0604030504040204" pitchFamily="50" charset="-128"/>
                <a:ea typeface="メイリオ" panose="020B0604030504040204" pitchFamily="50" charset="-128"/>
              </a:rPr>
              <a:t>アンビューバッグにつないで、テストラングを付けて、実際のバギング　</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リズム　２</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３秒間に１回　１分間で２０</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３０回を基本的な目安に 「１、２、３」「１」で押して、「２、３」でゆるめる</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呼吸状態が悪い時には、</a:t>
            </a:r>
            <a:r>
              <a:rPr lang="en-US" altLang="ja-JP" sz="1600" dirty="0">
                <a:solidFill>
                  <a:srgbClr val="000000"/>
                </a:solidFill>
                <a:latin typeface="メイリオ" panose="020B0604030504040204" pitchFamily="50" charset="-128"/>
                <a:ea typeface="メイリオ" panose="020B0604030504040204" pitchFamily="50" charset="-128"/>
              </a:rPr>
              <a:t>30</a:t>
            </a:r>
            <a:r>
              <a:rPr lang="ja-JP" altLang="en-US" sz="1600" dirty="0">
                <a:solidFill>
                  <a:srgbClr val="000000"/>
                </a:solidFill>
                <a:latin typeface="メイリオ" panose="020B0604030504040204" pitchFamily="50" charset="-128"/>
                <a:ea typeface="メイリオ" panose="020B0604030504040204" pitchFamily="50" charset="-128"/>
              </a:rPr>
              <a:t>回／１分以上、場合により</a:t>
            </a:r>
            <a:r>
              <a:rPr lang="en-US" altLang="ja-JP" sz="1600" dirty="0">
                <a:solidFill>
                  <a:srgbClr val="000000"/>
                </a:solidFill>
                <a:latin typeface="メイリオ" panose="020B0604030504040204" pitchFamily="50" charset="-128"/>
                <a:ea typeface="メイリオ" panose="020B0604030504040204" pitchFamily="50" charset="-128"/>
              </a:rPr>
              <a:t>60</a:t>
            </a:r>
            <a:r>
              <a:rPr lang="ja-JP" altLang="en-US" sz="1600" dirty="0">
                <a:solidFill>
                  <a:srgbClr val="000000"/>
                </a:solidFill>
                <a:latin typeface="メイリオ" panose="020B0604030504040204" pitchFamily="50" charset="-128"/>
                <a:ea typeface="メイリオ" panose="020B0604030504040204" pitchFamily="50" charset="-128"/>
              </a:rPr>
              <a:t>回／分</a:t>
            </a:r>
            <a:br>
              <a:rPr lang="en-US" altLang="ja-JP" sz="1600" dirty="0">
                <a:solidFill>
                  <a:srgbClr val="000000"/>
                </a:solidFill>
                <a:latin typeface="メイリオ" panose="020B0604030504040204" pitchFamily="50" charset="-128"/>
                <a:ea typeface="メイリオ" panose="020B0604030504040204" pitchFamily="50" charset="-128"/>
              </a:rPr>
            </a:br>
            <a:r>
              <a:rPr lang="ja-JP" altLang="en-US" sz="1600" dirty="0">
                <a:solidFill>
                  <a:srgbClr val="000000"/>
                </a:solidFill>
                <a:latin typeface="メイリオ" panose="020B0604030504040204" pitchFamily="50" charset="-128"/>
                <a:ea typeface="メイリオ" panose="020B0604030504040204" pitchFamily="50" charset="-128"/>
              </a:rPr>
              <a:t>自発呼吸があり自発呼吸を補助するのみであれば、本人の自発呼吸の吸気開始に合せてアンビューバッグを押すが、多くの場合は、自発呼吸より速めのリズムでバギングを行う</a:t>
            </a:r>
          </a:p>
        </p:txBody>
      </p:sp>
      <p:sp>
        <p:nvSpPr>
          <p:cNvPr id="14" name="テキスト ボックス 13">
            <a:extLst>
              <a:ext uri="{FF2B5EF4-FFF2-40B4-BE49-F238E27FC236}">
                <a16:creationId xmlns:a16="http://schemas.microsoft.com/office/drawing/2014/main" id="{DD7F877F-1175-4B28-A5FB-1F9F75E137AA}"/>
              </a:ext>
            </a:extLst>
          </p:cNvPr>
          <p:cNvSpPr txBox="1"/>
          <p:nvPr/>
        </p:nvSpPr>
        <p:spPr>
          <a:xfrm>
            <a:off x="668339" y="3520374"/>
            <a:ext cx="2110957" cy="361843"/>
          </a:xfrm>
          <a:prstGeom prst="rect">
            <a:avLst/>
          </a:prstGeom>
          <a:noFill/>
          <a:ln>
            <a:solidFill>
              <a:srgbClr val="002060"/>
            </a:solidFill>
          </a:ln>
        </p:spPr>
        <p:txBody>
          <a:bodyPr wrap="none" tIns="72000" bIns="0" rtlCol="0" anchor="ctr" anchorCtr="0">
            <a:noAutofit/>
          </a:bodyPr>
          <a:lstStyle/>
          <a:p>
            <a:pPr defTabSz="914324" eaLnBrk="0" fontAlgn="base" hangingPunct="0">
              <a:spcBef>
                <a:spcPct val="0"/>
              </a:spcBef>
              <a:spcAft>
                <a:spcPct val="0"/>
              </a:spcAft>
              <a:defRPr/>
            </a:pPr>
            <a:r>
              <a:rPr lang="ja-JP" altLang="en-US" b="1" dirty="0">
                <a:solidFill>
                  <a:srgbClr val="002060"/>
                </a:solidFill>
                <a:latin typeface="メイリオ" panose="020B0604030504040204" pitchFamily="50" charset="-128"/>
                <a:ea typeface="メイリオ" panose="020B0604030504040204" pitchFamily="50" charset="-128"/>
              </a:rPr>
              <a:t>実際のバギング １</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047956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68341" y="1449388"/>
            <a:ext cx="8605837" cy="5040312"/>
          </a:xfrm>
          <a:prstGeom prst="rect">
            <a:avLst/>
          </a:prstGeom>
          <a:noFill/>
        </p:spPr>
        <p:txBody>
          <a:bodyPr wrap="square" lIns="0" tIns="0" rIns="0" bIns="0" rtlCol="0">
            <a:noAutofit/>
          </a:bodyPr>
          <a:lstStyle/>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絞り込む、揉むように押す－空気が入って行く時の立ち上がりカーブがゆっくりの方が、抵抗が少なくエアが入りやすい</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ja-JP" sz="1600" dirty="0">
                <a:solidFill>
                  <a:prstClr val="black"/>
                </a:solidFill>
                <a:latin typeface="メイリオ" panose="020B0604030504040204" pitchFamily="50" charset="-128"/>
                <a:ea typeface="メイリオ" panose="020B0604030504040204" pitchFamily="50" charset="-128"/>
              </a:rPr>
              <a:t>速いバギングの時にはこれにはあまりこだわらない</a:t>
            </a:r>
          </a:p>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胸郭が柔らかく空気が入りやすい時</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　ー 深</a:t>
            </a:r>
            <a:r>
              <a:rPr lang="ja-JP" altLang="ja-JP" sz="1600" dirty="0">
                <a:solidFill>
                  <a:prstClr val="black"/>
                </a:solidFill>
                <a:latin typeface="メイリオ" panose="020B0604030504040204" pitchFamily="50" charset="-128"/>
                <a:ea typeface="メイリオ" panose="020B0604030504040204" pitchFamily="50" charset="-128"/>
              </a:rPr>
              <a:t>くゆっくりめに　</a:t>
            </a:r>
          </a:p>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胸郭が硬い、気道が狭いなどで、空気が入りにくい時</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　ー </a:t>
            </a:r>
            <a:r>
              <a:rPr lang="ja-JP" altLang="ja-JP" sz="1600" dirty="0">
                <a:solidFill>
                  <a:prstClr val="black"/>
                </a:solidFill>
                <a:latin typeface="メイリオ" panose="020B0604030504040204" pitchFamily="50" charset="-128"/>
                <a:ea typeface="メイリオ" panose="020B0604030504040204" pitchFamily="50" charset="-128"/>
              </a:rPr>
              <a:t>浅めで速く（回数を多くすることにより分時換気量を確保する）</a:t>
            </a:r>
          </a:p>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過換気（→低炭酸ガス血症、呼吸性アルカローシス）にならないように注意</a:t>
            </a:r>
            <a:br>
              <a:rPr lang="en-US" altLang="ja-JP" sz="1600" dirty="0">
                <a:solidFill>
                  <a:prstClr val="black"/>
                </a:solidFill>
                <a:latin typeface="メイリオ" panose="020B0604030504040204" pitchFamily="50" charset="-128"/>
                <a:ea typeface="メイリオ" panose="020B0604030504040204" pitchFamily="50" charset="-128"/>
              </a:rPr>
            </a:br>
            <a:r>
              <a:rPr lang="en-US" altLang="ja-JP" sz="1600" dirty="0">
                <a:solidFill>
                  <a:prstClr val="black"/>
                </a:solidFill>
                <a:latin typeface="メイリオ" panose="020B0604030504040204" pitchFamily="50" charset="-128"/>
                <a:ea typeface="メイリオ" panose="020B0604030504040204" pitchFamily="50" charset="-128"/>
              </a:rPr>
              <a:t>SpO</a:t>
            </a:r>
            <a:r>
              <a:rPr lang="en-US" altLang="ja-JP" sz="1600" baseline="-25000" dirty="0">
                <a:solidFill>
                  <a:prstClr val="black"/>
                </a:solidFill>
                <a:latin typeface="メイリオ" panose="020B0604030504040204" pitchFamily="50" charset="-128"/>
                <a:ea typeface="メイリオ" panose="020B0604030504040204" pitchFamily="50" charset="-128"/>
              </a:rPr>
              <a:t>2</a:t>
            </a:r>
            <a:r>
              <a:rPr lang="ja-JP" altLang="ja-JP" sz="1600" dirty="0">
                <a:solidFill>
                  <a:prstClr val="black"/>
                </a:solidFill>
                <a:latin typeface="メイリオ" panose="020B0604030504040204" pitchFamily="50" charset="-128"/>
                <a:ea typeface="メイリオ" panose="020B0604030504040204" pitchFamily="50" charset="-128"/>
              </a:rPr>
              <a:t>をモニターしながら</a:t>
            </a:r>
            <a:r>
              <a:rPr lang="en-US" altLang="ja-JP" sz="1600" dirty="0">
                <a:solidFill>
                  <a:prstClr val="black"/>
                </a:solidFill>
                <a:latin typeface="メイリオ" panose="020B0604030504040204" pitchFamily="50" charset="-128"/>
                <a:ea typeface="メイリオ" panose="020B0604030504040204" pitchFamily="50" charset="-128"/>
              </a:rPr>
              <a:t>SpO</a:t>
            </a:r>
            <a:r>
              <a:rPr lang="en-US" altLang="ja-JP" sz="1600" baseline="-25000" dirty="0">
                <a:solidFill>
                  <a:prstClr val="black"/>
                </a:solidFill>
                <a:latin typeface="メイリオ" panose="020B0604030504040204" pitchFamily="50" charset="-128"/>
                <a:ea typeface="メイリオ" panose="020B0604030504040204" pitchFamily="50" charset="-128"/>
              </a:rPr>
              <a:t>2</a:t>
            </a:r>
            <a:r>
              <a:rPr lang="ja-JP" altLang="ja-JP" sz="1600" dirty="0">
                <a:solidFill>
                  <a:prstClr val="black"/>
                </a:solidFill>
                <a:latin typeface="メイリオ" panose="020B0604030504040204" pitchFamily="50" charset="-128"/>
                <a:ea typeface="メイリオ" panose="020B0604030504040204" pitchFamily="50" charset="-128"/>
              </a:rPr>
              <a:t>が改善しない時には、リズムを速くする（回数を上げる）か、もっと大きく</a:t>
            </a:r>
            <a:r>
              <a:rPr lang="ja-JP" altLang="en-US" sz="1600" dirty="0">
                <a:solidFill>
                  <a:prstClr val="black"/>
                </a:solidFill>
                <a:latin typeface="メイリオ" panose="020B0604030504040204" pitchFamily="50" charset="-128"/>
                <a:ea typeface="メイリオ" panose="020B0604030504040204" pitchFamily="50" charset="-128"/>
              </a:rPr>
              <a:t>アンビュー</a:t>
            </a:r>
            <a:r>
              <a:rPr lang="ja-JP" altLang="ja-JP" sz="1600" dirty="0">
                <a:solidFill>
                  <a:prstClr val="black"/>
                </a:solidFill>
                <a:latin typeface="メイリオ" panose="020B0604030504040204" pitchFamily="50" charset="-128"/>
                <a:ea typeface="メイリオ" panose="020B0604030504040204" pitchFamily="50" charset="-128"/>
              </a:rPr>
              <a:t>バッグを押す</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　→ </a:t>
            </a:r>
            <a:r>
              <a:rPr lang="ja-JP" altLang="ja-JP" sz="1600" dirty="0">
                <a:solidFill>
                  <a:prstClr val="black"/>
                </a:solidFill>
                <a:latin typeface="メイリオ" panose="020B0604030504040204" pitchFamily="50" charset="-128"/>
                <a:ea typeface="メイリオ" panose="020B0604030504040204" pitchFamily="50" charset="-128"/>
              </a:rPr>
              <a:t>これでも上がらない時には酸素をつなぐ</a:t>
            </a:r>
          </a:p>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酸素なしで</a:t>
            </a:r>
            <a:r>
              <a:rPr lang="en-US" altLang="ja-JP" sz="1600" dirty="0">
                <a:solidFill>
                  <a:prstClr val="black"/>
                </a:solidFill>
                <a:latin typeface="メイリオ" panose="020B0604030504040204" pitchFamily="50" charset="-128"/>
                <a:ea typeface="メイリオ" panose="020B0604030504040204" pitchFamily="50" charset="-128"/>
              </a:rPr>
              <a:t>SpO</a:t>
            </a:r>
            <a:r>
              <a:rPr lang="en-US" altLang="ja-JP" sz="1600" baseline="-25000" dirty="0">
                <a:solidFill>
                  <a:prstClr val="black"/>
                </a:solidFill>
                <a:latin typeface="メイリオ" panose="020B0604030504040204" pitchFamily="50" charset="-128"/>
                <a:ea typeface="メイリオ" panose="020B0604030504040204" pitchFamily="50" charset="-128"/>
              </a:rPr>
              <a:t>2</a:t>
            </a:r>
            <a:r>
              <a:rPr lang="ja-JP" altLang="ja-JP" sz="1600" dirty="0">
                <a:solidFill>
                  <a:prstClr val="black"/>
                </a:solidFill>
                <a:latin typeface="メイリオ" panose="020B0604030504040204" pitchFamily="50" charset="-128"/>
                <a:ea typeface="メイリオ" panose="020B0604030504040204" pitchFamily="50" charset="-128"/>
              </a:rPr>
              <a:t>が</a:t>
            </a:r>
            <a:r>
              <a:rPr lang="en-US" altLang="ja-JP" sz="1600" dirty="0">
                <a:solidFill>
                  <a:prstClr val="black"/>
                </a:solidFill>
                <a:latin typeface="メイリオ" panose="020B0604030504040204" pitchFamily="50" charset="-128"/>
                <a:ea typeface="メイリオ" panose="020B0604030504040204" pitchFamily="50" charset="-128"/>
              </a:rPr>
              <a:t>98%</a:t>
            </a:r>
            <a:r>
              <a:rPr lang="ja-JP" altLang="ja-JP" sz="1600" dirty="0">
                <a:solidFill>
                  <a:prstClr val="black"/>
                </a:solidFill>
                <a:latin typeface="メイリオ" panose="020B0604030504040204" pitchFamily="50" charset="-128"/>
                <a:ea typeface="メイリオ" panose="020B0604030504040204" pitchFamily="50" charset="-128"/>
              </a:rPr>
              <a:t>〜</a:t>
            </a:r>
            <a:r>
              <a:rPr lang="en-US" altLang="ja-JP" sz="1600" dirty="0">
                <a:solidFill>
                  <a:prstClr val="black"/>
                </a:solidFill>
                <a:latin typeface="メイリオ" panose="020B0604030504040204" pitchFamily="50" charset="-128"/>
                <a:ea typeface="メイリオ" panose="020B0604030504040204" pitchFamily="50" charset="-128"/>
              </a:rPr>
              <a:t>100%</a:t>
            </a:r>
            <a:r>
              <a:rPr lang="ja-JP" altLang="ja-JP" sz="1600" dirty="0">
                <a:solidFill>
                  <a:prstClr val="black"/>
                </a:solidFill>
                <a:latin typeface="メイリオ" panose="020B0604030504040204" pitchFamily="50" charset="-128"/>
                <a:ea typeface="メイリオ" panose="020B0604030504040204" pitchFamily="50" charset="-128"/>
              </a:rPr>
              <a:t>になっている時には、過換気になっている可能性を考え、バギングを弱くする、または回数を減らす</a:t>
            </a:r>
            <a:endParaRPr lang="en-US" altLang="ja-JP" sz="1600" dirty="0">
              <a:solidFill>
                <a:prstClr val="black"/>
              </a:solidFill>
              <a:latin typeface="メイリオ" panose="020B0604030504040204" pitchFamily="50" charset="-128"/>
              <a:ea typeface="メイリオ" panose="020B0604030504040204" pitchFamily="50" charset="-128"/>
            </a:endParaRPr>
          </a:p>
          <a:p>
            <a:pPr>
              <a:lnSpc>
                <a:spcPct val="120000"/>
              </a:lnSpc>
              <a:spcBef>
                <a:spcPts val="599"/>
              </a:spcBef>
            </a:pPr>
            <a:r>
              <a:rPr lang="ja-JP" altLang="ja-JP" sz="1600" dirty="0">
                <a:solidFill>
                  <a:prstClr val="black"/>
                </a:solidFill>
                <a:latin typeface="メイリオ" panose="020B0604030504040204" pitchFamily="50" charset="-128"/>
                <a:ea typeface="メイリオ" panose="020B0604030504040204" pitchFamily="50" charset="-128"/>
              </a:rPr>
              <a:t>カフ付</a:t>
            </a:r>
            <a:r>
              <a:rPr lang="ja-JP" altLang="en-US" sz="1600" dirty="0">
                <a:solidFill>
                  <a:prstClr val="black"/>
                </a:solidFill>
                <a:latin typeface="メイリオ" panose="020B0604030504040204" pitchFamily="50" charset="-128"/>
                <a:ea typeface="メイリオ" panose="020B0604030504040204" pitchFamily="50" charset="-128"/>
              </a:rPr>
              <a:t>気管</a:t>
            </a:r>
            <a:r>
              <a:rPr lang="ja-JP" altLang="ja-JP" sz="1600" dirty="0">
                <a:solidFill>
                  <a:prstClr val="black"/>
                </a:solidFill>
                <a:latin typeface="メイリオ" panose="020B0604030504040204" pitchFamily="50" charset="-128"/>
                <a:ea typeface="メイリオ" panose="020B0604030504040204" pitchFamily="50" charset="-128"/>
              </a:rPr>
              <a:t>カニューレのケースで、バギングでもエア入りが不良の時（気管切開孔か喉頭咽頭の方向に漏れてくる時）には、一時的にカフをさらに膨らます</a:t>
            </a:r>
          </a:p>
        </p:txBody>
      </p:sp>
      <p:sp>
        <p:nvSpPr>
          <p:cNvPr id="5" name="タイトル 4">
            <a:extLst>
              <a:ext uri="{FF2B5EF4-FFF2-40B4-BE49-F238E27FC236}">
                <a16:creationId xmlns:a16="http://schemas.microsoft.com/office/drawing/2014/main" id="{127A3AF1-00B9-4EF6-A382-33DF358F52AC}"/>
              </a:ext>
            </a:extLst>
          </p:cNvPr>
          <p:cNvSpPr>
            <a:spLocks noGrp="1"/>
          </p:cNvSpPr>
          <p:nvPr>
            <p:ph type="title"/>
          </p:nvPr>
        </p:nvSpPr>
        <p:spPr/>
        <p:txBody>
          <a:bodyPr>
            <a:normAutofit/>
          </a:bodyPr>
          <a:lstStyle/>
          <a:p>
            <a:r>
              <a:rPr lang="ja-JP" altLang="ja-JP" sz="2799" dirty="0">
                <a:solidFill>
                  <a:prstClr val="black"/>
                </a:solidFill>
              </a:rPr>
              <a:t>実際のバギング</a:t>
            </a:r>
            <a:r>
              <a:rPr lang="ja-JP" altLang="en-US" sz="2799" dirty="0">
                <a:solidFill>
                  <a:prstClr val="black"/>
                </a:solidFill>
                <a:latin typeface="ＭＳ Ｐゴシック" panose="020B0600070205080204" pitchFamily="50" charset="-128"/>
              </a:rPr>
              <a:t>②</a:t>
            </a:r>
            <a:endParaRPr lang="ja-JP" altLang="en-US" sz="2799" dirty="0"/>
          </a:p>
        </p:txBody>
      </p:sp>
      <p:sp>
        <p:nvSpPr>
          <p:cNvPr id="6" name="テキスト プレースホルダー 5">
            <a:extLst>
              <a:ext uri="{FF2B5EF4-FFF2-40B4-BE49-F238E27FC236}">
                <a16:creationId xmlns:a16="http://schemas.microsoft.com/office/drawing/2014/main" id="{11EB6DA1-E970-4C55-86BF-F81C55BA9EBA}"/>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554751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862972B-39A5-4210-BE77-14D004C29002}"/>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カニューレフリー</a:t>
            </a:r>
            <a:br>
              <a:rPr lang="en-US" altLang="ja-JP" sz="2799" dirty="0"/>
            </a:br>
            <a:r>
              <a:rPr lang="ja-JP" altLang="en-US" sz="2799" dirty="0"/>
              <a:t>（気管カニューレ挿入なし）での気管切開管理</a:t>
            </a:r>
          </a:p>
        </p:txBody>
      </p:sp>
      <p:sp>
        <p:nvSpPr>
          <p:cNvPr id="47" name="テキスト ボックス 3">
            <a:extLst>
              <a:ext uri="{FF2B5EF4-FFF2-40B4-BE49-F238E27FC236}">
                <a16:creationId xmlns:a16="http://schemas.microsoft.com/office/drawing/2014/main" id="{23103AF5-43F3-4D47-8028-F810520081DD}"/>
              </a:ext>
            </a:extLst>
          </p:cNvPr>
          <p:cNvSpPr txBox="1">
            <a:spLocks noChangeArrowheads="1"/>
          </p:cNvSpPr>
          <p:nvPr/>
        </p:nvSpPr>
        <p:spPr bwMode="auto">
          <a:xfrm>
            <a:off x="1703541" y="2066797"/>
            <a:ext cx="7685136" cy="448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気管切開孔やその下の気管の狭窄・閉塞から、呼吸困難、窒息を生ずることがある（狭窄部に分泌物がひっかかることも含め）</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一定時間は気管カニューレを挿入しておく．</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このリスクのあるケースでは無理にカニューレフリーにしない</a:t>
            </a:r>
          </a:p>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吸引チューブが初めから、直接に気管孔と気管粘膜に当たる</a:t>
            </a:r>
            <a:r>
              <a:rPr lang="en-US" altLang="ja-JP" sz="1600" dirty="0">
                <a:solidFill>
                  <a:prstClr val="black"/>
                </a:solidFill>
                <a:latin typeface="メイリオ"/>
                <a:ea typeface="メイリオ"/>
                <a:cs typeface="メイリオ"/>
              </a:rPr>
              <a:t>】</a:t>
            </a:r>
          </a:p>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吸引による気管孔と気管粘膜の損傷のリスクが高くなる</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吸引チューブは先の丸いネラトンチューブを使用、圧を守る</a:t>
            </a:r>
          </a:p>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教職員による吸引は不可である</a:t>
            </a:r>
            <a:r>
              <a:rPr lang="en-US" altLang="ja-JP" sz="1600" dirty="0">
                <a:solidFill>
                  <a:prstClr val="black"/>
                </a:solidFill>
                <a:latin typeface="メイリオ"/>
                <a:ea typeface="メイリオ"/>
                <a:cs typeface="メイリオ"/>
              </a:rPr>
              <a:t>】</a:t>
            </a:r>
          </a:p>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人工鼻、スピーチバルブが装着できない</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加湿、保護は、トラキマスク、ラリンゴフォームフィルター、ガーゼで行う</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a:t>
            </a:r>
            <a:r>
              <a:rPr lang="ja-JP" altLang="en-US" sz="1600" dirty="0">
                <a:solidFill>
                  <a:srgbClr val="FF0000"/>
                </a:solidFill>
                <a:latin typeface="メイリオ"/>
                <a:ea typeface="メイリオ"/>
                <a:cs typeface="メイリオ"/>
              </a:rPr>
              <a:t>粘稠な分泌物が付着したガーゼによる窒息</a:t>
            </a:r>
            <a:r>
              <a:rPr lang="ja-JP" altLang="en-US" sz="1600" dirty="0">
                <a:solidFill>
                  <a:prstClr val="black"/>
                </a:solidFill>
                <a:latin typeface="メイリオ"/>
                <a:ea typeface="メイリオ"/>
                <a:cs typeface="メイリオ"/>
              </a:rPr>
              <a:t>のリスクに注意</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気管孔を指で塞いで発声できるケースもある</a:t>
            </a:r>
          </a:p>
          <a:p>
            <a:pPr marL="212708" indent="-212708" defTabSz="457161">
              <a:lnSpc>
                <a:spcPct val="114000"/>
              </a:lnSpc>
              <a:spcBef>
                <a:spcPts val="800"/>
              </a:spcBef>
              <a:defRPr/>
            </a:pPr>
            <a:r>
              <a:rPr lang="en-US" altLang="ja-JP" sz="1600" dirty="0">
                <a:solidFill>
                  <a:prstClr val="black"/>
                </a:solidFill>
                <a:latin typeface="メイリオ"/>
                <a:ea typeface="メイリオ"/>
                <a:cs typeface="メイリオ"/>
              </a:rPr>
              <a:t>【</a:t>
            </a:r>
            <a:r>
              <a:rPr lang="ja-JP" altLang="en-US" sz="1600" dirty="0">
                <a:solidFill>
                  <a:prstClr val="black"/>
                </a:solidFill>
                <a:latin typeface="メイリオ"/>
                <a:ea typeface="メイリオ"/>
                <a:cs typeface="メイリオ"/>
              </a:rPr>
              <a:t>バギング、カフアシスト、</a:t>
            </a:r>
            <a:r>
              <a:rPr lang="en-US" altLang="ja-JP" sz="1600" dirty="0">
                <a:solidFill>
                  <a:prstClr val="black"/>
                </a:solidFill>
                <a:latin typeface="メイリオ"/>
                <a:ea typeface="メイリオ"/>
                <a:cs typeface="メイリオ"/>
              </a:rPr>
              <a:t>IPV</a:t>
            </a:r>
            <a:r>
              <a:rPr lang="ja-JP" altLang="en-US" sz="1600" dirty="0">
                <a:solidFill>
                  <a:prstClr val="black"/>
                </a:solidFill>
                <a:latin typeface="メイリオ"/>
                <a:ea typeface="メイリオ"/>
                <a:cs typeface="メイリオ"/>
              </a:rPr>
              <a:t>（パーカッションベンチレーター）が、しにくい</a:t>
            </a:r>
            <a:r>
              <a:rPr lang="en-US" altLang="ja-JP" sz="1600" dirty="0">
                <a:solidFill>
                  <a:prstClr val="black"/>
                </a:solidFill>
                <a:latin typeface="メイリオ"/>
                <a:ea typeface="メイリオ"/>
                <a:cs typeface="メイリオ"/>
              </a:rPr>
              <a:t>】</a:t>
            </a:r>
            <a:br>
              <a:rPr lang="en-US" altLang="ja-JP" sz="1600" dirty="0">
                <a:solidFill>
                  <a:prstClr val="black"/>
                </a:solidFill>
                <a:latin typeface="メイリオ"/>
                <a:ea typeface="メイリオ"/>
                <a:cs typeface="メイリオ"/>
              </a:rPr>
            </a:br>
            <a:r>
              <a:rPr lang="ja-JP" altLang="en-US" sz="1600" dirty="0">
                <a:solidFill>
                  <a:prstClr val="black"/>
                </a:solidFill>
                <a:latin typeface="メイリオ"/>
                <a:ea typeface="メイリオ"/>
                <a:cs typeface="メイリオ"/>
              </a:rPr>
              <a:t>　インファントマスクを気管孔に密着させて行う</a:t>
            </a:r>
          </a:p>
        </p:txBody>
      </p:sp>
      <p:sp>
        <p:nvSpPr>
          <p:cNvPr id="3" name="四角形: 角を丸くする 2">
            <a:extLst>
              <a:ext uri="{FF2B5EF4-FFF2-40B4-BE49-F238E27FC236}">
                <a16:creationId xmlns:a16="http://schemas.microsoft.com/office/drawing/2014/main" id="{82A29670-1636-41E6-BC39-F5B3F166C4A4}"/>
              </a:ext>
            </a:extLst>
          </p:cNvPr>
          <p:cNvSpPr/>
          <p:nvPr/>
        </p:nvSpPr>
        <p:spPr>
          <a:xfrm>
            <a:off x="681040" y="1520828"/>
            <a:ext cx="872189" cy="358079"/>
          </a:xfrm>
          <a:prstGeom prst="roundRect">
            <a:avLst>
              <a:gd name="adj" fmla="val 3066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defTabSz="914324">
              <a:defRPr/>
            </a:pPr>
            <a:r>
              <a:rPr lang="ja-JP" altLang="en-US" dirty="0">
                <a:solidFill>
                  <a:srgbClr val="000000"/>
                </a:solidFill>
                <a:latin typeface="メイリオ" panose="020B0604030504040204" pitchFamily="50" charset="-128"/>
                <a:ea typeface="メイリオ" panose="020B0604030504040204" pitchFamily="50" charset="-128"/>
              </a:rPr>
              <a:t>利点</a:t>
            </a:r>
          </a:p>
        </p:txBody>
      </p:sp>
      <p:sp>
        <p:nvSpPr>
          <p:cNvPr id="11" name="四角形: 角を丸くする 10">
            <a:extLst>
              <a:ext uri="{FF2B5EF4-FFF2-40B4-BE49-F238E27FC236}">
                <a16:creationId xmlns:a16="http://schemas.microsoft.com/office/drawing/2014/main" id="{8AAED9FE-F7E1-4D0D-981A-BB55E7A9B73F}"/>
              </a:ext>
            </a:extLst>
          </p:cNvPr>
          <p:cNvSpPr/>
          <p:nvPr/>
        </p:nvSpPr>
        <p:spPr>
          <a:xfrm>
            <a:off x="681040" y="1996540"/>
            <a:ext cx="872189" cy="4528085"/>
          </a:xfrm>
          <a:prstGeom prst="roundRect">
            <a:avLst>
              <a:gd name="adj" fmla="val 1234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defTabSz="914324">
              <a:defRPr/>
            </a:pPr>
            <a:r>
              <a:rPr lang="en-US" altLang="ja-JP" dirty="0">
                <a:solidFill>
                  <a:srgbClr val="000000"/>
                </a:solidFill>
                <a:latin typeface="メイリオ" panose="020B0604030504040204" pitchFamily="50" charset="-128"/>
                <a:ea typeface="メイリオ" panose="020B0604030504040204" pitchFamily="50" charset="-128"/>
              </a:rPr>
              <a:t>【</a:t>
            </a:r>
            <a:r>
              <a:rPr lang="ja-JP" altLang="en-US" dirty="0">
                <a:solidFill>
                  <a:srgbClr val="000000"/>
                </a:solidFill>
                <a:latin typeface="メイリオ" panose="020B0604030504040204" pitchFamily="50" charset="-128"/>
                <a:ea typeface="メイリオ" panose="020B0604030504040204" pitchFamily="50" charset="-128"/>
              </a:rPr>
              <a:t>問題点</a:t>
            </a:r>
            <a:r>
              <a:rPr lang="en-US" altLang="ja-JP" dirty="0">
                <a:solidFill>
                  <a:srgbClr val="000000"/>
                </a:solidFill>
                <a:latin typeface="メイリオ" panose="020B0604030504040204" pitchFamily="50" charset="-128"/>
                <a:ea typeface="メイリオ" panose="020B0604030504040204" pitchFamily="50" charset="-128"/>
              </a:rPr>
              <a:t>】</a:t>
            </a:r>
            <a:r>
              <a:rPr lang="ja-JP" altLang="en-US" dirty="0">
                <a:solidFill>
                  <a:srgbClr val="000000"/>
                </a:solidFill>
                <a:latin typeface="メイリオ" panose="020B0604030504040204" pitchFamily="50" charset="-128"/>
                <a:ea typeface="メイリオ" panose="020B0604030504040204" pitchFamily="50" charset="-128"/>
              </a:rPr>
              <a:t>と対応法</a:t>
            </a:r>
          </a:p>
        </p:txBody>
      </p:sp>
      <p:sp>
        <p:nvSpPr>
          <p:cNvPr id="14" name="テキスト ボックス 3">
            <a:extLst>
              <a:ext uri="{FF2B5EF4-FFF2-40B4-BE49-F238E27FC236}">
                <a16:creationId xmlns:a16="http://schemas.microsoft.com/office/drawing/2014/main" id="{6C1BA42B-B7AF-48CF-BB5F-35F7D8F4EDA2}"/>
              </a:ext>
            </a:extLst>
          </p:cNvPr>
          <p:cNvSpPr txBox="1">
            <a:spLocks noChangeArrowheads="1"/>
          </p:cNvSpPr>
          <p:nvPr/>
        </p:nvSpPr>
        <p:spPr bwMode="auto">
          <a:xfrm>
            <a:off x="1828801" y="1553229"/>
            <a:ext cx="7408862" cy="398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pPr marL="212708" indent="-212708" defTabSz="457161">
              <a:lnSpc>
                <a:spcPct val="114000"/>
              </a:lnSpc>
              <a:spcBef>
                <a:spcPts val="599"/>
              </a:spcBef>
              <a:defRPr/>
            </a:pPr>
            <a:r>
              <a:rPr lang="ja-JP" altLang="en-US" sz="1800" dirty="0">
                <a:solidFill>
                  <a:prstClr val="black"/>
                </a:solidFill>
                <a:latin typeface="メイリオ"/>
                <a:ea typeface="メイリオ"/>
                <a:cs typeface="メイリオ"/>
              </a:rPr>
              <a:t>気管カニューレによる合併症、刺激感を避けることができる</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75621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スピーチバルブをつけることによって</a:t>
            </a:r>
          </a:p>
        </p:txBody>
      </p:sp>
      <p:sp>
        <p:nvSpPr>
          <p:cNvPr id="9" name="Freeform 47">
            <a:extLst>
              <a:ext uri="{FF2B5EF4-FFF2-40B4-BE49-F238E27FC236}">
                <a16:creationId xmlns:a16="http://schemas.microsoft.com/office/drawing/2014/main" id="{0EA12E35-A46A-4B0E-8910-B3B4E5480360}"/>
              </a:ext>
            </a:extLst>
          </p:cNvPr>
          <p:cNvSpPr>
            <a:spLocks/>
          </p:cNvSpPr>
          <p:nvPr/>
        </p:nvSpPr>
        <p:spPr bwMode="auto">
          <a:xfrm>
            <a:off x="6927889" y="2485230"/>
            <a:ext cx="663575" cy="3213100"/>
          </a:xfrm>
          <a:custGeom>
            <a:avLst/>
            <a:gdLst>
              <a:gd name="T0" fmla="*/ 418 w 418"/>
              <a:gd name="T1" fmla="*/ 0 h 2024"/>
              <a:gd name="T2" fmla="*/ 161 w 418"/>
              <a:gd name="T3" fmla="*/ 257 h 2024"/>
              <a:gd name="T4" fmla="*/ 36 w 418"/>
              <a:gd name="T5" fmla="*/ 428 h 2024"/>
              <a:gd name="T6" fmla="*/ 5 w 418"/>
              <a:gd name="T7" fmla="*/ 709 h 2024"/>
              <a:gd name="T8" fmla="*/ 5 w 418"/>
              <a:gd name="T9" fmla="*/ 2024 h 2024"/>
              <a:gd name="T10" fmla="*/ 0 60000 65536"/>
              <a:gd name="T11" fmla="*/ 0 60000 65536"/>
              <a:gd name="T12" fmla="*/ 0 60000 65536"/>
              <a:gd name="T13" fmla="*/ 0 60000 65536"/>
              <a:gd name="T14" fmla="*/ 0 60000 65536"/>
              <a:gd name="T15" fmla="*/ 0 w 418"/>
              <a:gd name="T16" fmla="*/ 0 h 2024"/>
              <a:gd name="T17" fmla="*/ 418 w 418"/>
              <a:gd name="T18" fmla="*/ 2024 h 2024"/>
            </a:gdLst>
            <a:ahLst/>
            <a:cxnLst>
              <a:cxn ang="T10">
                <a:pos x="T0" y="T1"/>
              </a:cxn>
              <a:cxn ang="T11">
                <a:pos x="T2" y="T3"/>
              </a:cxn>
              <a:cxn ang="T12">
                <a:pos x="T4" y="T5"/>
              </a:cxn>
              <a:cxn ang="T13">
                <a:pos x="T6" y="T7"/>
              </a:cxn>
              <a:cxn ang="T14">
                <a:pos x="T8" y="T9"/>
              </a:cxn>
            </a:cxnLst>
            <a:rect l="T15" t="T16" r="T17" b="T18"/>
            <a:pathLst>
              <a:path w="418" h="2024">
                <a:moveTo>
                  <a:pt x="418" y="0"/>
                </a:moveTo>
                <a:cubicBezTo>
                  <a:pt x="321" y="93"/>
                  <a:pt x="225" y="186"/>
                  <a:pt x="161" y="257"/>
                </a:cubicBezTo>
                <a:cubicBezTo>
                  <a:pt x="97" y="328"/>
                  <a:pt x="62" y="353"/>
                  <a:pt x="36" y="428"/>
                </a:cubicBezTo>
                <a:cubicBezTo>
                  <a:pt x="10" y="503"/>
                  <a:pt x="10" y="443"/>
                  <a:pt x="5" y="709"/>
                </a:cubicBezTo>
                <a:cubicBezTo>
                  <a:pt x="0" y="975"/>
                  <a:pt x="2" y="1499"/>
                  <a:pt x="5" y="2024"/>
                </a:cubicBezTo>
              </a:path>
            </a:pathLst>
          </a:custGeom>
          <a:noFill/>
          <a:ln w="76200" cap="flat" cmpd="sng">
            <a:solidFill>
              <a:srgbClr val="FFFFC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0" name="Freeform 2">
            <a:extLst>
              <a:ext uri="{FF2B5EF4-FFF2-40B4-BE49-F238E27FC236}">
                <a16:creationId xmlns:a16="http://schemas.microsoft.com/office/drawing/2014/main" id="{35CED301-DCC5-4F92-9761-5AAB8FC91917}"/>
              </a:ext>
            </a:extLst>
          </p:cNvPr>
          <p:cNvSpPr>
            <a:spLocks/>
          </p:cNvSpPr>
          <p:nvPr/>
        </p:nvSpPr>
        <p:spPr bwMode="auto">
          <a:xfrm>
            <a:off x="2351128" y="2374106"/>
            <a:ext cx="663575" cy="3213100"/>
          </a:xfrm>
          <a:custGeom>
            <a:avLst/>
            <a:gdLst>
              <a:gd name="T0" fmla="*/ 418 w 418"/>
              <a:gd name="T1" fmla="*/ 0 h 2024"/>
              <a:gd name="T2" fmla="*/ 161 w 418"/>
              <a:gd name="T3" fmla="*/ 257 h 2024"/>
              <a:gd name="T4" fmla="*/ 36 w 418"/>
              <a:gd name="T5" fmla="*/ 428 h 2024"/>
              <a:gd name="T6" fmla="*/ 5 w 418"/>
              <a:gd name="T7" fmla="*/ 709 h 2024"/>
              <a:gd name="T8" fmla="*/ 5 w 418"/>
              <a:gd name="T9" fmla="*/ 2024 h 2024"/>
              <a:gd name="T10" fmla="*/ 0 60000 65536"/>
              <a:gd name="T11" fmla="*/ 0 60000 65536"/>
              <a:gd name="T12" fmla="*/ 0 60000 65536"/>
              <a:gd name="T13" fmla="*/ 0 60000 65536"/>
              <a:gd name="T14" fmla="*/ 0 60000 65536"/>
              <a:gd name="T15" fmla="*/ 0 w 418"/>
              <a:gd name="T16" fmla="*/ 0 h 2024"/>
              <a:gd name="T17" fmla="*/ 418 w 418"/>
              <a:gd name="T18" fmla="*/ 2024 h 2024"/>
            </a:gdLst>
            <a:ahLst/>
            <a:cxnLst>
              <a:cxn ang="T10">
                <a:pos x="T0" y="T1"/>
              </a:cxn>
              <a:cxn ang="T11">
                <a:pos x="T2" y="T3"/>
              </a:cxn>
              <a:cxn ang="T12">
                <a:pos x="T4" y="T5"/>
              </a:cxn>
              <a:cxn ang="T13">
                <a:pos x="T6" y="T7"/>
              </a:cxn>
              <a:cxn ang="T14">
                <a:pos x="T8" y="T9"/>
              </a:cxn>
            </a:cxnLst>
            <a:rect l="T15" t="T16" r="T17" b="T18"/>
            <a:pathLst>
              <a:path w="418" h="2024">
                <a:moveTo>
                  <a:pt x="418" y="0"/>
                </a:moveTo>
                <a:cubicBezTo>
                  <a:pt x="321" y="93"/>
                  <a:pt x="225" y="186"/>
                  <a:pt x="161" y="257"/>
                </a:cubicBezTo>
                <a:cubicBezTo>
                  <a:pt x="97" y="328"/>
                  <a:pt x="62" y="353"/>
                  <a:pt x="36" y="428"/>
                </a:cubicBezTo>
                <a:cubicBezTo>
                  <a:pt x="10" y="503"/>
                  <a:pt x="10" y="443"/>
                  <a:pt x="5" y="709"/>
                </a:cubicBezTo>
                <a:cubicBezTo>
                  <a:pt x="0" y="975"/>
                  <a:pt x="2" y="1499"/>
                  <a:pt x="5" y="2024"/>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2" name="Line 4">
            <a:extLst>
              <a:ext uri="{FF2B5EF4-FFF2-40B4-BE49-F238E27FC236}">
                <a16:creationId xmlns:a16="http://schemas.microsoft.com/office/drawing/2014/main" id="{0FEE5A0A-1D32-4723-B084-798E566EE734}"/>
              </a:ext>
            </a:extLst>
          </p:cNvPr>
          <p:cNvSpPr>
            <a:spLocks noChangeShapeType="1"/>
          </p:cNvSpPr>
          <p:nvPr/>
        </p:nvSpPr>
        <p:spPr bwMode="auto">
          <a:xfrm flipH="1">
            <a:off x="2233654" y="2158207"/>
            <a:ext cx="646113" cy="623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3" name="Line 5">
            <a:extLst>
              <a:ext uri="{FF2B5EF4-FFF2-40B4-BE49-F238E27FC236}">
                <a16:creationId xmlns:a16="http://schemas.microsoft.com/office/drawing/2014/main" id="{994791BE-D8C2-420A-BD34-A101D430E7F2}"/>
              </a:ext>
            </a:extLst>
          </p:cNvPr>
          <p:cNvSpPr>
            <a:spLocks noChangeShapeType="1"/>
          </p:cNvSpPr>
          <p:nvPr/>
        </p:nvSpPr>
        <p:spPr bwMode="auto">
          <a:xfrm>
            <a:off x="2235239" y="2780509"/>
            <a:ext cx="0" cy="265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5" name="Line 6">
            <a:extLst>
              <a:ext uri="{FF2B5EF4-FFF2-40B4-BE49-F238E27FC236}">
                <a16:creationId xmlns:a16="http://schemas.microsoft.com/office/drawing/2014/main" id="{9A42E630-ED34-41E9-B5AF-AE10163767CD}"/>
              </a:ext>
            </a:extLst>
          </p:cNvPr>
          <p:cNvSpPr>
            <a:spLocks noChangeShapeType="1"/>
          </p:cNvSpPr>
          <p:nvPr/>
        </p:nvSpPr>
        <p:spPr bwMode="auto">
          <a:xfrm flipV="1">
            <a:off x="3243301" y="2855118"/>
            <a:ext cx="0" cy="25812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6" name="Line 7">
            <a:extLst>
              <a:ext uri="{FF2B5EF4-FFF2-40B4-BE49-F238E27FC236}">
                <a16:creationId xmlns:a16="http://schemas.microsoft.com/office/drawing/2014/main" id="{20C68ECF-FD18-46BE-8B0A-716DFE9D1C01}"/>
              </a:ext>
            </a:extLst>
          </p:cNvPr>
          <p:cNvSpPr>
            <a:spLocks noChangeShapeType="1"/>
          </p:cNvSpPr>
          <p:nvPr/>
        </p:nvSpPr>
        <p:spPr bwMode="auto">
          <a:xfrm flipV="1">
            <a:off x="1876463" y="2269333"/>
            <a:ext cx="0" cy="31670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7" name="AutoShape 8">
            <a:extLst>
              <a:ext uri="{FF2B5EF4-FFF2-40B4-BE49-F238E27FC236}">
                <a16:creationId xmlns:a16="http://schemas.microsoft.com/office/drawing/2014/main" id="{17F5748C-36D1-414C-AF20-3B35165E3943}"/>
              </a:ext>
            </a:extLst>
          </p:cNvPr>
          <p:cNvSpPr>
            <a:spLocks noChangeArrowheads="1"/>
          </p:cNvSpPr>
          <p:nvPr/>
        </p:nvSpPr>
        <p:spPr bwMode="auto">
          <a:xfrm flipV="1">
            <a:off x="2470189" y="4274344"/>
            <a:ext cx="531813" cy="952500"/>
          </a:xfrm>
          <a:prstGeom prst="can">
            <a:avLst>
              <a:gd name="adj" fmla="val 44776"/>
            </a:avLst>
          </a:prstGeom>
          <a:solidFill>
            <a:schemeClr val="bg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8" name="AutoShape 9">
            <a:extLst>
              <a:ext uri="{FF2B5EF4-FFF2-40B4-BE49-F238E27FC236}">
                <a16:creationId xmlns:a16="http://schemas.microsoft.com/office/drawing/2014/main" id="{DDB5D3EC-FE99-42AA-B1CF-5500629F90F4}"/>
              </a:ext>
            </a:extLst>
          </p:cNvPr>
          <p:cNvSpPr>
            <a:spLocks noChangeArrowheads="1"/>
          </p:cNvSpPr>
          <p:nvPr/>
        </p:nvSpPr>
        <p:spPr bwMode="auto">
          <a:xfrm flipH="1">
            <a:off x="1265277" y="3323432"/>
            <a:ext cx="1730375" cy="1655762"/>
          </a:xfrm>
          <a:custGeom>
            <a:avLst/>
            <a:gdLst>
              <a:gd name="T0" fmla="*/ 1211743 w 21600"/>
              <a:gd name="T1" fmla="*/ 0 h 21600"/>
              <a:gd name="T2" fmla="*/ 1211743 w 21600"/>
              <a:gd name="T3" fmla="*/ 931979 h 21600"/>
              <a:gd name="T4" fmla="*/ 259316 w 21600"/>
              <a:gd name="T5" fmla="*/ 1655762 h 21600"/>
              <a:gd name="T6" fmla="*/ 1730375 w 21600"/>
              <a:gd name="T7" fmla="*/ 46599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75000"/>
            </a:schemeClr>
          </a:solidFill>
          <a:ln>
            <a:noFill/>
          </a:ln>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19" name="Rectangle 10">
            <a:extLst>
              <a:ext uri="{FF2B5EF4-FFF2-40B4-BE49-F238E27FC236}">
                <a16:creationId xmlns:a16="http://schemas.microsoft.com/office/drawing/2014/main" id="{160AF4DD-5F6A-4562-9638-A7C77F548623}"/>
              </a:ext>
            </a:extLst>
          </p:cNvPr>
          <p:cNvSpPr>
            <a:spLocks noChangeArrowheads="1"/>
          </p:cNvSpPr>
          <p:nvPr/>
        </p:nvSpPr>
        <p:spPr bwMode="auto">
          <a:xfrm>
            <a:off x="1160503" y="3272632"/>
            <a:ext cx="655638" cy="1001712"/>
          </a:xfrm>
          <a:prstGeom prst="rect">
            <a:avLst/>
          </a:prstGeom>
          <a:solidFill>
            <a:schemeClr val="bg1"/>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0" name="AutoShape 11">
            <a:extLst>
              <a:ext uri="{FF2B5EF4-FFF2-40B4-BE49-F238E27FC236}">
                <a16:creationId xmlns:a16="http://schemas.microsoft.com/office/drawing/2014/main" id="{703E858B-B470-44AF-BA54-1FFD3EED9CF0}"/>
              </a:ext>
            </a:extLst>
          </p:cNvPr>
          <p:cNvSpPr>
            <a:spLocks noChangeArrowheads="1"/>
          </p:cNvSpPr>
          <p:nvPr/>
        </p:nvSpPr>
        <p:spPr bwMode="auto">
          <a:xfrm rot="-5400000">
            <a:off x="1397041" y="3458370"/>
            <a:ext cx="493713" cy="655638"/>
          </a:xfrm>
          <a:prstGeom prst="can">
            <a:avLst>
              <a:gd name="adj" fmla="val 33199"/>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1" name="Freeform 13">
            <a:extLst>
              <a:ext uri="{FF2B5EF4-FFF2-40B4-BE49-F238E27FC236}">
                <a16:creationId xmlns:a16="http://schemas.microsoft.com/office/drawing/2014/main" id="{C6800406-1B80-4362-B9A4-97A517A637EB}"/>
              </a:ext>
            </a:extLst>
          </p:cNvPr>
          <p:cNvSpPr>
            <a:spLocks/>
          </p:cNvSpPr>
          <p:nvPr/>
        </p:nvSpPr>
        <p:spPr bwMode="auto">
          <a:xfrm>
            <a:off x="1849476" y="3885409"/>
            <a:ext cx="781050" cy="1836737"/>
          </a:xfrm>
          <a:custGeom>
            <a:avLst/>
            <a:gdLst>
              <a:gd name="T0" fmla="*/ 0 w 492"/>
              <a:gd name="T1" fmla="*/ 5 h 1157"/>
              <a:gd name="T2" fmla="*/ 195 w 492"/>
              <a:gd name="T3" fmla="*/ 5 h 1157"/>
              <a:gd name="T4" fmla="*/ 304 w 492"/>
              <a:gd name="T5" fmla="*/ 36 h 1157"/>
              <a:gd name="T6" fmla="*/ 405 w 492"/>
              <a:gd name="T7" fmla="*/ 114 h 1157"/>
              <a:gd name="T8" fmla="*/ 475 w 492"/>
              <a:gd name="T9" fmla="*/ 207 h 1157"/>
              <a:gd name="T10" fmla="*/ 490 w 492"/>
              <a:gd name="T11" fmla="*/ 379 h 1157"/>
              <a:gd name="T12" fmla="*/ 490 w 492"/>
              <a:gd name="T13" fmla="*/ 721 h 1157"/>
              <a:gd name="T14" fmla="*/ 490 w 492"/>
              <a:gd name="T15" fmla="*/ 1157 h 1157"/>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1157"/>
              <a:gd name="T26" fmla="*/ 492 w 492"/>
              <a:gd name="T27" fmla="*/ 1157 h 1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1157">
                <a:moveTo>
                  <a:pt x="0" y="5"/>
                </a:moveTo>
                <a:cubicBezTo>
                  <a:pt x="72" y="2"/>
                  <a:pt x="144" y="0"/>
                  <a:pt x="195" y="5"/>
                </a:cubicBezTo>
                <a:cubicBezTo>
                  <a:pt x="246" y="10"/>
                  <a:pt x="269" y="18"/>
                  <a:pt x="304" y="36"/>
                </a:cubicBezTo>
                <a:cubicBezTo>
                  <a:pt x="339" y="54"/>
                  <a:pt x="377" y="86"/>
                  <a:pt x="405" y="114"/>
                </a:cubicBezTo>
                <a:cubicBezTo>
                  <a:pt x="433" y="142"/>
                  <a:pt x="461" y="163"/>
                  <a:pt x="475" y="207"/>
                </a:cubicBezTo>
                <a:cubicBezTo>
                  <a:pt x="489" y="251"/>
                  <a:pt x="488" y="293"/>
                  <a:pt x="490" y="379"/>
                </a:cubicBezTo>
                <a:cubicBezTo>
                  <a:pt x="492" y="465"/>
                  <a:pt x="490" y="591"/>
                  <a:pt x="490" y="721"/>
                </a:cubicBezTo>
                <a:cubicBezTo>
                  <a:pt x="490" y="851"/>
                  <a:pt x="489" y="1084"/>
                  <a:pt x="490" y="1157"/>
                </a:cubicBezTo>
              </a:path>
            </a:pathLst>
          </a:custGeom>
          <a:noFill/>
          <a:ln w="76200" cmpd="sng">
            <a:solidFill>
              <a:srgbClr val="33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2" name="Line 14">
            <a:extLst>
              <a:ext uri="{FF2B5EF4-FFF2-40B4-BE49-F238E27FC236}">
                <a16:creationId xmlns:a16="http://schemas.microsoft.com/office/drawing/2014/main" id="{EFB1392D-BC06-4CD0-AC9F-7FEE4C50B634}"/>
              </a:ext>
            </a:extLst>
          </p:cNvPr>
          <p:cNvSpPr>
            <a:spLocks noChangeShapeType="1"/>
          </p:cNvSpPr>
          <p:nvPr/>
        </p:nvSpPr>
        <p:spPr bwMode="auto">
          <a:xfrm>
            <a:off x="3965614" y="6004717"/>
            <a:ext cx="519112" cy="0"/>
          </a:xfrm>
          <a:prstGeom prst="line">
            <a:avLst/>
          </a:prstGeom>
          <a:noFill/>
          <a:ln w="762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3" name="Line 15">
            <a:extLst>
              <a:ext uri="{FF2B5EF4-FFF2-40B4-BE49-F238E27FC236}">
                <a16:creationId xmlns:a16="http://schemas.microsoft.com/office/drawing/2014/main" id="{43B517E4-53CD-4CDF-90B9-C6353271ABA1}"/>
              </a:ext>
            </a:extLst>
          </p:cNvPr>
          <p:cNvSpPr>
            <a:spLocks noChangeShapeType="1"/>
          </p:cNvSpPr>
          <p:nvPr/>
        </p:nvSpPr>
        <p:spPr bwMode="auto">
          <a:xfrm>
            <a:off x="3946565" y="6406355"/>
            <a:ext cx="519112"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4" name="Text Box 16">
            <a:extLst>
              <a:ext uri="{FF2B5EF4-FFF2-40B4-BE49-F238E27FC236}">
                <a16:creationId xmlns:a16="http://schemas.microsoft.com/office/drawing/2014/main" id="{FA6CB0DF-A10B-425E-AA89-5D143669DDB5}"/>
              </a:ext>
            </a:extLst>
          </p:cNvPr>
          <p:cNvSpPr txBox="1">
            <a:spLocks noChangeArrowheads="1"/>
          </p:cNvSpPr>
          <p:nvPr/>
        </p:nvSpPr>
        <p:spPr bwMode="auto">
          <a:xfrm>
            <a:off x="4500604" y="580945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a:solidFill>
                  <a:srgbClr val="000000"/>
                </a:solidFill>
                <a:latin typeface="メイリオ" panose="020B0604030504040204" pitchFamily="50" charset="-128"/>
                <a:ea typeface="メイリオ" panose="020B0604030504040204" pitchFamily="50" charset="-128"/>
              </a:rPr>
              <a:t>吸気</a:t>
            </a:r>
          </a:p>
        </p:txBody>
      </p:sp>
      <p:sp>
        <p:nvSpPr>
          <p:cNvPr id="25" name="Text Box 17">
            <a:extLst>
              <a:ext uri="{FF2B5EF4-FFF2-40B4-BE49-F238E27FC236}">
                <a16:creationId xmlns:a16="http://schemas.microsoft.com/office/drawing/2014/main" id="{CCB43244-87B7-4574-B2DE-D686447EB66B}"/>
              </a:ext>
            </a:extLst>
          </p:cNvPr>
          <p:cNvSpPr txBox="1">
            <a:spLocks noChangeArrowheads="1"/>
          </p:cNvSpPr>
          <p:nvPr/>
        </p:nvSpPr>
        <p:spPr bwMode="auto">
          <a:xfrm>
            <a:off x="4505368" y="622220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a:solidFill>
                  <a:srgbClr val="000000"/>
                </a:solidFill>
                <a:latin typeface="メイリオ" panose="020B0604030504040204" pitchFamily="50" charset="-128"/>
                <a:ea typeface="メイリオ" panose="020B0604030504040204" pitchFamily="50" charset="-128"/>
              </a:rPr>
              <a:t>呼気</a:t>
            </a:r>
          </a:p>
        </p:txBody>
      </p:sp>
      <p:sp>
        <p:nvSpPr>
          <p:cNvPr id="26" name="Freeform 19">
            <a:extLst>
              <a:ext uri="{FF2B5EF4-FFF2-40B4-BE49-F238E27FC236}">
                <a16:creationId xmlns:a16="http://schemas.microsoft.com/office/drawing/2014/main" id="{AAFA8E29-F5D0-4689-8F53-8A5EDB0C72B4}"/>
              </a:ext>
            </a:extLst>
          </p:cNvPr>
          <p:cNvSpPr>
            <a:spLocks/>
          </p:cNvSpPr>
          <p:nvPr/>
        </p:nvSpPr>
        <p:spPr bwMode="auto">
          <a:xfrm>
            <a:off x="1830426" y="3652044"/>
            <a:ext cx="998539" cy="1984375"/>
          </a:xfrm>
          <a:custGeom>
            <a:avLst/>
            <a:gdLst>
              <a:gd name="T0" fmla="*/ 0 w 622"/>
              <a:gd name="T1" fmla="*/ 8 h 1222"/>
              <a:gd name="T2" fmla="*/ 171 w 622"/>
              <a:gd name="T3" fmla="*/ 8 h 1222"/>
              <a:gd name="T4" fmla="*/ 264 w 622"/>
              <a:gd name="T5" fmla="*/ 8 h 1222"/>
              <a:gd name="T6" fmla="*/ 404 w 622"/>
              <a:gd name="T7" fmla="*/ 55 h 1222"/>
              <a:gd name="T8" fmla="*/ 521 w 622"/>
              <a:gd name="T9" fmla="*/ 140 h 1222"/>
              <a:gd name="T10" fmla="*/ 599 w 622"/>
              <a:gd name="T11" fmla="*/ 234 h 1222"/>
              <a:gd name="T12" fmla="*/ 615 w 622"/>
              <a:gd name="T13" fmla="*/ 358 h 1222"/>
              <a:gd name="T14" fmla="*/ 615 w 622"/>
              <a:gd name="T15" fmla="*/ 490 h 1222"/>
              <a:gd name="T16" fmla="*/ 622 w 622"/>
              <a:gd name="T17" fmla="*/ 1222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2"/>
              <a:gd name="T28" fmla="*/ 0 h 1222"/>
              <a:gd name="T29" fmla="*/ 622 w 622"/>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2" h="1222">
                <a:moveTo>
                  <a:pt x="0" y="8"/>
                </a:moveTo>
                <a:cubicBezTo>
                  <a:pt x="63" y="8"/>
                  <a:pt x="127" y="8"/>
                  <a:pt x="171" y="8"/>
                </a:cubicBezTo>
                <a:cubicBezTo>
                  <a:pt x="215" y="8"/>
                  <a:pt x="225" y="0"/>
                  <a:pt x="264" y="8"/>
                </a:cubicBezTo>
                <a:cubicBezTo>
                  <a:pt x="303" y="16"/>
                  <a:pt x="361" y="33"/>
                  <a:pt x="404" y="55"/>
                </a:cubicBezTo>
                <a:cubicBezTo>
                  <a:pt x="447" y="77"/>
                  <a:pt x="488" y="110"/>
                  <a:pt x="521" y="140"/>
                </a:cubicBezTo>
                <a:cubicBezTo>
                  <a:pt x="554" y="170"/>
                  <a:pt x="583" y="198"/>
                  <a:pt x="599" y="234"/>
                </a:cubicBezTo>
                <a:cubicBezTo>
                  <a:pt x="615" y="270"/>
                  <a:pt x="612" y="315"/>
                  <a:pt x="615" y="358"/>
                </a:cubicBezTo>
                <a:cubicBezTo>
                  <a:pt x="618" y="401"/>
                  <a:pt x="614" y="346"/>
                  <a:pt x="615" y="490"/>
                </a:cubicBezTo>
                <a:cubicBezTo>
                  <a:pt x="616" y="634"/>
                  <a:pt x="619" y="1100"/>
                  <a:pt x="622" y="1222"/>
                </a:cubicBezTo>
              </a:path>
            </a:pathLst>
          </a:custGeom>
          <a:noFill/>
          <a:ln w="762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7" name="Text Box 20">
            <a:extLst>
              <a:ext uri="{FF2B5EF4-FFF2-40B4-BE49-F238E27FC236}">
                <a16:creationId xmlns:a16="http://schemas.microsoft.com/office/drawing/2014/main" id="{D7BDF593-64ED-4A46-9496-EAA0BE25B686}"/>
              </a:ext>
            </a:extLst>
          </p:cNvPr>
          <p:cNvSpPr txBox="1">
            <a:spLocks noChangeArrowheads="1"/>
          </p:cNvSpPr>
          <p:nvPr/>
        </p:nvSpPr>
        <p:spPr bwMode="auto">
          <a:xfrm>
            <a:off x="3271876" y="2061152"/>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唾液の</a:t>
            </a:r>
          </a:p>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垂れ込み</a:t>
            </a:r>
          </a:p>
        </p:txBody>
      </p:sp>
      <p:sp>
        <p:nvSpPr>
          <p:cNvPr id="28" name="Freeform 21">
            <a:extLst>
              <a:ext uri="{FF2B5EF4-FFF2-40B4-BE49-F238E27FC236}">
                <a16:creationId xmlns:a16="http://schemas.microsoft.com/office/drawing/2014/main" id="{E1BA28D3-1F50-4513-AB2A-714D1D7736CA}"/>
              </a:ext>
            </a:extLst>
          </p:cNvPr>
          <p:cNvSpPr>
            <a:spLocks/>
          </p:cNvSpPr>
          <p:nvPr/>
        </p:nvSpPr>
        <p:spPr bwMode="auto">
          <a:xfrm>
            <a:off x="2914690" y="2596356"/>
            <a:ext cx="296862" cy="3027362"/>
          </a:xfrm>
          <a:custGeom>
            <a:avLst/>
            <a:gdLst>
              <a:gd name="T0" fmla="*/ 187 w 187"/>
              <a:gd name="T1" fmla="*/ 0 h 1907"/>
              <a:gd name="T2" fmla="*/ 55 w 187"/>
              <a:gd name="T3" fmla="*/ 109 h 1907"/>
              <a:gd name="T4" fmla="*/ 1 w 187"/>
              <a:gd name="T5" fmla="*/ 327 h 1907"/>
              <a:gd name="T6" fmla="*/ 63 w 187"/>
              <a:gd name="T7" fmla="*/ 615 h 1907"/>
              <a:gd name="T8" fmla="*/ 110 w 187"/>
              <a:gd name="T9" fmla="*/ 849 h 1907"/>
              <a:gd name="T10" fmla="*/ 117 w 187"/>
              <a:gd name="T11" fmla="*/ 1199 h 1907"/>
              <a:gd name="T12" fmla="*/ 117 w 187"/>
              <a:gd name="T13" fmla="*/ 1907 h 1907"/>
              <a:gd name="T14" fmla="*/ 0 60000 65536"/>
              <a:gd name="T15" fmla="*/ 0 60000 65536"/>
              <a:gd name="T16" fmla="*/ 0 60000 65536"/>
              <a:gd name="T17" fmla="*/ 0 60000 65536"/>
              <a:gd name="T18" fmla="*/ 0 60000 65536"/>
              <a:gd name="T19" fmla="*/ 0 60000 65536"/>
              <a:gd name="T20" fmla="*/ 0 60000 65536"/>
              <a:gd name="T21" fmla="*/ 0 w 187"/>
              <a:gd name="T22" fmla="*/ 0 h 1907"/>
              <a:gd name="T23" fmla="*/ 187 w 187"/>
              <a:gd name="T24" fmla="*/ 1907 h 1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907">
                <a:moveTo>
                  <a:pt x="187" y="0"/>
                </a:moveTo>
                <a:cubicBezTo>
                  <a:pt x="136" y="27"/>
                  <a:pt x="86" y="55"/>
                  <a:pt x="55" y="109"/>
                </a:cubicBezTo>
                <a:cubicBezTo>
                  <a:pt x="24" y="163"/>
                  <a:pt x="0" y="243"/>
                  <a:pt x="1" y="327"/>
                </a:cubicBezTo>
                <a:cubicBezTo>
                  <a:pt x="2" y="411"/>
                  <a:pt x="45" y="528"/>
                  <a:pt x="63" y="615"/>
                </a:cubicBezTo>
                <a:cubicBezTo>
                  <a:pt x="81" y="702"/>
                  <a:pt x="101" y="752"/>
                  <a:pt x="110" y="849"/>
                </a:cubicBezTo>
                <a:cubicBezTo>
                  <a:pt x="119" y="946"/>
                  <a:pt x="116" y="1023"/>
                  <a:pt x="117" y="1199"/>
                </a:cubicBezTo>
                <a:cubicBezTo>
                  <a:pt x="118" y="1375"/>
                  <a:pt x="117" y="1641"/>
                  <a:pt x="117" y="1907"/>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29" name="Freeform 23">
            <a:extLst>
              <a:ext uri="{FF2B5EF4-FFF2-40B4-BE49-F238E27FC236}">
                <a16:creationId xmlns:a16="http://schemas.microsoft.com/office/drawing/2014/main" id="{DADD5E38-48E9-40B1-87DF-3F66ADFF6388}"/>
              </a:ext>
            </a:extLst>
          </p:cNvPr>
          <p:cNvSpPr>
            <a:spLocks/>
          </p:cNvSpPr>
          <p:nvPr/>
        </p:nvSpPr>
        <p:spPr bwMode="auto">
          <a:xfrm>
            <a:off x="6926300" y="2702718"/>
            <a:ext cx="420689" cy="2921000"/>
          </a:xfrm>
          <a:custGeom>
            <a:avLst/>
            <a:gdLst>
              <a:gd name="T0" fmla="*/ 86 w 265"/>
              <a:gd name="T1" fmla="*/ 1840 h 1840"/>
              <a:gd name="T2" fmla="*/ 16 w 265"/>
              <a:gd name="T3" fmla="*/ 1606 h 1840"/>
              <a:gd name="T4" fmla="*/ 8 w 265"/>
              <a:gd name="T5" fmla="*/ 1217 h 1840"/>
              <a:gd name="T6" fmla="*/ 8 w 265"/>
              <a:gd name="T7" fmla="*/ 485 h 1840"/>
              <a:gd name="T8" fmla="*/ 55 w 265"/>
              <a:gd name="T9" fmla="*/ 252 h 1840"/>
              <a:gd name="T10" fmla="*/ 218 w 265"/>
              <a:gd name="T11" fmla="*/ 42 h 1840"/>
              <a:gd name="T12" fmla="*/ 265 w 265"/>
              <a:gd name="T13" fmla="*/ 3 h 1840"/>
              <a:gd name="T14" fmla="*/ 0 60000 65536"/>
              <a:gd name="T15" fmla="*/ 0 60000 65536"/>
              <a:gd name="T16" fmla="*/ 0 60000 65536"/>
              <a:gd name="T17" fmla="*/ 0 60000 65536"/>
              <a:gd name="T18" fmla="*/ 0 60000 65536"/>
              <a:gd name="T19" fmla="*/ 0 60000 65536"/>
              <a:gd name="T20" fmla="*/ 0 60000 65536"/>
              <a:gd name="T21" fmla="*/ 0 w 265"/>
              <a:gd name="T22" fmla="*/ 0 h 1840"/>
              <a:gd name="T23" fmla="*/ 265 w 265"/>
              <a:gd name="T24" fmla="*/ 1840 h 18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840">
                <a:moveTo>
                  <a:pt x="86" y="1840"/>
                </a:moveTo>
                <a:cubicBezTo>
                  <a:pt x="57" y="1775"/>
                  <a:pt x="29" y="1710"/>
                  <a:pt x="16" y="1606"/>
                </a:cubicBezTo>
                <a:cubicBezTo>
                  <a:pt x="3" y="1502"/>
                  <a:pt x="9" y="1404"/>
                  <a:pt x="8" y="1217"/>
                </a:cubicBezTo>
                <a:cubicBezTo>
                  <a:pt x="7" y="1030"/>
                  <a:pt x="0" y="646"/>
                  <a:pt x="8" y="485"/>
                </a:cubicBezTo>
                <a:cubicBezTo>
                  <a:pt x="16" y="324"/>
                  <a:pt x="20" y="326"/>
                  <a:pt x="55" y="252"/>
                </a:cubicBezTo>
                <a:cubicBezTo>
                  <a:pt x="90" y="178"/>
                  <a:pt x="183" y="84"/>
                  <a:pt x="218" y="42"/>
                </a:cubicBezTo>
                <a:cubicBezTo>
                  <a:pt x="253" y="0"/>
                  <a:pt x="259" y="1"/>
                  <a:pt x="265" y="3"/>
                </a:cubicBezTo>
              </a:path>
            </a:pathLst>
          </a:custGeom>
          <a:noFill/>
          <a:ln w="762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0" name="Line 24">
            <a:extLst>
              <a:ext uri="{FF2B5EF4-FFF2-40B4-BE49-F238E27FC236}">
                <a16:creationId xmlns:a16="http://schemas.microsoft.com/office/drawing/2014/main" id="{13808186-DE03-453C-8C79-936E6B9E0382}"/>
              </a:ext>
            </a:extLst>
          </p:cNvPr>
          <p:cNvSpPr>
            <a:spLocks noChangeShapeType="1"/>
          </p:cNvSpPr>
          <p:nvPr/>
        </p:nvSpPr>
        <p:spPr bwMode="auto">
          <a:xfrm flipH="1">
            <a:off x="6807239" y="2158207"/>
            <a:ext cx="646112" cy="623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1" name="Line 25">
            <a:extLst>
              <a:ext uri="{FF2B5EF4-FFF2-40B4-BE49-F238E27FC236}">
                <a16:creationId xmlns:a16="http://schemas.microsoft.com/office/drawing/2014/main" id="{8345C26C-EC17-4102-B937-E6DCBE0F9823}"/>
              </a:ext>
            </a:extLst>
          </p:cNvPr>
          <p:cNvSpPr>
            <a:spLocks noChangeShapeType="1"/>
          </p:cNvSpPr>
          <p:nvPr/>
        </p:nvSpPr>
        <p:spPr bwMode="auto">
          <a:xfrm>
            <a:off x="6807239" y="2780509"/>
            <a:ext cx="0" cy="265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2" name="Line 26">
            <a:extLst>
              <a:ext uri="{FF2B5EF4-FFF2-40B4-BE49-F238E27FC236}">
                <a16:creationId xmlns:a16="http://schemas.microsoft.com/office/drawing/2014/main" id="{F8C6E37F-0A12-4EB4-9C08-EBBBE8068CE6}"/>
              </a:ext>
            </a:extLst>
          </p:cNvPr>
          <p:cNvSpPr>
            <a:spLocks noChangeShapeType="1"/>
          </p:cNvSpPr>
          <p:nvPr/>
        </p:nvSpPr>
        <p:spPr bwMode="auto">
          <a:xfrm flipV="1">
            <a:off x="7815301" y="2855118"/>
            <a:ext cx="0" cy="25812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3" name="Line 27">
            <a:extLst>
              <a:ext uri="{FF2B5EF4-FFF2-40B4-BE49-F238E27FC236}">
                <a16:creationId xmlns:a16="http://schemas.microsoft.com/office/drawing/2014/main" id="{9BE1F44E-EBA1-4E01-AC05-AA8B5689BD7E}"/>
              </a:ext>
            </a:extLst>
          </p:cNvPr>
          <p:cNvSpPr>
            <a:spLocks noChangeShapeType="1"/>
          </p:cNvSpPr>
          <p:nvPr/>
        </p:nvSpPr>
        <p:spPr bwMode="auto">
          <a:xfrm flipV="1">
            <a:off x="6448464" y="2269333"/>
            <a:ext cx="0" cy="31670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4" name="AutoShape 28">
            <a:extLst>
              <a:ext uri="{FF2B5EF4-FFF2-40B4-BE49-F238E27FC236}">
                <a16:creationId xmlns:a16="http://schemas.microsoft.com/office/drawing/2014/main" id="{D8E2B8A1-1C5D-423C-A9D2-ACC64359E65A}"/>
              </a:ext>
            </a:extLst>
          </p:cNvPr>
          <p:cNvSpPr>
            <a:spLocks noChangeArrowheads="1"/>
          </p:cNvSpPr>
          <p:nvPr/>
        </p:nvSpPr>
        <p:spPr bwMode="auto">
          <a:xfrm flipV="1">
            <a:off x="7042188" y="4274344"/>
            <a:ext cx="531813" cy="952500"/>
          </a:xfrm>
          <a:prstGeom prst="can">
            <a:avLst>
              <a:gd name="adj" fmla="val 44776"/>
            </a:avLst>
          </a:prstGeom>
          <a:solidFill>
            <a:schemeClr val="bg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5" name="AutoShape 29">
            <a:extLst>
              <a:ext uri="{FF2B5EF4-FFF2-40B4-BE49-F238E27FC236}">
                <a16:creationId xmlns:a16="http://schemas.microsoft.com/office/drawing/2014/main" id="{0C68E297-B4C9-430D-A9E6-EDBA8F173A56}"/>
              </a:ext>
            </a:extLst>
          </p:cNvPr>
          <p:cNvSpPr>
            <a:spLocks noChangeArrowheads="1"/>
          </p:cNvSpPr>
          <p:nvPr/>
        </p:nvSpPr>
        <p:spPr bwMode="auto">
          <a:xfrm flipH="1">
            <a:off x="5837276" y="3323432"/>
            <a:ext cx="1730375" cy="1655762"/>
          </a:xfrm>
          <a:custGeom>
            <a:avLst/>
            <a:gdLst>
              <a:gd name="T0" fmla="*/ 1211743 w 21600"/>
              <a:gd name="T1" fmla="*/ 0 h 21600"/>
              <a:gd name="T2" fmla="*/ 1211743 w 21600"/>
              <a:gd name="T3" fmla="*/ 931979 h 21600"/>
              <a:gd name="T4" fmla="*/ 259316 w 21600"/>
              <a:gd name="T5" fmla="*/ 1655762 h 21600"/>
              <a:gd name="T6" fmla="*/ 1730375 w 21600"/>
              <a:gd name="T7" fmla="*/ 46599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75000"/>
            </a:schemeClr>
          </a:solidFill>
          <a:ln>
            <a:noFill/>
          </a:ln>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6" name="Rectangle 30">
            <a:extLst>
              <a:ext uri="{FF2B5EF4-FFF2-40B4-BE49-F238E27FC236}">
                <a16:creationId xmlns:a16="http://schemas.microsoft.com/office/drawing/2014/main" id="{CC7AF609-B381-4BFE-8B99-B6BA0F0696C7}"/>
              </a:ext>
            </a:extLst>
          </p:cNvPr>
          <p:cNvSpPr>
            <a:spLocks noChangeArrowheads="1"/>
          </p:cNvSpPr>
          <p:nvPr/>
        </p:nvSpPr>
        <p:spPr bwMode="auto">
          <a:xfrm>
            <a:off x="5732502" y="3285333"/>
            <a:ext cx="655638" cy="1001712"/>
          </a:xfrm>
          <a:prstGeom prst="rect">
            <a:avLst/>
          </a:prstGeom>
          <a:solidFill>
            <a:schemeClr val="bg1"/>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7" name="AutoShape 31">
            <a:extLst>
              <a:ext uri="{FF2B5EF4-FFF2-40B4-BE49-F238E27FC236}">
                <a16:creationId xmlns:a16="http://schemas.microsoft.com/office/drawing/2014/main" id="{2B51F500-5438-4BB6-8D2E-4634AC6A2342}"/>
              </a:ext>
            </a:extLst>
          </p:cNvPr>
          <p:cNvSpPr>
            <a:spLocks noChangeArrowheads="1"/>
          </p:cNvSpPr>
          <p:nvPr/>
        </p:nvSpPr>
        <p:spPr bwMode="auto">
          <a:xfrm rot="-5400000">
            <a:off x="5969040" y="3458370"/>
            <a:ext cx="493713" cy="655638"/>
          </a:xfrm>
          <a:prstGeom prst="can">
            <a:avLst>
              <a:gd name="adj" fmla="val 33199"/>
            </a:avLst>
          </a:prstGeom>
          <a:solidFill>
            <a:schemeClr val="bg1">
              <a:lumMod val="75000"/>
            </a:schemeClr>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38" name="AutoShape 32">
            <a:extLst>
              <a:ext uri="{FF2B5EF4-FFF2-40B4-BE49-F238E27FC236}">
                <a16:creationId xmlns:a16="http://schemas.microsoft.com/office/drawing/2014/main" id="{6402A675-C993-4F0E-B66B-B6309B005C0D}"/>
              </a:ext>
            </a:extLst>
          </p:cNvPr>
          <p:cNvSpPr>
            <a:spLocks noChangeArrowheads="1"/>
          </p:cNvSpPr>
          <p:nvPr/>
        </p:nvSpPr>
        <p:spPr bwMode="auto">
          <a:xfrm rot="-5400000">
            <a:off x="5468185" y="3559175"/>
            <a:ext cx="668337" cy="457200"/>
          </a:xfrm>
          <a:prstGeom prst="can">
            <a:avLst>
              <a:gd name="adj" fmla="val 25000"/>
            </a:avLst>
          </a:prstGeom>
          <a:solidFill>
            <a:schemeClr val="accent1"/>
          </a:solidFill>
          <a:ln w="9525">
            <a:solidFill>
              <a:schemeClr val="tx1"/>
            </a:solidFill>
            <a:round/>
            <a:headEnd/>
            <a:tailEnd/>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grpSp>
        <p:nvGrpSpPr>
          <p:cNvPr id="39" name="Group 33">
            <a:extLst>
              <a:ext uri="{FF2B5EF4-FFF2-40B4-BE49-F238E27FC236}">
                <a16:creationId xmlns:a16="http://schemas.microsoft.com/office/drawing/2014/main" id="{0C7F2F59-063E-492D-989F-1BFA59F0C358}"/>
              </a:ext>
            </a:extLst>
          </p:cNvPr>
          <p:cNvGrpSpPr>
            <a:grpSpLocks/>
          </p:cNvGrpSpPr>
          <p:nvPr/>
        </p:nvGrpSpPr>
        <p:grpSpPr bwMode="auto">
          <a:xfrm>
            <a:off x="5292764" y="3786983"/>
            <a:ext cx="2005012" cy="1836737"/>
            <a:chOff x="3619" y="2455"/>
            <a:chExt cx="1263" cy="1157"/>
          </a:xfrm>
        </p:grpSpPr>
        <p:sp>
          <p:nvSpPr>
            <p:cNvPr id="40" name="Line 34">
              <a:extLst>
                <a:ext uri="{FF2B5EF4-FFF2-40B4-BE49-F238E27FC236}">
                  <a16:creationId xmlns:a16="http://schemas.microsoft.com/office/drawing/2014/main" id="{D5571345-5FAF-431B-8B46-57DBFF7D5511}"/>
                </a:ext>
              </a:extLst>
            </p:cNvPr>
            <p:cNvSpPr>
              <a:spLocks noChangeShapeType="1"/>
            </p:cNvSpPr>
            <p:nvPr/>
          </p:nvSpPr>
          <p:spPr bwMode="auto">
            <a:xfrm>
              <a:off x="3619" y="2460"/>
              <a:ext cx="903" cy="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41" name="Freeform 35">
              <a:extLst>
                <a:ext uri="{FF2B5EF4-FFF2-40B4-BE49-F238E27FC236}">
                  <a16:creationId xmlns:a16="http://schemas.microsoft.com/office/drawing/2014/main" id="{EE48536D-37CB-4C54-B082-7A065B9866C8}"/>
                </a:ext>
              </a:extLst>
            </p:cNvPr>
            <p:cNvSpPr>
              <a:spLocks/>
            </p:cNvSpPr>
            <p:nvPr/>
          </p:nvSpPr>
          <p:spPr bwMode="auto">
            <a:xfrm>
              <a:off x="4390" y="2455"/>
              <a:ext cx="492" cy="1157"/>
            </a:xfrm>
            <a:custGeom>
              <a:avLst/>
              <a:gdLst>
                <a:gd name="T0" fmla="*/ 0 w 492"/>
                <a:gd name="T1" fmla="*/ 5 h 1157"/>
                <a:gd name="T2" fmla="*/ 195 w 492"/>
                <a:gd name="T3" fmla="*/ 5 h 1157"/>
                <a:gd name="T4" fmla="*/ 304 w 492"/>
                <a:gd name="T5" fmla="*/ 36 h 1157"/>
                <a:gd name="T6" fmla="*/ 405 w 492"/>
                <a:gd name="T7" fmla="*/ 114 h 1157"/>
                <a:gd name="T8" fmla="*/ 475 w 492"/>
                <a:gd name="T9" fmla="*/ 207 h 1157"/>
                <a:gd name="T10" fmla="*/ 490 w 492"/>
                <a:gd name="T11" fmla="*/ 379 h 1157"/>
                <a:gd name="T12" fmla="*/ 490 w 492"/>
                <a:gd name="T13" fmla="*/ 721 h 1157"/>
                <a:gd name="T14" fmla="*/ 490 w 492"/>
                <a:gd name="T15" fmla="*/ 1157 h 1157"/>
                <a:gd name="T16" fmla="*/ 0 60000 65536"/>
                <a:gd name="T17" fmla="*/ 0 60000 65536"/>
                <a:gd name="T18" fmla="*/ 0 60000 65536"/>
                <a:gd name="T19" fmla="*/ 0 60000 65536"/>
                <a:gd name="T20" fmla="*/ 0 60000 65536"/>
                <a:gd name="T21" fmla="*/ 0 60000 65536"/>
                <a:gd name="T22" fmla="*/ 0 60000 65536"/>
                <a:gd name="T23" fmla="*/ 0 60000 65536"/>
                <a:gd name="T24" fmla="*/ 0 w 492"/>
                <a:gd name="T25" fmla="*/ 0 h 1157"/>
                <a:gd name="T26" fmla="*/ 492 w 492"/>
                <a:gd name="T27" fmla="*/ 1157 h 1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2" h="1157">
                  <a:moveTo>
                    <a:pt x="0" y="5"/>
                  </a:moveTo>
                  <a:cubicBezTo>
                    <a:pt x="72" y="2"/>
                    <a:pt x="144" y="0"/>
                    <a:pt x="195" y="5"/>
                  </a:cubicBezTo>
                  <a:cubicBezTo>
                    <a:pt x="246" y="10"/>
                    <a:pt x="269" y="18"/>
                    <a:pt x="304" y="36"/>
                  </a:cubicBezTo>
                  <a:cubicBezTo>
                    <a:pt x="339" y="54"/>
                    <a:pt x="377" y="86"/>
                    <a:pt x="405" y="114"/>
                  </a:cubicBezTo>
                  <a:cubicBezTo>
                    <a:pt x="433" y="142"/>
                    <a:pt x="461" y="163"/>
                    <a:pt x="475" y="207"/>
                  </a:cubicBezTo>
                  <a:cubicBezTo>
                    <a:pt x="489" y="251"/>
                    <a:pt x="488" y="293"/>
                    <a:pt x="490" y="379"/>
                  </a:cubicBezTo>
                  <a:cubicBezTo>
                    <a:pt x="492" y="465"/>
                    <a:pt x="490" y="591"/>
                    <a:pt x="490" y="721"/>
                  </a:cubicBezTo>
                  <a:cubicBezTo>
                    <a:pt x="490" y="851"/>
                    <a:pt x="489" y="1084"/>
                    <a:pt x="490" y="1157"/>
                  </a:cubicBezTo>
                </a:path>
              </a:pathLst>
            </a:custGeom>
            <a:noFill/>
            <a:ln w="76200" cmpd="sng">
              <a:solidFill>
                <a:srgbClr val="3366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grpSp>
      <p:sp>
        <p:nvSpPr>
          <p:cNvPr id="42" name="Freeform 36">
            <a:extLst>
              <a:ext uri="{FF2B5EF4-FFF2-40B4-BE49-F238E27FC236}">
                <a16:creationId xmlns:a16="http://schemas.microsoft.com/office/drawing/2014/main" id="{C516358E-DF71-4A9C-BB8D-9E6124A33219}"/>
              </a:ext>
            </a:extLst>
          </p:cNvPr>
          <p:cNvSpPr>
            <a:spLocks/>
          </p:cNvSpPr>
          <p:nvPr/>
        </p:nvSpPr>
        <p:spPr bwMode="auto">
          <a:xfrm>
            <a:off x="7348577" y="2842420"/>
            <a:ext cx="350838" cy="2768600"/>
          </a:xfrm>
          <a:custGeom>
            <a:avLst/>
            <a:gdLst>
              <a:gd name="T0" fmla="*/ 124 w 221"/>
              <a:gd name="T1" fmla="*/ 1814 h 1814"/>
              <a:gd name="T2" fmla="*/ 178 w 221"/>
              <a:gd name="T3" fmla="*/ 1643 h 1814"/>
              <a:gd name="T4" fmla="*/ 209 w 221"/>
              <a:gd name="T5" fmla="*/ 1386 h 1814"/>
              <a:gd name="T6" fmla="*/ 209 w 221"/>
              <a:gd name="T7" fmla="*/ 748 h 1814"/>
              <a:gd name="T8" fmla="*/ 139 w 221"/>
              <a:gd name="T9" fmla="*/ 537 h 1814"/>
              <a:gd name="T10" fmla="*/ 15 w 221"/>
              <a:gd name="T11" fmla="*/ 312 h 1814"/>
              <a:gd name="T12" fmla="*/ 46 w 221"/>
              <a:gd name="T13" fmla="*/ 133 h 1814"/>
              <a:gd name="T14" fmla="*/ 116 w 221"/>
              <a:gd name="T15" fmla="*/ 0 h 1814"/>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1814"/>
              <a:gd name="T26" fmla="*/ 221 w 221"/>
              <a:gd name="T27" fmla="*/ 1814 h 18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1814">
                <a:moveTo>
                  <a:pt x="124" y="1814"/>
                </a:moveTo>
                <a:cubicBezTo>
                  <a:pt x="144" y="1764"/>
                  <a:pt x="164" y="1714"/>
                  <a:pt x="178" y="1643"/>
                </a:cubicBezTo>
                <a:cubicBezTo>
                  <a:pt x="192" y="1572"/>
                  <a:pt x="204" y="1535"/>
                  <a:pt x="209" y="1386"/>
                </a:cubicBezTo>
                <a:cubicBezTo>
                  <a:pt x="214" y="1237"/>
                  <a:pt x="221" y="889"/>
                  <a:pt x="209" y="748"/>
                </a:cubicBezTo>
                <a:cubicBezTo>
                  <a:pt x="197" y="607"/>
                  <a:pt x="171" y="610"/>
                  <a:pt x="139" y="537"/>
                </a:cubicBezTo>
                <a:cubicBezTo>
                  <a:pt x="107" y="464"/>
                  <a:pt x="30" y="379"/>
                  <a:pt x="15" y="312"/>
                </a:cubicBezTo>
                <a:cubicBezTo>
                  <a:pt x="0" y="245"/>
                  <a:pt x="29" y="185"/>
                  <a:pt x="46" y="133"/>
                </a:cubicBezTo>
                <a:cubicBezTo>
                  <a:pt x="63" y="81"/>
                  <a:pt x="106" y="22"/>
                  <a:pt x="116" y="0"/>
                </a:cubicBezTo>
              </a:path>
            </a:pathLst>
          </a:custGeom>
          <a:noFill/>
          <a:ln w="7620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43" name="Text Box 38">
            <a:extLst>
              <a:ext uri="{FF2B5EF4-FFF2-40B4-BE49-F238E27FC236}">
                <a16:creationId xmlns:a16="http://schemas.microsoft.com/office/drawing/2014/main" id="{E2B852F6-DA53-4075-8686-491F27593561}"/>
              </a:ext>
            </a:extLst>
          </p:cNvPr>
          <p:cNvSpPr txBox="1">
            <a:spLocks noChangeArrowheads="1"/>
          </p:cNvSpPr>
          <p:nvPr/>
        </p:nvSpPr>
        <p:spPr bwMode="auto">
          <a:xfrm>
            <a:off x="5218194" y="2758283"/>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800" dirty="0">
                <a:solidFill>
                  <a:srgbClr val="0000CC"/>
                </a:solidFill>
                <a:latin typeface="メイリオ" panose="020B0604030504040204" pitchFamily="50" charset="-128"/>
                <a:ea typeface="メイリオ" panose="020B0604030504040204" pitchFamily="50" charset="-128"/>
              </a:rPr>
              <a:t>スピーチ</a:t>
            </a:r>
          </a:p>
          <a:p>
            <a:pPr algn="ctr" eaLnBrk="1" hangingPunct="1"/>
            <a:r>
              <a:rPr lang="ja-JP" altLang="en-US" sz="1800" dirty="0">
                <a:solidFill>
                  <a:srgbClr val="0000CC"/>
                </a:solidFill>
                <a:latin typeface="メイリオ" panose="020B0604030504040204" pitchFamily="50" charset="-128"/>
                <a:ea typeface="メイリオ" panose="020B0604030504040204" pitchFamily="50" charset="-128"/>
              </a:rPr>
              <a:t>バルブ</a:t>
            </a:r>
          </a:p>
        </p:txBody>
      </p:sp>
      <p:sp>
        <p:nvSpPr>
          <p:cNvPr id="44" name="AutoShape 44">
            <a:extLst>
              <a:ext uri="{FF2B5EF4-FFF2-40B4-BE49-F238E27FC236}">
                <a16:creationId xmlns:a16="http://schemas.microsoft.com/office/drawing/2014/main" id="{2BAAF7F9-EC2C-4C23-B991-7EE5191DECF3}"/>
              </a:ext>
            </a:extLst>
          </p:cNvPr>
          <p:cNvSpPr>
            <a:spLocks noChangeArrowheads="1"/>
          </p:cNvSpPr>
          <p:nvPr/>
        </p:nvSpPr>
        <p:spPr bwMode="auto">
          <a:xfrm rot="13583972" flipH="1">
            <a:off x="7469227" y="2356645"/>
            <a:ext cx="323850" cy="428624"/>
          </a:xfrm>
          <a:custGeom>
            <a:avLst/>
            <a:gdLst>
              <a:gd name="T0" fmla="*/ 138686 w 21600"/>
              <a:gd name="T1" fmla="*/ 0 h 21600"/>
              <a:gd name="T2" fmla="*/ 45804 w 21600"/>
              <a:gd name="T3" fmla="*/ 428625 h 21600"/>
              <a:gd name="T4" fmla="*/ 145807 w 21600"/>
              <a:gd name="T5" fmla="*/ 164902 h 21600"/>
              <a:gd name="T6" fmla="*/ 234821 w 21600"/>
              <a:gd name="T7" fmla="*/ 283468 h 21600"/>
              <a:gd name="T8" fmla="*/ 323850 w 21600"/>
              <a:gd name="T9" fmla="*/ 164902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FFCC"/>
          </a:solidFill>
          <a:ln w="9525">
            <a:solidFill>
              <a:schemeClr val="tx1"/>
            </a:solidFill>
            <a:miter lim="800000"/>
            <a:headEnd/>
            <a:tailEnd/>
          </a:ln>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45" name="Text Box 45">
            <a:extLst>
              <a:ext uri="{FF2B5EF4-FFF2-40B4-BE49-F238E27FC236}">
                <a16:creationId xmlns:a16="http://schemas.microsoft.com/office/drawing/2014/main" id="{72D7F54F-402F-42F2-AA26-390D6E30B909}"/>
              </a:ext>
            </a:extLst>
          </p:cNvPr>
          <p:cNvSpPr txBox="1">
            <a:spLocks noChangeArrowheads="1"/>
          </p:cNvSpPr>
          <p:nvPr/>
        </p:nvSpPr>
        <p:spPr bwMode="auto">
          <a:xfrm>
            <a:off x="5806589" y="1531328"/>
            <a:ext cx="2943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声が出せる</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sz="1800" dirty="0">
                <a:solidFill>
                  <a:srgbClr val="000000"/>
                </a:solidFill>
                <a:latin typeface="メイリオ" panose="020B0604030504040204" pitchFamily="50" charset="-128"/>
                <a:ea typeface="メイリオ" panose="020B0604030504040204" pitchFamily="50" charset="-128"/>
              </a:rPr>
              <a:t>唾液などの垂れ込みを防ぐ</a:t>
            </a:r>
          </a:p>
        </p:txBody>
      </p:sp>
      <p:sp>
        <p:nvSpPr>
          <p:cNvPr id="46" name="Freeform 48">
            <a:extLst>
              <a:ext uri="{FF2B5EF4-FFF2-40B4-BE49-F238E27FC236}">
                <a16:creationId xmlns:a16="http://schemas.microsoft.com/office/drawing/2014/main" id="{FF43B7FF-75D4-4890-B8B2-EDCFAB78521D}"/>
              </a:ext>
            </a:extLst>
          </p:cNvPr>
          <p:cNvSpPr>
            <a:spLocks/>
          </p:cNvSpPr>
          <p:nvPr/>
        </p:nvSpPr>
        <p:spPr bwMode="auto">
          <a:xfrm>
            <a:off x="7491451" y="2707481"/>
            <a:ext cx="296864" cy="3027362"/>
          </a:xfrm>
          <a:custGeom>
            <a:avLst/>
            <a:gdLst>
              <a:gd name="T0" fmla="*/ 187 w 187"/>
              <a:gd name="T1" fmla="*/ 0 h 1907"/>
              <a:gd name="T2" fmla="*/ 55 w 187"/>
              <a:gd name="T3" fmla="*/ 109 h 1907"/>
              <a:gd name="T4" fmla="*/ 1 w 187"/>
              <a:gd name="T5" fmla="*/ 327 h 1907"/>
              <a:gd name="T6" fmla="*/ 63 w 187"/>
              <a:gd name="T7" fmla="*/ 615 h 1907"/>
              <a:gd name="T8" fmla="*/ 110 w 187"/>
              <a:gd name="T9" fmla="*/ 849 h 1907"/>
              <a:gd name="T10" fmla="*/ 117 w 187"/>
              <a:gd name="T11" fmla="*/ 1199 h 1907"/>
              <a:gd name="T12" fmla="*/ 117 w 187"/>
              <a:gd name="T13" fmla="*/ 1907 h 1907"/>
              <a:gd name="T14" fmla="*/ 0 60000 65536"/>
              <a:gd name="T15" fmla="*/ 0 60000 65536"/>
              <a:gd name="T16" fmla="*/ 0 60000 65536"/>
              <a:gd name="T17" fmla="*/ 0 60000 65536"/>
              <a:gd name="T18" fmla="*/ 0 60000 65536"/>
              <a:gd name="T19" fmla="*/ 0 60000 65536"/>
              <a:gd name="T20" fmla="*/ 0 60000 65536"/>
              <a:gd name="T21" fmla="*/ 0 w 187"/>
              <a:gd name="T22" fmla="*/ 0 h 1907"/>
              <a:gd name="T23" fmla="*/ 187 w 187"/>
              <a:gd name="T24" fmla="*/ 1907 h 1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907">
                <a:moveTo>
                  <a:pt x="187" y="0"/>
                </a:moveTo>
                <a:cubicBezTo>
                  <a:pt x="136" y="27"/>
                  <a:pt x="86" y="55"/>
                  <a:pt x="55" y="109"/>
                </a:cubicBezTo>
                <a:cubicBezTo>
                  <a:pt x="24" y="163"/>
                  <a:pt x="0" y="243"/>
                  <a:pt x="1" y="327"/>
                </a:cubicBezTo>
                <a:cubicBezTo>
                  <a:pt x="2" y="411"/>
                  <a:pt x="45" y="528"/>
                  <a:pt x="63" y="615"/>
                </a:cubicBezTo>
                <a:cubicBezTo>
                  <a:pt x="81" y="702"/>
                  <a:pt x="101" y="752"/>
                  <a:pt x="110" y="849"/>
                </a:cubicBezTo>
                <a:cubicBezTo>
                  <a:pt x="119" y="946"/>
                  <a:pt x="116" y="1023"/>
                  <a:pt x="117" y="1199"/>
                </a:cubicBezTo>
                <a:cubicBezTo>
                  <a:pt x="118" y="1375"/>
                  <a:pt x="117" y="1641"/>
                  <a:pt x="117" y="1907"/>
                </a:cubicBezTo>
              </a:path>
            </a:pathLst>
          </a:custGeom>
          <a:noFill/>
          <a:ln w="76200" cap="flat"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48" name="Text Box 49">
            <a:extLst>
              <a:ext uri="{FF2B5EF4-FFF2-40B4-BE49-F238E27FC236}">
                <a16:creationId xmlns:a16="http://schemas.microsoft.com/office/drawing/2014/main" id="{87C7E60E-63A9-4D6B-853E-065356B5F5F8}"/>
              </a:ext>
            </a:extLst>
          </p:cNvPr>
          <p:cNvSpPr txBox="1">
            <a:spLocks noChangeArrowheads="1"/>
          </p:cNvSpPr>
          <p:nvPr/>
        </p:nvSpPr>
        <p:spPr bwMode="auto">
          <a:xfrm>
            <a:off x="5916653" y="5798346"/>
            <a:ext cx="2759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800" dirty="0">
                <a:solidFill>
                  <a:srgbClr val="000000"/>
                </a:solidFill>
                <a:latin typeface="メイリオ" panose="020B0604030504040204" pitchFamily="50" charset="-128"/>
                <a:ea typeface="メイリオ" panose="020B0604030504040204" pitchFamily="50" charset="-128"/>
              </a:rPr>
              <a:t>呼気で唾液を吹き上げる</a:t>
            </a:r>
          </a:p>
        </p:txBody>
      </p:sp>
      <p:sp>
        <p:nvSpPr>
          <p:cNvPr id="49" name="AutoShape 31">
            <a:extLst>
              <a:ext uri="{FF2B5EF4-FFF2-40B4-BE49-F238E27FC236}">
                <a16:creationId xmlns:a16="http://schemas.microsoft.com/office/drawing/2014/main" id="{627F79A7-5A34-431B-B1F8-84BFBD5294A3}"/>
              </a:ext>
            </a:extLst>
          </p:cNvPr>
          <p:cNvSpPr>
            <a:spLocks noChangeArrowheads="1"/>
          </p:cNvSpPr>
          <p:nvPr/>
        </p:nvSpPr>
        <p:spPr bwMode="auto">
          <a:xfrm rot="-5400000">
            <a:off x="1367622" y="3466436"/>
            <a:ext cx="493713" cy="655638"/>
          </a:xfrm>
          <a:prstGeom prst="can">
            <a:avLst>
              <a:gd name="adj" fmla="val 25482"/>
            </a:avLst>
          </a:prstGeom>
          <a:solidFill>
            <a:schemeClr val="bg1">
              <a:lumMod val="75000"/>
            </a:schemeClr>
          </a:solidFill>
          <a:ln>
            <a:noFill/>
          </a:ln>
        </p:spPr>
        <p:txBody>
          <a:bodyPr wrap="none" anchor="ctr"/>
          <a:lstStyle>
            <a:lvl1pPr eaLnBrk="0" hangingPunct="0">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8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8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50" name="Line 18">
            <a:extLst>
              <a:ext uri="{FF2B5EF4-FFF2-40B4-BE49-F238E27FC236}">
                <a16:creationId xmlns:a16="http://schemas.microsoft.com/office/drawing/2014/main" id="{BEE42CD5-C39F-4599-BE92-03790623D853}"/>
              </a:ext>
            </a:extLst>
          </p:cNvPr>
          <p:cNvSpPr>
            <a:spLocks noChangeShapeType="1"/>
          </p:cNvSpPr>
          <p:nvPr/>
        </p:nvSpPr>
        <p:spPr bwMode="auto">
          <a:xfrm>
            <a:off x="898565" y="3652042"/>
            <a:ext cx="1160462" cy="0"/>
          </a:xfrm>
          <a:prstGeom prst="line">
            <a:avLst/>
          </a:prstGeom>
          <a:noFill/>
          <a:ln w="762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51" name="Line 12">
            <a:extLst>
              <a:ext uri="{FF2B5EF4-FFF2-40B4-BE49-F238E27FC236}">
                <a16:creationId xmlns:a16="http://schemas.microsoft.com/office/drawing/2014/main" id="{FA4A33C7-5BB6-4708-AD80-5D3F711C57C7}"/>
              </a:ext>
            </a:extLst>
          </p:cNvPr>
          <p:cNvSpPr>
            <a:spLocks noChangeShapeType="1"/>
          </p:cNvSpPr>
          <p:nvPr/>
        </p:nvSpPr>
        <p:spPr bwMode="auto">
          <a:xfrm>
            <a:off x="971592" y="3893343"/>
            <a:ext cx="1087437" cy="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pPr eaLnBrk="1" hangingPunct="1">
              <a:buFontTx/>
              <a:buChar char="•"/>
            </a:pPr>
            <a:endParaRPr lang="ja-JP" altLang="en-US" sz="2799">
              <a:solidFill>
                <a:srgbClr val="000000"/>
              </a:solidFill>
              <a:latin typeface="メイリオ" panose="020B0604030504040204" pitchFamily="50" charset="-128"/>
              <a:ea typeface="メイリオ" panose="020B0604030504040204" pitchFamily="50" charset="-128"/>
            </a:endParaRPr>
          </a:p>
        </p:txBody>
      </p:sp>
      <p:sp>
        <p:nvSpPr>
          <p:cNvPr id="52" name="正方形/長方形 5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249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1878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1000"/>
                                        <p:tgtEl>
                                          <p:spTgt spid="39"/>
                                        </p:tgtEl>
                                      </p:cBhvr>
                                    </p:animEffect>
                                  </p:childTnLst>
                                </p:cTn>
                              </p:par>
                            </p:childTnLst>
                          </p:cTn>
                        </p:par>
                        <p:par>
                          <p:cTn id="8" fill="hold">
                            <p:stCondLst>
                              <p:cond delay="1000"/>
                            </p:stCondLst>
                            <p:childTnLst>
                              <p:par>
                                <p:cTn id="9" presetID="22" presetClass="exit" presetSubtype="4" fill="hold" grpId="0" nodeType="afterEffect">
                                  <p:stCondLst>
                                    <p:cond delay="0"/>
                                  </p:stCondLst>
                                  <p:childTnLst>
                                    <p:animEffect transition="out" filter="wipe(down)">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par>
                                <p:cTn id="12" presetID="22" presetClass="exit" presetSubtype="4" fill="hold" grpId="0" nodeType="withEffect">
                                  <p:stCondLst>
                                    <p:cond delay="0"/>
                                  </p:stCondLst>
                                  <p:childTnLst>
                                    <p:animEffect transition="out" filter="wipe(down)">
                                      <p:cBhvr>
                                        <p:cTn id="13" dur="2000"/>
                                        <p:tgtEl>
                                          <p:spTgt spid="46"/>
                                        </p:tgtEl>
                                      </p:cBhvr>
                                    </p:animEffect>
                                    <p:set>
                                      <p:cBhvr>
                                        <p:cTn id="14" dur="1" fill="hold">
                                          <p:stCondLst>
                                            <p:cond delay="1999"/>
                                          </p:stCondLst>
                                        </p:cTn>
                                        <p:tgtEl>
                                          <p:spTgt spid="46"/>
                                        </p:tgtEl>
                                        <p:attrNameLst>
                                          <p:attrName>style.visibility</p:attrName>
                                        </p:attrNameLst>
                                      </p:cBhvr>
                                      <p:to>
                                        <p:strVal val="hidden"/>
                                      </p:to>
                                    </p:set>
                                  </p:childTnLst>
                                </p:cTn>
                              </p:par>
                              <p:par>
                                <p:cTn id="15" presetID="1" presetClass="entr" presetSubtype="0" fill="hold" grpId="0" nodeType="withEffect">
                                  <p:stCondLst>
                                    <p:cond delay="500"/>
                                  </p:stCondLst>
                                  <p:childTnLst>
                                    <p:set>
                                      <p:cBhvr>
                                        <p:cTn id="16" dur="1" fill="hold">
                                          <p:stCondLst>
                                            <p:cond delay="0"/>
                                          </p:stCondLst>
                                        </p:cTn>
                                        <p:tgtEl>
                                          <p:spTgt spid="48"/>
                                        </p:tgtEl>
                                        <p:attrNameLst>
                                          <p:attrName>style.visibility</p:attrName>
                                        </p:attrNameLst>
                                      </p:cBhvr>
                                      <p:to>
                                        <p:strVal val="visible"/>
                                      </p:to>
                                    </p:set>
                                  </p:childTnLst>
                                </p:cTn>
                              </p:par>
                              <p:par>
                                <p:cTn id="17" presetID="18" presetClass="entr" presetSubtype="3"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strips(upRight)">
                                      <p:cBhvr>
                                        <p:cTn id="19" dur="2000"/>
                                        <p:tgtEl>
                                          <p:spTgt spid="29"/>
                                        </p:tgtEl>
                                      </p:cBhvr>
                                    </p:animEffect>
                                  </p:childTnLst>
                                </p:cTn>
                              </p:par>
                              <p:par>
                                <p:cTn id="20" presetID="18" presetClass="entr" presetSubtype="3"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strips(upRight)">
                                      <p:cBhvr>
                                        <p:cTn id="22" dur="2000"/>
                                        <p:tgtEl>
                                          <p:spTgt spid="42"/>
                                        </p:tgtEl>
                                      </p:cBhvr>
                                    </p:animEffec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childTnLst>
                                </p:cTn>
                              </p:par>
                              <p:par>
                                <p:cTn id="26" presetID="18" presetClass="entr" presetSubtype="12"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trips(downLeft)">
                                      <p:cBhvr>
                                        <p:cTn id="2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42" grpId="0" animBg="1"/>
      <p:bldP spid="44" grpId="0" animBg="1"/>
      <p:bldP spid="45" grpId="0"/>
      <p:bldP spid="46" grpId="0" animBg="1"/>
      <p:bldP spid="4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681039" y="1449389"/>
            <a:ext cx="8707638" cy="485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a:t>
            </a:r>
            <a:r>
              <a:rPr lang="ja-JP" altLang="en-US" sz="1600" spc="-79" dirty="0">
                <a:solidFill>
                  <a:srgbClr val="000000"/>
                </a:solidFill>
                <a:latin typeface="メイリオ" panose="020B0604030504040204" pitchFamily="50" charset="-128"/>
                <a:ea typeface="メイリオ" panose="020B0604030504040204" pitchFamily="50" charset="-128"/>
              </a:rPr>
              <a:t>一般的には、動脈血酸素分圧が</a:t>
            </a:r>
            <a:r>
              <a:rPr lang="en-US" altLang="ja-JP" sz="1600" spc="-79" dirty="0">
                <a:solidFill>
                  <a:srgbClr val="000000"/>
                </a:solidFill>
                <a:latin typeface="メイリオ" panose="020B0604030504040204" pitchFamily="50" charset="-128"/>
                <a:ea typeface="メイリオ" panose="020B0604030504040204" pitchFamily="50" charset="-128"/>
              </a:rPr>
              <a:t>60mmHg</a:t>
            </a:r>
            <a:r>
              <a:rPr lang="ja-JP" altLang="en-US" sz="1600" spc="-79" dirty="0">
                <a:solidFill>
                  <a:srgbClr val="000000"/>
                </a:solidFill>
                <a:latin typeface="メイリオ" panose="020B0604030504040204" pitchFamily="50" charset="-128"/>
                <a:ea typeface="メイリオ" panose="020B0604030504040204" pitchFamily="50" charset="-128"/>
              </a:rPr>
              <a:t>以下</a:t>
            </a:r>
            <a:r>
              <a:rPr lang="en-US" altLang="ja-JP" sz="1600" spc="-79" dirty="0">
                <a:solidFill>
                  <a:srgbClr val="000000"/>
                </a:solidFill>
                <a:latin typeface="メイリオ" panose="020B0604030504040204" pitchFamily="50" charset="-128"/>
                <a:ea typeface="メイリオ" panose="020B0604030504040204" pitchFamily="50" charset="-128"/>
              </a:rPr>
              <a:t>(</a:t>
            </a:r>
            <a:r>
              <a:rPr lang="ja-JP" altLang="en-US" sz="1600" spc="-79" dirty="0">
                <a:solidFill>
                  <a:srgbClr val="000000"/>
                </a:solidFill>
                <a:latin typeface="メイリオ" panose="020B0604030504040204" pitchFamily="50" charset="-128"/>
                <a:ea typeface="メイリオ" panose="020B0604030504040204" pitchFamily="50" charset="-128"/>
              </a:rPr>
              <a:t>血中酸素飽和度 </a:t>
            </a:r>
            <a:r>
              <a:rPr lang="en-US" altLang="ja-JP" sz="1600" spc="-79" dirty="0">
                <a:solidFill>
                  <a:srgbClr val="000000"/>
                </a:solidFill>
                <a:latin typeface="メイリオ" panose="020B0604030504040204" pitchFamily="50" charset="-128"/>
                <a:ea typeface="メイリオ" panose="020B0604030504040204" pitchFamily="50" charset="-128"/>
              </a:rPr>
              <a:t>SpO</a:t>
            </a:r>
            <a:r>
              <a:rPr lang="en-US" altLang="ja-JP" sz="1200" spc="-79" dirty="0">
                <a:solidFill>
                  <a:srgbClr val="000000"/>
                </a:solidFill>
                <a:latin typeface="メイリオ" panose="020B0604030504040204" pitchFamily="50" charset="-128"/>
                <a:ea typeface="メイリオ" panose="020B0604030504040204" pitchFamily="50" charset="-128"/>
              </a:rPr>
              <a:t>2</a:t>
            </a:r>
            <a:r>
              <a:rPr lang="ja-JP" altLang="en-US" sz="1600" spc="-79" dirty="0">
                <a:solidFill>
                  <a:srgbClr val="000000"/>
                </a:solidFill>
                <a:latin typeface="メイリオ" panose="020B0604030504040204" pitchFamily="50" charset="-128"/>
                <a:ea typeface="メイリオ" panose="020B0604030504040204" pitchFamily="50" charset="-128"/>
              </a:rPr>
              <a:t>は</a:t>
            </a:r>
            <a:r>
              <a:rPr lang="en-US" altLang="ja-JP" sz="1600" spc="-79" dirty="0">
                <a:solidFill>
                  <a:srgbClr val="000000"/>
                </a:solidFill>
                <a:latin typeface="メイリオ" panose="020B0604030504040204" pitchFamily="50" charset="-128"/>
                <a:ea typeface="メイリオ" panose="020B0604030504040204" pitchFamily="50" charset="-128"/>
              </a:rPr>
              <a:t>90%</a:t>
            </a:r>
            <a:r>
              <a:rPr lang="ja-JP" altLang="en-US" sz="1600" spc="-79" dirty="0">
                <a:solidFill>
                  <a:srgbClr val="000000"/>
                </a:solidFill>
                <a:latin typeface="メイリオ" panose="020B0604030504040204" pitchFamily="50" charset="-128"/>
                <a:ea typeface="メイリオ" panose="020B0604030504040204" pitchFamily="50" charset="-128"/>
              </a:rPr>
              <a:t>に</a:t>
            </a:r>
            <a:r>
              <a:rPr lang="en-US" altLang="ja-JP" sz="1600" spc="-79" dirty="0">
                <a:solidFill>
                  <a:srgbClr val="000000"/>
                </a:solidFill>
                <a:latin typeface="メイリオ" panose="020B0604030504040204" pitchFamily="50" charset="-128"/>
                <a:ea typeface="メイリオ" panose="020B0604030504040204" pitchFamily="50" charset="-128"/>
              </a:rPr>
              <a:t>)(</a:t>
            </a:r>
            <a:r>
              <a:rPr lang="ja-JP" altLang="en-US" sz="1600" spc="-79" dirty="0">
                <a:solidFill>
                  <a:srgbClr val="000000"/>
                </a:solidFill>
                <a:latin typeface="メイリオ" panose="020B0604030504040204" pitchFamily="50" charset="-128"/>
                <a:ea typeface="メイリオ" panose="020B0604030504040204" pitchFamily="50" charset="-128"/>
              </a:rPr>
              <a:t>低酸素血症</a:t>
            </a:r>
            <a:r>
              <a:rPr lang="en-US" altLang="ja-JP" sz="1600" spc="-79" dirty="0">
                <a:solidFill>
                  <a:srgbClr val="000000"/>
                </a:solidFill>
                <a:latin typeface="メイリオ" panose="020B0604030504040204" pitchFamily="50" charset="-128"/>
                <a:ea typeface="メイリオ" panose="020B0604030504040204" pitchFamily="50" charset="-128"/>
              </a:rPr>
              <a:t>)</a:t>
            </a:r>
            <a:r>
              <a:rPr lang="ja-JP" altLang="en-US" sz="1600" spc="-79" dirty="0">
                <a:solidFill>
                  <a:srgbClr val="000000"/>
                </a:solidFill>
                <a:latin typeface="メイリオ" panose="020B0604030504040204" pitchFamily="50" charset="-128"/>
                <a:ea typeface="メイリオ" panose="020B0604030504040204" pitchFamily="50" charset="-128"/>
              </a:rPr>
              <a:t>、または動脈血</a:t>
            </a:r>
            <a:r>
              <a:rPr lang="en-US" altLang="ja-JP" sz="1600" spc="-79" dirty="0">
                <a:solidFill>
                  <a:srgbClr val="000000"/>
                </a:solidFill>
                <a:latin typeface="メイリオ" panose="020B0604030504040204" pitchFamily="50" charset="-128"/>
                <a:ea typeface="メイリオ" panose="020B0604030504040204" pitchFamily="50" charset="-128"/>
              </a:rPr>
              <a:t>CO</a:t>
            </a:r>
            <a:r>
              <a:rPr lang="en-US" altLang="ja-JP" sz="1200" spc="-79" dirty="0">
                <a:solidFill>
                  <a:srgbClr val="000000"/>
                </a:solidFill>
                <a:latin typeface="メイリオ" panose="020B0604030504040204" pitchFamily="50" charset="-128"/>
                <a:ea typeface="メイリオ" panose="020B0604030504040204" pitchFamily="50" charset="-128"/>
              </a:rPr>
              <a:t>2</a:t>
            </a:r>
            <a:r>
              <a:rPr lang="ja-JP" altLang="en-US" sz="1600" spc="-79" dirty="0">
                <a:solidFill>
                  <a:srgbClr val="000000"/>
                </a:solidFill>
                <a:latin typeface="メイリオ" panose="020B0604030504040204" pitchFamily="50" charset="-128"/>
                <a:ea typeface="メイリオ" panose="020B0604030504040204" pitchFamily="50" charset="-128"/>
              </a:rPr>
              <a:t>分圧が</a:t>
            </a:r>
            <a:r>
              <a:rPr lang="en-US" altLang="ja-JP" sz="1600" spc="-79" dirty="0">
                <a:solidFill>
                  <a:srgbClr val="000000"/>
                </a:solidFill>
                <a:latin typeface="メイリオ" panose="020B0604030504040204" pitchFamily="50" charset="-128"/>
                <a:ea typeface="メイリオ" panose="020B0604030504040204" pitchFamily="50" charset="-128"/>
              </a:rPr>
              <a:t>50mmHg</a:t>
            </a:r>
            <a:r>
              <a:rPr lang="ja-JP" altLang="en-US" sz="1600" spc="-79" dirty="0">
                <a:solidFill>
                  <a:srgbClr val="000000"/>
                </a:solidFill>
                <a:latin typeface="メイリオ" panose="020B0604030504040204" pitchFamily="50" charset="-128"/>
                <a:ea typeface="メイリオ" panose="020B0604030504040204" pitchFamily="50" charset="-128"/>
              </a:rPr>
              <a:t>以上</a:t>
            </a:r>
            <a:r>
              <a:rPr lang="en-US" altLang="ja-JP" sz="1600" spc="-79" dirty="0">
                <a:solidFill>
                  <a:srgbClr val="000000"/>
                </a:solidFill>
                <a:latin typeface="メイリオ" panose="020B0604030504040204" pitchFamily="50" charset="-128"/>
                <a:ea typeface="メイリオ" panose="020B0604030504040204" pitchFamily="50" charset="-128"/>
              </a:rPr>
              <a:t>(</a:t>
            </a:r>
            <a:r>
              <a:rPr lang="ja-JP" altLang="en-US" sz="1600" spc="-79" dirty="0">
                <a:solidFill>
                  <a:srgbClr val="000000"/>
                </a:solidFill>
                <a:latin typeface="メイリオ" panose="020B0604030504040204" pitchFamily="50" charset="-128"/>
                <a:ea typeface="メイリオ" panose="020B0604030504040204" pitchFamily="50" charset="-128"/>
              </a:rPr>
              <a:t>高炭酸ガス血症</a:t>
            </a:r>
            <a:r>
              <a:rPr lang="en-US" altLang="ja-JP" sz="1600" spc="-79" dirty="0">
                <a:solidFill>
                  <a:srgbClr val="000000"/>
                </a:solidFill>
                <a:latin typeface="メイリオ" panose="020B0604030504040204" pitchFamily="50" charset="-128"/>
                <a:ea typeface="メイリオ" panose="020B0604030504040204" pitchFamily="50" charset="-128"/>
              </a:rPr>
              <a:t>)</a:t>
            </a:r>
            <a:r>
              <a:rPr lang="ja-JP" altLang="en-US" sz="1600" spc="-79" dirty="0">
                <a:solidFill>
                  <a:srgbClr val="000000"/>
                </a:solidFill>
                <a:latin typeface="メイリオ" panose="020B0604030504040204" pitchFamily="50" charset="-128"/>
                <a:ea typeface="メイリオ" panose="020B0604030504040204" pitchFamily="50" charset="-128"/>
              </a:rPr>
              <a:t>が呼吸不全で、治療が必要となる。</a:t>
            </a:r>
          </a:p>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一般的に、慢性的な呼吸障害では、</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a:t>
            </a:r>
            <a:r>
              <a:rPr lang="en-US" altLang="ja-JP" sz="1600" dirty="0">
                <a:solidFill>
                  <a:srgbClr val="000000"/>
                </a:solidFill>
                <a:latin typeface="メイリオ" panose="020B0604030504040204" pitchFamily="50" charset="-128"/>
                <a:ea typeface="メイリオ" panose="020B0604030504040204" pitchFamily="50" charset="-128"/>
              </a:rPr>
              <a:t>90</a:t>
            </a:r>
            <a:r>
              <a:rPr lang="ja-JP" altLang="en-US" sz="1600" dirty="0">
                <a:solidFill>
                  <a:srgbClr val="000000"/>
                </a:solidFill>
                <a:latin typeface="メイリオ" panose="020B0604030504040204" pitchFamily="50" charset="-128"/>
                <a:ea typeface="メイリオ" panose="020B0604030504040204" pitchFamily="50" charset="-128"/>
              </a:rPr>
              <a:t>未満の状態が続く場合に、酸素療法の対象となる。</a:t>
            </a:r>
          </a:p>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平常の</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a:t>
            </a:r>
            <a:r>
              <a:rPr lang="en-US" altLang="ja-JP" sz="1600" dirty="0">
                <a:solidFill>
                  <a:srgbClr val="000000"/>
                </a:solidFill>
                <a:latin typeface="メイリオ" panose="020B0604030504040204" pitchFamily="50" charset="-128"/>
                <a:ea typeface="メイリオ" panose="020B0604030504040204" pitchFamily="50" charset="-128"/>
              </a:rPr>
              <a:t>95</a:t>
            </a:r>
            <a:r>
              <a:rPr lang="ja-JP" altLang="en-US" sz="1600" dirty="0">
                <a:solidFill>
                  <a:srgbClr val="000000"/>
                </a:solidFill>
                <a:latin typeface="メイリオ" panose="020B0604030504040204" pitchFamily="50" charset="-128"/>
                <a:ea typeface="メイリオ" panose="020B0604030504040204" pitchFamily="50" charset="-128"/>
              </a:rPr>
              <a:t>以上のケースで、一時的に呼吸困難</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呼吸が苦しそうになった状態</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になった場合には</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a:t>
            </a:r>
            <a:r>
              <a:rPr lang="en-US" altLang="ja-JP" sz="1600" dirty="0">
                <a:solidFill>
                  <a:srgbClr val="000000"/>
                </a:solidFill>
                <a:latin typeface="メイリオ" panose="020B0604030504040204" pitchFamily="50" charset="-128"/>
                <a:ea typeface="メイリオ" panose="020B0604030504040204" pitchFamily="50" charset="-128"/>
              </a:rPr>
              <a:t>90</a:t>
            </a:r>
            <a:r>
              <a:rPr lang="ja-JP" altLang="en-US" sz="1600" dirty="0">
                <a:solidFill>
                  <a:srgbClr val="000000"/>
                </a:solidFill>
                <a:latin typeface="メイリオ" panose="020B0604030504040204" pitchFamily="50" charset="-128"/>
                <a:ea typeface="メイリオ" panose="020B0604030504040204" pitchFamily="50" charset="-128"/>
              </a:rPr>
              <a:t>台前半であっても、酸素療法が必要な場合がある。</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とくに気管軟化症や緊張が強い場合</a:t>
            </a:r>
            <a:r>
              <a:rPr lang="en-US" altLang="ja-JP" sz="1600" dirty="0">
                <a:solidFill>
                  <a:srgbClr val="000000"/>
                </a:solidFill>
                <a:latin typeface="メイリオ" panose="020B0604030504040204" pitchFamily="50" charset="-128"/>
                <a:ea typeface="メイリオ" panose="020B0604030504040204" pitchFamily="50" charset="-128"/>
              </a:rPr>
              <a:t>)</a:t>
            </a:r>
          </a:p>
          <a:p>
            <a:pPr marL="276203" indent="-276203">
              <a:spcBef>
                <a:spcPts val="599"/>
              </a:spcBef>
              <a:buNone/>
            </a:pP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一方で、症状はなくても、 </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が低めのことがある。</a:t>
            </a:r>
          </a:p>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慢性的な重度の呼吸障害ケースで、平常から</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が低めの子どもでは、</a:t>
            </a:r>
            <a:r>
              <a:rPr lang="en-US" altLang="ja-JP" sz="1600" dirty="0">
                <a:solidFill>
                  <a:srgbClr val="000000"/>
                </a:solidFill>
                <a:latin typeface="メイリオ" panose="020B0604030504040204" pitchFamily="50" charset="-128"/>
                <a:ea typeface="メイリオ" panose="020B0604030504040204" pitchFamily="50" charset="-128"/>
              </a:rPr>
              <a:t>SpO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が</a:t>
            </a:r>
            <a:r>
              <a:rPr lang="en-US" altLang="ja-JP" sz="1600" dirty="0">
                <a:solidFill>
                  <a:srgbClr val="000000"/>
                </a:solidFill>
                <a:latin typeface="メイリオ" panose="020B0604030504040204" pitchFamily="50" charset="-128"/>
                <a:ea typeface="メイリオ" panose="020B0604030504040204" pitchFamily="50" charset="-128"/>
              </a:rPr>
              <a:t>90</a:t>
            </a:r>
            <a:r>
              <a:rPr lang="ja-JP" altLang="en-US" sz="1600" dirty="0">
                <a:solidFill>
                  <a:srgbClr val="000000"/>
                </a:solidFill>
                <a:latin typeface="メイリオ" panose="020B0604030504040204" pitchFamily="50" charset="-128"/>
                <a:ea typeface="メイリオ" panose="020B0604030504040204" pitchFamily="50" charset="-128"/>
              </a:rPr>
              <a:t>未満であっても、呼吸困難や心拍数増加がなければ、直ちに緊急対応や酸素が必要でないことも多い。柔軟な判断が必要。</a:t>
            </a:r>
          </a:p>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学校での生活の制限を避けるために、酸素使用の基準を、</a:t>
            </a:r>
            <a:r>
              <a:rPr lang="en-US" altLang="ja-JP" sz="1600" dirty="0">
                <a:solidFill>
                  <a:srgbClr val="000000"/>
                </a:solidFill>
                <a:latin typeface="メイリオ" panose="020B0604030504040204" pitchFamily="50" charset="-128"/>
                <a:ea typeface="メイリオ" panose="020B0604030504040204" pitchFamily="50" charset="-128"/>
              </a:rPr>
              <a:t>90%</a:t>
            </a:r>
            <a:r>
              <a:rPr lang="ja-JP" altLang="en-US" sz="1600" dirty="0">
                <a:solidFill>
                  <a:srgbClr val="000000"/>
                </a:solidFill>
                <a:latin typeface="メイリオ" panose="020B0604030504040204" pitchFamily="50" charset="-128"/>
                <a:ea typeface="メイリオ" panose="020B0604030504040204" pitchFamily="50" charset="-128"/>
              </a:rPr>
              <a:t>よりも低めにせざるを得ない場合もある。しかし、</a:t>
            </a:r>
            <a:r>
              <a:rPr lang="en-US" altLang="ja-JP" sz="1600" dirty="0">
                <a:solidFill>
                  <a:srgbClr val="000000"/>
                </a:solidFill>
                <a:latin typeface="メイリオ" panose="020B0604030504040204" pitchFamily="50" charset="-128"/>
                <a:ea typeface="メイリオ" panose="020B0604030504040204" pitchFamily="50" charset="-128"/>
              </a:rPr>
              <a:t>90%</a:t>
            </a:r>
            <a:r>
              <a:rPr lang="ja-JP" altLang="en-US" sz="1600" dirty="0">
                <a:solidFill>
                  <a:srgbClr val="000000"/>
                </a:solidFill>
                <a:latin typeface="メイリオ" panose="020B0604030504040204" pitchFamily="50" charset="-128"/>
                <a:ea typeface="メイリオ" panose="020B0604030504040204" pitchFamily="50" charset="-128"/>
              </a:rPr>
              <a:t>以下の状態が続くことは、低空飛行の状態であり、望ましいことではない。</a:t>
            </a:r>
          </a:p>
          <a:p>
            <a:pPr marL="276203" indent="-276203">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 慢性的な重度の呼吸障害のある子どもでは、症状がなくても、</a:t>
            </a:r>
            <a:r>
              <a:rPr lang="en-US" altLang="ja-JP" sz="1600" dirty="0">
                <a:solidFill>
                  <a:srgbClr val="000000"/>
                </a:solidFill>
                <a:latin typeface="メイリオ" panose="020B0604030504040204" pitchFamily="50" charset="-128"/>
                <a:ea typeface="メイリオ" panose="020B0604030504040204" pitchFamily="50" charset="-128"/>
              </a:rPr>
              <a:t>CO</a:t>
            </a:r>
            <a:r>
              <a:rPr lang="en-US" altLang="ja-JP" sz="1200" dirty="0">
                <a:solidFill>
                  <a:srgbClr val="000000"/>
                </a:solidFill>
                <a:latin typeface="メイリオ" panose="020B0604030504040204" pitchFamily="50" charset="-128"/>
                <a:ea typeface="メイリオ" panose="020B0604030504040204" pitchFamily="50" charset="-128"/>
              </a:rPr>
              <a:t>2</a:t>
            </a:r>
            <a:r>
              <a:rPr lang="ja-JP" altLang="en-US" sz="1600" dirty="0">
                <a:solidFill>
                  <a:srgbClr val="000000"/>
                </a:solidFill>
                <a:latin typeface="メイリオ" panose="020B0604030504040204" pitchFamily="50" charset="-128"/>
                <a:ea typeface="メイリオ" panose="020B0604030504040204" pitchFamily="50" charset="-128"/>
              </a:rPr>
              <a:t>分圧が高値のこともある</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慢性化していれば</a:t>
            </a:r>
            <a:r>
              <a:rPr lang="en-US" altLang="ja-JP" sz="1600" dirty="0">
                <a:solidFill>
                  <a:srgbClr val="000000"/>
                </a:solidFill>
                <a:latin typeface="メイリオ" panose="020B0604030504040204" pitchFamily="50" charset="-128"/>
                <a:ea typeface="メイリオ" panose="020B0604030504040204" pitchFamily="50" charset="-128"/>
              </a:rPr>
              <a:t>50</a:t>
            </a:r>
            <a:r>
              <a:rPr lang="ja-JP" altLang="en-US" sz="1600" dirty="0">
                <a:solidFill>
                  <a:srgbClr val="000000"/>
                </a:solidFill>
                <a:latin typeface="メイリオ" panose="020B0604030504040204" pitchFamily="50" charset="-128"/>
                <a:ea typeface="メイリオ" panose="020B0604030504040204" pitchFamily="50" charset="-128"/>
              </a:rPr>
              <a:t>以上でも代償機能により呼吸性のアシドーシスにならずに保たれ、許容範囲として良いこともある</a:t>
            </a:r>
            <a:r>
              <a:rPr lang="en-US" altLang="ja-JP" sz="1600" dirty="0">
                <a:solidFill>
                  <a:srgbClr val="000000"/>
                </a:solidFill>
                <a:latin typeface="メイリオ" panose="020B0604030504040204" pitchFamily="50" charset="-128"/>
                <a:ea typeface="メイリオ" panose="020B0604030504040204" pitchFamily="50" charset="-128"/>
              </a:rPr>
              <a:t>)</a:t>
            </a:r>
            <a:r>
              <a:rPr lang="ja-JP" altLang="en-US" sz="1600" dirty="0">
                <a:solidFill>
                  <a:srgbClr val="000000"/>
                </a:solidFill>
                <a:latin typeface="メイリオ" panose="020B0604030504040204" pitchFamily="50" charset="-128"/>
                <a:ea typeface="メイリオ" panose="020B0604030504040204" pitchFamily="50" charset="-128"/>
              </a:rPr>
              <a:t>。</a:t>
            </a:r>
          </a:p>
        </p:txBody>
      </p:sp>
      <p:sp>
        <p:nvSpPr>
          <p:cNvPr id="296965" name="Text Box 5"/>
          <p:cNvSpPr txBox="1">
            <a:spLocks noChangeArrowheads="1"/>
          </p:cNvSpPr>
          <p:nvPr/>
        </p:nvSpPr>
        <p:spPr bwMode="auto">
          <a:xfrm>
            <a:off x="812803" y="6135068"/>
            <a:ext cx="8207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buFontTx/>
              <a:buNone/>
            </a:pPr>
            <a:r>
              <a:rPr lang="en-US" altLang="ja-JP" sz="2000" b="1" dirty="0">
                <a:solidFill>
                  <a:srgbClr val="FF0000"/>
                </a:solidFill>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日常状態との比較　日常状態での値の把握が必要</a:t>
            </a:r>
          </a:p>
        </p:txBody>
      </p:sp>
      <p:sp>
        <p:nvSpPr>
          <p:cNvPr id="4" name="テキスト プレースホルダー 3">
            <a:extLst>
              <a:ext uri="{FF2B5EF4-FFF2-40B4-BE49-F238E27FC236}">
                <a16:creationId xmlns:a16="http://schemas.microsoft.com/office/drawing/2014/main" id="{31A0549D-56FC-4843-800F-634C6B8733D6}"/>
              </a:ext>
            </a:extLst>
          </p:cNvPr>
          <p:cNvSpPr>
            <a:spLocks noGrp="1"/>
          </p:cNvSpPr>
          <p:nvPr>
            <p:ph type="body" sz="quarter" idx="10"/>
          </p:nvPr>
        </p:nvSpPr>
        <p:spPr/>
        <p:txBody>
          <a:bodyPr/>
          <a:lstStyle/>
          <a:p>
            <a:r>
              <a:rPr kumimoji="1" lang="ja-JP" altLang="en-US" dirty="0"/>
              <a:t>　</a:t>
            </a:r>
          </a:p>
        </p:txBody>
      </p:sp>
      <p:sp>
        <p:nvSpPr>
          <p:cNvPr id="3" name="タイトル 2">
            <a:extLst>
              <a:ext uri="{FF2B5EF4-FFF2-40B4-BE49-F238E27FC236}">
                <a16:creationId xmlns:a16="http://schemas.microsoft.com/office/drawing/2014/main" id="{620AE37A-C631-43DA-AC34-2F08355F197F}"/>
              </a:ext>
            </a:extLst>
          </p:cNvPr>
          <p:cNvSpPr>
            <a:spLocks noGrp="1"/>
          </p:cNvSpPr>
          <p:nvPr>
            <p:ph type="title"/>
          </p:nvPr>
        </p:nvSpPr>
        <p:spPr/>
        <p:txBody>
          <a:bodyPr>
            <a:normAutofit/>
          </a:bodyPr>
          <a:lstStyle/>
          <a:p>
            <a:r>
              <a:rPr lang="zh-TW" altLang="en-US" sz="2799" dirty="0"/>
              <a:t>呼吸不全、酸素療法</a:t>
            </a:r>
            <a:endParaRPr lang="ja-JP" altLang="en-US" sz="2799" dirty="0"/>
          </a:p>
        </p:txBody>
      </p:sp>
      <p:sp>
        <p:nvSpPr>
          <p:cNvPr id="12" name="テキスト ボックス 11">
            <a:extLst>
              <a:ext uri="{FF2B5EF4-FFF2-40B4-BE49-F238E27FC236}">
                <a16:creationId xmlns:a16="http://schemas.microsoft.com/office/drawing/2014/main" id="{E1C6162B-BEC0-43C4-B43E-FF279295467D}"/>
              </a:ext>
            </a:extLst>
          </p:cNvPr>
          <p:cNvSpPr txBox="1"/>
          <p:nvPr/>
        </p:nvSpPr>
        <p:spPr>
          <a:xfrm>
            <a:off x="4790739" y="365787"/>
            <a:ext cx="4955720" cy="291618"/>
          </a:xfrm>
          <a:prstGeom prst="rect">
            <a:avLst/>
          </a:prstGeom>
          <a:noFill/>
        </p:spPr>
        <p:txBody>
          <a:bodyPr wrap="square">
            <a:spAutoFit/>
          </a:bodyPr>
          <a:lstStyle/>
          <a:p>
            <a:pPr marL="0" marR="0" lvl="0" indent="0" algn="r" defTabSz="742887" rtl="0" eaLnBrk="1" fontAlgn="auto" latinLnBrk="0" hangingPunct="1">
              <a:lnSpc>
                <a:spcPct val="90000"/>
              </a:lnSpc>
              <a:spcBef>
                <a:spcPts val="813"/>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C87700"/>
                </a:solidFill>
                <a:effectLst/>
                <a:uLnTx/>
                <a:uFillTx/>
                <a:latin typeface="メイリオ" panose="020B0604030504040204" pitchFamily="50" charset="-128"/>
                <a:ea typeface="メイリオ" panose="020B0604030504040204" pitchFamily="50" charset="-128"/>
                <a:cs typeface="+mn-cs"/>
              </a:rPr>
              <a:t>４．呼吸不全と酸素療法</a:t>
            </a:r>
            <a:endParaRPr lang="ja-JP" altLang="en-US" sz="1400" dirty="0">
              <a:solidFill>
                <a:srgbClr val="FF9900"/>
              </a:solidFill>
            </a:endParaRP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41395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0A366A3-8ED1-E645-9D5A-E9729F770DEA}"/>
              </a:ext>
            </a:extLst>
          </p:cNvPr>
          <p:cNvSpPr/>
          <p:nvPr/>
        </p:nvSpPr>
        <p:spPr>
          <a:xfrm>
            <a:off x="684797" y="1519937"/>
            <a:ext cx="8589377" cy="842154"/>
          </a:xfrm>
          <a:prstGeom prst="rect">
            <a:avLst/>
          </a:prstGeom>
          <a:solidFill>
            <a:srgbClr val="0070C0"/>
          </a:solidFill>
          <a:ln w="38100">
            <a:solidFill>
              <a:srgbClr val="002060"/>
            </a:solidFill>
          </a:ln>
        </p:spPr>
        <p:style>
          <a:lnRef idx="2">
            <a:schemeClr val="accent1"/>
          </a:lnRef>
          <a:fillRef idx="1">
            <a:schemeClr val="lt1"/>
          </a:fillRef>
          <a:effectRef idx="0">
            <a:schemeClr val="accent1"/>
          </a:effectRef>
          <a:fontRef idx="minor">
            <a:schemeClr val="dk1"/>
          </a:fontRef>
        </p:style>
        <p:txBody>
          <a:bodyPr wrap="square" bIns="36000" anchor="ctr" anchorCtr="0">
            <a:noAutofit/>
          </a:bodyPr>
          <a:lstStyle/>
          <a:p>
            <a:pPr algn="just" defTabSz="457161">
              <a:lnSpc>
                <a:spcPct val="120000"/>
              </a:lnSpc>
            </a:pPr>
            <a:r>
              <a:rPr kumimoji="0" lang="ja-JP" altLang="en-US" dirty="0">
                <a:solidFill>
                  <a:schemeClr val="bg1"/>
                </a:solidFill>
                <a:latin typeface="メイリオ"/>
                <a:ea typeface="メイリオ"/>
                <a:cs typeface="メイリオ"/>
              </a:rPr>
              <a:t>慢性的な重度呼吸障害の重度脳性麻痺児では、</a:t>
            </a:r>
            <a:r>
              <a:rPr kumimoji="0" lang="ja-JP" altLang="en-US" b="1" dirty="0">
                <a:solidFill>
                  <a:schemeClr val="bg1"/>
                </a:solidFill>
                <a:latin typeface="メイリオ"/>
                <a:ea typeface="メイリオ"/>
                <a:cs typeface="メイリオ"/>
              </a:rPr>
              <a:t>低酸素状態に慣れが生じ</a:t>
            </a:r>
            <a:r>
              <a:rPr kumimoji="0" lang="ja-JP" altLang="en-US" dirty="0">
                <a:solidFill>
                  <a:schemeClr val="bg1"/>
                </a:solidFill>
                <a:latin typeface="メイリオ"/>
                <a:ea typeface="メイリオ"/>
                <a:cs typeface="メイリオ"/>
              </a:rPr>
              <a:t>、</a:t>
            </a:r>
            <a:r>
              <a:rPr kumimoji="0" lang="en-US" altLang="ja-JP" b="1" dirty="0">
                <a:solidFill>
                  <a:schemeClr val="bg1"/>
                </a:solidFill>
                <a:latin typeface="メイリオ"/>
                <a:ea typeface="メイリオ"/>
                <a:cs typeface="メイリオ"/>
              </a:rPr>
              <a:t>SpO</a:t>
            </a:r>
            <a:r>
              <a:rPr kumimoji="0" lang="en-US" altLang="ja-JP" b="1" baseline="-25000" dirty="0">
                <a:solidFill>
                  <a:schemeClr val="bg1"/>
                </a:solidFill>
                <a:latin typeface="メイリオ"/>
                <a:ea typeface="メイリオ"/>
                <a:cs typeface="メイリオ"/>
              </a:rPr>
              <a:t>2</a:t>
            </a:r>
            <a:r>
              <a:rPr kumimoji="0" lang="ja-JP" altLang="en-US" b="1" dirty="0">
                <a:solidFill>
                  <a:schemeClr val="bg1"/>
                </a:solidFill>
                <a:latin typeface="メイリオ"/>
                <a:ea typeface="メイリオ"/>
                <a:cs typeface="メイリオ"/>
              </a:rPr>
              <a:t>が</a:t>
            </a:r>
            <a:r>
              <a:rPr kumimoji="0" lang="en-US" altLang="ja-JP" b="1" dirty="0">
                <a:solidFill>
                  <a:schemeClr val="bg1"/>
                </a:solidFill>
                <a:latin typeface="メイリオ"/>
                <a:ea typeface="メイリオ"/>
                <a:cs typeface="メイリオ"/>
              </a:rPr>
              <a:t>90%</a:t>
            </a:r>
            <a:r>
              <a:rPr kumimoji="0" lang="ja-JP" altLang="en-US" b="1" dirty="0">
                <a:solidFill>
                  <a:schemeClr val="bg1"/>
                </a:solidFill>
                <a:latin typeface="メイリオ"/>
                <a:ea typeface="メイリオ"/>
                <a:cs typeface="メイリオ"/>
              </a:rPr>
              <a:t>を切るような状態</a:t>
            </a:r>
            <a:r>
              <a:rPr kumimoji="0" lang="ja-JP" altLang="en-US" dirty="0">
                <a:solidFill>
                  <a:schemeClr val="bg1"/>
                </a:solidFill>
                <a:latin typeface="メイリオ"/>
                <a:ea typeface="メイリオ"/>
                <a:cs typeface="メイリオ"/>
              </a:rPr>
              <a:t>でも</a:t>
            </a:r>
            <a:r>
              <a:rPr kumimoji="0" lang="ja-JP" altLang="en-US" b="1" dirty="0">
                <a:solidFill>
                  <a:schemeClr val="bg1"/>
                </a:solidFill>
                <a:latin typeface="メイリオ"/>
                <a:ea typeface="メイリオ"/>
                <a:cs typeface="メイリオ"/>
              </a:rPr>
              <a:t>努力呼吸や心拍数増加も認めない</a:t>
            </a:r>
            <a:r>
              <a:rPr kumimoji="0" lang="ja-JP" altLang="en-US" dirty="0">
                <a:solidFill>
                  <a:schemeClr val="bg1"/>
                </a:solidFill>
                <a:latin typeface="メイリオ"/>
                <a:ea typeface="メイリオ"/>
                <a:cs typeface="メイリオ"/>
              </a:rPr>
              <a:t>ことがある。</a:t>
            </a:r>
            <a:endParaRPr kumimoji="0" lang="en-US" altLang="ja-JP" dirty="0">
              <a:solidFill>
                <a:schemeClr val="bg1"/>
              </a:solidFill>
              <a:latin typeface="メイリオ"/>
              <a:ea typeface="メイリオ"/>
              <a:cs typeface="メイリオ"/>
            </a:endParaRPr>
          </a:p>
        </p:txBody>
      </p:sp>
      <p:sp>
        <p:nvSpPr>
          <p:cNvPr id="5" name="角丸四角形 4">
            <a:extLst>
              <a:ext uri="{FF2B5EF4-FFF2-40B4-BE49-F238E27FC236}">
                <a16:creationId xmlns:a16="http://schemas.microsoft.com/office/drawing/2014/main" id="{EEF5ABEE-730A-AC49-8205-343A6A2A9238}"/>
              </a:ext>
            </a:extLst>
          </p:cNvPr>
          <p:cNvSpPr/>
          <p:nvPr/>
        </p:nvSpPr>
        <p:spPr>
          <a:xfrm>
            <a:off x="1026417" y="2851110"/>
            <a:ext cx="3494537" cy="1099992"/>
          </a:xfrm>
          <a:prstGeom prst="roundRect">
            <a:avLst/>
          </a:prstGeom>
          <a:noFill/>
          <a:ln w="28575"/>
        </p:spPr>
        <p:style>
          <a:lnRef idx="1">
            <a:schemeClr val="accent4"/>
          </a:lnRef>
          <a:fillRef idx="2">
            <a:schemeClr val="accent4"/>
          </a:fillRef>
          <a:effectRef idx="1">
            <a:schemeClr val="accent4"/>
          </a:effectRef>
          <a:fontRef idx="minor">
            <a:schemeClr val="dk1"/>
          </a:fontRef>
        </p:style>
        <p:txBody>
          <a:bodyPr tIns="72000" bIns="0" rtlCol="0" anchor="ctr"/>
          <a:lstStyle/>
          <a:p>
            <a:pPr defTabSz="457161">
              <a:spcAft>
                <a:spcPts val="599"/>
              </a:spcAft>
            </a:pPr>
            <a:r>
              <a:rPr lang="ja-JP" altLang="en-US" dirty="0">
                <a:solidFill>
                  <a:prstClr val="black"/>
                </a:solidFill>
                <a:latin typeface="Meiryo" panose="020B0604030504040204" pitchFamily="34" charset="-128"/>
                <a:ea typeface="Meiryo" panose="020B0604030504040204" pitchFamily="34" charset="-128"/>
              </a:rPr>
              <a:t>日中は酸素なしで過ごせるように姿勢管理など換気促進のケアをしっかり行う</a:t>
            </a:r>
          </a:p>
        </p:txBody>
      </p:sp>
      <p:sp>
        <p:nvSpPr>
          <p:cNvPr id="9" name="下矢印 8">
            <a:extLst>
              <a:ext uri="{FF2B5EF4-FFF2-40B4-BE49-F238E27FC236}">
                <a16:creationId xmlns:a16="http://schemas.microsoft.com/office/drawing/2014/main" id="{4C463F50-4754-4942-B91E-6B29BF52ED04}"/>
              </a:ext>
            </a:extLst>
          </p:cNvPr>
          <p:cNvSpPr/>
          <p:nvPr/>
        </p:nvSpPr>
        <p:spPr>
          <a:xfrm>
            <a:off x="3897717" y="2362090"/>
            <a:ext cx="731520" cy="417205"/>
          </a:xfrm>
          <a:prstGeom prst="downArrow">
            <a:avLst/>
          </a:prstGeom>
          <a:solidFill>
            <a:srgbClr val="00206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161"/>
            <a:endParaRPr lang="ja-JP" altLang="en-US">
              <a:solidFill>
                <a:prstClr val="black"/>
              </a:solidFill>
            </a:endParaRPr>
          </a:p>
        </p:txBody>
      </p:sp>
      <p:sp>
        <p:nvSpPr>
          <p:cNvPr id="12" name="角丸四角形 11">
            <a:extLst>
              <a:ext uri="{FF2B5EF4-FFF2-40B4-BE49-F238E27FC236}">
                <a16:creationId xmlns:a16="http://schemas.microsoft.com/office/drawing/2014/main" id="{BE894BB9-89FF-4F42-9559-D1EC4D52803F}"/>
              </a:ext>
            </a:extLst>
          </p:cNvPr>
          <p:cNvSpPr/>
          <p:nvPr/>
        </p:nvSpPr>
        <p:spPr>
          <a:xfrm>
            <a:off x="4953002" y="2851111"/>
            <a:ext cx="4119736" cy="674142"/>
          </a:xfrm>
          <a:prstGeom prst="roundRect">
            <a:avLst/>
          </a:prstGeom>
          <a:noFill/>
          <a:ln w="28575"/>
        </p:spPr>
        <p:style>
          <a:lnRef idx="1">
            <a:schemeClr val="accent2"/>
          </a:lnRef>
          <a:fillRef idx="2">
            <a:schemeClr val="accent2"/>
          </a:fillRef>
          <a:effectRef idx="1">
            <a:schemeClr val="accent2"/>
          </a:effectRef>
          <a:fontRef idx="minor">
            <a:schemeClr val="dk1"/>
          </a:fontRef>
        </p:style>
        <p:txBody>
          <a:bodyPr tIns="72000" bIns="0" rtlCol="0" anchor="ctr"/>
          <a:lstStyle/>
          <a:p>
            <a:pPr algn="ctr" defTabSz="457161"/>
            <a:r>
              <a:rPr lang="ja-JP" altLang="en-US" dirty="0">
                <a:solidFill>
                  <a:prstClr val="black"/>
                </a:solidFill>
                <a:latin typeface="Meiryo" panose="020B0604030504040204" pitchFamily="34" charset="-128"/>
                <a:ea typeface="Meiryo" panose="020B0604030504040204" pitchFamily="34" charset="-128"/>
              </a:rPr>
              <a:t>日中は、</a:t>
            </a:r>
            <a:r>
              <a:rPr lang="en-US" altLang="ja-JP" dirty="0">
                <a:solidFill>
                  <a:prstClr val="black"/>
                </a:solidFill>
                <a:latin typeface="Meiryo" panose="020B0604030504040204" pitchFamily="34" charset="-128"/>
                <a:ea typeface="Meiryo" panose="020B0604030504040204" pitchFamily="34" charset="-128"/>
              </a:rPr>
              <a:t>SpO</a:t>
            </a:r>
            <a:r>
              <a:rPr lang="en-US" altLang="ja-JP" baseline="-25000" dirty="0">
                <a:solidFill>
                  <a:prstClr val="black"/>
                </a:solidFill>
                <a:latin typeface="Meiryo" panose="020B0604030504040204" pitchFamily="34" charset="-128"/>
                <a:ea typeface="Meiryo" panose="020B0604030504040204" pitchFamily="34" charset="-128"/>
              </a:rPr>
              <a:t>2</a:t>
            </a:r>
            <a:r>
              <a:rPr lang="ja-JP" altLang="en-US" dirty="0">
                <a:solidFill>
                  <a:prstClr val="black"/>
                </a:solidFill>
                <a:latin typeface="Meiryo" panose="020B0604030504040204" pitchFamily="34" charset="-128"/>
                <a:ea typeface="Meiryo" panose="020B0604030504040204" pitchFamily="34" charset="-128"/>
              </a:rPr>
              <a:t>低下が続けば</a:t>
            </a:r>
            <a:endParaRPr lang="en-US" altLang="ja-JP" dirty="0">
              <a:solidFill>
                <a:prstClr val="black"/>
              </a:solidFill>
              <a:latin typeface="Meiryo" panose="020B0604030504040204" pitchFamily="34" charset="-128"/>
              <a:ea typeface="Meiryo" panose="020B0604030504040204" pitchFamily="34" charset="-128"/>
            </a:endParaRPr>
          </a:p>
          <a:p>
            <a:pPr algn="ctr" defTabSz="457161"/>
            <a:r>
              <a:rPr lang="ja-JP" altLang="en-US" dirty="0">
                <a:solidFill>
                  <a:prstClr val="black"/>
                </a:solidFill>
                <a:latin typeface="Meiryo" panose="020B0604030504040204" pitchFamily="34" charset="-128"/>
                <a:ea typeface="Meiryo" panose="020B0604030504040204" pitchFamily="34" charset="-128"/>
              </a:rPr>
              <a:t>臨時的に酸素投与</a:t>
            </a:r>
          </a:p>
        </p:txBody>
      </p:sp>
      <p:sp>
        <p:nvSpPr>
          <p:cNvPr id="14" name="角丸四角形 13">
            <a:extLst>
              <a:ext uri="{FF2B5EF4-FFF2-40B4-BE49-F238E27FC236}">
                <a16:creationId xmlns:a16="http://schemas.microsoft.com/office/drawing/2014/main" id="{BBAD3A3A-BFC6-5C4A-B1D4-B8C246DEE7CE}"/>
              </a:ext>
            </a:extLst>
          </p:cNvPr>
          <p:cNvSpPr/>
          <p:nvPr/>
        </p:nvSpPr>
        <p:spPr>
          <a:xfrm>
            <a:off x="4953001" y="3569944"/>
            <a:ext cx="4119735" cy="381159"/>
          </a:xfrm>
          <a:prstGeom prst="roundRect">
            <a:avLst/>
          </a:prstGeom>
          <a:noFill/>
          <a:ln w="28575"/>
        </p:spPr>
        <p:style>
          <a:lnRef idx="1">
            <a:schemeClr val="accent5"/>
          </a:lnRef>
          <a:fillRef idx="2">
            <a:schemeClr val="accent5"/>
          </a:fillRef>
          <a:effectRef idx="1">
            <a:schemeClr val="accent5"/>
          </a:effectRef>
          <a:fontRef idx="minor">
            <a:schemeClr val="dk1"/>
          </a:fontRef>
        </p:style>
        <p:txBody>
          <a:bodyPr tIns="72000" bIns="0" rtlCol="0" anchor="ctr"/>
          <a:lstStyle/>
          <a:p>
            <a:pPr algn="ctr" defTabSz="457161">
              <a:spcAft>
                <a:spcPts val="599"/>
              </a:spcAft>
            </a:pPr>
            <a:r>
              <a:rPr lang="ja-JP" altLang="en-US" dirty="0">
                <a:solidFill>
                  <a:prstClr val="black"/>
                </a:solidFill>
                <a:latin typeface="Meiryo" panose="020B0604030504040204" pitchFamily="34" charset="-128"/>
                <a:ea typeface="Meiryo" panose="020B0604030504040204" pitchFamily="34" charset="-128"/>
              </a:rPr>
              <a:t>夜間は少量持続酸素投与</a:t>
            </a:r>
          </a:p>
        </p:txBody>
      </p:sp>
      <p:sp>
        <p:nvSpPr>
          <p:cNvPr id="10" name="正方形/長方形 9">
            <a:extLst>
              <a:ext uri="{FF2B5EF4-FFF2-40B4-BE49-F238E27FC236}">
                <a16:creationId xmlns:a16="http://schemas.microsoft.com/office/drawing/2014/main" id="{6056DC81-D290-8741-9064-6CA6239D03DE}"/>
              </a:ext>
            </a:extLst>
          </p:cNvPr>
          <p:cNvSpPr/>
          <p:nvPr/>
        </p:nvSpPr>
        <p:spPr>
          <a:xfrm>
            <a:off x="684798" y="5242158"/>
            <a:ext cx="8644801" cy="1122871"/>
          </a:xfrm>
          <a:prstGeom prst="rect">
            <a:avLst/>
          </a:prstGeom>
        </p:spPr>
        <p:txBody>
          <a:bodyPr wrap="square" lIns="0" tIns="0" rIns="0" bIns="0">
            <a:spAutoFit/>
          </a:bodyPr>
          <a:lstStyle/>
          <a:p>
            <a:pPr algn="just" defTabSz="457161">
              <a:lnSpc>
                <a:spcPct val="114000"/>
              </a:lnSpc>
            </a:pPr>
            <a:r>
              <a:rPr kumimoji="0" lang="ja-JP" altLang="en-US" sz="1600" dirty="0">
                <a:solidFill>
                  <a:srgbClr val="000000"/>
                </a:solidFill>
                <a:latin typeface="Meiryo" panose="020B0604030504040204" pitchFamily="34" charset="-128"/>
                <a:ea typeface="Meiryo" panose="020B0604030504040204" pitchFamily="34" charset="-128"/>
              </a:rPr>
              <a:t>学校などでの生活の制限を避けるために、臨時の酸素使用の基準を</a:t>
            </a:r>
            <a:r>
              <a:rPr kumimoji="0" lang="en-US" altLang="ja-JP" sz="1600" dirty="0">
                <a:solidFill>
                  <a:srgbClr val="000000"/>
                </a:solidFill>
                <a:latin typeface="Meiryo" panose="020B0604030504040204" pitchFamily="34" charset="-128"/>
                <a:ea typeface="Meiryo" panose="020B0604030504040204" pitchFamily="34" charset="-128"/>
              </a:rPr>
              <a:t>SpO</a:t>
            </a:r>
            <a:r>
              <a:rPr kumimoji="0" lang="en-US" altLang="ja-JP" sz="1600" baseline="-25000" dirty="0">
                <a:solidFill>
                  <a:srgbClr val="000000"/>
                </a:solidFill>
                <a:latin typeface="Meiryo" panose="020B0604030504040204" pitchFamily="34" charset="-128"/>
                <a:ea typeface="Meiryo" panose="020B0604030504040204" pitchFamily="34" charset="-128"/>
              </a:rPr>
              <a:t>2</a:t>
            </a:r>
            <a:r>
              <a:rPr kumimoji="0" lang="en-US" altLang="ja-JP" sz="1600" dirty="0">
                <a:solidFill>
                  <a:srgbClr val="000000"/>
                </a:solidFill>
                <a:latin typeface="Meiryo" panose="020B0604030504040204" pitchFamily="34" charset="-128"/>
                <a:ea typeface="Meiryo" panose="020B0604030504040204" pitchFamily="34" charset="-128"/>
              </a:rPr>
              <a:t>86</a:t>
            </a:r>
            <a:r>
              <a:rPr kumimoji="0" lang="ja-JP" altLang="en-US" sz="1600" dirty="0">
                <a:solidFill>
                  <a:srgbClr val="000000"/>
                </a:solidFill>
                <a:latin typeface="Meiryo" panose="020B0604030504040204" pitchFamily="34" charset="-128"/>
                <a:ea typeface="Meiryo" panose="020B0604030504040204" pitchFamily="34" charset="-128"/>
              </a:rPr>
              <a:t>～</a:t>
            </a:r>
            <a:r>
              <a:rPr kumimoji="0" lang="en-US" altLang="ja-JP" sz="1600" dirty="0">
                <a:solidFill>
                  <a:srgbClr val="000000"/>
                </a:solidFill>
                <a:latin typeface="Meiryo" panose="020B0604030504040204" pitchFamily="34" charset="-128"/>
                <a:ea typeface="Meiryo" panose="020B0604030504040204" pitchFamily="34" charset="-128"/>
              </a:rPr>
              <a:t>87%</a:t>
            </a:r>
            <a:r>
              <a:rPr kumimoji="0" lang="ja-JP" altLang="en-US" sz="1600" dirty="0">
                <a:solidFill>
                  <a:srgbClr val="000000"/>
                </a:solidFill>
                <a:latin typeface="Meiryo" panose="020B0604030504040204" pitchFamily="34" charset="-128"/>
                <a:ea typeface="Meiryo" panose="020B0604030504040204" pitchFamily="34" charset="-128"/>
              </a:rPr>
              <a:t>以下とせざるを得ない場合もあるが、日中は酸素なしでの生活ができるよう姿勢管理など換気促進をしっかり行い、夜間は呼吸中枢の調節レベルが低空飛行のままにならないように、少量の持続酸素療法を行うという対応などを、柔軟に検討する。</a:t>
            </a:r>
          </a:p>
        </p:txBody>
      </p:sp>
      <p:sp>
        <p:nvSpPr>
          <p:cNvPr id="11" name="正方形/長方形 10">
            <a:extLst>
              <a:ext uri="{FF2B5EF4-FFF2-40B4-BE49-F238E27FC236}">
                <a16:creationId xmlns:a16="http://schemas.microsoft.com/office/drawing/2014/main" id="{CD12EBB4-6378-439D-A831-E69E7078B27C}"/>
              </a:ext>
            </a:extLst>
          </p:cNvPr>
          <p:cNvSpPr/>
          <p:nvPr/>
        </p:nvSpPr>
        <p:spPr>
          <a:xfrm>
            <a:off x="684798" y="4215194"/>
            <a:ext cx="8589377" cy="842154"/>
          </a:xfrm>
          <a:prstGeom prst="rect">
            <a:avLst/>
          </a:prstGeom>
        </p:spPr>
        <p:txBody>
          <a:bodyPr wrap="square" lIns="0" tIns="0" rIns="0" bIns="0">
            <a:spAutoFit/>
          </a:bodyPr>
          <a:lstStyle/>
          <a:p>
            <a:pPr algn="just" defTabSz="457161">
              <a:lnSpc>
                <a:spcPct val="114000"/>
              </a:lnSpc>
            </a:pPr>
            <a:r>
              <a:rPr kumimoji="0" lang="en-US" altLang="ja-JP" sz="1600" dirty="0">
                <a:solidFill>
                  <a:srgbClr val="000000"/>
                </a:solidFill>
                <a:latin typeface="Meiryo" panose="020B0604030504040204" pitchFamily="34" charset="-128"/>
                <a:ea typeface="Meiryo" panose="020B0604030504040204" pitchFamily="34" charset="-128"/>
              </a:rPr>
              <a:t>SpO</a:t>
            </a:r>
            <a:r>
              <a:rPr kumimoji="0" lang="en-US" altLang="ja-JP" sz="1600" baseline="-25000" dirty="0">
                <a:solidFill>
                  <a:srgbClr val="000000"/>
                </a:solidFill>
                <a:latin typeface="Meiryo" panose="020B0604030504040204" pitchFamily="34" charset="-128"/>
                <a:ea typeface="Meiryo" panose="020B0604030504040204" pitchFamily="34" charset="-128"/>
              </a:rPr>
              <a:t>2</a:t>
            </a:r>
            <a:r>
              <a:rPr kumimoji="0" lang="ja-JP" altLang="en-US" sz="1600" dirty="0">
                <a:solidFill>
                  <a:srgbClr val="000000"/>
                </a:solidFill>
                <a:latin typeface="Meiryo" panose="020B0604030504040204" pitchFamily="34" charset="-128"/>
                <a:ea typeface="Meiryo" panose="020B0604030504040204" pitchFamily="34" charset="-128"/>
              </a:rPr>
              <a:t>が</a:t>
            </a:r>
            <a:r>
              <a:rPr kumimoji="0" lang="en-US" altLang="ja-JP" sz="1600" dirty="0">
                <a:solidFill>
                  <a:srgbClr val="000000"/>
                </a:solidFill>
                <a:latin typeface="Meiryo" panose="020B0604030504040204" pitchFamily="34" charset="-128"/>
                <a:ea typeface="Meiryo" panose="020B0604030504040204" pitchFamily="34" charset="-128"/>
              </a:rPr>
              <a:t>90%</a:t>
            </a:r>
            <a:r>
              <a:rPr kumimoji="0" lang="ja-JP" altLang="en-US" sz="1600" dirty="0">
                <a:solidFill>
                  <a:srgbClr val="000000"/>
                </a:solidFill>
                <a:latin typeface="Meiryo" panose="020B0604030504040204" pitchFamily="34" charset="-128"/>
                <a:ea typeface="Meiryo" panose="020B0604030504040204" pitchFamily="34" charset="-128"/>
              </a:rPr>
              <a:t>以下が続くことは、その時には本人が辛そうでなくても</a:t>
            </a:r>
            <a:r>
              <a:rPr kumimoji="0" lang="ja-JP" altLang="en-US" sz="1600" dirty="0">
                <a:solidFill>
                  <a:srgbClr val="FF0000"/>
                </a:solidFill>
                <a:latin typeface="Meiryo" panose="020B0604030504040204" pitchFamily="34" charset="-128"/>
                <a:ea typeface="Meiryo" panose="020B0604030504040204" pitchFamily="34" charset="-128"/>
              </a:rPr>
              <a:t>二次的な呼吸中枢機能低下</a:t>
            </a:r>
            <a:r>
              <a:rPr kumimoji="0" lang="en-US" altLang="ja-JP" sz="1600" dirty="0">
                <a:solidFill>
                  <a:srgbClr val="000000"/>
                </a:solidFill>
                <a:latin typeface="Meiryo" panose="020B0604030504040204" pitchFamily="34" charset="-128"/>
                <a:ea typeface="Meiryo" panose="020B0604030504040204" pitchFamily="34" charset="-128"/>
              </a:rPr>
              <a:t>(</a:t>
            </a:r>
            <a:r>
              <a:rPr kumimoji="0" lang="ja-JP" altLang="en-US" sz="1600" dirty="0">
                <a:solidFill>
                  <a:srgbClr val="000000"/>
                </a:solidFill>
                <a:latin typeface="Meiryo" panose="020B0604030504040204" pitchFamily="34" charset="-128"/>
                <a:ea typeface="Meiryo" panose="020B0604030504040204" pitchFamily="34" charset="-128"/>
              </a:rPr>
              <a:t>低酸素状態に呼吸中枢が慣れてしまい呼吸努力</a:t>
            </a:r>
            <a:r>
              <a:rPr kumimoji="0" lang="en-US" altLang="ja-JP" sz="1600" dirty="0">
                <a:solidFill>
                  <a:srgbClr val="000000"/>
                </a:solidFill>
                <a:latin typeface="Meiryo" panose="020B0604030504040204" pitchFamily="34" charset="-128"/>
                <a:ea typeface="Meiryo" panose="020B0604030504040204" pitchFamily="34" charset="-128"/>
              </a:rPr>
              <a:t>hypoxic drive</a:t>
            </a:r>
            <a:r>
              <a:rPr kumimoji="0" lang="ja-JP" altLang="en-US" sz="1600" dirty="0">
                <a:solidFill>
                  <a:srgbClr val="000000"/>
                </a:solidFill>
                <a:latin typeface="Meiryo" panose="020B0604030504040204" pitchFamily="34" charset="-128"/>
                <a:ea typeface="Meiryo" panose="020B0604030504040204" pitchFamily="34" charset="-128"/>
              </a:rPr>
              <a:t>が低下する</a:t>
            </a:r>
            <a:r>
              <a:rPr kumimoji="0" lang="en-US" altLang="ja-JP" sz="1600" dirty="0">
                <a:solidFill>
                  <a:srgbClr val="000000"/>
                </a:solidFill>
                <a:latin typeface="Meiryo" panose="020B0604030504040204" pitchFamily="34" charset="-128"/>
                <a:ea typeface="Meiryo" panose="020B0604030504040204" pitchFamily="34" charset="-128"/>
              </a:rPr>
              <a:t>)</a:t>
            </a:r>
            <a:r>
              <a:rPr kumimoji="0" lang="ja-JP" altLang="en-US" sz="1600" dirty="0">
                <a:solidFill>
                  <a:srgbClr val="000000"/>
                </a:solidFill>
                <a:latin typeface="Meiryo" panose="020B0604030504040204" pitchFamily="34" charset="-128"/>
                <a:ea typeface="Meiryo" panose="020B0604030504040204" pitchFamily="34" charset="-128"/>
              </a:rPr>
              <a:t>を来してくる可能性がある。「低空飛行で、墜落しやすい状態」であり、望ましくない。</a:t>
            </a:r>
          </a:p>
        </p:txBody>
      </p:sp>
      <p:sp>
        <p:nvSpPr>
          <p:cNvPr id="7" name="タイトル 6">
            <a:extLst>
              <a:ext uri="{FF2B5EF4-FFF2-40B4-BE49-F238E27FC236}">
                <a16:creationId xmlns:a16="http://schemas.microsoft.com/office/drawing/2014/main" id="{471211D9-61A0-4AB5-9042-E3B3A7C226EC}"/>
              </a:ext>
            </a:extLst>
          </p:cNvPr>
          <p:cNvSpPr>
            <a:spLocks noGrp="1"/>
          </p:cNvSpPr>
          <p:nvPr>
            <p:ph type="title"/>
          </p:nvPr>
        </p:nvSpPr>
        <p:spPr/>
        <p:txBody>
          <a:bodyPr>
            <a:normAutofit fontScale="90000"/>
          </a:bodyPr>
          <a:lstStyle/>
          <a:p>
            <a:pPr defTabSz="457161">
              <a:defRPr/>
            </a:pPr>
            <a:r>
              <a:rPr lang="ja-JP" altLang="en-US" sz="2799" kern="0" dirty="0">
                <a:solidFill>
                  <a:prstClr val="black"/>
                </a:solidFill>
                <a:latin typeface="+mn-ea"/>
                <a:cs typeface="HG創英角ﾎﾟｯﾌﾟ体" charset="2"/>
              </a:rPr>
              <a:t>重度脳性麻痺児の重度慢性呼吸障害での</a:t>
            </a:r>
            <a:br>
              <a:rPr lang="en-US" altLang="ja-JP" sz="2799" kern="0" dirty="0">
                <a:solidFill>
                  <a:prstClr val="black"/>
                </a:solidFill>
                <a:latin typeface="+mn-ea"/>
                <a:cs typeface="HG創英角ﾎﾟｯﾌﾟ体" charset="2"/>
              </a:rPr>
            </a:br>
            <a:r>
              <a:rPr lang="ja-JP" altLang="en-US" sz="2799" kern="0" dirty="0">
                <a:solidFill>
                  <a:prstClr val="black"/>
                </a:solidFill>
                <a:latin typeface="+mn-ea"/>
                <a:cs typeface="HG創英角ﾎﾟｯﾌﾟ体" charset="2"/>
              </a:rPr>
              <a:t>酸素投与、酸素療法の考え方</a:t>
            </a:r>
            <a:endParaRPr lang="ja-JP" altLang="en-US" sz="2799" dirty="0"/>
          </a:p>
        </p:txBody>
      </p:sp>
      <p:sp>
        <p:nvSpPr>
          <p:cNvPr id="8" name="テキスト プレースホルダー 7">
            <a:extLst>
              <a:ext uri="{FF2B5EF4-FFF2-40B4-BE49-F238E27FC236}">
                <a16:creationId xmlns:a16="http://schemas.microsoft.com/office/drawing/2014/main" id="{2672F3C9-506F-443F-A406-FF9B9C599C5B}"/>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584819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animBg="1"/>
      <p:bldP spid="14" grpId="0" animBg="1"/>
      <p:bldP spid="10" grpId="0"/>
      <p:bldP spid="1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8" name="テキスト ボックス 8"/>
          <p:cNvSpPr txBox="1">
            <a:spLocks noChangeArrowheads="1"/>
          </p:cNvSpPr>
          <p:nvPr/>
        </p:nvSpPr>
        <p:spPr bwMode="auto">
          <a:xfrm>
            <a:off x="863997" y="2863054"/>
            <a:ext cx="8410177" cy="866356"/>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latin typeface="メイリオ" panose="020B0604030504040204" pitchFamily="50" charset="-128"/>
                <a:ea typeface="メイリオ" panose="020B0604030504040204" pitchFamily="50" charset="-128"/>
              </a:rPr>
              <a:t>酸素投与 → 低酸素症改善 → 呼吸努力</a:t>
            </a:r>
            <a:r>
              <a:rPr lang="en-US" altLang="ja-JP" sz="2000" dirty="0">
                <a:latin typeface="メイリオ" panose="020B0604030504040204" pitchFamily="50" charset="-128"/>
                <a:ea typeface="メイリオ" panose="020B0604030504040204" pitchFamily="50" charset="-128"/>
              </a:rPr>
              <a:t>(hypoxic drive)</a:t>
            </a:r>
            <a:r>
              <a:rPr lang="ja-JP" altLang="en-US" sz="2000" dirty="0">
                <a:latin typeface="メイリオ" panose="020B0604030504040204" pitchFamily="50" charset="-128"/>
                <a:ea typeface="メイリオ" panose="020B0604030504040204" pitchFamily="50" charset="-128"/>
              </a:rPr>
              <a:t>の低下</a:t>
            </a:r>
          </a:p>
          <a:p>
            <a:pPr algn="r">
              <a:spcBef>
                <a:spcPct val="0"/>
              </a:spcBef>
              <a:buNone/>
            </a:pPr>
            <a:r>
              <a:rPr lang="ja-JP" altLang="en-US" sz="2000" dirty="0">
                <a:latin typeface="メイリオ" panose="020B0604030504040204" pitchFamily="50" charset="-128"/>
                <a:ea typeface="メイリオ" panose="020B0604030504040204" pitchFamily="50" charset="-128"/>
              </a:rPr>
              <a:t>→ 換気の低下 → 高炭酸ガス血症の誘発、悪化</a:t>
            </a:r>
          </a:p>
        </p:txBody>
      </p:sp>
      <p:sp>
        <p:nvSpPr>
          <p:cNvPr id="300039" name="テキスト ボックス 9"/>
          <p:cNvSpPr txBox="1">
            <a:spLocks noChangeArrowheads="1"/>
          </p:cNvSpPr>
          <p:nvPr/>
        </p:nvSpPr>
        <p:spPr bwMode="auto">
          <a:xfrm>
            <a:off x="2956512" y="3835727"/>
            <a:ext cx="5236995" cy="40011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rgbClr val="FF0000"/>
                </a:solidFill>
                <a:latin typeface="メイリオ" panose="020B0604030504040204" pitchFamily="50" charset="-128"/>
                <a:ea typeface="メイリオ" panose="020B0604030504040204" pitchFamily="50" charset="-128"/>
              </a:rPr>
              <a:t>酸素使用量は最小限にとどめる </a:t>
            </a:r>
          </a:p>
        </p:txBody>
      </p:sp>
      <p:sp>
        <p:nvSpPr>
          <p:cNvPr id="11" name="右矢印 10"/>
          <p:cNvSpPr/>
          <p:nvPr/>
        </p:nvSpPr>
        <p:spPr>
          <a:xfrm>
            <a:off x="1850023" y="4099250"/>
            <a:ext cx="977900" cy="484188"/>
          </a:xfrm>
          <a:prstGeom prst="rightArrow">
            <a:avLst>
              <a:gd name="adj1" fmla="val 34277"/>
              <a:gd name="adj2" fmla="val 8537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300041" name="テキスト ボックス 11"/>
          <p:cNvSpPr txBox="1">
            <a:spLocks noChangeArrowheads="1"/>
          </p:cNvSpPr>
          <p:nvPr/>
        </p:nvSpPr>
        <p:spPr bwMode="auto">
          <a:xfrm>
            <a:off x="2956515" y="4369127"/>
            <a:ext cx="5236994" cy="400110"/>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dirty="0">
                <a:solidFill>
                  <a:srgbClr val="FF0000"/>
                </a:solidFill>
                <a:latin typeface="メイリオ" panose="020B0604030504040204" pitchFamily="50" charset="-128"/>
                <a:ea typeface="メイリオ" panose="020B0604030504040204" pitchFamily="50" charset="-128"/>
              </a:rPr>
              <a:t>高炭酸ガス血症の可能性のチェックが必要   </a:t>
            </a:r>
          </a:p>
        </p:txBody>
      </p:sp>
      <p:sp>
        <p:nvSpPr>
          <p:cNvPr id="300042" name="テキスト ボックス 13"/>
          <p:cNvSpPr txBox="1">
            <a:spLocks noChangeArrowheads="1"/>
          </p:cNvSpPr>
          <p:nvPr/>
        </p:nvSpPr>
        <p:spPr bwMode="auto">
          <a:xfrm>
            <a:off x="863997" y="4869189"/>
            <a:ext cx="8410177" cy="646331"/>
          </a:xfrm>
          <a:prstGeom prst="rect">
            <a:avLst/>
          </a:prstGeom>
          <a:noFill/>
          <a:ln w="12700">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eaLnBrk="1" hangingPunct="1">
              <a:spcBef>
                <a:spcPct val="0"/>
              </a:spcBef>
              <a:buFontTx/>
              <a:buNone/>
            </a:pPr>
            <a:r>
              <a:rPr lang="ja-JP" altLang="en-US" sz="1800" dirty="0">
                <a:solidFill>
                  <a:schemeClr val="tx2"/>
                </a:solidFill>
                <a:latin typeface="メイリオ" panose="020B0604030504040204" pitchFamily="50" charset="-128"/>
                <a:ea typeface="メイリオ" panose="020B0604030504040204" pitchFamily="50" charset="-128"/>
              </a:rPr>
              <a:t>呼吸困難が強い状態での一時的な酸素使用では、高炭酸ガス血症をおそれ過ぎずに、初めは充分な酸素を使用する</a:t>
            </a:r>
          </a:p>
        </p:txBody>
      </p:sp>
      <p:sp>
        <p:nvSpPr>
          <p:cNvPr id="300044" name="テキスト ボックス 15"/>
          <p:cNvSpPr txBox="1">
            <a:spLocks noChangeArrowheads="1"/>
          </p:cNvSpPr>
          <p:nvPr/>
        </p:nvSpPr>
        <p:spPr bwMode="auto">
          <a:xfrm>
            <a:off x="602677" y="1449389"/>
            <a:ext cx="90039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269851" indent="-269851">
              <a:spcBef>
                <a:spcPct val="0"/>
              </a:spcBef>
              <a:buNone/>
            </a:pPr>
            <a:r>
              <a:rPr lang="ja-JP" altLang="en-US" sz="1800" dirty="0">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心臓疾患での酸素療法</a:t>
            </a:r>
            <a:r>
              <a:rPr lang="ja-JP" altLang="en-US" sz="1800" dirty="0">
                <a:latin typeface="メイリオ" panose="020B0604030504040204" pitchFamily="50" charset="-128"/>
                <a:ea typeface="メイリオ" panose="020B0604030504040204" pitchFamily="50" charset="-128"/>
              </a:rPr>
              <a:t>は、個別性が大きく、</a:t>
            </a:r>
            <a:r>
              <a:rPr lang="en-US" altLang="ja-JP" sz="1800" dirty="0">
                <a:latin typeface="メイリオ" panose="020B0604030504040204" pitchFamily="50" charset="-128"/>
                <a:ea typeface="メイリオ" panose="020B0604030504040204" pitchFamily="50" charset="-128"/>
              </a:rPr>
              <a:t>SpO</a:t>
            </a:r>
            <a:r>
              <a:rPr lang="en-US" altLang="ja-JP" sz="1200" dirty="0">
                <a:latin typeface="メイリオ" panose="020B0604030504040204" pitchFamily="50" charset="-128"/>
                <a:ea typeface="メイリオ" panose="020B0604030504040204" pitchFamily="50" charset="-128"/>
              </a:rPr>
              <a:t>2</a:t>
            </a:r>
            <a:r>
              <a:rPr lang="ja-JP" altLang="en-US" sz="1800" dirty="0">
                <a:latin typeface="メイリオ" panose="020B0604030504040204" pitchFamily="50" charset="-128"/>
                <a:ea typeface="メイリオ" panose="020B0604030504040204" pitchFamily="50" charset="-128"/>
              </a:rPr>
              <a:t>での判断もむずかしい。主治医への確認を充分に行う。</a:t>
            </a:r>
            <a:endParaRPr lang="en-US" altLang="ja-JP" sz="1800" dirty="0">
              <a:latin typeface="メイリオ" panose="020B0604030504040204" pitchFamily="50" charset="-128"/>
              <a:ea typeface="メイリオ" panose="020B0604030504040204" pitchFamily="50" charset="-128"/>
            </a:endParaRPr>
          </a:p>
          <a:p>
            <a:pPr marL="269851" indent="-269851">
              <a:spcBef>
                <a:spcPct val="0"/>
              </a:spcBef>
              <a:buNone/>
            </a:pPr>
            <a:r>
              <a:rPr lang="ja-JP" altLang="en-US" sz="1800" dirty="0">
                <a:latin typeface="メイリオ" panose="020B0604030504040204" pitchFamily="50" charset="-128"/>
                <a:ea typeface="メイリオ" panose="020B0604030504040204" pitchFamily="50" charset="-128"/>
              </a:rPr>
              <a:t>○呼吸障害への酸素療法では、酸素投与により低酸素症は改善しても、高炭酸ガス血症は改善せず、むしろ悪化する可能性がある。</a:t>
            </a:r>
          </a:p>
        </p:txBody>
      </p:sp>
      <p:sp>
        <p:nvSpPr>
          <p:cNvPr id="4" name="テキスト プレースホルダー 3">
            <a:extLst>
              <a:ext uri="{FF2B5EF4-FFF2-40B4-BE49-F238E27FC236}">
                <a16:creationId xmlns:a16="http://schemas.microsoft.com/office/drawing/2014/main" id="{7A3F3C3D-3E5A-4607-9A31-E75516E206AA}"/>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3" name="タイトル 2">
            <a:extLst>
              <a:ext uri="{FF2B5EF4-FFF2-40B4-BE49-F238E27FC236}">
                <a16:creationId xmlns:a16="http://schemas.microsoft.com/office/drawing/2014/main" id="{009855D2-95B7-45A3-B90A-E5D66F737C93}"/>
              </a:ext>
            </a:extLst>
          </p:cNvPr>
          <p:cNvSpPr>
            <a:spLocks noGrp="1"/>
          </p:cNvSpPr>
          <p:nvPr>
            <p:ph type="title"/>
          </p:nvPr>
        </p:nvSpPr>
        <p:spPr>
          <a:xfrm>
            <a:off x="681040" y="664588"/>
            <a:ext cx="8543925" cy="559560"/>
          </a:xfrm>
        </p:spPr>
        <p:txBody>
          <a:bodyPr>
            <a:normAutofit/>
          </a:bodyPr>
          <a:lstStyle/>
          <a:p>
            <a:r>
              <a:rPr lang="ja-JP" altLang="en-US" sz="2799" dirty="0"/>
              <a:t>酸素療法 の注意点</a:t>
            </a:r>
          </a:p>
        </p:txBody>
      </p:sp>
      <p:sp>
        <p:nvSpPr>
          <p:cNvPr id="15" name="テキスト ボックス 15">
            <a:extLst>
              <a:ext uri="{FF2B5EF4-FFF2-40B4-BE49-F238E27FC236}">
                <a16:creationId xmlns:a16="http://schemas.microsoft.com/office/drawing/2014/main" id="{2C3AD790-0181-4FA8-A235-33665566B113}"/>
              </a:ext>
            </a:extLst>
          </p:cNvPr>
          <p:cNvSpPr txBox="1">
            <a:spLocks noChangeArrowheads="1"/>
          </p:cNvSpPr>
          <p:nvPr/>
        </p:nvSpPr>
        <p:spPr bwMode="auto">
          <a:xfrm>
            <a:off x="668341" y="5801274"/>
            <a:ext cx="8605837" cy="7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spcBef>
                <a:spcPct val="0"/>
              </a:spcBef>
              <a:buNone/>
            </a:pPr>
            <a:r>
              <a:rPr lang="ja-JP" altLang="en-US" sz="1600" dirty="0">
                <a:latin typeface="メイリオ" panose="020B0604030504040204" pitchFamily="50" charset="-128"/>
                <a:ea typeface="メイリオ" panose="020B0604030504040204" pitchFamily="50" charset="-128"/>
              </a:rPr>
              <a:t>高炭酸ガス血症を伴う低酸素症では、酸素療法だけでなく、換気を改善するための対応法（姿勢管理、呼吸介助、陽圧呼吸ｰマスクとバッグ、人工呼吸器療法）を行う</a:t>
            </a: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07958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D010373-DCC9-405A-9068-6DA16A09C4CF}"/>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低酸素症、高炭酸ガス血症の症状</a:t>
            </a:r>
          </a:p>
        </p:txBody>
      </p:sp>
      <p:graphicFrame>
        <p:nvGraphicFramePr>
          <p:cNvPr id="17" name="Group 61">
            <a:extLst>
              <a:ext uri="{FF2B5EF4-FFF2-40B4-BE49-F238E27FC236}">
                <a16:creationId xmlns:a16="http://schemas.microsoft.com/office/drawing/2014/main" id="{6F911324-315F-44C1-8875-2FDF36BBE011}"/>
              </a:ext>
            </a:extLst>
          </p:cNvPr>
          <p:cNvGraphicFramePr>
            <a:graphicFrameLocks noGrp="1"/>
          </p:cNvGraphicFramePr>
          <p:nvPr/>
        </p:nvGraphicFramePr>
        <p:xfrm>
          <a:off x="759621" y="1456009"/>
          <a:ext cx="8243886" cy="4799434"/>
        </p:xfrm>
        <a:graphic>
          <a:graphicData uri="http://schemas.openxmlformats.org/drawingml/2006/table">
            <a:tbl>
              <a:tblPr/>
              <a:tblGrid>
                <a:gridCol w="2374476">
                  <a:extLst>
                    <a:ext uri="{9D8B030D-6E8A-4147-A177-3AD203B41FA5}">
                      <a16:colId xmlns:a16="http://schemas.microsoft.com/office/drawing/2014/main" val="20000"/>
                    </a:ext>
                  </a:extLst>
                </a:gridCol>
                <a:gridCol w="2934705">
                  <a:extLst>
                    <a:ext uri="{9D8B030D-6E8A-4147-A177-3AD203B41FA5}">
                      <a16:colId xmlns:a16="http://schemas.microsoft.com/office/drawing/2014/main" val="20001"/>
                    </a:ext>
                  </a:extLst>
                </a:gridCol>
                <a:gridCol w="2934705">
                  <a:extLst>
                    <a:ext uri="{9D8B030D-6E8A-4147-A177-3AD203B41FA5}">
                      <a16:colId xmlns:a16="http://schemas.microsoft.com/office/drawing/2014/main" val="20002"/>
                    </a:ext>
                  </a:extLst>
                </a:gridCol>
              </a:tblGrid>
              <a:tr h="896122">
                <a:tc>
                  <a:txBody>
                    <a:bodyPr/>
                    <a:lstStyle/>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血液ガス</a:t>
                      </a:r>
                    </a:p>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a:p>
                      <a:pPr marL="0" marR="0" lvl="0" indent="0" algn="l" defTabSz="873125" rtl="0" eaLnBrk="0" fontAlgn="base" latinLnBrk="0" hangingPunct="0">
                        <a:lnSpc>
                          <a:spcPct val="110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L="91441" marR="91441"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lumMod val="75000"/>
                      </a:schemeClr>
                    </a:solidFill>
                  </a:tcPr>
                </a:tc>
                <a:tc>
                  <a:txBody>
                    <a:bodyPr/>
                    <a:lstStyle/>
                    <a:p>
                      <a:pPr marL="0" marR="0" lvl="0" indent="0" algn="ctr" defTabSz="873125" rtl="0" eaLnBrk="0" fontAlgn="base" latinLnBrk="0" hangingPunct="0">
                        <a:lnSpc>
                          <a:spcPct val="110000"/>
                        </a:lnSpc>
                        <a:spcBef>
                          <a:spcPts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低酸素血症</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873125" rtl="0" eaLnBrk="0" fontAlgn="base" latinLnBrk="0" hangingPunct="0">
                        <a:lnSpc>
                          <a:spcPct val="110000"/>
                        </a:lnSpc>
                        <a:spcBef>
                          <a:spcPts val="0"/>
                        </a:spcBef>
                        <a:spcAft>
                          <a:spcPct val="0"/>
                        </a:spcAft>
                        <a:buClrTx/>
                        <a:buSzTx/>
                        <a:buFontTx/>
                        <a:buNone/>
                        <a:tabLst/>
                      </a:pPr>
                      <a:r>
                        <a:rPr kumimoji="1" lang="ja-JP" altLang="en-US" sz="2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高炭酸ガス血症</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126432">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比較的</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共通した</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・呼吸困難</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・不眠</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・頭痛</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・意識障害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（記憶力・見当識低下）</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・頻脈</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・呼吸困難</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・不眠</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・頭痛</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・意識障害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（傾眠・昏睡）</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・頻脈）</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76880">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異なる</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症状・所見</a:t>
                      </a:r>
                    </a:p>
                  </a:txBody>
                  <a:tcPr marL="91441" marR="91441"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・チアノーゼ</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・胃腸障害</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・低血圧</a:t>
                      </a:r>
                    </a:p>
                  </a:txBody>
                  <a:tcPr marL="91441" marR="91441"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・皮膚とくに頬の 潮 紅</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・手の振戦</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羽ばたき振戦</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・視神経乳頭浮腫</a:t>
                      </a:r>
                    </a:p>
                    <a:p>
                      <a:pPr marL="0" marR="0" lvl="0" indent="0" algn="l" defTabSz="873125" rtl="0" eaLnBrk="0" fontAlgn="base" latinLnBrk="0" hangingPunct="0">
                        <a:lnSpc>
                          <a:spcPct val="110000"/>
                        </a:lnSpc>
                        <a:spcBef>
                          <a:spcPts val="0"/>
                        </a:spcBef>
                        <a:spcAft>
                          <a:spcPts val="30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・発汗・血圧上昇</a:t>
                      </a:r>
                    </a:p>
                  </a:txBody>
                  <a:tcPr marL="91441" marR="91441"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 name="Text Box 62">
            <a:extLst>
              <a:ext uri="{FF2B5EF4-FFF2-40B4-BE49-F238E27FC236}">
                <a16:creationId xmlns:a16="http://schemas.microsoft.com/office/drawing/2014/main" id="{D1AC3E01-B46D-4354-9C52-BD2C722E3325}"/>
              </a:ext>
            </a:extLst>
          </p:cNvPr>
          <p:cNvSpPr txBox="1">
            <a:spLocks noChangeArrowheads="1"/>
          </p:cNvSpPr>
          <p:nvPr/>
        </p:nvSpPr>
        <p:spPr bwMode="auto">
          <a:xfrm>
            <a:off x="2583809" y="6391002"/>
            <a:ext cx="65182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873125">
              <a:spcBef>
                <a:spcPct val="20000"/>
              </a:spcBef>
              <a:buChar char="•"/>
              <a:defRPr kumimoji="1" sz="3200">
                <a:solidFill>
                  <a:schemeClr val="tx1"/>
                </a:solidFill>
                <a:latin typeface="Times" panose="02020603050405020304" pitchFamily="18" charset="0"/>
                <a:ea typeface="Osaka" charset="-128"/>
              </a:defRPr>
            </a:lvl1pPr>
            <a:lvl2pPr marL="742950" indent="-285750" defTabSz="873125">
              <a:spcBef>
                <a:spcPct val="20000"/>
              </a:spcBef>
              <a:buChar char="–"/>
              <a:defRPr kumimoji="1" sz="2800">
                <a:solidFill>
                  <a:schemeClr val="tx1"/>
                </a:solidFill>
                <a:latin typeface="Times" panose="02020603050405020304" pitchFamily="18" charset="0"/>
                <a:ea typeface="Osaka" charset="-128"/>
              </a:defRPr>
            </a:lvl2pPr>
            <a:lvl3pPr marL="1143000" indent="-228600" defTabSz="873125">
              <a:spcBef>
                <a:spcPct val="20000"/>
              </a:spcBef>
              <a:buChar char="•"/>
              <a:defRPr kumimoji="1" sz="2400">
                <a:solidFill>
                  <a:schemeClr val="tx1"/>
                </a:solidFill>
                <a:latin typeface="Times" panose="02020603050405020304" pitchFamily="18" charset="0"/>
                <a:ea typeface="Osaka" charset="-128"/>
              </a:defRPr>
            </a:lvl3pPr>
            <a:lvl4pPr marL="1600200" indent="-228600" defTabSz="873125">
              <a:spcBef>
                <a:spcPct val="20000"/>
              </a:spcBef>
              <a:buChar char="–"/>
              <a:defRPr kumimoji="1" sz="2000">
                <a:solidFill>
                  <a:schemeClr val="tx1"/>
                </a:solidFill>
                <a:latin typeface="Times" panose="02020603050405020304" pitchFamily="18" charset="0"/>
                <a:ea typeface="Osaka" charset="-128"/>
              </a:defRPr>
            </a:lvl4pPr>
            <a:lvl5pPr marL="2057400" indent="-228600" defTabSz="873125">
              <a:spcBef>
                <a:spcPct val="20000"/>
              </a:spcBef>
              <a:buChar char="»"/>
              <a:defRPr kumimoji="1" sz="2000">
                <a:solidFill>
                  <a:schemeClr val="tx1"/>
                </a:solidFill>
                <a:latin typeface="Times" panose="02020603050405020304" pitchFamily="18" charset="0"/>
                <a:ea typeface="Osaka" charset="-128"/>
              </a:defRPr>
            </a:lvl5pPr>
            <a:lvl6pPr marL="25146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defTabSz="873052">
              <a:spcBef>
                <a:spcPct val="50000"/>
              </a:spcBef>
              <a:buNone/>
              <a:defRPr/>
            </a:pPr>
            <a:r>
              <a:rPr lang="ja-JP" altLang="en-US" sz="1200" dirty="0">
                <a:solidFill>
                  <a:prstClr val="black"/>
                </a:solidFill>
                <a:latin typeface="メイリオ" panose="020B0604030504040204" pitchFamily="50" charset="-128"/>
                <a:ea typeface="メイリオ" panose="020B0604030504040204" pitchFamily="50" charset="-128"/>
              </a:rPr>
              <a:t>谷本普一：呼吸不全のリハビリテーション、</a:t>
            </a:r>
            <a:r>
              <a:rPr lang="en-US" altLang="ja-JP" sz="1200" dirty="0">
                <a:solidFill>
                  <a:prstClr val="black"/>
                </a:solidFill>
                <a:latin typeface="メイリオ" panose="020B0604030504040204" pitchFamily="50" charset="-128"/>
                <a:ea typeface="メイリオ" panose="020B0604030504040204" pitchFamily="50" charset="-128"/>
              </a:rPr>
              <a:t>p49</a:t>
            </a:r>
            <a:r>
              <a:rPr lang="ja-JP" altLang="en-US" sz="1200" dirty="0">
                <a:solidFill>
                  <a:prstClr val="black"/>
                </a:solidFill>
                <a:latin typeface="メイリオ" panose="020B0604030504040204" pitchFamily="50" charset="-128"/>
                <a:ea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rPr>
              <a:t>1987</a:t>
            </a:r>
            <a:r>
              <a:rPr lang="ja-JP" altLang="en-US" sz="1200" dirty="0">
                <a:solidFill>
                  <a:prstClr val="black"/>
                </a:solidFill>
                <a:latin typeface="メイリオ" panose="020B0604030504040204" pitchFamily="50" charset="-128"/>
                <a:ea typeface="メイリオ" panose="020B0604030504040204" pitchFamily="50" charset="-128"/>
              </a:rPr>
              <a:t>、南江堂より許諾を得て改変し転載</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19" name="Oval 6">
            <a:extLst>
              <a:ext uri="{FF2B5EF4-FFF2-40B4-BE49-F238E27FC236}">
                <a16:creationId xmlns:a16="http://schemas.microsoft.com/office/drawing/2014/main" id="{BBADAEAE-DEA7-458E-B6C3-2508B12DB534}"/>
              </a:ext>
            </a:extLst>
          </p:cNvPr>
          <p:cNvSpPr>
            <a:spLocks noChangeArrowheads="1"/>
          </p:cNvSpPr>
          <p:nvPr/>
        </p:nvSpPr>
        <p:spPr bwMode="auto">
          <a:xfrm>
            <a:off x="6015917" y="3340766"/>
            <a:ext cx="1937506" cy="8020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401">
              <a:solidFill>
                <a:prstClr val="black"/>
              </a:solidFill>
              <a:latin typeface="メイリオ" panose="020B0604030504040204" pitchFamily="50" charset="-128"/>
              <a:ea typeface="メイリオ" panose="020B0604030504040204" pitchFamily="50" charset="-128"/>
            </a:endParaRPr>
          </a:p>
        </p:txBody>
      </p:sp>
      <p:sp>
        <p:nvSpPr>
          <p:cNvPr id="20" name="Oval 7">
            <a:extLst>
              <a:ext uri="{FF2B5EF4-FFF2-40B4-BE49-F238E27FC236}">
                <a16:creationId xmlns:a16="http://schemas.microsoft.com/office/drawing/2014/main" id="{A75FC2C8-913A-4BB3-A79F-E5DE627A9F73}"/>
              </a:ext>
            </a:extLst>
          </p:cNvPr>
          <p:cNvSpPr>
            <a:spLocks noChangeArrowheads="1"/>
          </p:cNvSpPr>
          <p:nvPr/>
        </p:nvSpPr>
        <p:spPr bwMode="auto">
          <a:xfrm>
            <a:off x="6133514" y="4025901"/>
            <a:ext cx="956604" cy="454661"/>
          </a:xfrm>
          <a:prstGeom prst="ellipse">
            <a:avLst/>
          </a:pr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401">
              <a:solidFill>
                <a:prstClr val="black"/>
              </a:solidFill>
              <a:latin typeface="メイリオ" panose="020B0604030504040204" pitchFamily="50" charset="-128"/>
              <a:ea typeface="メイリオ" panose="020B0604030504040204" pitchFamily="50" charset="-128"/>
            </a:endParaRPr>
          </a:p>
        </p:txBody>
      </p:sp>
      <p:sp>
        <p:nvSpPr>
          <p:cNvPr id="21" name="Oval 8">
            <a:extLst>
              <a:ext uri="{FF2B5EF4-FFF2-40B4-BE49-F238E27FC236}">
                <a16:creationId xmlns:a16="http://schemas.microsoft.com/office/drawing/2014/main" id="{7F6149F5-BFC0-4CF9-BD05-F45BDB39F9A3}"/>
              </a:ext>
            </a:extLst>
          </p:cNvPr>
          <p:cNvSpPr>
            <a:spLocks noChangeArrowheads="1"/>
          </p:cNvSpPr>
          <p:nvPr/>
        </p:nvSpPr>
        <p:spPr bwMode="auto">
          <a:xfrm>
            <a:off x="7953423" y="4416850"/>
            <a:ext cx="768546" cy="454661"/>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2401">
              <a:solidFill>
                <a:prstClr val="black"/>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0035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喉頭軟化症での、頸部下顎、全身の姿勢管理</a:t>
            </a:r>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3521222" y="1569512"/>
            <a:ext cx="5787877" cy="18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lnSpc>
                <a:spcPct val="114000"/>
              </a:lnSpc>
              <a:spcBef>
                <a:spcPts val="599"/>
              </a:spcBef>
              <a:buNone/>
            </a:pPr>
            <a:r>
              <a:rPr lang="ja-JP" altLang="en-US" sz="2000" dirty="0">
                <a:solidFill>
                  <a:srgbClr val="000000"/>
                </a:solidFill>
                <a:latin typeface="メイリオ" panose="020B0604030504040204" pitchFamily="50" charset="-128"/>
                <a:ea typeface="メイリオ" panose="020B0604030504040204" pitchFamily="50" charset="-128"/>
              </a:rPr>
              <a:t>舌根沈下の場合より、難しい。</a:t>
            </a:r>
          </a:p>
          <a:p>
            <a:pPr algn="just">
              <a:lnSpc>
                <a:spcPct val="114000"/>
              </a:lnSpc>
              <a:spcBef>
                <a:spcPts val="599"/>
              </a:spcBef>
              <a:buNone/>
            </a:pPr>
            <a:r>
              <a:rPr lang="ja-JP" altLang="en-US" sz="2000" dirty="0">
                <a:solidFill>
                  <a:srgbClr val="C00000"/>
                </a:solidFill>
                <a:latin typeface="メイリオ" panose="020B0604030504040204" pitchFamily="50" charset="-128"/>
                <a:ea typeface="メイリオ" panose="020B0604030504040204" pitchFamily="50" charset="-128"/>
              </a:rPr>
              <a:t>「喉頭部を拡げる」というイメージ</a:t>
            </a:r>
            <a:r>
              <a:rPr lang="ja-JP" altLang="en-US" sz="2000" dirty="0">
                <a:solidFill>
                  <a:srgbClr val="000000"/>
                </a:solidFill>
                <a:latin typeface="メイリオ" panose="020B0604030504040204" pitchFamily="50" charset="-128"/>
                <a:ea typeface="メイリオ" panose="020B0604030504040204" pitchFamily="50" charset="-128"/>
              </a:rPr>
              <a:t>で、頸部前屈しながら下顎を前に出して保持する。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599"/>
              </a:spcBef>
              <a:buNone/>
            </a:pPr>
            <a:r>
              <a:rPr lang="ja-JP" altLang="en-US" sz="2000" dirty="0">
                <a:solidFill>
                  <a:srgbClr val="333399"/>
                </a:solidFill>
                <a:latin typeface="メイリオ" panose="020B0604030504040204" pitchFamily="50" charset="-128"/>
                <a:ea typeface="メイリオ" panose="020B0604030504040204" pitchFamily="50" charset="-128"/>
              </a:rPr>
              <a:t>腹臥位</a:t>
            </a:r>
            <a:r>
              <a:rPr lang="ja-JP" altLang="en-US" sz="2000" dirty="0">
                <a:solidFill>
                  <a:srgbClr val="000000"/>
                </a:solidFill>
                <a:latin typeface="メイリオ" panose="020B0604030504040204" pitchFamily="50" charset="-128"/>
                <a:ea typeface="メイリオ" panose="020B0604030504040204" pitchFamily="50" charset="-128"/>
              </a:rPr>
              <a:t>でも 、このパターンを得やすい。</a:t>
            </a:r>
            <a:endParaRPr lang="en-US" altLang="ja-JP" sz="2000" dirty="0">
              <a:solidFill>
                <a:srgbClr val="000000"/>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84361FF5-5895-4196-A190-E42485F4C77C}"/>
              </a:ext>
            </a:extLst>
          </p:cNvPr>
          <p:cNvGrpSpPr/>
          <p:nvPr/>
        </p:nvGrpSpPr>
        <p:grpSpPr>
          <a:xfrm>
            <a:off x="3853629" y="3620580"/>
            <a:ext cx="2229673" cy="2378052"/>
            <a:chOff x="3582682" y="3827719"/>
            <a:chExt cx="2440953" cy="2603393"/>
          </a:xfrm>
        </p:grpSpPr>
        <p:pic>
          <p:nvPicPr>
            <p:cNvPr id="29" name="Picture 3">
              <a:extLst>
                <a:ext uri="{FF2B5EF4-FFF2-40B4-BE49-F238E27FC236}">
                  <a16:creationId xmlns:a16="http://schemas.microsoft.com/office/drawing/2014/main" id="{C39DEB06-8FA8-4B38-A0C9-89CE67A0C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682" y="3827719"/>
              <a:ext cx="2440953" cy="260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 name="Oval 27">
              <a:extLst>
                <a:ext uri="{FF2B5EF4-FFF2-40B4-BE49-F238E27FC236}">
                  <a16:creationId xmlns:a16="http://schemas.microsoft.com/office/drawing/2014/main" id="{1336A802-7A09-4456-8217-0224AAF4F5F0}"/>
                </a:ext>
              </a:extLst>
            </p:cNvPr>
            <p:cNvSpPr>
              <a:spLocks noChangeArrowheads="1"/>
            </p:cNvSpPr>
            <p:nvPr/>
          </p:nvSpPr>
          <p:spPr bwMode="auto">
            <a:xfrm rot="17921284">
              <a:off x="3948171" y="4219315"/>
              <a:ext cx="629456" cy="13923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dirty="0">
                <a:solidFill>
                  <a:srgbClr val="000000"/>
                </a:solidFill>
                <a:ea typeface="メイリオ" panose="020B0604030504040204" pitchFamily="50" charset="-128"/>
              </a:endParaRPr>
            </a:p>
          </p:txBody>
        </p:sp>
      </p:grpSp>
      <p:grpSp>
        <p:nvGrpSpPr>
          <p:cNvPr id="4" name="グループ化 3">
            <a:extLst>
              <a:ext uri="{FF2B5EF4-FFF2-40B4-BE49-F238E27FC236}">
                <a16:creationId xmlns:a16="http://schemas.microsoft.com/office/drawing/2014/main" id="{184D3D37-4133-4270-9207-AC2FCAE58078}"/>
              </a:ext>
            </a:extLst>
          </p:cNvPr>
          <p:cNvGrpSpPr/>
          <p:nvPr/>
        </p:nvGrpSpPr>
        <p:grpSpPr>
          <a:xfrm>
            <a:off x="722230" y="1605470"/>
            <a:ext cx="2483065" cy="1845679"/>
            <a:chOff x="1101118" y="1643479"/>
            <a:chExt cx="2762933" cy="2053708"/>
          </a:xfrm>
        </p:grpSpPr>
        <p:pic>
          <p:nvPicPr>
            <p:cNvPr id="27" name="Picture 3">
              <a:extLst>
                <a:ext uri="{FF2B5EF4-FFF2-40B4-BE49-F238E27FC236}">
                  <a16:creationId xmlns:a16="http://schemas.microsoft.com/office/drawing/2014/main" id="{2A827AF4-E0CC-4B3B-A913-078E0037A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3" r="3122" b="7115"/>
            <a:stretch>
              <a:fillRect/>
            </a:stretch>
          </p:blipFill>
          <p:spPr bwMode="auto">
            <a:xfrm>
              <a:off x="1101118" y="1643479"/>
              <a:ext cx="2762933" cy="205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27">
              <a:extLst>
                <a:ext uri="{FF2B5EF4-FFF2-40B4-BE49-F238E27FC236}">
                  <a16:creationId xmlns:a16="http://schemas.microsoft.com/office/drawing/2014/main" id="{AC38B22E-F785-4DD5-92A0-0246D1AB3AB4}"/>
                </a:ext>
              </a:extLst>
            </p:cNvPr>
            <p:cNvSpPr>
              <a:spLocks noChangeArrowheads="1"/>
            </p:cNvSpPr>
            <p:nvPr/>
          </p:nvSpPr>
          <p:spPr bwMode="auto">
            <a:xfrm rot="798632">
              <a:off x="1249055" y="1775461"/>
              <a:ext cx="722279" cy="355338"/>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dirty="0">
                <a:solidFill>
                  <a:srgbClr val="000000"/>
                </a:solidFill>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809B2B65-7129-4E71-BDAC-0BD9C77EFA3D}"/>
              </a:ext>
            </a:extLst>
          </p:cNvPr>
          <p:cNvGrpSpPr/>
          <p:nvPr/>
        </p:nvGrpSpPr>
        <p:grpSpPr>
          <a:xfrm>
            <a:off x="722230" y="3605868"/>
            <a:ext cx="3053005" cy="2382938"/>
            <a:chOff x="837153" y="4024967"/>
            <a:chExt cx="3053005" cy="2382938"/>
          </a:xfrm>
        </p:grpSpPr>
        <p:pic>
          <p:nvPicPr>
            <p:cNvPr id="26" name="Picture 2">
              <a:extLst>
                <a:ext uri="{FF2B5EF4-FFF2-40B4-BE49-F238E27FC236}">
                  <a16:creationId xmlns:a16="http://schemas.microsoft.com/office/drawing/2014/main" id="{7DAB8CD1-2B87-4F61-8AA4-5C7DA4FBF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91" t="5025" r="8745" b="1248"/>
            <a:stretch>
              <a:fillRect/>
            </a:stretch>
          </p:blipFill>
          <p:spPr bwMode="auto">
            <a:xfrm>
              <a:off x="837153" y="4024967"/>
              <a:ext cx="3053005" cy="23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27">
              <a:extLst>
                <a:ext uri="{FF2B5EF4-FFF2-40B4-BE49-F238E27FC236}">
                  <a16:creationId xmlns:a16="http://schemas.microsoft.com/office/drawing/2014/main" id="{9B4A6782-7796-4C3F-AE18-528CCB3032DA}"/>
                </a:ext>
              </a:extLst>
            </p:cNvPr>
            <p:cNvSpPr>
              <a:spLocks noChangeArrowheads="1"/>
            </p:cNvSpPr>
            <p:nvPr/>
          </p:nvSpPr>
          <p:spPr bwMode="auto">
            <a:xfrm rot="798632">
              <a:off x="1843702" y="4732742"/>
              <a:ext cx="722279" cy="25381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dirty="0">
                <a:solidFill>
                  <a:srgbClr val="000000"/>
                </a:solidFill>
                <a:ea typeface="メイリオ" panose="020B0604030504040204" pitchFamily="50" charset="-128"/>
              </a:endParaRPr>
            </a:p>
          </p:txBody>
        </p:sp>
        <p:sp>
          <p:nvSpPr>
            <p:cNvPr id="34" name="Oval 27">
              <a:extLst>
                <a:ext uri="{FF2B5EF4-FFF2-40B4-BE49-F238E27FC236}">
                  <a16:creationId xmlns:a16="http://schemas.microsoft.com/office/drawing/2014/main" id="{06F317F0-85CA-4344-B38D-36B04E9A8C6D}"/>
                </a:ext>
              </a:extLst>
            </p:cNvPr>
            <p:cNvSpPr>
              <a:spLocks noChangeArrowheads="1"/>
            </p:cNvSpPr>
            <p:nvPr/>
          </p:nvSpPr>
          <p:spPr bwMode="auto">
            <a:xfrm rot="21000135">
              <a:off x="1742177" y="4196110"/>
              <a:ext cx="722279" cy="16824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dirty="0">
                <a:solidFill>
                  <a:srgbClr val="000000"/>
                </a:solidFill>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30ADC7CB-2DB4-4678-A3B7-2292D9EF4291}"/>
              </a:ext>
            </a:extLst>
          </p:cNvPr>
          <p:cNvGrpSpPr/>
          <p:nvPr/>
        </p:nvGrpSpPr>
        <p:grpSpPr>
          <a:xfrm>
            <a:off x="6143506" y="3620580"/>
            <a:ext cx="3165597" cy="2373822"/>
            <a:chOff x="6055543" y="3827719"/>
            <a:chExt cx="3050104" cy="2287215"/>
          </a:xfrm>
        </p:grpSpPr>
        <p:pic>
          <p:nvPicPr>
            <p:cNvPr id="30" name="Picture 2">
              <a:extLst>
                <a:ext uri="{FF2B5EF4-FFF2-40B4-BE49-F238E27FC236}">
                  <a16:creationId xmlns:a16="http://schemas.microsoft.com/office/drawing/2014/main" id="{226F9F08-1F13-4D7C-86B6-D5219D2CF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533" t="15530" r="5824" b="5824"/>
            <a:stretch>
              <a:fillRect/>
            </a:stretch>
          </p:blipFill>
          <p:spPr bwMode="auto">
            <a:xfrm>
              <a:off x="6055543" y="3827719"/>
              <a:ext cx="3050104" cy="228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27">
              <a:extLst>
                <a:ext uri="{FF2B5EF4-FFF2-40B4-BE49-F238E27FC236}">
                  <a16:creationId xmlns:a16="http://schemas.microsoft.com/office/drawing/2014/main" id="{F1EDEDBD-20AF-440E-B013-ECE55178A3D0}"/>
                </a:ext>
              </a:extLst>
            </p:cNvPr>
            <p:cNvSpPr>
              <a:spLocks noChangeArrowheads="1"/>
            </p:cNvSpPr>
            <p:nvPr/>
          </p:nvSpPr>
          <p:spPr bwMode="auto">
            <a:xfrm rot="15722881">
              <a:off x="8609624" y="4259925"/>
              <a:ext cx="527930" cy="133433"/>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dirty="0">
                <a:solidFill>
                  <a:srgbClr val="000000"/>
                </a:solidFill>
                <a:ea typeface="メイリオ" panose="020B0604030504040204" pitchFamily="50" charset="-128"/>
              </a:endParaRPr>
            </a:p>
          </p:txBody>
        </p:sp>
      </p:grpSp>
      <p:sp>
        <p:nvSpPr>
          <p:cNvPr id="38" name="テキスト ボックス 12">
            <a:extLst>
              <a:ext uri="{FF2B5EF4-FFF2-40B4-BE49-F238E27FC236}">
                <a16:creationId xmlns:a16="http://schemas.microsoft.com/office/drawing/2014/main" id="{20E9D27D-D911-42B2-A9A3-B80378A6DECC}"/>
              </a:ext>
            </a:extLst>
          </p:cNvPr>
          <p:cNvSpPr txBox="1">
            <a:spLocks noChangeArrowheads="1"/>
          </p:cNvSpPr>
          <p:nvPr/>
        </p:nvSpPr>
        <p:spPr bwMode="auto">
          <a:xfrm>
            <a:off x="3853629" y="6027115"/>
            <a:ext cx="2229673" cy="31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lnSpc>
                <a:spcPct val="114000"/>
              </a:lnSpc>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前傾座位</a:t>
            </a:r>
          </a:p>
        </p:txBody>
      </p:sp>
      <p:sp>
        <p:nvSpPr>
          <p:cNvPr id="39" name="テキスト ボックス 13">
            <a:extLst>
              <a:ext uri="{FF2B5EF4-FFF2-40B4-BE49-F238E27FC236}">
                <a16:creationId xmlns:a16="http://schemas.microsoft.com/office/drawing/2014/main" id="{BB8827DE-2ECB-48C8-8898-CC20F1C6045A}"/>
              </a:ext>
            </a:extLst>
          </p:cNvPr>
          <p:cNvSpPr txBox="1">
            <a:spLocks noChangeArrowheads="1"/>
          </p:cNvSpPr>
          <p:nvPr/>
        </p:nvSpPr>
        <p:spPr bwMode="auto">
          <a:xfrm>
            <a:off x="6143506" y="6016174"/>
            <a:ext cx="3165597" cy="33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lnSpc>
                <a:spcPct val="114000"/>
              </a:lnSpc>
              <a:spcBef>
                <a:spcPts val="599"/>
              </a:spcBef>
              <a:buNone/>
            </a:pPr>
            <a:r>
              <a:rPr lang="ja-JP" altLang="en-US" sz="1600" dirty="0">
                <a:solidFill>
                  <a:srgbClr val="000000"/>
                </a:solidFill>
                <a:latin typeface="メイリオ" panose="020B0604030504040204" pitchFamily="50" charset="-128"/>
                <a:ea typeface="メイリオ" panose="020B0604030504040204" pitchFamily="50" charset="-128"/>
              </a:rPr>
              <a:t>プローンキーパーによる腹臥位</a:t>
            </a:r>
            <a:endParaRPr lang="en-US" altLang="ja-JP" sz="1600" dirty="0">
              <a:solidFill>
                <a:srgbClr val="000000"/>
              </a:solidFill>
              <a:latin typeface="メイリオ" panose="020B0604030504040204" pitchFamily="50" charset="-128"/>
              <a:ea typeface="メイリオ" panose="020B0604030504040204" pitchFamily="50" charset="-128"/>
            </a:endParaRPr>
          </a:p>
        </p:txBody>
      </p:sp>
      <p:sp>
        <p:nvSpPr>
          <p:cNvPr id="21" name="正方形/長方形 2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855877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Text Box 3"/>
          <p:cNvSpPr txBox="1">
            <a:spLocks noChangeArrowheads="1"/>
          </p:cNvSpPr>
          <p:nvPr/>
        </p:nvSpPr>
        <p:spPr bwMode="auto">
          <a:xfrm>
            <a:off x="764682" y="2705988"/>
            <a:ext cx="8387060" cy="151540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5000"/>
              </a:lnSpc>
              <a:spcBef>
                <a:spcPct val="0"/>
              </a:spcBef>
              <a:buNone/>
            </a:pPr>
            <a:r>
              <a:rPr lang="ja-JP" altLang="en-US" sz="1600" dirty="0">
                <a:latin typeface="メイリオ" panose="020B0604030504040204" pitchFamily="50" charset="-128"/>
                <a:ea typeface="メイリオ" panose="020B0604030504040204" pitchFamily="50" charset="-128"/>
              </a:rPr>
              <a:t>呼吸性アシドーシス</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酸血症</a:t>
            </a:r>
            <a:r>
              <a:rPr lang="en-US" altLang="ja-JP" sz="1600" dirty="0">
                <a:latin typeface="メイリオ" panose="020B0604030504040204" pitchFamily="50" charset="-128"/>
                <a:ea typeface="メイリオ" panose="020B0604030504040204" pitchFamily="50" charset="-128"/>
              </a:rPr>
              <a:t>)</a:t>
            </a:r>
          </a:p>
          <a:p>
            <a:pPr marL="265091" algn="just">
              <a:lnSpc>
                <a:spcPct val="125000"/>
              </a:lnSpc>
              <a:spcBef>
                <a:spcPct val="0"/>
              </a:spcBef>
              <a:buNone/>
            </a:pP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炭酸ガスの蓄積により、血液が正常より酸性に傾く徐々に来る場合は代謝性の代償機能が働き、強いアシドーシスにはならずに済んでいる場合がかなりある</a:t>
            </a:r>
          </a:p>
          <a:p>
            <a:pPr>
              <a:lnSpc>
                <a:spcPct val="125000"/>
              </a:lnSpc>
              <a:spcBef>
                <a:spcPct val="0"/>
              </a:spcBef>
              <a:buNone/>
            </a:pPr>
            <a:r>
              <a:rPr lang="ja-JP" altLang="en-US" sz="1600" dirty="0">
                <a:latin typeface="メイリオ" panose="020B0604030504040204" pitchFamily="50" charset="-128"/>
                <a:ea typeface="メイリオ" panose="020B0604030504040204" pitchFamily="50" charset="-128"/>
              </a:rPr>
              <a:t>意識障害</a:t>
            </a:r>
            <a:r>
              <a:rPr lang="en-US" altLang="ja-JP" sz="1600" dirty="0">
                <a:latin typeface="メイリオ" panose="020B0604030504040204" pitchFamily="50" charset="-128"/>
                <a:ea typeface="メイリオ" panose="020B0604030504040204" pitchFamily="50" charset="-128"/>
              </a:rPr>
              <a:t>-CO</a:t>
            </a:r>
            <a:r>
              <a:rPr lang="en-US" altLang="ja-JP" sz="1600" baseline="-25000" dirty="0">
                <a:latin typeface="メイリオ" panose="020B0604030504040204" pitchFamily="50" charset="-128"/>
                <a:ea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rPr>
              <a:t>ナルコーシス → 傾眠、意識消失</a:t>
            </a:r>
          </a:p>
          <a:p>
            <a:pPr>
              <a:lnSpc>
                <a:spcPct val="125000"/>
              </a:lnSpc>
              <a:spcBef>
                <a:spcPct val="0"/>
              </a:spcBef>
              <a:buNone/>
            </a:pPr>
            <a:r>
              <a:rPr lang="ja-JP" altLang="en-US" sz="1600" dirty="0">
                <a:latin typeface="メイリオ" panose="020B0604030504040204" pitchFamily="50" charset="-128"/>
                <a:ea typeface="メイリオ" panose="020B0604030504040204" pitchFamily="50" charset="-128"/>
              </a:rPr>
              <a:t>脳浮腫</a:t>
            </a:r>
          </a:p>
        </p:txBody>
      </p:sp>
      <p:sp>
        <p:nvSpPr>
          <p:cNvPr id="291844" name="Text Box 4"/>
          <p:cNvSpPr txBox="1">
            <a:spLocks noChangeArrowheads="1"/>
          </p:cNvSpPr>
          <p:nvPr/>
        </p:nvSpPr>
        <p:spPr bwMode="auto">
          <a:xfrm>
            <a:off x="4106299" y="1560509"/>
            <a:ext cx="846700" cy="834682"/>
          </a:xfrm>
          <a:prstGeom prst="rect">
            <a:avLst/>
          </a:prstGeom>
          <a:noFill/>
          <a:ln w="2857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換気</a:t>
            </a:r>
          </a:p>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障害</a:t>
            </a:r>
          </a:p>
        </p:txBody>
      </p:sp>
      <p:sp>
        <p:nvSpPr>
          <p:cNvPr id="291845" name="Text Box 5"/>
          <p:cNvSpPr txBox="1">
            <a:spLocks noChangeArrowheads="1"/>
          </p:cNvSpPr>
          <p:nvPr/>
        </p:nvSpPr>
        <p:spPr bwMode="auto">
          <a:xfrm>
            <a:off x="764683" y="1566341"/>
            <a:ext cx="2327274" cy="369331"/>
          </a:xfrm>
          <a:prstGeom prst="rect">
            <a:avLst/>
          </a:prstGeom>
          <a:noFill/>
          <a:ln w="2857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低酸素血症</a:t>
            </a:r>
          </a:p>
        </p:txBody>
      </p:sp>
      <p:sp>
        <p:nvSpPr>
          <p:cNvPr id="291846" name="Text Box 6"/>
          <p:cNvSpPr txBox="1">
            <a:spLocks noChangeArrowheads="1"/>
          </p:cNvSpPr>
          <p:nvPr/>
        </p:nvSpPr>
        <p:spPr bwMode="auto">
          <a:xfrm>
            <a:off x="764683" y="2025860"/>
            <a:ext cx="2327274" cy="369331"/>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高炭酸ガス血症</a:t>
            </a:r>
          </a:p>
        </p:txBody>
      </p:sp>
      <p:sp>
        <p:nvSpPr>
          <p:cNvPr id="291847" name="Text Box 7"/>
          <p:cNvSpPr txBox="1">
            <a:spLocks noChangeArrowheads="1"/>
          </p:cNvSpPr>
          <p:nvPr/>
        </p:nvSpPr>
        <p:spPr bwMode="auto">
          <a:xfrm>
            <a:off x="5946283" y="1560509"/>
            <a:ext cx="3205461" cy="869300"/>
          </a:xfrm>
          <a:prstGeom prst="rect">
            <a:avLst/>
          </a:prstGeom>
          <a:noFill/>
          <a:ln w="2857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胸郭呼吸運動低下</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重度胸郭変形</a:t>
            </a:r>
            <a:endParaRPr lang="en-US" altLang="ja-JP" sz="1800" dirty="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気道狭窄　気管支喘息  など</a:t>
            </a:r>
          </a:p>
        </p:txBody>
      </p:sp>
      <p:sp>
        <p:nvSpPr>
          <p:cNvPr id="291848" name="Line 8"/>
          <p:cNvSpPr>
            <a:spLocks noChangeShapeType="1"/>
          </p:cNvSpPr>
          <p:nvPr/>
        </p:nvSpPr>
        <p:spPr bwMode="auto">
          <a:xfrm flipH="1">
            <a:off x="5073156" y="1956091"/>
            <a:ext cx="697043" cy="0"/>
          </a:xfrm>
          <a:prstGeom prst="line">
            <a:avLst/>
          </a:prstGeom>
          <a:noFill/>
          <a:ln w="57150">
            <a:solidFill>
              <a:srgbClr val="FF94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1849" name="Line 9"/>
          <p:cNvSpPr>
            <a:spLocks noChangeShapeType="1"/>
          </p:cNvSpPr>
          <p:nvPr/>
        </p:nvSpPr>
        <p:spPr bwMode="auto">
          <a:xfrm flipH="1">
            <a:off x="3320555" y="1956091"/>
            <a:ext cx="697043" cy="0"/>
          </a:xfrm>
          <a:prstGeom prst="line">
            <a:avLst/>
          </a:prstGeom>
          <a:noFill/>
          <a:ln w="57150">
            <a:solidFill>
              <a:srgbClr val="FF94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 name="正方形/長方形 1"/>
          <p:cNvSpPr/>
          <p:nvPr/>
        </p:nvSpPr>
        <p:spPr>
          <a:xfrm>
            <a:off x="711996" y="4462811"/>
            <a:ext cx="8512971" cy="2139816"/>
          </a:xfrm>
          <a:prstGeom prst="rect">
            <a:avLst/>
          </a:prstGeom>
        </p:spPr>
        <p:txBody>
          <a:bodyPr wrap="square" lIns="0" tIns="0" rIns="0" bIns="0">
            <a:noAutofit/>
          </a:bodyPr>
          <a:lstStyle/>
          <a:p>
            <a:pPr>
              <a:lnSpc>
                <a:spcPct val="114000"/>
              </a:lnSpc>
            </a:pPr>
            <a:r>
              <a:rPr lang="ja-JP" altLang="en-US" sz="1400" dirty="0">
                <a:latin typeface="メイリオ" panose="020B0604030504040204" pitchFamily="50" charset="-128"/>
                <a:ea typeface="メイリオ" panose="020B0604030504040204" pitchFamily="50" charset="-128"/>
              </a:rPr>
              <a:t>・外見では、わかりにくい</a:t>
            </a:r>
            <a:endParaRPr lang="en-US" altLang="ja-JP" sz="1400" dirty="0">
              <a:latin typeface="メイリオ" panose="020B0604030504040204" pitchFamily="50" charset="-128"/>
              <a:ea typeface="メイリオ" panose="020B0604030504040204" pitchFamily="50" charset="-128"/>
            </a:endParaRPr>
          </a:p>
          <a:p>
            <a:pPr>
              <a:lnSpc>
                <a:spcPct val="114000"/>
              </a:lnSpc>
            </a:pPr>
            <a:r>
              <a:rPr lang="ja-JP" altLang="en-US" sz="1400" dirty="0">
                <a:latin typeface="メイリオ" panose="020B0604030504040204" pitchFamily="50" charset="-128"/>
                <a:ea typeface="メイリオ" panose="020B0604030504040204" pitchFamily="50" charset="-128"/>
              </a:rPr>
              <a:t>・傾眠、心拍数増加が、さほど来ないケースもある</a:t>
            </a:r>
          </a:p>
          <a:p>
            <a:pPr>
              <a:lnSpc>
                <a:spcPct val="114000"/>
              </a:lnSpc>
            </a:pPr>
            <a:r>
              <a:rPr lang="ja-JP" altLang="en-US" sz="1400" dirty="0">
                <a:latin typeface="メイリオ" panose="020B0604030504040204" pitchFamily="50" charset="-128"/>
                <a:ea typeface="メイリオ" panose="020B0604030504040204" pitchFamily="50" charset="-128"/>
              </a:rPr>
              <a:t>・酸素を使うと、さらにわかりにくくなる</a:t>
            </a:r>
          </a:p>
          <a:p>
            <a:pPr>
              <a:lnSpc>
                <a:spcPct val="114000"/>
              </a:lnSpc>
            </a:pPr>
            <a:r>
              <a:rPr lang="ja-JP" altLang="en-US" sz="1400" dirty="0">
                <a:latin typeface="メイリオ" panose="020B0604030504040204" pitchFamily="50" charset="-128"/>
                <a:ea typeface="メイリオ" panose="020B0604030504040204" pitchFamily="50" charset="-128"/>
              </a:rPr>
              <a:t>・動脈血</a:t>
            </a:r>
            <a:r>
              <a:rPr lang="en-US" altLang="ja-JP" sz="1400" dirty="0">
                <a:latin typeface="メイリオ" panose="020B0604030504040204" pitchFamily="50" charset="-128"/>
                <a:ea typeface="メイリオ" panose="020B0604030504040204" pitchFamily="50" charset="-128"/>
              </a:rPr>
              <a:t>CO</a:t>
            </a:r>
            <a:r>
              <a:rPr lang="en-US" altLang="ja-JP" sz="1400" baseline="-250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分圧の上昇の程度</a:t>
            </a:r>
          </a:p>
          <a:p>
            <a:pPr marL="204771">
              <a:lnSpc>
                <a:spcPct val="114000"/>
              </a:lnSpc>
            </a:pPr>
            <a:r>
              <a:rPr lang="ja-JP" altLang="en-US" sz="1400" dirty="0">
                <a:latin typeface="メイリオ" panose="020B0604030504040204" pitchFamily="50" charset="-128"/>
                <a:ea typeface="メイリオ" panose="020B0604030504040204" pitchFamily="50" charset="-128"/>
              </a:rPr>
              <a:t>筋ジストロフィーでは</a:t>
            </a:r>
            <a:r>
              <a:rPr lang="en-US" altLang="ja-JP" sz="1400" dirty="0">
                <a:latin typeface="メイリオ" panose="020B0604030504040204" pitchFamily="50" charset="-128"/>
                <a:ea typeface="メイリオ" panose="020B0604030504040204" pitchFamily="50" charset="-128"/>
              </a:rPr>
              <a:t>50</a:t>
            </a:r>
            <a:r>
              <a:rPr lang="ja-JP" altLang="en-US" sz="1400" dirty="0">
                <a:latin typeface="メイリオ" panose="020B0604030504040204" pitchFamily="50" charset="-128"/>
                <a:ea typeface="メイリオ" panose="020B0604030504040204" pitchFamily="50" charset="-128"/>
              </a:rPr>
              <a:t>台 になったら非侵襲的呼吸器治療開始を検討するが 脳性麻痺では 慢性状態では</a:t>
            </a:r>
            <a:r>
              <a:rPr lang="en-US" altLang="ja-JP" sz="1400" dirty="0">
                <a:latin typeface="メイリオ" panose="020B0604030504040204" pitchFamily="50" charset="-128"/>
                <a:ea typeface="メイリオ" panose="020B0604030504040204" pitchFamily="50" charset="-128"/>
              </a:rPr>
              <a:t>60</a:t>
            </a:r>
            <a:r>
              <a:rPr lang="ja-JP" altLang="en-US" sz="1400" dirty="0">
                <a:latin typeface="メイリオ" panose="020B0604030504040204" pitchFamily="50" charset="-128"/>
                <a:ea typeface="メイリオ" panose="020B0604030504040204" pitchFamily="50" charset="-128"/>
              </a:rPr>
              <a:t>以上でも耐えられている場合がしばしばある。</a:t>
            </a:r>
          </a:p>
          <a:p>
            <a:pPr marL="204771">
              <a:lnSpc>
                <a:spcPct val="114000"/>
              </a:lnSpc>
            </a:pPr>
            <a:r>
              <a:rPr lang="ja-JP" altLang="en-US" sz="1400" dirty="0">
                <a:solidFill>
                  <a:srgbClr val="FF0000"/>
                </a:solidFill>
                <a:latin typeface="メイリオ" panose="020B0604030504040204" pitchFamily="50" charset="-128"/>
                <a:ea typeface="メイリオ" panose="020B0604030504040204" pitchFamily="50" charset="-128"/>
              </a:rPr>
              <a:t>平常時の、そのケースの動脈血</a:t>
            </a:r>
            <a:r>
              <a:rPr lang="en-US" altLang="ja-JP" sz="1400" dirty="0">
                <a:solidFill>
                  <a:srgbClr val="FF0000"/>
                </a:solidFill>
                <a:latin typeface="メイリオ" panose="020B0604030504040204" pitchFamily="50" charset="-128"/>
                <a:ea typeface="メイリオ" panose="020B0604030504040204" pitchFamily="50" charset="-128"/>
              </a:rPr>
              <a:t>CO</a:t>
            </a:r>
            <a:r>
              <a:rPr lang="en-US" altLang="ja-JP" sz="1101" dirty="0">
                <a:solidFill>
                  <a:srgbClr val="FF0000"/>
                </a:solidFill>
                <a:latin typeface="メイリオ" panose="020B0604030504040204" pitchFamily="50" charset="-128"/>
                <a:ea typeface="メイリオ" panose="020B0604030504040204" pitchFamily="50" charset="-128"/>
              </a:rPr>
              <a:t>2</a:t>
            </a:r>
            <a:r>
              <a:rPr lang="ja-JP" altLang="en-US" sz="1400" dirty="0">
                <a:solidFill>
                  <a:srgbClr val="FF0000"/>
                </a:solidFill>
                <a:latin typeface="メイリオ" panose="020B0604030504040204" pitchFamily="50" charset="-128"/>
                <a:ea typeface="メイリオ" panose="020B0604030504040204" pitchFamily="50" charset="-128"/>
              </a:rPr>
              <a:t>分圧 </a:t>
            </a:r>
            <a:r>
              <a:rPr lang="en-US" altLang="ja-JP" sz="1400" dirty="0">
                <a:solidFill>
                  <a:srgbClr val="FF0000"/>
                </a:solidFill>
                <a:latin typeface="メイリオ" panose="020B0604030504040204" pitchFamily="50" charset="-128"/>
                <a:ea typeface="メイリオ" panose="020B0604030504040204" pitchFamily="50" charset="-128"/>
              </a:rPr>
              <a:t>(≒ </a:t>
            </a:r>
            <a:r>
              <a:rPr lang="ja-JP" altLang="en-US" sz="1400" dirty="0">
                <a:solidFill>
                  <a:srgbClr val="FF0000"/>
                </a:solidFill>
                <a:latin typeface="メイリオ" panose="020B0604030504040204" pitchFamily="50" charset="-128"/>
                <a:ea typeface="メイリオ" panose="020B0604030504040204" pitchFamily="50" charset="-128"/>
              </a:rPr>
              <a:t>呼気中</a:t>
            </a:r>
            <a:r>
              <a:rPr lang="en-US" altLang="ja-JP" sz="1400" dirty="0">
                <a:solidFill>
                  <a:srgbClr val="FF0000"/>
                </a:solidFill>
                <a:latin typeface="メイリオ" panose="020B0604030504040204" pitchFamily="50" charset="-128"/>
                <a:ea typeface="メイリオ" panose="020B0604030504040204" pitchFamily="50" charset="-128"/>
              </a:rPr>
              <a:t>CO</a:t>
            </a:r>
            <a:r>
              <a:rPr lang="en-US" altLang="ja-JP" sz="1101" dirty="0">
                <a:solidFill>
                  <a:srgbClr val="FF0000"/>
                </a:solidFill>
                <a:latin typeface="メイリオ" panose="020B0604030504040204" pitchFamily="50" charset="-128"/>
                <a:ea typeface="メイリオ" panose="020B0604030504040204" pitchFamily="50" charset="-128"/>
              </a:rPr>
              <a:t>2</a:t>
            </a:r>
            <a:r>
              <a:rPr lang="ja-JP" altLang="en-US" sz="1400" dirty="0">
                <a:solidFill>
                  <a:srgbClr val="FF0000"/>
                </a:solidFill>
                <a:latin typeface="メイリオ" panose="020B0604030504040204" pitchFamily="50" charset="-128"/>
                <a:ea typeface="メイリオ" panose="020B0604030504040204" pitchFamily="50" charset="-128"/>
              </a:rPr>
              <a:t>分圧</a:t>
            </a:r>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を把握しておくことが必要。徐々に</a:t>
            </a:r>
            <a:r>
              <a:rPr lang="en-US" altLang="ja-JP" sz="1400" dirty="0">
                <a:solidFill>
                  <a:srgbClr val="FF0000"/>
                </a:solidFill>
                <a:latin typeface="メイリオ" panose="020B0604030504040204" pitchFamily="50" charset="-128"/>
                <a:ea typeface="メイリオ" panose="020B0604030504040204" pitchFamily="50" charset="-128"/>
              </a:rPr>
              <a:t>CO</a:t>
            </a:r>
            <a:r>
              <a:rPr lang="en-US" altLang="ja-JP" sz="1101" dirty="0">
                <a:solidFill>
                  <a:srgbClr val="FF0000"/>
                </a:solidFill>
                <a:latin typeface="メイリオ" panose="020B0604030504040204" pitchFamily="50" charset="-128"/>
                <a:ea typeface="メイリオ" panose="020B0604030504040204" pitchFamily="50" charset="-128"/>
              </a:rPr>
              <a:t>2</a:t>
            </a:r>
            <a:r>
              <a:rPr lang="ja-JP" altLang="en-US" sz="1400" dirty="0">
                <a:solidFill>
                  <a:srgbClr val="FF0000"/>
                </a:solidFill>
                <a:latin typeface="メイリオ" panose="020B0604030504040204" pitchFamily="50" charset="-128"/>
                <a:ea typeface="メイリオ" panose="020B0604030504040204" pitchFamily="50" charset="-128"/>
              </a:rPr>
              <a:t>分圧が上がってくる場合は悪化を防ぐための積極的対応</a:t>
            </a:r>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ポジショニング、陽圧呼吸等</a:t>
            </a:r>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が必要</a:t>
            </a:r>
          </a:p>
        </p:txBody>
      </p:sp>
      <p:sp>
        <p:nvSpPr>
          <p:cNvPr id="13" name="下矢印 12">
            <a:extLst>
              <a:ext uri="{FF2B5EF4-FFF2-40B4-BE49-F238E27FC236}">
                <a16:creationId xmlns:a16="http://schemas.microsoft.com/office/drawing/2014/main" id="{4C463F50-4754-4942-B91E-6B29BF52ED04}"/>
              </a:ext>
            </a:extLst>
          </p:cNvPr>
          <p:cNvSpPr/>
          <p:nvPr/>
        </p:nvSpPr>
        <p:spPr>
          <a:xfrm>
            <a:off x="1779026" y="2388259"/>
            <a:ext cx="731520" cy="221243"/>
          </a:xfrm>
          <a:prstGeom prst="downArrow">
            <a:avLst/>
          </a:prstGeom>
          <a:solidFill>
            <a:srgbClr val="C0000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defTabSz="457161"/>
            <a:endParaRPr lang="ja-JP" altLang="en-US">
              <a:solidFill>
                <a:prstClr val="black"/>
              </a:solidFill>
            </a:endParaRPr>
          </a:p>
        </p:txBody>
      </p:sp>
      <p:sp>
        <p:nvSpPr>
          <p:cNvPr id="4" name="タイトル 3">
            <a:extLst>
              <a:ext uri="{FF2B5EF4-FFF2-40B4-BE49-F238E27FC236}">
                <a16:creationId xmlns:a16="http://schemas.microsoft.com/office/drawing/2014/main" id="{88F1789B-B05A-40AB-864F-87292AB0B064}"/>
              </a:ext>
            </a:extLst>
          </p:cNvPr>
          <p:cNvSpPr>
            <a:spLocks noGrp="1"/>
          </p:cNvSpPr>
          <p:nvPr>
            <p:ph type="title"/>
          </p:nvPr>
        </p:nvSpPr>
        <p:spPr/>
        <p:txBody>
          <a:bodyPr>
            <a:normAutofit/>
          </a:bodyPr>
          <a:lstStyle/>
          <a:p>
            <a:r>
              <a:rPr lang="ja-JP" altLang="en-US" sz="2799" dirty="0"/>
              <a:t>高炭酸ガス血症</a:t>
            </a:r>
            <a:r>
              <a:rPr lang="ja-JP" altLang="en-US" sz="2000" dirty="0"/>
              <a:t>（高</a:t>
            </a:r>
            <a:r>
              <a:rPr lang="en-US" altLang="ja-JP" sz="2000" dirty="0"/>
              <a:t>CO</a:t>
            </a:r>
            <a:r>
              <a:rPr lang="en-US" altLang="ja-JP" sz="2000" baseline="-25000" dirty="0"/>
              <a:t>2</a:t>
            </a:r>
            <a:r>
              <a:rPr lang="ja-JP" altLang="en-US" sz="2000" dirty="0"/>
              <a:t>血症）</a:t>
            </a:r>
            <a:endParaRPr lang="ja-JP" altLang="en-US" sz="2799" dirty="0"/>
          </a:p>
        </p:txBody>
      </p:sp>
      <p:sp>
        <p:nvSpPr>
          <p:cNvPr id="5" name="テキスト プレースホルダー 4">
            <a:extLst>
              <a:ext uri="{FF2B5EF4-FFF2-40B4-BE49-F238E27FC236}">
                <a16:creationId xmlns:a16="http://schemas.microsoft.com/office/drawing/2014/main" id="{A86220B8-3CAA-45A0-A078-4FE3C0206C4E}"/>
              </a:ext>
            </a:extLst>
          </p:cNvPr>
          <p:cNvSpPr>
            <a:spLocks noGrp="1"/>
          </p:cNvSpPr>
          <p:nvPr>
            <p:ph type="body" sz="quarter" idx="10"/>
          </p:nvPr>
        </p:nvSpPr>
        <p:spPr/>
        <p:txBody>
          <a:bodyPr/>
          <a:lstStyle/>
          <a:p>
            <a:r>
              <a:rPr kumimoji="1" lang="ja-JP" altLang="en-US" dirty="0"/>
              <a:t>　</a:t>
            </a: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87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在宅酸素療法の機器</a:t>
            </a:r>
          </a:p>
        </p:txBody>
      </p:sp>
      <p:sp>
        <p:nvSpPr>
          <p:cNvPr id="11" name="角丸四角形 11">
            <a:extLst>
              <a:ext uri="{FF2B5EF4-FFF2-40B4-BE49-F238E27FC236}">
                <a16:creationId xmlns:a16="http://schemas.microsoft.com/office/drawing/2014/main" id="{62D4A86A-1AB4-4711-85C9-DE53A6EA87E5}"/>
              </a:ext>
            </a:extLst>
          </p:cNvPr>
          <p:cNvSpPr/>
          <p:nvPr/>
        </p:nvSpPr>
        <p:spPr>
          <a:xfrm>
            <a:off x="607923" y="1287252"/>
            <a:ext cx="1822743" cy="812530"/>
          </a:xfrm>
          <a:prstGeom prst="roundRect">
            <a:avLst>
              <a:gd name="adj" fmla="val 14936"/>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161">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酸素濃縮器</a:t>
            </a:r>
          </a:p>
        </p:txBody>
      </p:sp>
      <p:sp>
        <p:nvSpPr>
          <p:cNvPr id="12" name="テキスト ボックス 3">
            <a:extLst>
              <a:ext uri="{FF2B5EF4-FFF2-40B4-BE49-F238E27FC236}">
                <a16:creationId xmlns:a16="http://schemas.microsoft.com/office/drawing/2014/main" id="{A4163009-2BEA-45BB-BECA-B54F8935C5E0}"/>
              </a:ext>
            </a:extLst>
          </p:cNvPr>
          <p:cNvSpPr txBox="1">
            <a:spLocks noChangeArrowheads="1"/>
          </p:cNvSpPr>
          <p:nvPr/>
        </p:nvSpPr>
        <p:spPr bwMode="auto">
          <a:xfrm>
            <a:off x="2707211" y="1287251"/>
            <a:ext cx="6504957"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457161">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空気中の酸素（</a:t>
            </a:r>
            <a:r>
              <a:rPr lang="en-US" altLang="ja-JP" sz="1600" dirty="0">
                <a:solidFill>
                  <a:prstClr val="black"/>
                </a:solidFill>
                <a:latin typeface="メイリオ" panose="020B0604030504040204" pitchFamily="50" charset="-128"/>
                <a:ea typeface="メイリオ" panose="020B0604030504040204" pitchFamily="50" charset="-128"/>
              </a:rPr>
              <a:t>21</a:t>
            </a:r>
            <a:r>
              <a:rPr lang="ja-JP" altLang="en-US" sz="1600" dirty="0">
                <a:solidFill>
                  <a:prstClr val="black"/>
                </a:solidFill>
                <a:latin typeface="メイリオ" panose="020B0604030504040204" pitchFamily="50" charset="-128"/>
                <a:ea typeface="メイリオ" panose="020B0604030504040204" pitchFamily="50" charset="-128"/>
              </a:rPr>
              <a:t>％）を</a:t>
            </a:r>
            <a:r>
              <a:rPr lang="en-US" altLang="ja-JP" sz="1600" dirty="0">
                <a:solidFill>
                  <a:prstClr val="black"/>
                </a:solidFill>
                <a:latin typeface="メイリオ" panose="020B0604030504040204" pitchFamily="50" charset="-128"/>
                <a:ea typeface="メイリオ" panose="020B0604030504040204" pitchFamily="50" charset="-128"/>
              </a:rPr>
              <a:t>90</a:t>
            </a:r>
            <a:r>
              <a:rPr lang="ja-JP" altLang="en-US" sz="1600" dirty="0">
                <a:solidFill>
                  <a:prstClr val="black"/>
                </a:solidFill>
                <a:latin typeface="メイリオ" panose="020B0604030504040204" pitchFamily="50" charset="-128"/>
                <a:ea typeface="メイリオ" panose="020B0604030504040204" pitchFamily="50" charset="-128"/>
              </a:rPr>
              <a:t>％以上に濃縮して供給。</a:t>
            </a:r>
          </a:p>
          <a:p>
            <a:pPr algn="just" defTabSz="457161">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稀に学校でこれを使用するケースもある。　　</a:t>
            </a:r>
          </a:p>
          <a:p>
            <a:pPr algn="just" defTabSz="457161">
              <a:lnSpc>
                <a:spcPct val="110000"/>
              </a:lnSpc>
              <a:spcBef>
                <a:spcPts val="0"/>
              </a:spcBef>
              <a:buClr>
                <a:prstClr val="black"/>
              </a:buClr>
              <a:defRPr/>
            </a:pPr>
            <a:r>
              <a:rPr lang="ja-JP" altLang="en-US" sz="1600" dirty="0">
                <a:solidFill>
                  <a:prstClr val="black"/>
                </a:solidFill>
                <a:latin typeface="メイリオ" panose="020B0604030504040204" pitchFamily="50" charset="-128"/>
                <a:ea typeface="メイリオ" panose="020B0604030504040204" pitchFamily="50" charset="-128"/>
              </a:rPr>
              <a:t>交流電源が必要。</a:t>
            </a:r>
          </a:p>
        </p:txBody>
      </p:sp>
      <p:sp>
        <p:nvSpPr>
          <p:cNvPr id="23" name="テキスト ボックス 3">
            <a:extLst>
              <a:ext uri="{FF2B5EF4-FFF2-40B4-BE49-F238E27FC236}">
                <a16:creationId xmlns:a16="http://schemas.microsoft.com/office/drawing/2014/main" id="{B46D6731-1DE5-4E5B-864A-6ED276FD1039}"/>
              </a:ext>
            </a:extLst>
          </p:cNvPr>
          <p:cNvSpPr txBox="1">
            <a:spLocks noChangeArrowheads="1"/>
          </p:cNvSpPr>
          <p:nvPr/>
        </p:nvSpPr>
        <p:spPr bwMode="auto">
          <a:xfrm>
            <a:off x="2707211" y="2373858"/>
            <a:ext cx="6504957"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心臓疾患の子どもでの酸素療法ではデマンド方式（本人の吸気に合わせて吸気の時のみ酸素が流れる）での使用が多いが、呼吸不全の子どもでは、酸素が常時流れる方式での使用が必要な場合が多く、そのため、学校での酸素ボンベの交換が必要になることがかなりある。</a:t>
            </a:r>
          </a:p>
          <a:p>
            <a:pPr algn="just"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酸素ボンベの酸素の残量の余裕があることを確認しておく。</a:t>
            </a:r>
          </a:p>
          <a:p>
            <a:pPr algn="just"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酸素ボンベ交換時に、酸素ボンベはゆっくり開く。（高圧の酸素ボンベから一気に酸素が調整器に流入すると断熱圧縮熱が発生。調整器内に塵、油分、アルミ粉などがあると発火するおそれあり。）</a:t>
            </a:r>
          </a:p>
          <a:p>
            <a:pPr algn="just"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接続部が緩んでいないか、微量の漏れがないかを、確認。</a:t>
            </a:r>
          </a:p>
        </p:txBody>
      </p:sp>
      <p:sp>
        <p:nvSpPr>
          <p:cNvPr id="24" name="テキスト ボックス 3">
            <a:extLst>
              <a:ext uri="{FF2B5EF4-FFF2-40B4-BE49-F238E27FC236}">
                <a16:creationId xmlns:a16="http://schemas.microsoft.com/office/drawing/2014/main" id="{115C2B84-93CC-4328-89E3-4B78FC2070D4}"/>
              </a:ext>
            </a:extLst>
          </p:cNvPr>
          <p:cNvSpPr txBox="1">
            <a:spLocks noChangeArrowheads="1"/>
          </p:cNvSpPr>
          <p:nvPr/>
        </p:nvSpPr>
        <p:spPr bwMode="auto">
          <a:xfrm>
            <a:off x="2707211" y="4986374"/>
            <a:ext cx="6504957"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液体酸素タンクを自宅に設置。大きいが電気は不要。</a:t>
            </a:r>
          </a:p>
          <a:p>
            <a:pPr defTabSz="457161">
              <a:lnSpc>
                <a:spcPct val="110000"/>
              </a:lnSpc>
              <a:spcBef>
                <a:spcPts val="0"/>
              </a:spcBef>
              <a:buClr>
                <a:srgbClr val="002060"/>
              </a:buClr>
              <a:defRPr/>
            </a:pPr>
            <a:r>
              <a:rPr lang="ja-JP" altLang="en-US" sz="1600" dirty="0">
                <a:solidFill>
                  <a:prstClr val="black"/>
                </a:solidFill>
                <a:latin typeface="メイリオ" panose="020B0604030504040204" pitchFamily="50" charset="-128"/>
                <a:ea typeface="メイリオ" panose="020B0604030504040204" pitchFamily="50" charset="-128"/>
              </a:rPr>
              <a:t>外出時は、携帯用のボンベに液体酸素を分注して使用。</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液体酸素のボンベの方が、通常の酸素ボンベより使用可能時間は長く、学校などでの交換の必要はない。</a:t>
            </a:r>
          </a:p>
        </p:txBody>
      </p:sp>
      <p:sp>
        <p:nvSpPr>
          <p:cNvPr id="25" name="角丸四角形 11">
            <a:extLst>
              <a:ext uri="{FF2B5EF4-FFF2-40B4-BE49-F238E27FC236}">
                <a16:creationId xmlns:a16="http://schemas.microsoft.com/office/drawing/2014/main" id="{177CB5DF-5BA3-4641-A4E6-8833B962ACAF}"/>
              </a:ext>
            </a:extLst>
          </p:cNvPr>
          <p:cNvSpPr/>
          <p:nvPr/>
        </p:nvSpPr>
        <p:spPr>
          <a:xfrm>
            <a:off x="607923" y="2373858"/>
            <a:ext cx="1822743" cy="2437590"/>
          </a:xfrm>
          <a:prstGeom prst="roundRect">
            <a:avLst>
              <a:gd name="adj" fmla="val 8177"/>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161">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酸素ボンベ</a:t>
            </a:r>
          </a:p>
        </p:txBody>
      </p:sp>
      <p:sp>
        <p:nvSpPr>
          <p:cNvPr id="26" name="角丸四角形 11">
            <a:extLst>
              <a:ext uri="{FF2B5EF4-FFF2-40B4-BE49-F238E27FC236}">
                <a16:creationId xmlns:a16="http://schemas.microsoft.com/office/drawing/2014/main" id="{782964A4-9CB0-497B-8C1B-AA4967D28449}"/>
              </a:ext>
            </a:extLst>
          </p:cNvPr>
          <p:cNvSpPr/>
          <p:nvPr/>
        </p:nvSpPr>
        <p:spPr>
          <a:xfrm>
            <a:off x="607923" y="4986379"/>
            <a:ext cx="1822743" cy="1062647"/>
          </a:xfrm>
          <a:prstGeom prst="roundRect">
            <a:avLst>
              <a:gd name="adj" fmla="val 10048"/>
            </a:avLst>
          </a:prstGeom>
          <a:no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bIns="0" rtlCol="0" anchor="ctr"/>
          <a:lstStyle/>
          <a:p>
            <a:pPr algn="ctr" defTabSz="457161">
              <a:lnSpc>
                <a:spcPct val="114000"/>
              </a:lnSpc>
              <a:defRPr/>
            </a:pPr>
            <a:r>
              <a:rPr kumimoji="0" lang="ja-JP" altLang="en-US" sz="2000" dirty="0">
                <a:solidFill>
                  <a:prstClr val="black"/>
                </a:solidFill>
                <a:latin typeface="メイリオ" panose="020B0604030504040204" pitchFamily="50" charset="-128"/>
                <a:ea typeface="メイリオ" panose="020B0604030504040204" pitchFamily="50" charset="-128"/>
              </a:rPr>
              <a:t>液体酸素</a:t>
            </a:r>
          </a:p>
        </p:txBody>
      </p:sp>
      <p:sp>
        <p:nvSpPr>
          <p:cNvPr id="3" name="テキスト ボックス 2">
            <a:extLst>
              <a:ext uri="{FF2B5EF4-FFF2-40B4-BE49-F238E27FC236}">
                <a16:creationId xmlns:a16="http://schemas.microsoft.com/office/drawing/2014/main" id="{A2212BEA-ACD8-4F20-9C8D-0D78F5B4AFFF}"/>
              </a:ext>
            </a:extLst>
          </p:cNvPr>
          <p:cNvSpPr txBox="1"/>
          <p:nvPr/>
        </p:nvSpPr>
        <p:spPr>
          <a:xfrm>
            <a:off x="1192849" y="6267409"/>
            <a:ext cx="7237879" cy="430887"/>
          </a:xfrm>
          <a:prstGeom prst="rect">
            <a:avLst/>
          </a:prstGeom>
          <a:solidFill>
            <a:srgbClr val="FFFF00"/>
          </a:solidFill>
        </p:spPr>
        <p:txBody>
          <a:bodyPr wrap="none" rtlCol="0">
            <a:spAutoFit/>
          </a:bodyPr>
          <a:lstStyle/>
          <a:p>
            <a:r>
              <a:rPr lang="ja-JP" altLang="en-US" sz="2200" dirty="0">
                <a:solidFill>
                  <a:srgbClr val="FF0000"/>
                </a:solidFill>
              </a:rPr>
              <a:t>酸素療法の機器と本人は、火気に近づけないように注意</a:t>
            </a: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341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教職員による、酸素療法や</a:t>
            </a:r>
            <a:br>
              <a:rPr lang="en-US" altLang="ja-JP" sz="2799" dirty="0"/>
            </a:br>
            <a:r>
              <a:rPr lang="ja-JP" altLang="en-US" sz="2799" dirty="0"/>
              <a:t>人工呼吸器療法の手伝い・見守り</a:t>
            </a:r>
          </a:p>
        </p:txBody>
      </p:sp>
      <p:sp>
        <p:nvSpPr>
          <p:cNvPr id="12" name="テキスト ボックス 3">
            <a:extLst>
              <a:ext uri="{FF2B5EF4-FFF2-40B4-BE49-F238E27FC236}">
                <a16:creationId xmlns:a16="http://schemas.microsoft.com/office/drawing/2014/main" id="{A4163009-2BEA-45BB-BECA-B54F8935C5E0}"/>
              </a:ext>
            </a:extLst>
          </p:cNvPr>
          <p:cNvSpPr txBox="1">
            <a:spLocks noChangeArrowheads="1"/>
          </p:cNvSpPr>
          <p:nvPr/>
        </p:nvSpPr>
        <p:spPr bwMode="auto">
          <a:xfrm>
            <a:off x="681040" y="1520828"/>
            <a:ext cx="8520112" cy="17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defTabSz="914324">
              <a:lnSpc>
                <a:spcPct val="120000"/>
              </a:lnSpc>
              <a:spcBef>
                <a:spcPts val="599"/>
              </a:spcBef>
              <a:buClr>
                <a:prstClr val="black"/>
              </a:buClr>
              <a:buNone/>
              <a:defRPr/>
            </a:pPr>
            <a:r>
              <a:rPr lang="ja-JP" altLang="en-US" sz="1800" dirty="0">
                <a:solidFill>
                  <a:prstClr val="black"/>
                </a:solidFill>
                <a:latin typeface="メイリオ" panose="020B0604030504040204" pitchFamily="50" charset="-128"/>
                <a:ea typeface="メイリオ" panose="020B0604030504040204" pitchFamily="50" charset="-128"/>
              </a:rPr>
              <a:t>酸素療法や人工呼吸器の管理は看護師が管理を行う。その上で、医師や看護師による指導を受けた教職員が、手伝いや見守りを行うことは差し支えない。</a:t>
            </a:r>
          </a:p>
          <a:p>
            <a:pPr marL="0" indent="0" algn="just" defTabSz="914324">
              <a:lnSpc>
                <a:spcPct val="120000"/>
              </a:lnSpc>
              <a:spcBef>
                <a:spcPts val="599"/>
              </a:spcBef>
              <a:buClr>
                <a:prstClr val="black"/>
              </a:buClr>
              <a:buNone/>
              <a:defRPr/>
            </a:pPr>
            <a:r>
              <a:rPr lang="ja-JP" altLang="en-US" sz="1800" dirty="0">
                <a:solidFill>
                  <a:prstClr val="black"/>
                </a:solidFill>
                <a:latin typeface="メイリオ" panose="020B0604030504040204" pitchFamily="50" charset="-128"/>
                <a:ea typeface="メイリオ" panose="020B0604030504040204" pitchFamily="50" charset="-128"/>
              </a:rPr>
              <a:t>認定特定行為以外のケアについて、看護師が中心となりながら、指導を受けた教職員も手伝いや見守りを行うという連携の中で実施されることが、学校での医療的ケアが安全に確実に行われるために望ましい。</a:t>
            </a:r>
          </a:p>
        </p:txBody>
      </p:sp>
      <p:sp>
        <p:nvSpPr>
          <p:cNvPr id="14" name="テキスト ボックス 3">
            <a:extLst>
              <a:ext uri="{FF2B5EF4-FFF2-40B4-BE49-F238E27FC236}">
                <a16:creationId xmlns:a16="http://schemas.microsoft.com/office/drawing/2014/main" id="{5AEFD889-1B1B-460F-BBDA-6BB9D9F6E3DD}"/>
              </a:ext>
            </a:extLst>
          </p:cNvPr>
          <p:cNvSpPr txBox="1">
            <a:spLocks noChangeArrowheads="1"/>
          </p:cNvSpPr>
          <p:nvPr/>
        </p:nvSpPr>
        <p:spPr bwMode="auto">
          <a:xfrm>
            <a:off x="4840962" y="594179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spcBef>
                <a:spcPct val="0"/>
              </a:spcBef>
              <a:buNone/>
              <a:defRPr/>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16" name="テキスト ボックス 4">
            <a:extLst>
              <a:ext uri="{FF2B5EF4-FFF2-40B4-BE49-F238E27FC236}">
                <a16:creationId xmlns:a16="http://schemas.microsoft.com/office/drawing/2014/main" id="{2D583C30-3DAD-4490-87AA-B42AFDDCC2F0}"/>
              </a:ext>
            </a:extLst>
          </p:cNvPr>
          <p:cNvSpPr txBox="1">
            <a:spLocks noChangeArrowheads="1"/>
          </p:cNvSpPr>
          <p:nvPr/>
        </p:nvSpPr>
        <p:spPr bwMode="auto">
          <a:xfrm>
            <a:off x="695740" y="3398002"/>
            <a:ext cx="8352309"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324">
              <a:lnSpc>
                <a:spcPct val="110000"/>
              </a:lnSpc>
              <a:spcBef>
                <a:spcPct val="0"/>
              </a:spcBef>
              <a:buNone/>
              <a:tabLst>
                <a:tab pos="1611179" algn="l"/>
              </a:tabLst>
              <a:defRPr/>
            </a:pPr>
            <a:r>
              <a:rPr lang="ja-JP" altLang="en-US" sz="1600" dirty="0">
                <a:solidFill>
                  <a:srgbClr val="000000"/>
                </a:solidFill>
                <a:latin typeface="メイリオ" panose="020B0604030504040204" pitchFamily="50" charset="-128"/>
                <a:ea typeface="メイリオ" panose="020B0604030504040204" pitchFamily="50" charset="-128"/>
              </a:rPr>
              <a:t>スライド　第</a:t>
            </a:r>
            <a:r>
              <a:rPr lang="en-US" altLang="ja-JP" sz="1600" dirty="0">
                <a:solidFill>
                  <a:srgbClr val="000000"/>
                </a:solidFill>
                <a:latin typeface="メイリオ" panose="020B0604030504040204" pitchFamily="50" charset="-128"/>
                <a:ea typeface="メイリオ" panose="020B0604030504040204" pitchFamily="50" charset="-128"/>
              </a:rPr>
              <a:t>Ⅰ</a:t>
            </a:r>
            <a:r>
              <a:rPr lang="ja-JP" altLang="en-US" sz="1600" dirty="0">
                <a:solidFill>
                  <a:srgbClr val="000000"/>
                </a:solidFill>
                <a:latin typeface="メイリオ" panose="020B0604030504040204" pitchFamily="50" charset="-128"/>
                <a:ea typeface="メイリオ" panose="020B0604030504040204" pitchFamily="50" charset="-128"/>
              </a:rPr>
              <a:t>章 </a:t>
            </a:r>
            <a:r>
              <a:rPr lang="en-US" altLang="ja-JP" sz="1600" dirty="0">
                <a:solidFill>
                  <a:srgbClr val="000000"/>
                </a:solidFill>
                <a:latin typeface="メイリオ" panose="020B0604030504040204" pitchFamily="50" charset="-128"/>
                <a:ea typeface="メイリオ" panose="020B0604030504040204" pitchFamily="50" charset="-128"/>
              </a:rPr>
              <a:t>4-5 </a:t>
            </a:r>
            <a:r>
              <a:rPr lang="ja-JP" altLang="en-US" sz="1600" dirty="0">
                <a:solidFill>
                  <a:srgbClr val="000000"/>
                </a:solidFill>
                <a:latin typeface="メイリオ" panose="020B0604030504040204" pitchFamily="50" charset="-128"/>
                <a:ea typeface="メイリオ" panose="020B0604030504040204" pitchFamily="50" charset="-128"/>
              </a:rPr>
              <a:t>学校における教職員による喀痰吸引等</a:t>
            </a:r>
            <a:br>
              <a:rPr lang="en-US" altLang="ja-JP" sz="1600" dirty="0">
                <a:solidFill>
                  <a:srgbClr val="000000"/>
                </a:solidFill>
                <a:latin typeface="メイリオ" panose="020B0604030504040204" pitchFamily="50" charset="-128"/>
                <a:ea typeface="メイリオ" panose="020B0604030504040204" pitchFamily="50" charset="-128"/>
              </a:rPr>
            </a:br>
            <a:r>
              <a:rPr lang="en-US" altLang="ja-JP" sz="1600" dirty="0">
                <a:solidFill>
                  <a:srgbClr val="000000"/>
                </a:solidFill>
                <a:latin typeface="メイリオ" panose="020B0604030504040204" pitchFamily="50" charset="-128"/>
                <a:ea typeface="メイリオ" panose="020B0604030504040204" pitchFamily="50" charset="-128"/>
              </a:rPr>
              <a:t>	</a:t>
            </a:r>
            <a:r>
              <a:rPr lang="ja-JP" altLang="en-US" sz="1600" dirty="0">
                <a:solidFill>
                  <a:srgbClr val="000000"/>
                </a:solidFill>
                <a:latin typeface="メイリオ" panose="020B0604030504040204" pitchFamily="50" charset="-128"/>
                <a:ea typeface="メイリオ" panose="020B0604030504040204" pitchFamily="50" charset="-128"/>
              </a:rPr>
              <a:t>学校における医療的ケアの実施①　　　　再掲</a:t>
            </a:r>
          </a:p>
        </p:txBody>
      </p:sp>
      <p:sp>
        <p:nvSpPr>
          <p:cNvPr id="17" name="テキスト ボックス 6">
            <a:extLst>
              <a:ext uri="{FF2B5EF4-FFF2-40B4-BE49-F238E27FC236}">
                <a16:creationId xmlns:a16="http://schemas.microsoft.com/office/drawing/2014/main" id="{7049CB84-AD1A-4FCF-A251-77D3676E01D4}"/>
              </a:ext>
            </a:extLst>
          </p:cNvPr>
          <p:cNvSpPr txBox="1">
            <a:spLocks noChangeArrowheads="1"/>
          </p:cNvSpPr>
          <p:nvPr/>
        </p:nvSpPr>
        <p:spPr bwMode="auto">
          <a:xfrm>
            <a:off x="681038" y="4023858"/>
            <a:ext cx="8381710" cy="2500767"/>
          </a:xfrm>
          <a:prstGeom prst="rect">
            <a:avLst/>
          </a:prstGeom>
          <a:noFill/>
          <a:ln w="9525">
            <a:solidFill>
              <a:schemeClr val="tx1">
                <a:lumMod val="50000"/>
                <a:lumOff val="5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914324">
              <a:lnSpc>
                <a:spcPct val="125000"/>
              </a:lnSpc>
              <a:spcBef>
                <a:spcPts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（教職員の役割 </a:t>
            </a:r>
            <a:r>
              <a:rPr lang="en-US" altLang="ja-JP"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手伝いや見守りの例）</a:t>
            </a:r>
            <a:endParaRPr lang="en-US" altLang="ja-JP" sz="1800" dirty="0">
              <a:solidFill>
                <a:srgbClr val="000000"/>
              </a:solidFill>
              <a:latin typeface="メイリオ" panose="020B0604030504040204" pitchFamily="50" charset="-128"/>
              <a:ea typeface="メイリオ" panose="020B0604030504040204" pitchFamily="50" charset="-128"/>
            </a:endParaRPr>
          </a:p>
          <a:p>
            <a:pPr algn="just" defTabSz="914324">
              <a:lnSpc>
                <a:spcPct val="125000"/>
              </a:lnSpc>
              <a:spcBef>
                <a:spcPts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　学校における医療的ケアは看護師が中心となり実施されるものであるが、教職員も学校医・医療的ケア指導医や看護師から事前に</a:t>
            </a:r>
            <a:r>
              <a:rPr lang="ja-JP" altLang="en-US" sz="1800" dirty="0">
                <a:solidFill>
                  <a:prstClr val="black"/>
                </a:solidFill>
                <a:latin typeface="メイリオ" panose="020B0604030504040204" pitchFamily="50" charset="-128"/>
                <a:ea typeface="メイリオ" panose="020B0604030504040204" pitchFamily="50" charset="-128"/>
              </a:rPr>
              <a:t>指導を</a:t>
            </a:r>
            <a:r>
              <a:rPr lang="ja-JP" altLang="en-US" sz="1800" dirty="0">
                <a:solidFill>
                  <a:srgbClr val="000000"/>
                </a:solidFill>
                <a:latin typeface="メイリオ" panose="020B0604030504040204" pitchFamily="50" charset="-128"/>
                <a:ea typeface="メイリオ" panose="020B0604030504040204" pitchFamily="50" charset="-128"/>
              </a:rPr>
              <a:t>受け、酸素吸入等を行っている幼児児童生徒の状態を見守ることや機械器具の準備や装着を手伝うことなどが考えられる。このような対応を行う場合には、あらかじめ、幼児児童生徒の状態の変化に対してどのような対応をとるか、学校医・医療的ケア指導医や看護師と連携協力の下、決めておく必要がある</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171327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p:txBody>
          <a:bodyPr/>
          <a:lstStyle/>
          <a:p>
            <a:r>
              <a:rPr lang="ja-JP" altLang="en-US" dirty="0"/>
              <a:t>５．</a:t>
            </a:r>
            <a:r>
              <a:rPr lang="zh-TW" altLang="en-US" dirty="0"/>
              <a:t>人工呼吸療法</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人工呼吸器装着児の病態の多様性 </a:t>
            </a:r>
            <a:endParaRPr lang="zh-TW" altLang="en-US" sz="2799"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1" y="1522207"/>
            <a:ext cx="8604249" cy="516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342872" indent="-342872">
              <a:lnSpc>
                <a:spcPct val="114000"/>
              </a:lnSpc>
              <a:spcBef>
                <a:spcPts val="599"/>
              </a:spcBef>
              <a:buClr>
                <a:schemeClr val="tx1"/>
              </a:buClr>
              <a:buFont typeface="+mj-lt"/>
              <a:buAutoNum type="arabicPeriod"/>
            </a:pPr>
            <a:r>
              <a:rPr lang="ja-JP" altLang="en-US" sz="2401" b="1" dirty="0">
                <a:solidFill>
                  <a:srgbClr val="000000"/>
                </a:solidFill>
                <a:latin typeface="メイリオ" panose="020B0604030504040204" pitchFamily="50" charset="-128"/>
                <a:ea typeface="メイリオ" panose="020B0604030504040204" pitchFamily="50" charset="-128"/>
              </a:rPr>
              <a:t>中枢性呼吸障害</a:t>
            </a:r>
            <a:r>
              <a:rPr lang="ja-JP" altLang="en-US" sz="1800" dirty="0">
                <a:solidFill>
                  <a:srgbClr val="000000"/>
                </a:solidFill>
                <a:latin typeface="メイリオ" panose="020B0604030504040204" pitchFamily="50" charset="-128"/>
                <a:ea typeface="メイリオ" panose="020B0604030504040204" pitchFamily="50" charset="-128"/>
              </a:rPr>
              <a:t>［頸髄損傷、延髄障害</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キアリー奇形</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など］</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有効な自発呼吸はほとんどないため呼吸器への依存度が高いです。</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筋緊張の亢進によって胸郭の動きが阻害されることもあります。</a:t>
            </a:r>
          </a:p>
          <a:p>
            <a:pPr marL="342872" indent="-342872">
              <a:lnSpc>
                <a:spcPct val="114000"/>
              </a:lnSpc>
              <a:spcBef>
                <a:spcPts val="599"/>
              </a:spcBef>
              <a:buClr>
                <a:schemeClr val="tx1"/>
              </a:buClr>
              <a:buFont typeface="+mj-lt"/>
              <a:buAutoNum type="arabicPeriod"/>
            </a:pPr>
            <a:r>
              <a:rPr lang="ja-JP" altLang="en-US" sz="2401" b="1" dirty="0">
                <a:solidFill>
                  <a:srgbClr val="000000"/>
                </a:solidFill>
                <a:latin typeface="メイリオ" panose="020B0604030504040204" pitchFamily="50" charset="-128"/>
                <a:ea typeface="メイリオ" panose="020B0604030504040204" pitchFamily="50" charset="-128"/>
              </a:rPr>
              <a:t>末梢性呼吸障害</a:t>
            </a:r>
            <a:r>
              <a:rPr lang="ja-JP" altLang="en-US" sz="1800" dirty="0">
                <a:solidFill>
                  <a:srgbClr val="000000"/>
                </a:solidFill>
                <a:latin typeface="メイリオ" panose="020B0604030504040204" pitchFamily="50" charset="-128"/>
                <a:ea typeface="メイリオ" panose="020B0604030504040204" pitchFamily="50" charset="-128"/>
              </a:rPr>
              <a:t>［脊髄性筋萎縮症、筋ジストロフィーなど］　</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筋力の低下による呼吸運動障害です。弱いながらも自発呼吸があり、短時間ならば呼吸器を外せることも多いのですが、筋力低下は進行性のことが多く呼吸器依存度は徐々に高くなります。</a:t>
            </a:r>
          </a:p>
          <a:p>
            <a:pPr marL="342872" indent="-342872">
              <a:lnSpc>
                <a:spcPct val="114000"/>
              </a:lnSpc>
              <a:spcBef>
                <a:spcPts val="599"/>
              </a:spcBef>
              <a:buClr>
                <a:schemeClr val="tx1"/>
              </a:buClr>
              <a:buFont typeface="+mj-lt"/>
              <a:buAutoNum type="arabicPeriod"/>
            </a:pPr>
            <a:r>
              <a:rPr lang="ja-JP" altLang="en-US" sz="2401" b="1" dirty="0">
                <a:solidFill>
                  <a:srgbClr val="000000"/>
                </a:solidFill>
                <a:latin typeface="メイリオ" panose="020B0604030504040204" pitchFamily="50" charset="-128"/>
                <a:ea typeface="メイリオ" panose="020B0604030504040204" pitchFamily="50" charset="-128"/>
              </a:rPr>
              <a:t>肺や気管支の機能障害</a:t>
            </a:r>
            <a:r>
              <a:rPr lang="ja-JP" altLang="en-US" sz="1800" dirty="0">
                <a:solidFill>
                  <a:srgbClr val="000000"/>
                </a:solidFill>
                <a:latin typeface="メイリオ" panose="020B0604030504040204" pitchFamily="50" charset="-128"/>
                <a:ea typeface="メイリオ" panose="020B0604030504040204" pitchFamily="50" charset="-128"/>
              </a:rPr>
              <a:t>［慢性肺炎、気管・気管支軟化症など］</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呼吸筋には異常がありませんが、気管</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気管支</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肺胞の機能に異常があります。短時間ならば呼吸器を外せることも多いです。</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酸素投与や、</a:t>
            </a:r>
            <a:r>
              <a:rPr lang="ja-JP" altLang="en-US" sz="1800" dirty="0">
                <a:latin typeface="メイリオ" panose="020B0604030504040204" pitchFamily="50" charset="-128"/>
                <a:ea typeface="メイリオ" panose="020B0604030504040204" pitchFamily="50" charset="-128"/>
              </a:rPr>
              <a:t>呼気終末の圧を高めに設定する</a:t>
            </a:r>
            <a:r>
              <a:rPr lang="ja-JP" altLang="en-US" sz="1800" dirty="0">
                <a:solidFill>
                  <a:srgbClr val="000000"/>
                </a:solidFill>
                <a:latin typeface="メイリオ" panose="020B0604030504040204" pitchFamily="50" charset="-128"/>
                <a:ea typeface="メイリオ" panose="020B0604030504040204" pitchFamily="50" charset="-128"/>
              </a:rPr>
              <a:t>ことがあります。</a:t>
            </a:r>
          </a:p>
          <a:p>
            <a:pPr marL="342872" indent="-342872">
              <a:lnSpc>
                <a:spcPct val="114000"/>
              </a:lnSpc>
              <a:spcBef>
                <a:spcPts val="599"/>
              </a:spcBef>
              <a:buClr>
                <a:schemeClr val="tx1"/>
              </a:buClr>
              <a:buFont typeface="+mj-lt"/>
              <a:buAutoNum type="arabicPeriod"/>
            </a:pPr>
            <a:r>
              <a:rPr lang="ja-JP" altLang="en-US" sz="2401" b="1" dirty="0">
                <a:solidFill>
                  <a:srgbClr val="000000"/>
                </a:solidFill>
                <a:latin typeface="メイリオ" panose="020B0604030504040204" pitchFamily="50" charset="-128"/>
                <a:ea typeface="メイリオ" panose="020B0604030504040204" pitchFamily="50" charset="-128"/>
              </a:rPr>
              <a:t>呼吸リハ</a:t>
            </a:r>
            <a:r>
              <a:rPr lang="ja-JP" altLang="en-US" sz="2401" b="1" dirty="0">
                <a:latin typeface="メイリオ" panose="020B0604030504040204" pitchFamily="50" charset="-128"/>
                <a:ea typeface="メイリオ" panose="020B0604030504040204" pitchFamily="50" charset="-128"/>
              </a:rPr>
              <a:t>ビリテーション</a:t>
            </a:r>
            <a:r>
              <a:rPr lang="ja-JP" altLang="en-US" sz="2401" b="1" dirty="0">
                <a:solidFill>
                  <a:srgbClr val="000000"/>
                </a:solidFill>
                <a:latin typeface="メイリオ" panose="020B0604030504040204" pitchFamily="50" charset="-128"/>
                <a:ea typeface="メイリオ" panose="020B0604030504040204" pitchFamily="50" charset="-128"/>
              </a:rPr>
              <a:t>としての呼吸器装着</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主に上記３</a:t>
            </a:r>
            <a:r>
              <a:rPr lang="en-US" altLang="ja-JP" sz="18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の病態で、終日呼吸器を必要とする前段階の病態です。夜間のみの装着が多いのですが、徐々に装着時間が長くなることが多いです。　　</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252156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重症心身障害児の人工呼吸器の適応</a:t>
            </a:r>
          </a:p>
        </p:txBody>
      </p:sp>
      <p:pic>
        <p:nvPicPr>
          <p:cNvPr id="7" name="Picture 5">
            <a:extLst>
              <a:ext uri="{FF2B5EF4-FFF2-40B4-BE49-F238E27FC236}">
                <a16:creationId xmlns:a16="http://schemas.microsoft.com/office/drawing/2014/main" id="{F6B00B1B-0B74-4FFC-86F1-19A8082CB0B2}"/>
              </a:ext>
            </a:extLst>
          </p:cNvPr>
          <p:cNvPicPr preferRelativeResize="0">
            <a:picLocks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80972" y="1462005"/>
            <a:ext cx="3428216" cy="5228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テキスト ボックス 14">
            <a:extLst>
              <a:ext uri="{FF2B5EF4-FFF2-40B4-BE49-F238E27FC236}">
                <a16:creationId xmlns:a16="http://schemas.microsoft.com/office/drawing/2014/main" id="{F175B0E0-1003-40B1-9212-F8B1F6F97F92}"/>
              </a:ext>
            </a:extLst>
          </p:cNvPr>
          <p:cNvSpPr txBox="1">
            <a:spLocks noChangeArrowheads="1"/>
          </p:cNvSpPr>
          <p:nvPr/>
        </p:nvSpPr>
        <p:spPr bwMode="auto">
          <a:xfrm>
            <a:off x="7012050" y="4130750"/>
            <a:ext cx="646331"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側弯</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9" name="テキスト ボックス 14">
            <a:extLst>
              <a:ext uri="{FF2B5EF4-FFF2-40B4-BE49-F238E27FC236}">
                <a16:creationId xmlns:a16="http://schemas.microsoft.com/office/drawing/2014/main" id="{F04CF1A7-08BB-4F5E-B810-B6E06B4B1546}"/>
              </a:ext>
            </a:extLst>
          </p:cNvPr>
          <p:cNvSpPr txBox="1">
            <a:spLocks noChangeArrowheads="1"/>
          </p:cNvSpPr>
          <p:nvPr/>
        </p:nvSpPr>
        <p:spPr bwMode="auto">
          <a:xfrm>
            <a:off x="6665803" y="2290388"/>
            <a:ext cx="1338828"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筋緊張亢進</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0" name="テキスト ボックス 14">
            <a:extLst>
              <a:ext uri="{FF2B5EF4-FFF2-40B4-BE49-F238E27FC236}">
                <a16:creationId xmlns:a16="http://schemas.microsoft.com/office/drawing/2014/main" id="{8F0211F1-1BBE-45ED-B0CE-CD16D3BA8010}"/>
              </a:ext>
            </a:extLst>
          </p:cNvPr>
          <p:cNvSpPr txBox="1">
            <a:spLocks noChangeArrowheads="1"/>
          </p:cNvSpPr>
          <p:nvPr/>
        </p:nvSpPr>
        <p:spPr bwMode="auto">
          <a:xfrm>
            <a:off x="6781216" y="1604957"/>
            <a:ext cx="1107996"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痙性麻痺</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1" name="テキスト ボックス 14">
            <a:extLst>
              <a:ext uri="{FF2B5EF4-FFF2-40B4-BE49-F238E27FC236}">
                <a16:creationId xmlns:a16="http://schemas.microsoft.com/office/drawing/2014/main" id="{5AFFC5D2-BC64-4C97-9F73-F764EED42D10}"/>
              </a:ext>
            </a:extLst>
          </p:cNvPr>
          <p:cNvSpPr txBox="1">
            <a:spLocks noChangeArrowheads="1"/>
          </p:cNvSpPr>
          <p:nvPr/>
        </p:nvSpPr>
        <p:spPr bwMode="auto">
          <a:xfrm>
            <a:off x="6723506" y="3148048"/>
            <a:ext cx="1223412" cy="369332"/>
          </a:xfrm>
          <a:prstGeom prst="rect">
            <a:avLst/>
          </a:prstGeom>
          <a:noFill/>
          <a:ln>
            <a:noFill/>
          </a:ln>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defRPr/>
            </a:pP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誤嚥</a:t>
            </a:r>
            <a:r>
              <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rPr>
              <a:t>･</a:t>
            </a:r>
            <a:r>
              <a:rPr lang="ja-JP" altLang="en-US" kern="0" dirty="0">
                <a:solidFill>
                  <a:schemeClr val="accent2">
                    <a:lumMod val="50000"/>
                  </a:schemeClr>
                </a:solidFill>
                <a:latin typeface="メイリオ" panose="020B0604030504040204" pitchFamily="50" charset="-128"/>
                <a:ea typeface="メイリオ" panose="020B0604030504040204" pitchFamily="50" charset="-128"/>
                <a:cs typeface="メイリオ"/>
              </a:rPr>
              <a:t>感染</a:t>
            </a:r>
            <a:endParaRPr lang="en-US" altLang="ja-JP" kern="0" dirty="0">
              <a:solidFill>
                <a:schemeClr val="accent2">
                  <a:lumMod val="50000"/>
                </a:schemeClr>
              </a:solidFill>
              <a:latin typeface="メイリオ" panose="020B0604030504040204" pitchFamily="50" charset="-128"/>
              <a:ea typeface="メイリオ" panose="020B0604030504040204" pitchFamily="50" charset="-128"/>
              <a:cs typeface="メイリオ"/>
            </a:endParaRPr>
          </a:p>
        </p:txBody>
      </p:sp>
      <p:sp>
        <p:nvSpPr>
          <p:cNvPr id="12" name="テキスト ボックス 11">
            <a:extLst>
              <a:ext uri="{FF2B5EF4-FFF2-40B4-BE49-F238E27FC236}">
                <a16:creationId xmlns:a16="http://schemas.microsoft.com/office/drawing/2014/main" id="{5C186A1F-82F2-40D1-97DD-2CB29880E593}"/>
              </a:ext>
            </a:extLst>
          </p:cNvPr>
          <p:cNvSpPr txBox="1"/>
          <p:nvPr/>
        </p:nvSpPr>
        <p:spPr>
          <a:xfrm>
            <a:off x="7987553" y="5172630"/>
            <a:ext cx="1213596" cy="369331"/>
          </a:xfrm>
          <a:prstGeom prst="rect">
            <a:avLst/>
          </a:prstGeom>
          <a:solidFill>
            <a:schemeClr val="accent5">
              <a:lumMod val="40000"/>
              <a:lumOff val="60000"/>
            </a:schemeClr>
          </a:solidFill>
        </p:spPr>
        <p:txBody>
          <a:bodyPr wrap="square" bIns="0" rtlCol="0" anchor="ctr" anchorCtr="0">
            <a:noAutofit/>
          </a:bodyPr>
          <a:lstStyle/>
          <a:p>
            <a:pPr algn="ctr">
              <a:lnSpc>
                <a:spcPct val="120000"/>
              </a:lnSpc>
            </a:pPr>
            <a:r>
              <a:rPr lang="ja-JP" altLang="en-US">
                <a:latin typeface="メイリオ" panose="020B0604030504040204" pitchFamily="50" charset="-128"/>
                <a:ea typeface="メイリオ" panose="020B0604030504040204" pitchFamily="50" charset="-128"/>
                <a:cs typeface="メイリオ"/>
              </a:rPr>
              <a:t>気管切開</a:t>
            </a:r>
            <a:endParaRPr lang="en-US" altLang="ja-JP" dirty="0">
              <a:latin typeface="メイリオ" panose="020B0604030504040204" pitchFamily="50" charset="-128"/>
              <a:ea typeface="メイリオ" panose="020B0604030504040204" pitchFamily="50" charset="-128"/>
              <a:cs typeface="メイリオ"/>
            </a:endParaRPr>
          </a:p>
        </p:txBody>
      </p:sp>
      <p:sp>
        <p:nvSpPr>
          <p:cNvPr id="13" name="テキスト ボックス 12">
            <a:extLst>
              <a:ext uri="{FF2B5EF4-FFF2-40B4-BE49-F238E27FC236}">
                <a16:creationId xmlns:a16="http://schemas.microsoft.com/office/drawing/2014/main" id="{14A8714B-208C-4B4F-B701-3A80680A13B8}"/>
              </a:ext>
            </a:extLst>
          </p:cNvPr>
          <p:cNvSpPr txBox="1"/>
          <p:nvPr/>
        </p:nvSpPr>
        <p:spPr>
          <a:xfrm>
            <a:off x="776363" y="5318997"/>
            <a:ext cx="5493812" cy="1006429"/>
          </a:xfrm>
          <a:prstGeom prst="rect">
            <a:avLst/>
          </a:prstGeom>
          <a:noFill/>
        </p:spPr>
        <p:txBody>
          <a:bodyPr wrap="none" rtlCol="0">
            <a:spAutoFit/>
          </a:bodyPr>
          <a:lstStyle/>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⇒早い段階で人工呼吸器導入を行う方が、</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　結果的には、人工呼吸器離脱時間を作りながら、</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　より長く充実した生活が行えることがあります。</a:t>
            </a:r>
            <a:endParaRPr lang="ja-JP" altLang="en-US" dirty="0">
              <a:latin typeface="メイリオ" panose="020B0604030504040204" pitchFamily="50" charset="-128"/>
              <a:ea typeface="メイリオ" panose="020B0604030504040204" pitchFamily="50" charset="-128"/>
            </a:endParaRPr>
          </a:p>
        </p:txBody>
      </p:sp>
      <p:sp>
        <p:nvSpPr>
          <p:cNvPr id="14" name="ストライプ矢印 14">
            <a:extLst>
              <a:ext uri="{FF2B5EF4-FFF2-40B4-BE49-F238E27FC236}">
                <a16:creationId xmlns:a16="http://schemas.microsoft.com/office/drawing/2014/main" id="{6F41AECD-A572-4947-92EF-E78D001F2EBE}"/>
              </a:ext>
            </a:extLst>
          </p:cNvPr>
          <p:cNvSpPr/>
          <p:nvPr/>
        </p:nvSpPr>
        <p:spPr>
          <a:xfrm rot="19963816">
            <a:off x="4631879" y="3968398"/>
            <a:ext cx="2130369" cy="526501"/>
          </a:xfrm>
          <a:prstGeom prst="stripedRightArrow">
            <a:avLst>
              <a:gd name="adj1" fmla="val 50000"/>
              <a:gd name="adj2" fmla="val 50944"/>
            </a:avLst>
          </a:prstGeom>
          <a:solidFill>
            <a:schemeClr val="accent3">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D21283F-CE5D-4AC5-BE24-66D379AA4A12}"/>
              </a:ext>
            </a:extLst>
          </p:cNvPr>
          <p:cNvSpPr txBox="1"/>
          <p:nvPr/>
        </p:nvSpPr>
        <p:spPr>
          <a:xfrm>
            <a:off x="789466" y="3758432"/>
            <a:ext cx="4691506" cy="1311128"/>
          </a:xfrm>
          <a:prstGeom prst="rect">
            <a:avLst/>
          </a:prstGeom>
          <a:solidFill>
            <a:schemeClr val="accent3">
              <a:lumMod val="20000"/>
              <a:lumOff val="80000"/>
            </a:schemeClr>
          </a:solidFill>
          <a:ln w="1905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呼吸リハや呼吸障害の進行抑制の観点から</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a:p>
            <a:pPr algn="just">
              <a:lnSpc>
                <a:spcPct val="110000"/>
              </a:lnSpc>
            </a:pPr>
            <a:r>
              <a:rPr lang="ja-JP" altLang="en-US" dirty="0">
                <a:solidFill>
                  <a:srgbClr val="000000"/>
                </a:solidFill>
                <a:latin typeface="メイリオ" panose="020B0604030504040204" pitchFamily="50" charset="-128"/>
                <a:ea typeface="メイリオ" panose="020B0604030504040204" pitchFamily="50" charset="-128"/>
                <a:cs typeface="メイリオ"/>
              </a:rPr>
              <a:t>肺の状態が悪くなる前や、呼吸予備能がある間に人工呼吸器を導入することもあります。</a:t>
            </a:r>
            <a:endParaRPr lang="en-US" altLang="ja-JP"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6" name="右矢印 13">
            <a:extLst>
              <a:ext uri="{FF2B5EF4-FFF2-40B4-BE49-F238E27FC236}">
                <a16:creationId xmlns:a16="http://schemas.microsoft.com/office/drawing/2014/main" id="{7CD29F78-F1FB-4BEF-B302-090E1B54325A}"/>
              </a:ext>
            </a:extLst>
          </p:cNvPr>
          <p:cNvSpPr/>
          <p:nvPr/>
        </p:nvSpPr>
        <p:spPr>
          <a:xfrm>
            <a:off x="5491277" y="2571304"/>
            <a:ext cx="1174523" cy="480158"/>
          </a:xfrm>
          <a:prstGeom prst="rightArrow">
            <a:avLst/>
          </a:prstGeom>
          <a:solidFill>
            <a:srgbClr val="FFA40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40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F17C29B1-E329-49FF-9E45-445C9A1C960A}"/>
              </a:ext>
            </a:extLst>
          </p:cNvPr>
          <p:cNvSpPr txBox="1"/>
          <p:nvPr/>
        </p:nvSpPr>
        <p:spPr>
          <a:xfrm>
            <a:off x="740229" y="2488427"/>
            <a:ext cx="4751046" cy="1075679"/>
          </a:xfrm>
          <a:prstGeom prst="rect">
            <a:avLst/>
          </a:prstGeom>
          <a:solidFill>
            <a:srgbClr val="FFF0C1"/>
          </a:solidFill>
          <a:ln w="19050">
            <a:solidFill>
              <a:srgbClr val="FFA401"/>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20000"/>
              </a:lnSpc>
              <a:buClr>
                <a:srgbClr val="FF0000"/>
              </a:buClr>
              <a:buSzPct val="140000"/>
            </a:pPr>
            <a:r>
              <a:rPr lang="ja-JP" altLang="en-US" dirty="0">
                <a:latin typeface="メイリオ" panose="020B0604030504040204" pitchFamily="50" charset="-128"/>
                <a:ea typeface="メイリオ" panose="020B0604030504040204" pitchFamily="50" charset="-128"/>
                <a:cs typeface="メイリオ"/>
              </a:rPr>
              <a:t>気管切開を行っていなくても行える非侵襲的（マスク式）人工呼吸療法を</a:t>
            </a:r>
            <a:r>
              <a:rPr lang="ja-JP" altLang="en-US" dirty="0">
                <a:solidFill>
                  <a:srgbClr val="FF0000"/>
                </a:solidFill>
                <a:latin typeface="メイリオ" panose="020B0604030504040204" pitchFamily="50" charset="-128"/>
                <a:ea typeface="メイリオ" panose="020B0604030504040204" pitchFamily="50" charset="-128"/>
                <a:cs typeface="メイリオ"/>
              </a:rPr>
              <a:t>気管切開の前段階</a:t>
            </a:r>
            <a:r>
              <a:rPr lang="ja-JP" altLang="en-US" dirty="0">
                <a:latin typeface="メイリオ" panose="020B0604030504040204" pitchFamily="50" charset="-128"/>
                <a:ea typeface="メイリオ" panose="020B0604030504040204" pitchFamily="50" charset="-128"/>
                <a:cs typeface="メイリオ"/>
              </a:rPr>
              <a:t>として導入することがあります。</a:t>
            </a:r>
            <a:endParaRPr lang="en-US" altLang="ja-JP" dirty="0">
              <a:latin typeface="メイリオ" panose="020B0604030504040204" pitchFamily="50" charset="-128"/>
              <a:ea typeface="メイリオ" panose="020B0604030504040204" pitchFamily="50" charset="-128"/>
              <a:cs typeface="メイリオ"/>
            </a:endParaRPr>
          </a:p>
        </p:txBody>
      </p:sp>
      <p:sp>
        <p:nvSpPr>
          <p:cNvPr id="18" name="サブタイトル 2">
            <a:extLst>
              <a:ext uri="{FF2B5EF4-FFF2-40B4-BE49-F238E27FC236}">
                <a16:creationId xmlns:a16="http://schemas.microsoft.com/office/drawing/2014/main" id="{4869C225-AF73-4061-8F1D-60075858E554}"/>
              </a:ext>
            </a:extLst>
          </p:cNvPr>
          <p:cNvSpPr txBox="1">
            <a:spLocks/>
          </p:cNvSpPr>
          <p:nvPr/>
        </p:nvSpPr>
        <p:spPr>
          <a:xfrm>
            <a:off x="641107" y="1579175"/>
            <a:ext cx="4975122" cy="843447"/>
          </a:xfrm>
          <a:prstGeom prst="rect">
            <a:avLst/>
          </a:prstGeom>
        </p:spPr>
        <p:txBody>
          <a:bodyPr vert="horz" lIns="91441" tIns="45720" rIns="91441"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2000" b="1" dirty="0">
                <a:solidFill>
                  <a:srgbClr val="000000"/>
                </a:solidFill>
                <a:latin typeface="メイリオ" panose="020B0604030504040204" pitchFamily="50" charset="-128"/>
                <a:ea typeface="メイリオ" panose="020B0604030504040204" pitchFamily="50" charset="-128"/>
                <a:cs typeface="メイリオ"/>
              </a:rPr>
              <a:t>人工呼吸器を装着するということは</a:t>
            </a:r>
            <a:endParaRPr lang="en-US" altLang="ja-JP" sz="2000" b="1" dirty="0">
              <a:solidFill>
                <a:srgbClr val="000000"/>
              </a:solidFill>
              <a:latin typeface="メイリオ" panose="020B0604030504040204" pitchFamily="50" charset="-128"/>
              <a:ea typeface="メイリオ" panose="020B0604030504040204" pitchFamily="50" charset="-128"/>
              <a:cs typeface="メイリオ"/>
            </a:endParaRPr>
          </a:p>
          <a:p>
            <a:pPr marL="0" indent="0">
              <a:buNone/>
            </a:pPr>
            <a:r>
              <a:rPr lang="ja-JP" altLang="en-US" sz="2000" b="1" dirty="0">
                <a:solidFill>
                  <a:srgbClr val="000000"/>
                </a:solidFill>
                <a:latin typeface="メイリオ" panose="020B0604030504040204" pitchFamily="50" charset="-128"/>
                <a:ea typeface="メイリオ" panose="020B0604030504040204" pitchFamily="50" charset="-128"/>
                <a:cs typeface="メイリオ"/>
              </a:rPr>
              <a:t>必ずしも最後の段階ではありません。</a:t>
            </a:r>
          </a:p>
        </p:txBody>
      </p:sp>
      <p:sp>
        <p:nvSpPr>
          <p:cNvPr id="19" name="正方形/長方形 18">
            <a:extLst>
              <a:ext uri="{FF2B5EF4-FFF2-40B4-BE49-F238E27FC236}">
                <a16:creationId xmlns:a16="http://schemas.microsoft.com/office/drawing/2014/main" id="{44581AFE-FB6E-4836-9F26-531DB5DDB2B0}"/>
              </a:ext>
            </a:extLst>
          </p:cNvPr>
          <p:cNvSpPr/>
          <p:nvPr/>
        </p:nvSpPr>
        <p:spPr>
          <a:xfrm>
            <a:off x="7987554" y="5640372"/>
            <a:ext cx="1213598" cy="369331"/>
          </a:xfrm>
          <a:prstGeom prst="rect">
            <a:avLst/>
          </a:prstGeom>
          <a:solidFill>
            <a:schemeClr val="accent5">
              <a:lumMod val="40000"/>
              <a:lumOff val="60000"/>
            </a:schemeClr>
          </a:solidFill>
        </p:spPr>
        <p:txBody>
          <a:bodyPr wrap="square" bIns="0" anchor="ctr" anchorCtr="0">
            <a:noAutofit/>
          </a:bodyPr>
          <a:lstStyle/>
          <a:p>
            <a:pPr algn="ctr">
              <a:lnSpc>
                <a:spcPct val="120000"/>
              </a:lnSpc>
            </a:pPr>
            <a:r>
              <a:rPr lang="ja-JP" altLang="en-US" dirty="0">
                <a:latin typeface="メイリオ" panose="020B0604030504040204" pitchFamily="50" charset="-128"/>
                <a:ea typeface="メイリオ" panose="020B0604030504040204" pitchFamily="50" charset="-128"/>
                <a:cs typeface="メイリオ"/>
              </a:rPr>
              <a:t>酸素</a:t>
            </a:r>
            <a:endParaRPr lang="en-US" altLang="ja-JP" dirty="0">
              <a:latin typeface="メイリオ" panose="020B0604030504040204" pitchFamily="50" charset="-128"/>
              <a:ea typeface="メイリオ" panose="020B0604030504040204" pitchFamily="50" charset="-128"/>
              <a:cs typeface="メイリオ"/>
            </a:endParaRPr>
          </a:p>
        </p:txBody>
      </p:sp>
      <p:sp>
        <p:nvSpPr>
          <p:cNvPr id="20" name="テキスト ボックス 19">
            <a:extLst>
              <a:ext uri="{FF2B5EF4-FFF2-40B4-BE49-F238E27FC236}">
                <a16:creationId xmlns:a16="http://schemas.microsoft.com/office/drawing/2014/main" id="{55C20A0D-F996-43A8-A9E9-086FAD6BAD15}"/>
              </a:ext>
            </a:extLst>
          </p:cNvPr>
          <p:cNvSpPr txBox="1"/>
          <p:nvPr/>
        </p:nvSpPr>
        <p:spPr>
          <a:xfrm>
            <a:off x="7987554" y="6059874"/>
            <a:ext cx="1237409" cy="400110"/>
          </a:xfrm>
          <a:prstGeom prst="rect">
            <a:avLst/>
          </a:prstGeom>
          <a:solidFill>
            <a:srgbClr val="92D050"/>
          </a:solidFill>
          <a:effectLst/>
        </p:spPr>
        <p:style>
          <a:lnRef idx="0">
            <a:schemeClr val="accent1"/>
          </a:lnRef>
          <a:fillRef idx="3">
            <a:schemeClr val="accent1"/>
          </a:fillRef>
          <a:effectRef idx="3">
            <a:schemeClr val="accent1"/>
          </a:effectRef>
          <a:fontRef idx="minor">
            <a:schemeClr val="lt1"/>
          </a:fontRef>
        </p:style>
        <p:txBody>
          <a:bodyPr wrap="square" bIns="0" rtlCol="0" anchor="ctr" anchorCtr="0">
            <a:noAutofit/>
          </a:bodyPr>
          <a:lstStyle/>
          <a:p>
            <a:pPr algn="ctr"/>
            <a:r>
              <a:rPr lang="ja-JP" altLang="en-US" sz="1600" b="1" dirty="0">
                <a:solidFill>
                  <a:schemeClr val="tx1"/>
                </a:solidFill>
                <a:latin typeface="メイリオ" panose="020B0604030504040204" pitchFamily="50" charset="-128"/>
                <a:ea typeface="メイリオ" panose="020B0604030504040204" pitchFamily="50" charset="-128"/>
                <a:cs typeface="HG創英角ﾎﾟｯﾌﾟ体" charset="2"/>
              </a:rPr>
              <a:t>人工呼吸器</a:t>
            </a:r>
          </a:p>
        </p:txBody>
      </p:sp>
      <p:sp>
        <p:nvSpPr>
          <p:cNvPr id="22" name="正方形/長方形 2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152669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呼吸リハ </a:t>
            </a:r>
            <a:r>
              <a:rPr lang="ja-JP" altLang="en-US" sz="2200" dirty="0"/>
              <a:t>すなわち</a:t>
            </a:r>
            <a:r>
              <a:rPr lang="ja-JP" altLang="en-US" sz="2799" dirty="0"/>
              <a:t> 呼吸機能維持療法としての人工呼吸療法</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0" y="1633868"/>
            <a:ext cx="5862096" cy="454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872" indent="-342872">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自発呼吸の状態よりも、換気量が大きくなります。</a:t>
            </a:r>
            <a:br>
              <a:rPr lang="en-US" altLang="ja-JP" sz="1800" dirty="0">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無気肺</a:t>
            </a:r>
            <a:r>
              <a:rPr lang="en-US" altLang="ja-JP" sz="1800" dirty="0">
                <a:solidFill>
                  <a:srgbClr val="FF0000"/>
                </a:solidFill>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肺炎予防になります。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日</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時間程度の使用でも呼吸リハビリテーション　としての効果があります。</a:t>
            </a:r>
            <a:endParaRPr lang="en-US" altLang="ja-JP" sz="1800" dirty="0">
              <a:solidFill>
                <a:srgbClr val="FF0000"/>
              </a:solidFill>
              <a:latin typeface="メイリオ" panose="020B0604030504040204" pitchFamily="50" charset="-128"/>
              <a:ea typeface="メイリオ" panose="020B0604030504040204" pitchFamily="50" charset="-128"/>
            </a:endParaRPr>
          </a:p>
          <a:p>
            <a:pPr marL="342872" indent="-342872">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夜間の使用にて、呼吸筋を休ませることができます。</a:t>
            </a:r>
            <a:br>
              <a:rPr lang="en-US" altLang="ja-JP" sz="1800" dirty="0">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日中の呼吸状態が改善します。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（生活の質の向上）</a:t>
            </a:r>
            <a:endParaRPr lang="en-US" altLang="ja-JP" sz="1800" dirty="0">
              <a:solidFill>
                <a:srgbClr val="FF0000"/>
              </a:solidFill>
              <a:latin typeface="メイリオ" panose="020B0604030504040204" pitchFamily="50" charset="-128"/>
              <a:ea typeface="メイリオ" panose="020B0604030504040204" pitchFamily="50" charset="-128"/>
            </a:endParaRPr>
          </a:p>
          <a:p>
            <a:pPr marL="342872" indent="-342872">
              <a:lnSpc>
                <a:spcPct val="114000"/>
              </a:lnSpc>
              <a:spcBef>
                <a:spcPts val="0"/>
              </a:spcBef>
              <a:spcAft>
                <a:spcPts val="1800"/>
              </a:spcAft>
              <a:buFont typeface="+mj-lt"/>
              <a:buAutoNum type="arabicPeriod"/>
            </a:pPr>
            <a:r>
              <a:rPr lang="ja-JP" altLang="en-US" sz="1800" dirty="0">
                <a:latin typeface="メイリオ" panose="020B0604030504040204" pitchFamily="50" charset="-128"/>
                <a:ea typeface="メイリオ" panose="020B0604030504040204" pitchFamily="50" charset="-128"/>
              </a:rPr>
              <a:t>単純気管切開の児では、呼吸器装着により上気道流が発生し、唾液誤嚥が減少します。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 ぜろつきが減少し吸引頻度が減少します。</a:t>
            </a:r>
            <a:br>
              <a:rPr lang="en-US" altLang="ja-JP" sz="1800" dirty="0">
                <a:solidFill>
                  <a:srgbClr val="FF0000"/>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（誤嚥性肺炎リスクの低下）</a:t>
            </a:r>
          </a:p>
        </p:txBody>
      </p:sp>
      <p:grpSp>
        <p:nvGrpSpPr>
          <p:cNvPr id="29" name="図形グループ 36">
            <a:extLst>
              <a:ext uri="{FF2B5EF4-FFF2-40B4-BE49-F238E27FC236}">
                <a16:creationId xmlns:a16="http://schemas.microsoft.com/office/drawing/2014/main" id="{AD87F10D-8710-4E5F-9F95-FFBDA1BB469F}"/>
              </a:ext>
            </a:extLst>
          </p:cNvPr>
          <p:cNvGrpSpPr>
            <a:grpSpLocks/>
          </p:cNvGrpSpPr>
          <p:nvPr/>
        </p:nvGrpSpPr>
        <p:grpSpPr bwMode="auto">
          <a:xfrm>
            <a:off x="6574991" y="2961811"/>
            <a:ext cx="2745912" cy="3386137"/>
            <a:chOff x="6258361" y="3348484"/>
            <a:chExt cx="2745065" cy="3384875"/>
          </a:xfrm>
        </p:grpSpPr>
        <p:pic>
          <p:nvPicPr>
            <p:cNvPr id="30" name="Picture 4">
              <a:extLst>
                <a:ext uri="{FF2B5EF4-FFF2-40B4-BE49-F238E27FC236}">
                  <a16:creationId xmlns:a16="http://schemas.microsoft.com/office/drawing/2014/main" id="{DEE96949-60E7-4B26-A400-ED5F31F278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8361" y="3348484"/>
              <a:ext cx="2407636" cy="33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Line 5">
              <a:extLst>
                <a:ext uri="{FF2B5EF4-FFF2-40B4-BE49-F238E27FC236}">
                  <a16:creationId xmlns:a16="http://schemas.microsoft.com/office/drawing/2014/main" id="{F4857122-1580-418C-919E-2E855810E61A}"/>
                </a:ext>
              </a:extLst>
            </p:cNvPr>
            <p:cNvSpPr>
              <a:spLocks noChangeShapeType="1"/>
            </p:cNvSpPr>
            <p:nvPr/>
          </p:nvSpPr>
          <p:spPr bwMode="auto">
            <a:xfrm>
              <a:off x="6733454" y="5084317"/>
              <a:ext cx="118773" cy="2603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2" name="Line 7">
              <a:extLst>
                <a:ext uri="{FF2B5EF4-FFF2-40B4-BE49-F238E27FC236}">
                  <a16:creationId xmlns:a16="http://schemas.microsoft.com/office/drawing/2014/main" id="{FF14BCEB-85A6-4BF3-B899-59A6BDABC1B9}"/>
                </a:ext>
              </a:extLst>
            </p:cNvPr>
            <p:cNvSpPr>
              <a:spLocks noChangeShapeType="1"/>
            </p:cNvSpPr>
            <p:nvPr/>
          </p:nvSpPr>
          <p:spPr bwMode="auto">
            <a:xfrm flipH="1">
              <a:off x="7564868" y="4737151"/>
              <a:ext cx="1044216"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square"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3" name="Line 8">
              <a:extLst>
                <a:ext uri="{FF2B5EF4-FFF2-40B4-BE49-F238E27FC236}">
                  <a16:creationId xmlns:a16="http://schemas.microsoft.com/office/drawing/2014/main" id="{2FB8F927-22A8-4546-AA5A-90660C0135D6}"/>
                </a:ext>
              </a:extLst>
            </p:cNvPr>
            <p:cNvSpPr>
              <a:spLocks noChangeShapeType="1"/>
            </p:cNvSpPr>
            <p:nvPr/>
          </p:nvSpPr>
          <p:spPr bwMode="auto">
            <a:xfrm flipH="1" flipV="1">
              <a:off x="7564867" y="5084316"/>
              <a:ext cx="1061313" cy="15035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square"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4" name="Line 9">
              <a:extLst>
                <a:ext uri="{FF2B5EF4-FFF2-40B4-BE49-F238E27FC236}">
                  <a16:creationId xmlns:a16="http://schemas.microsoft.com/office/drawing/2014/main" id="{271C607E-5210-4A04-8AD8-AA4194DCD9EE}"/>
                </a:ext>
              </a:extLst>
            </p:cNvPr>
            <p:cNvSpPr>
              <a:spLocks noChangeShapeType="1"/>
            </p:cNvSpPr>
            <p:nvPr/>
          </p:nvSpPr>
          <p:spPr bwMode="auto">
            <a:xfrm flipH="1">
              <a:off x="7658897" y="6125817"/>
              <a:ext cx="9501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sz="1600">
                <a:latin typeface="メイリオ" panose="020B0604030504040204" pitchFamily="50" charset="-128"/>
                <a:ea typeface="メイリオ" panose="020B0604030504040204" pitchFamily="50" charset="-128"/>
              </a:endParaRPr>
            </a:p>
          </p:txBody>
        </p:sp>
        <p:sp>
          <p:nvSpPr>
            <p:cNvPr id="35" name="Text Box 10">
              <a:extLst>
                <a:ext uri="{FF2B5EF4-FFF2-40B4-BE49-F238E27FC236}">
                  <a16:creationId xmlns:a16="http://schemas.microsoft.com/office/drawing/2014/main" id="{23571909-F85E-4608-8800-819DA39360D8}"/>
                </a:ext>
              </a:extLst>
            </p:cNvPr>
            <p:cNvSpPr txBox="1">
              <a:spLocks noChangeArrowheads="1"/>
            </p:cNvSpPr>
            <p:nvPr/>
          </p:nvSpPr>
          <p:spPr bwMode="auto">
            <a:xfrm>
              <a:off x="8572672" y="4446946"/>
              <a:ext cx="430754" cy="584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喉頭</a:t>
              </a:r>
            </a:p>
          </p:txBody>
        </p:sp>
        <p:sp>
          <p:nvSpPr>
            <p:cNvPr id="36" name="Text Box 11">
              <a:extLst>
                <a:ext uri="{FF2B5EF4-FFF2-40B4-BE49-F238E27FC236}">
                  <a16:creationId xmlns:a16="http://schemas.microsoft.com/office/drawing/2014/main" id="{E2D9CDC0-A78E-4C21-9386-FCCC552B0BD0}"/>
                </a:ext>
              </a:extLst>
            </p:cNvPr>
            <p:cNvSpPr txBox="1">
              <a:spLocks noChangeArrowheads="1"/>
            </p:cNvSpPr>
            <p:nvPr/>
          </p:nvSpPr>
          <p:spPr bwMode="auto">
            <a:xfrm>
              <a:off x="8572672" y="5014902"/>
              <a:ext cx="430754" cy="50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声門</a:t>
              </a:r>
            </a:p>
          </p:txBody>
        </p:sp>
        <p:sp>
          <p:nvSpPr>
            <p:cNvPr id="37" name="Text Box 12">
              <a:extLst>
                <a:ext uri="{FF2B5EF4-FFF2-40B4-BE49-F238E27FC236}">
                  <a16:creationId xmlns:a16="http://schemas.microsoft.com/office/drawing/2014/main" id="{8C1DABF3-18F2-41EE-B690-70D426246960}"/>
                </a:ext>
              </a:extLst>
            </p:cNvPr>
            <p:cNvSpPr txBox="1">
              <a:spLocks noChangeArrowheads="1"/>
            </p:cNvSpPr>
            <p:nvPr/>
          </p:nvSpPr>
          <p:spPr bwMode="auto">
            <a:xfrm>
              <a:off x="8582552" y="5818655"/>
              <a:ext cx="410990" cy="584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panose="02020603050405020304" pitchFamily="18" charset="0"/>
                  <a:ea typeface="Osaka" pitchFamily="-65" charset="-128"/>
                </a:defRPr>
              </a:lvl1pPr>
              <a:lvl2pPr marL="742950" indent="-285750">
                <a:defRPr kumimoji="1" sz="2400">
                  <a:solidFill>
                    <a:schemeClr val="tx1"/>
                  </a:solidFill>
                  <a:latin typeface="Times" panose="02020603050405020304" pitchFamily="18" charset="0"/>
                  <a:ea typeface="Osaka" pitchFamily="-65" charset="-128"/>
                </a:defRPr>
              </a:lvl2pPr>
              <a:lvl3pPr marL="1143000" indent="-228600">
                <a:defRPr kumimoji="1" sz="2400">
                  <a:solidFill>
                    <a:schemeClr val="tx1"/>
                  </a:solidFill>
                  <a:latin typeface="Times" panose="02020603050405020304" pitchFamily="18" charset="0"/>
                  <a:ea typeface="Osaka" pitchFamily="-65" charset="-128"/>
                </a:defRPr>
              </a:lvl3pPr>
              <a:lvl4pPr marL="1600200" indent="-228600">
                <a:defRPr kumimoji="1" sz="2400">
                  <a:solidFill>
                    <a:schemeClr val="tx1"/>
                  </a:solidFill>
                  <a:latin typeface="Times" panose="02020603050405020304" pitchFamily="18" charset="0"/>
                  <a:ea typeface="Osaka" pitchFamily="-65" charset="-128"/>
                </a:defRPr>
              </a:lvl4pPr>
              <a:lvl5pPr marL="2057400" indent="-228600">
                <a:defRPr kumimoji="1" sz="2400">
                  <a:solidFill>
                    <a:schemeClr val="tx1"/>
                  </a:solidFill>
                  <a:latin typeface="Times" panose="02020603050405020304" pitchFamily="18" charset="0"/>
                  <a:ea typeface="Osaka" pitchFamily="-65" charset="-128"/>
                </a:defRPr>
              </a:lvl5pPr>
              <a:lvl6pPr marL="2514600" indent="-228600" fontAlgn="base">
                <a:spcBef>
                  <a:spcPct val="0"/>
                </a:spcBef>
                <a:spcAft>
                  <a:spcPct val="0"/>
                </a:spcAft>
                <a:defRPr kumimoji="1" sz="2400">
                  <a:solidFill>
                    <a:schemeClr val="tx1"/>
                  </a:solidFill>
                  <a:latin typeface="Times" panose="02020603050405020304" pitchFamily="18" charset="0"/>
                  <a:ea typeface="Osaka" pitchFamily="-65" charset="-128"/>
                </a:defRPr>
              </a:lvl6pPr>
              <a:lvl7pPr marL="2971800" indent="-228600" fontAlgn="base">
                <a:spcBef>
                  <a:spcPct val="0"/>
                </a:spcBef>
                <a:spcAft>
                  <a:spcPct val="0"/>
                </a:spcAft>
                <a:defRPr kumimoji="1" sz="2400">
                  <a:solidFill>
                    <a:schemeClr val="tx1"/>
                  </a:solidFill>
                  <a:latin typeface="Times" panose="02020603050405020304" pitchFamily="18" charset="0"/>
                  <a:ea typeface="Osaka" pitchFamily="-65" charset="-128"/>
                </a:defRPr>
              </a:lvl7pPr>
              <a:lvl8pPr marL="3429000" indent="-228600" fontAlgn="base">
                <a:spcBef>
                  <a:spcPct val="0"/>
                </a:spcBef>
                <a:spcAft>
                  <a:spcPct val="0"/>
                </a:spcAft>
                <a:defRPr kumimoji="1" sz="2400">
                  <a:solidFill>
                    <a:schemeClr val="tx1"/>
                  </a:solidFill>
                  <a:latin typeface="Times" panose="02020603050405020304" pitchFamily="18" charset="0"/>
                  <a:ea typeface="Osaka" pitchFamily="-65" charset="-128"/>
                </a:defRPr>
              </a:lvl8pPr>
              <a:lvl9pPr marL="3886200" indent="-228600" fontAlgn="base">
                <a:spcBef>
                  <a:spcPct val="0"/>
                </a:spcBef>
                <a:spcAft>
                  <a:spcPct val="0"/>
                </a:spcAft>
                <a:defRPr kumimoji="1" sz="2400">
                  <a:solidFill>
                    <a:schemeClr val="tx1"/>
                  </a:solidFill>
                  <a:latin typeface="Times" panose="02020603050405020304" pitchFamily="18" charset="0"/>
                  <a:ea typeface="Osaka" pitchFamily="-65" charset="-128"/>
                </a:defRPr>
              </a:lvl9pPr>
            </a:lstStyle>
            <a:p>
              <a:r>
                <a:rPr lang="ja-JP" altLang="en-US" sz="1600" dirty="0">
                  <a:latin typeface="メイリオ" panose="020B0604030504040204" pitchFamily="50" charset="-128"/>
                  <a:ea typeface="メイリオ" panose="020B0604030504040204" pitchFamily="50" charset="-128"/>
                </a:rPr>
                <a:t>気管</a:t>
              </a:r>
            </a:p>
          </p:txBody>
        </p:sp>
      </p:grpSp>
      <p:cxnSp>
        <p:nvCxnSpPr>
          <p:cNvPr id="38" name="曲線コネクタ 28">
            <a:extLst>
              <a:ext uri="{FF2B5EF4-FFF2-40B4-BE49-F238E27FC236}">
                <a16:creationId xmlns:a16="http://schemas.microsoft.com/office/drawing/2014/main" id="{E9D1A634-DF72-49D0-A61E-FB97EC0C1CCF}"/>
              </a:ext>
            </a:extLst>
          </p:cNvPr>
          <p:cNvCxnSpPr/>
          <p:nvPr/>
        </p:nvCxnSpPr>
        <p:spPr>
          <a:xfrm rot="16200000" flipV="1">
            <a:off x="7377474" y="5653416"/>
            <a:ext cx="1116012" cy="225424"/>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9" name="曲線コネクタ 29">
            <a:extLst>
              <a:ext uri="{FF2B5EF4-FFF2-40B4-BE49-F238E27FC236}">
                <a16:creationId xmlns:a16="http://schemas.microsoft.com/office/drawing/2014/main" id="{FDF439AA-BF33-4F9F-968A-C0D333A09493}"/>
              </a:ext>
            </a:extLst>
          </p:cNvPr>
          <p:cNvCxnSpPr/>
          <p:nvPr/>
        </p:nvCxnSpPr>
        <p:spPr>
          <a:xfrm rot="16200000" flipV="1">
            <a:off x="7341757" y="4979522"/>
            <a:ext cx="1273175" cy="247650"/>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75F49496-4C4F-4A02-A99A-763D35CD4CC7}"/>
              </a:ext>
            </a:extLst>
          </p:cNvPr>
          <p:cNvCxnSpPr>
            <a:cxnSpLocks noChangeShapeType="1"/>
          </p:cNvCxnSpPr>
          <p:nvPr/>
        </p:nvCxnSpPr>
        <p:spPr bwMode="auto">
          <a:xfrm flipV="1">
            <a:off x="7759267" y="4466760"/>
            <a:ext cx="0" cy="490538"/>
          </a:xfrm>
          <a:prstGeom prst="straightConnector1">
            <a:avLst/>
          </a:prstGeom>
          <a:noFill/>
          <a:ln w="4445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1" name="曲線コネクタ 31">
            <a:extLst>
              <a:ext uri="{FF2B5EF4-FFF2-40B4-BE49-F238E27FC236}">
                <a16:creationId xmlns:a16="http://schemas.microsoft.com/office/drawing/2014/main" id="{3250680A-4F52-4AA5-B835-F3EAB7C7C190}"/>
              </a:ext>
            </a:extLst>
          </p:cNvPr>
          <p:cNvCxnSpPr/>
          <p:nvPr/>
        </p:nvCxnSpPr>
        <p:spPr>
          <a:xfrm rot="5400000" flipH="1" flipV="1">
            <a:off x="7551306" y="5765334"/>
            <a:ext cx="1016001" cy="85725"/>
          </a:xfrm>
          <a:prstGeom prst="curvedConnector3">
            <a:avLst>
              <a:gd name="adj1" fmla="val 50000"/>
            </a:avLst>
          </a:prstGeom>
          <a:ln w="4762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259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20321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非侵襲的陽圧換気療法</a:t>
            </a:r>
            <a:r>
              <a:rPr lang="ja-JP" altLang="en-US" sz="2200" dirty="0"/>
              <a:t>（マスク式呼吸器療法）</a:t>
            </a:r>
            <a:br>
              <a:rPr lang="ja-JP" altLang="en-US" sz="2200" dirty="0"/>
            </a:br>
            <a:r>
              <a:rPr lang="en-US" altLang="ja-JP" sz="2000" dirty="0"/>
              <a:t>(Non invasive Positive Pressure </a:t>
            </a:r>
            <a:r>
              <a:rPr lang="en-US" altLang="ja-JP" sz="2000" dirty="0" err="1"/>
              <a:t>Ventiration</a:t>
            </a:r>
            <a:r>
              <a:rPr lang="en-US" altLang="ja-JP" sz="2000" dirty="0"/>
              <a:t> </a:t>
            </a:r>
            <a:r>
              <a:rPr lang="ja-JP" altLang="en-US" sz="2000" dirty="0"/>
              <a:t>：</a:t>
            </a:r>
            <a:r>
              <a:rPr lang="en-US" altLang="ja-JP" sz="2000" dirty="0"/>
              <a:t>NPPV)</a:t>
            </a:r>
            <a:endParaRPr lang="ja-JP" altLang="en-US" sz="2799"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33866"/>
            <a:ext cx="8603240" cy="6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気管切開をせずに、鼻マスクや鼻口マスクなどを通して換気を補助する治療法機器はコンパクトで回路もシンプル。</a:t>
            </a:r>
            <a:r>
              <a:rPr lang="en-US" altLang="ja-JP" sz="1800" dirty="0">
                <a:latin typeface="メイリオ" panose="020B0604030504040204" pitchFamily="50" charset="-128"/>
                <a:ea typeface="メイリオ" panose="020B0604030504040204" pitchFamily="50" charset="-128"/>
              </a:rPr>
              <a:t>4〜6</a:t>
            </a:r>
            <a:r>
              <a:rPr lang="ja-JP" altLang="en-US" sz="1800" dirty="0">
                <a:latin typeface="メイリオ" panose="020B0604030504040204" pitchFamily="50" charset="-128"/>
                <a:ea typeface="メイリオ" panose="020B0604030504040204" pitchFamily="50" charset="-128"/>
              </a:rPr>
              <a:t>時間程度の充電機能あり。</a:t>
            </a:r>
          </a:p>
        </p:txBody>
      </p:sp>
      <p:pic>
        <p:nvPicPr>
          <p:cNvPr id="18" name="図 17">
            <a:extLst>
              <a:ext uri="{FF2B5EF4-FFF2-40B4-BE49-F238E27FC236}">
                <a16:creationId xmlns:a16="http://schemas.microsoft.com/office/drawing/2014/main" id="{EB0F2A24-831E-42CC-807A-3803535C97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23634" y="2563693"/>
            <a:ext cx="2093146" cy="1379764"/>
          </a:xfrm>
          <a:prstGeom prst="rect">
            <a:avLst/>
          </a:prstGeom>
        </p:spPr>
      </p:pic>
      <p:grpSp>
        <p:nvGrpSpPr>
          <p:cNvPr id="3" name="グループ化 2">
            <a:extLst>
              <a:ext uri="{FF2B5EF4-FFF2-40B4-BE49-F238E27FC236}">
                <a16:creationId xmlns:a16="http://schemas.microsoft.com/office/drawing/2014/main" id="{51F2790E-5C86-47AB-B27C-719B3F78EE6F}"/>
              </a:ext>
            </a:extLst>
          </p:cNvPr>
          <p:cNvGrpSpPr/>
          <p:nvPr/>
        </p:nvGrpSpPr>
        <p:grpSpPr>
          <a:xfrm>
            <a:off x="597913" y="4016240"/>
            <a:ext cx="2918834" cy="1372324"/>
            <a:chOff x="597910" y="4403852"/>
            <a:chExt cx="2918833" cy="1372324"/>
          </a:xfrm>
        </p:grpSpPr>
        <p:sp>
          <p:nvSpPr>
            <p:cNvPr id="20" name="正方形/長方形 19">
              <a:extLst>
                <a:ext uri="{FF2B5EF4-FFF2-40B4-BE49-F238E27FC236}">
                  <a16:creationId xmlns:a16="http://schemas.microsoft.com/office/drawing/2014/main" id="{8D5F01ED-944A-4A3A-ACD9-35208B5AB207}"/>
                </a:ext>
              </a:extLst>
            </p:cNvPr>
            <p:cNvSpPr/>
            <p:nvPr/>
          </p:nvSpPr>
          <p:spPr>
            <a:xfrm>
              <a:off x="597910" y="4403852"/>
              <a:ext cx="2918833" cy="1372324"/>
            </a:xfrm>
            <a:prstGeom prst="rect">
              <a:avLst/>
            </a:prstGeom>
            <a:solidFill>
              <a:srgbClr val="FFCC99"/>
            </a:solidFill>
            <a:ln w="127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latin typeface="メイリオ" panose="020B0604030504040204" pitchFamily="50" charset="-128"/>
                <a:ea typeface="メイリオ" panose="020B0604030504040204" pitchFamily="50" charset="-128"/>
              </a:endParaRPr>
            </a:p>
          </p:txBody>
        </p:sp>
        <p:pic>
          <p:nvPicPr>
            <p:cNvPr id="23" name="Picture 2">
              <a:extLst>
                <a:ext uri="{FF2B5EF4-FFF2-40B4-BE49-F238E27FC236}">
                  <a16:creationId xmlns:a16="http://schemas.microsoft.com/office/drawing/2014/main" id="{61C920C6-6EA0-4208-91A3-D49639CCE5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153" y="4456181"/>
              <a:ext cx="1131033" cy="12409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正方形/長方形 25">
              <a:extLst>
                <a:ext uri="{FF2B5EF4-FFF2-40B4-BE49-F238E27FC236}">
                  <a16:creationId xmlns:a16="http://schemas.microsoft.com/office/drawing/2014/main" id="{FC19F968-AADF-4D20-9394-57FD63C29208}"/>
                </a:ext>
              </a:extLst>
            </p:cNvPr>
            <p:cNvSpPr/>
            <p:nvPr/>
          </p:nvSpPr>
          <p:spPr>
            <a:xfrm>
              <a:off x="1959538" y="4520575"/>
              <a:ext cx="1436291" cy="492443"/>
            </a:xfrm>
            <a:prstGeom prst="rect">
              <a:avLst/>
            </a:prstGeom>
            <a:noFill/>
          </p:spPr>
          <p:txBody>
            <a:bodyPr wrap="none" lIns="0" tIns="0" rIns="0" bIns="0">
              <a:spAutoFit/>
            </a:bodyPr>
            <a:lstStyle/>
            <a:p>
              <a:r>
                <a:rPr lang="ja-JP" altLang="en-US" sz="1600" kern="0" dirty="0">
                  <a:solidFill>
                    <a:srgbClr val="FF0000"/>
                  </a:solidFill>
                  <a:latin typeface="メイリオ" panose="020B0604030504040204" pitchFamily="50" charset="-128"/>
                  <a:ea typeface="メイリオ" panose="020B0604030504040204" pitchFamily="50" charset="-128"/>
                </a:rPr>
                <a:t>フェイスマスク</a:t>
              </a:r>
              <a:endParaRPr lang="en-US" altLang="ja-JP" sz="1600" kern="0" dirty="0">
                <a:solidFill>
                  <a:srgbClr val="FF0000"/>
                </a:solidFill>
                <a:latin typeface="メイリオ" panose="020B0604030504040204" pitchFamily="50" charset="-128"/>
                <a:ea typeface="メイリオ" panose="020B0604030504040204" pitchFamily="50" charset="-128"/>
              </a:endParaRPr>
            </a:p>
            <a:p>
              <a:r>
                <a:rPr lang="ja-JP" altLang="en-US" sz="1600" kern="0" dirty="0">
                  <a:solidFill>
                    <a:srgbClr val="FF0000"/>
                  </a:solidFill>
                  <a:latin typeface="メイリオ" panose="020B0604030504040204" pitchFamily="50" charset="-128"/>
                  <a:ea typeface="メイリオ" panose="020B0604030504040204" pitchFamily="50" charset="-128"/>
                </a:rPr>
                <a:t>（口鼻マスク）</a:t>
              </a:r>
              <a:endParaRPr lang="ja-JP" altLang="en-US" sz="1600" dirty="0">
                <a:solidFill>
                  <a:srgbClr val="FF000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ECD4BFD6-AF63-4128-B530-56301E5B0795}"/>
                </a:ext>
              </a:extLst>
            </p:cNvPr>
            <p:cNvSpPr/>
            <p:nvPr/>
          </p:nvSpPr>
          <p:spPr>
            <a:xfrm>
              <a:off x="1974901" y="5089558"/>
              <a:ext cx="1436291" cy="646331"/>
            </a:xfrm>
            <a:prstGeom prst="rect">
              <a:avLst/>
            </a:prstGeom>
            <a:noFill/>
          </p:spPr>
          <p:txBody>
            <a:bodyPr wrap="none" lIns="0" tIns="0" rIns="0" bIns="0">
              <a:spAutoFit/>
            </a:bodyPr>
            <a:lstStyle/>
            <a:p>
              <a:pPr algn="just"/>
              <a:r>
                <a:rPr lang="ja-JP" altLang="en-US" sz="1400" kern="0" dirty="0">
                  <a:latin typeface="メイリオ" panose="020B0604030504040204" pitchFamily="50" charset="-128"/>
                  <a:ea typeface="メイリオ" panose="020B0604030504040204" pitchFamily="50" charset="-128"/>
                </a:rPr>
                <a:t>受け入れやすい。</a:t>
              </a:r>
              <a:endParaRPr lang="en-US" altLang="ja-JP" sz="1400" kern="0" dirty="0">
                <a:latin typeface="メイリオ" panose="020B0604030504040204" pitchFamily="50" charset="-128"/>
                <a:ea typeface="メイリオ" panose="020B0604030504040204" pitchFamily="50" charset="-128"/>
              </a:endParaRPr>
            </a:p>
            <a:p>
              <a:pPr algn="just"/>
              <a:r>
                <a:rPr lang="ja-JP" altLang="en-US" sz="1400" kern="0" dirty="0">
                  <a:latin typeface="メイリオ" panose="020B0604030504040204" pitchFamily="50" charset="-128"/>
                  <a:ea typeface="メイリオ" panose="020B0604030504040204" pitchFamily="50" charset="-128"/>
                </a:rPr>
                <a:t>ただし、嘔吐時の</a:t>
              </a:r>
              <a:endParaRPr lang="en-US" altLang="ja-JP" sz="1400" kern="0" dirty="0">
                <a:latin typeface="メイリオ" panose="020B0604030504040204" pitchFamily="50" charset="-128"/>
                <a:ea typeface="メイリオ" panose="020B0604030504040204" pitchFamily="50" charset="-128"/>
              </a:endParaRPr>
            </a:p>
            <a:p>
              <a:pPr algn="just"/>
              <a:r>
                <a:rPr lang="ja-JP" altLang="en-US" sz="1400" kern="0" dirty="0">
                  <a:latin typeface="メイリオ" panose="020B0604030504040204" pitchFamily="50" charset="-128"/>
                  <a:ea typeface="メイリオ" panose="020B0604030504040204" pitchFamily="50" charset="-128"/>
                </a:rPr>
                <a:t>リスクあり注意。</a:t>
              </a:r>
              <a:endParaRPr lang="en-US" altLang="ja-JP" sz="1400" kern="0" dirty="0">
                <a:latin typeface="メイリオ" panose="020B0604030504040204" pitchFamily="50" charset="-128"/>
                <a:ea typeface="メイリオ" panose="020B0604030504040204" pitchFamily="50" charset="-128"/>
              </a:endParaRPr>
            </a:p>
          </p:txBody>
        </p:sp>
      </p:grpSp>
      <p:pic>
        <p:nvPicPr>
          <p:cNvPr id="42" name="Picture 3">
            <a:extLst>
              <a:ext uri="{FF2B5EF4-FFF2-40B4-BE49-F238E27FC236}">
                <a16:creationId xmlns:a16="http://schemas.microsoft.com/office/drawing/2014/main" id="{5897AFD9-2BA2-4277-837F-C185B7D2BF7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69991" y="3876830"/>
            <a:ext cx="1653814" cy="11482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Bild26" descr="ResMed Stellar 100 Fa Jungbluth">
            <a:extLst>
              <a:ext uri="{FF2B5EF4-FFF2-40B4-BE49-F238E27FC236}">
                <a16:creationId xmlns:a16="http://schemas.microsoft.com/office/drawing/2014/main" id="{10FEF9E2-5B17-4375-A3C3-4354AEDD93E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
          <a:stretch/>
        </p:blipFill>
        <p:spPr bwMode="auto">
          <a:xfrm>
            <a:off x="7191362" y="2607470"/>
            <a:ext cx="1330618" cy="1190596"/>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図 43" descr="http://www.philips-respironics.jp/product/home/bipapavaps/bipapavaps.jpg">
            <a:extLst>
              <a:ext uri="{FF2B5EF4-FFF2-40B4-BE49-F238E27FC236}">
                <a16:creationId xmlns:a16="http://schemas.microsoft.com/office/drawing/2014/main" id="{4A7031E1-1F78-40EB-9D92-B1EE81EF8DB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331389" y="3957033"/>
            <a:ext cx="1330616" cy="1222383"/>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CA671E00-D16D-4B29-B94E-3747DC304FF6}"/>
              </a:ext>
            </a:extLst>
          </p:cNvPr>
          <p:cNvSpPr txBox="1"/>
          <p:nvPr/>
        </p:nvSpPr>
        <p:spPr>
          <a:xfrm>
            <a:off x="5646597" y="3454152"/>
            <a:ext cx="1493251" cy="307777"/>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器械本体</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例</a:t>
            </a:r>
            <a:r>
              <a:rPr lang="en-US" altLang="ja-JP" sz="1400" dirty="0">
                <a:latin typeface="メイリオ" panose="020B0604030504040204" pitchFamily="50" charset="-128"/>
                <a:ea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endParaRPr>
          </a:p>
        </p:txBody>
      </p:sp>
      <p:pic>
        <p:nvPicPr>
          <p:cNvPr id="46" name="図 8">
            <a:extLst>
              <a:ext uri="{FF2B5EF4-FFF2-40B4-BE49-F238E27FC236}">
                <a16:creationId xmlns:a16="http://schemas.microsoft.com/office/drawing/2014/main" id="{7621ECCA-EBC5-441A-8151-EB550B97874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5951638" y="3999516"/>
            <a:ext cx="1188209" cy="140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a:extLst>
              <a:ext uri="{FF2B5EF4-FFF2-40B4-BE49-F238E27FC236}">
                <a16:creationId xmlns:a16="http://schemas.microsoft.com/office/drawing/2014/main" id="{B6637571-281B-451E-8FE1-6AF7DFDC4F55}"/>
              </a:ext>
            </a:extLst>
          </p:cNvPr>
          <p:cNvGrpSpPr/>
          <p:nvPr/>
        </p:nvGrpSpPr>
        <p:grpSpPr>
          <a:xfrm>
            <a:off x="607761" y="2522925"/>
            <a:ext cx="2908985" cy="1396533"/>
            <a:chOff x="607758" y="2370537"/>
            <a:chExt cx="2908985" cy="1396533"/>
          </a:xfrm>
        </p:grpSpPr>
        <p:sp>
          <p:nvSpPr>
            <p:cNvPr id="22" name="正方形/長方形 21">
              <a:extLst>
                <a:ext uri="{FF2B5EF4-FFF2-40B4-BE49-F238E27FC236}">
                  <a16:creationId xmlns:a16="http://schemas.microsoft.com/office/drawing/2014/main" id="{46FB149E-77BF-4EE0-9074-EC2E3D0372AD}"/>
                </a:ext>
              </a:extLst>
            </p:cNvPr>
            <p:cNvSpPr/>
            <p:nvPr/>
          </p:nvSpPr>
          <p:spPr>
            <a:xfrm>
              <a:off x="607758" y="2370537"/>
              <a:ext cx="2908985" cy="1396533"/>
            </a:xfrm>
            <a:prstGeom prst="rect">
              <a:avLst/>
            </a:prstGeom>
            <a:solidFill>
              <a:schemeClr val="accent1">
                <a:lumMod val="20000"/>
                <a:lumOff val="8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rgbClr val="FFFFFF"/>
                </a:solidFill>
                <a:latin typeface="メイリオ" panose="020B0604030504040204" pitchFamily="50" charset="-128"/>
                <a:ea typeface="メイリオ" panose="020B0604030504040204" pitchFamily="50" charset="-128"/>
              </a:endParaRPr>
            </a:p>
          </p:txBody>
        </p:sp>
        <p:pic>
          <p:nvPicPr>
            <p:cNvPr id="24" name="Picture 4">
              <a:extLst>
                <a:ext uri="{FF2B5EF4-FFF2-40B4-BE49-F238E27FC236}">
                  <a16:creationId xmlns:a16="http://schemas.microsoft.com/office/drawing/2014/main" id="{E00DEFB6-9DC6-48BE-8929-DEC6E419DBF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8351" y="2433998"/>
              <a:ext cx="1131033" cy="12409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8" name="正方形/長方形 47">
              <a:extLst>
                <a:ext uri="{FF2B5EF4-FFF2-40B4-BE49-F238E27FC236}">
                  <a16:creationId xmlns:a16="http://schemas.microsoft.com/office/drawing/2014/main" id="{37EE40DC-07E8-4E17-9A43-EE8BD59BE4E7}"/>
                </a:ext>
              </a:extLst>
            </p:cNvPr>
            <p:cNvSpPr/>
            <p:nvPr/>
          </p:nvSpPr>
          <p:spPr>
            <a:xfrm>
              <a:off x="1959538" y="2469765"/>
              <a:ext cx="820738" cy="246221"/>
            </a:xfrm>
            <a:prstGeom prst="rect">
              <a:avLst/>
            </a:prstGeom>
            <a:noFill/>
          </p:spPr>
          <p:txBody>
            <a:bodyPr wrap="none" lIns="0" tIns="0" rIns="0" bIns="0">
              <a:spAutoFit/>
            </a:bodyPr>
            <a:lstStyle/>
            <a:p>
              <a:r>
                <a:rPr lang="ja-JP" altLang="en-US" sz="1600" kern="0" dirty="0">
                  <a:solidFill>
                    <a:srgbClr val="FF0000"/>
                  </a:solidFill>
                  <a:latin typeface="メイリオ" panose="020B0604030504040204" pitchFamily="50" charset="-128"/>
                  <a:ea typeface="メイリオ" panose="020B0604030504040204" pitchFamily="50" charset="-128"/>
                </a:rPr>
                <a:t>鼻マスク</a:t>
              </a:r>
            </a:p>
          </p:txBody>
        </p:sp>
        <p:sp>
          <p:nvSpPr>
            <p:cNvPr id="49" name="正方形/長方形 48">
              <a:extLst>
                <a:ext uri="{FF2B5EF4-FFF2-40B4-BE49-F238E27FC236}">
                  <a16:creationId xmlns:a16="http://schemas.microsoft.com/office/drawing/2014/main" id="{8DAE7726-0D30-441B-B67C-C59148428D59}"/>
                </a:ext>
              </a:extLst>
            </p:cNvPr>
            <p:cNvSpPr/>
            <p:nvPr/>
          </p:nvSpPr>
          <p:spPr>
            <a:xfrm>
              <a:off x="1959537" y="2768337"/>
              <a:ext cx="1451655" cy="861774"/>
            </a:xfrm>
            <a:prstGeom prst="rect">
              <a:avLst/>
            </a:prstGeom>
            <a:noFill/>
          </p:spPr>
          <p:txBody>
            <a:bodyPr wrap="square" lIns="0" tIns="0" rIns="0" bIns="0">
              <a:spAutoFit/>
            </a:bodyPr>
            <a:lstStyle/>
            <a:p>
              <a:pPr algn="just"/>
              <a:r>
                <a:rPr lang="ja-JP" altLang="en-US" sz="1400" kern="0" dirty="0">
                  <a:latin typeface="メイリオ" panose="020B0604030504040204" pitchFamily="50" charset="-128"/>
                  <a:ea typeface="メイリオ" panose="020B0604030504040204" pitchFamily="50" charset="-128"/>
                </a:rPr>
                <a:t>嘔吐時のリスクが低く、受け入れられるケースでは一番のおススメ。</a:t>
              </a:r>
            </a:p>
          </p:txBody>
        </p:sp>
      </p:grpSp>
      <p:grpSp>
        <p:nvGrpSpPr>
          <p:cNvPr id="7" name="グループ化 6">
            <a:extLst>
              <a:ext uri="{FF2B5EF4-FFF2-40B4-BE49-F238E27FC236}">
                <a16:creationId xmlns:a16="http://schemas.microsoft.com/office/drawing/2014/main" id="{C165D4C6-EAFA-447C-9876-A07C55998A58}"/>
              </a:ext>
            </a:extLst>
          </p:cNvPr>
          <p:cNvGrpSpPr/>
          <p:nvPr/>
        </p:nvGrpSpPr>
        <p:grpSpPr>
          <a:xfrm>
            <a:off x="596901" y="5546091"/>
            <a:ext cx="8603240" cy="969475"/>
            <a:chOff x="596900" y="5352893"/>
            <a:chExt cx="8603240" cy="969475"/>
          </a:xfrm>
        </p:grpSpPr>
        <p:sp>
          <p:nvSpPr>
            <p:cNvPr id="19" name="テキスト ボックス 18">
              <a:extLst>
                <a:ext uri="{FF2B5EF4-FFF2-40B4-BE49-F238E27FC236}">
                  <a16:creationId xmlns:a16="http://schemas.microsoft.com/office/drawing/2014/main" id="{5BC735F8-2510-40D5-99EE-EB6C2ECA9016}"/>
                </a:ext>
              </a:extLst>
            </p:cNvPr>
            <p:cNvSpPr txBox="1"/>
            <p:nvPr/>
          </p:nvSpPr>
          <p:spPr>
            <a:xfrm>
              <a:off x="596900" y="5352893"/>
              <a:ext cx="8603240" cy="933251"/>
            </a:xfrm>
            <a:prstGeom prst="rect">
              <a:avLst/>
            </a:prstGeom>
            <a:solidFill>
              <a:schemeClr val="accent2">
                <a:lumMod val="20000"/>
                <a:lumOff val="80000"/>
                <a:alpha val="60000"/>
              </a:schemeClr>
            </a:solidFill>
          </p:spPr>
          <p:txBody>
            <a:bodyPr wrap="square" rtlCol="0">
              <a:noAutofit/>
            </a:bodyPr>
            <a:lstStyle/>
            <a:p>
              <a:pPr>
                <a:lnSpc>
                  <a:spcPct val="110000"/>
                </a:lnSpc>
                <a:spcBef>
                  <a:spcPct val="0"/>
                </a:spcBef>
              </a:pPr>
              <a:r>
                <a:rPr lang="ja-JP" altLang="en-US" sz="1400" b="1" dirty="0">
                  <a:latin typeface="メイリオ" panose="020B0604030504040204" pitchFamily="50" charset="-128"/>
                  <a:ea typeface="メイリオ" panose="020B0604030504040204" pitchFamily="50" charset="-128"/>
                </a:rPr>
                <a:t>注意点</a:t>
              </a:r>
              <a:r>
                <a:rPr lang="ja-JP" altLang="en-US" sz="1400" dirty="0">
                  <a:latin typeface="メイリオ" panose="020B0604030504040204" pitchFamily="50" charset="-128"/>
                  <a:ea typeface="メイリオ" panose="020B0604030504040204" pitchFamily="50" charset="-128"/>
                </a:rPr>
                <a:t>－マスクの確実で適切な固定</a:t>
              </a:r>
              <a:endParaRPr lang="en-US" altLang="ja-JP" sz="14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DC926E97-95D4-451F-850B-D11EB91F5E7F}"/>
                </a:ext>
              </a:extLst>
            </p:cNvPr>
            <p:cNvSpPr txBox="1"/>
            <p:nvPr/>
          </p:nvSpPr>
          <p:spPr>
            <a:xfrm>
              <a:off x="969936" y="5686360"/>
              <a:ext cx="4161844" cy="636008"/>
            </a:xfrm>
            <a:prstGeom prst="rect">
              <a:avLst/>
            </a:prstGeom>
            <a:noFill/>
          </p:spPr>
          <p:txBody>
            <a:bodyPr wrap="square" lIns="0" tIns="0" rIns="0" bIns="0" rtlCol="0">
              <a:noAutofit/>
            </a:bodyPr>
            <a:lstStyle/>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・マスクのずれや、はずれによる空気の漏れ</a:t>
              </a:r>
              <a:endParaRPr lang="en-US" altLang="ja-JP" sz="1400" dirty="0">
                <a:latin typeface="メイリオ" panose="020B0604030504040204" pitchFamily="50" charset="-128"/>
                <a:ea typeface="メイリオ" panose="020B0604030504040204" pitchFamily="50" charset="-128"/>
              </a:endParaRPr>
            </a:p>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・マスクによる、皮膚への圧迫、褥瘡</a:t>
              </a:r>
              <a:endParaRPr lang="en-US" altLang="ja-JP" sz="14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CE88A5F6-E06C-4BBF-B92F-67F5A9CF65D2}"/>
                </a:ext>
              </a:extLst>
            </p:cNvPr>
            <p:cNvSpPr txBox="1"/>
            <p:nvPr/>
          </p:nvSpPr>
          <p:spPr>
            <a:xfrm>
              <a:off x="5318994" y="5686359"/>
              <a:ext cx="3432200" cy="636009"/>
            </a:xfrm>
            <a:prstGeom prst="rect">
              <a:avLst/>
            </a:prstGeom>
            <a:noFill/>
          </p:spPr>
          <p:txBody>
            <a:bodyPr wrap="square" lIns="0" tIns="0" rIns="0" bIns="0" rtlCol="0">
              <a:noAutofit/>
            </a:bodyPr>
            <a:lstStyle/>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・固定用バンドによる皮膚の圧迫、損傷</a:t>
              </a:r>
            </a:p>
            <a:p>
              <a:pPr>
                <a:lnSpc>
                  <a:spcPct val="120000"/>
                </a:lnSpc>
                <a:spcBef>
                  <a:spcPct val="0"/>
                </a:spcBef>
              </a:pPr>
              <a:r>
                <a:rPr lang="ja-JP" altLang="en-US" sz="1400" dirty="0">
                  <a:latin typeface="メイリオ" panose="020B0604030504040204" pitchFamily="50" charset="-128"/>
                  <a:ea typeface="メイリオ" panose="020B0604030504040204" pitchFamily="50" charset="-128"/>
                </a:rPr>
                <a:t>・マスクから漏れる空気による眼の乾燥</a:t>
              </a:r>
              <a:endParaRPr lang="en-US" altLang="ja-JP" sz="1400" dirty="0">
                <a:latin typeface="メイリオ" panose="020B0604030504040204" pitchFamily="50" charset="-128"/>
                <a:ea typeface="メイリオ" panose="020B0604030504040204" pitchFamily="50" charset="-128"/>
              </a:endParaRPr>
            </a:p>
          </p:txBody>
        </p:sp>
      </p:grpSp>
      <p:sp>
        <p:nvSpPr>
          <p:cNvPr id="27" name="正方形/長方形 2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97900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非侵襲的陽圧換気療法</a:t>
            </a:r>
            <a:r>
              <a:rPr lang="ja-JP" altLang="en-US" sz="2000" dirty="0"/>
              <a:t>（マスク式呼吸器療法）</a:t>
            </a:r>
            <a:br>
              <a:rPr lang="ja-JP" altLang="en-US" sz="2000" dirty="0"/>
            </a:br>
            <a:r>
              <a:rPr lang="en-US" altLang="ja-JP" sz="2000" dirty="0"/>
              <a:t>(Non invasive Positive Pressure </a:t>
            </a:r>
            <a:r>
              <a:rPr lang="en-US" altLang="ja-JP" sz="2000" dirty="0" err="1"/>
              <a:t>Ventiration</a:t>
            </a:r>
            <a:r>
              <a:rPr lang="en-US" altLang="ja-JP" sz="2000" dirty="0"/>
              <a:t> </a:t>
            </a:r>
            <a:r>
              <a:rPr lang="ja-JP" altLang="en-US" sz="2000" dirty="0"/>
              <a:t>：</a:t>
            </a:r>
            <a:r>
              <a:rPr lang="en-US" altLang="ja-JP" sz="2000" dirty="0"/>
              <a:t>NPPV)</a:t>
            </a:r>
            <a:r>
              <a:rPr lang="ja-JP" altLang="en-US" sz="2799" dirty="0"/>
              <a:t>の意義</a:t>
            </a:r>
            <a:endParaRPr lang="zh-TW" altLang="en-US" sz="2799"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1" y="1628776"/>
            <a:ext cx="8604249" cy="506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457161" indent="-457161">
              <a:lnSpc>
                <a:spcPct val="150000"/>
              </a:lnSpc>
              <a:spcBef>
                <a:spcPts val="1200"/>
              </a:spcBef>
              <a:buClr>
                <a:schemeClr val="tx1"/>
              </a:buClr>
              <a:buFont typeface="+mj-lt"/>
              <a:buAutoNum type="arabicPeriod"/>
            </a:pPr>
            <a:r>
              <a:rPr lang="ja-JP" altLang="en-US" sz="2401" u="sng" dirty="0">
                <a:solidFill>
                  <a:srgbClr val="000000"/>
                </a:solidFill>
                <a:latin typeface="メイリオ" panose="020B0604030504040204" pitchFamily="50" charset="-128"/>
                <a:ea typeface="メイリオ" panose="020B0604030504040204" pitchFamily="50" charset="-128"/>
              </a:rPr>
              <a:t>気管切開を回避しながら</a:t>
            </a:r>
            <a:r>
              <a:rPr lang="ja-JP" altLang="en-US" sz="2401" b="1" u="sng" dirty="0">
                <a:latin typeface="メイリオ" panose="020B0604030504040204" pitchFamily="50" charset="-128"/>
                <a:ea typeface="メイリオ" panose="020B0604030504040204" pitchFamily="50" charset="-128"/>
              </a:rPr>
              <a:t>呼吸リハ</a:t>
            </a:r>
            <a:r>
              <a:rPr lang="ja-JP" altLang="en-US" sz="2401" dirty="0">
                <a:solidFill>
                  <a:srgbClr val="000000"/>
                </a:solidFill>
                <a:latin typeface="メイリオ" panose="020B0604030504040204" pitchFamily="50" charset="-128"/>
                <a:ea typeface="メイリオ" panose="020B0604030504040204" pitchFamily="50" charset="-128"/>
              </a:rPr>
              <a:t>を行うことができます。</a:t>
            </a:r>
            <a:br>
              <a:rPr lang="en-US" altLang="ja-JP" sz="2401"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①肺胞を膨らませて１回換気量を増やす</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②肺胞を膨らませて排痰を促す→</a:t>
            </a:r>
            <a:r>
              <a:rPr lang="ja-JP" altLang="en-US" sz="2000" dirty="0">
                <a:solidFill>
                  <a:srgbClr val="FF0000"/>
                </a:solidFill>
                <a:latin typeface="メイリオ" panose="020B0604030504040204" pitchFamily="50" charset="-128"/>
                <a:ea typeface="メイリオ" panose="020B0604030504040204" pitchFamily="50" charset="-128"/>
              </a:rPr>
              <a:t>排痰補助装置</a:t>
            </a:r>
            <a:r>
              <a:rPr lang="ja-JP" altLang="en-US" sz="2000" dirty="0">
                <a:solidFill>
                  <a:srgbClr val="000000"/>
                </a:solidFill>
                <a:latin typeface="メイリオ" panose="020B0604030504040204" pitchFamily="50" charset="-128"/>
                <a:ea typeface="メイリオ" panose="020B0604030504040204" pitchFamily="50" charset="-128"/>
              </a:rPr>
              <a:t>を併用すると効果的</a:t>
            </a:r>
            <a:br>
              <a:rPr lang="en-US" altLang="ja-JP" sz="2000" dirty="0">
                <a:solidFill>
                  <a:srgbClr val="000000"/>
                </a:solidFill>
                <a:latin typeface="メイリオ" panose="020B0604030504040204" pitchFamily="50" charset="-128"/>
                <a:ea typeface="メイリオ" panose="020B0604030504040204" pitchFamily="50" charset="-128"/>
              </a:rPr>
            </a:br>
            <a:endParaRPr lang="en-US" altLang="ja-JP" sz="2000" dirty="0">
              <a:solidFill>
                <a:srgbClr val="000000"/>
              </a:solidFill>
              <a:latin typeface="メイリオ" panose="020B0604030504040204" pitchFamily="50" charset="-128"/>
              <a:ea typeface="メイリオ" panose="020B0604030504040204" pitchFamily="50" charset="-128"/>
            </a:endParaRPr>
          </a:p>
          <a:p>
            <a:pPr marL="457161" indent="-457161">
              <a:lnSpc>
                <a:spcPct val="150000"/>
              </a:lnSpc>
              <a:spcBef>
                <a:spcPts val="1200"/>
              </a:spcBef>
              <a:buClr>
                <a:schemeClr val="tx1"/>
              </a:buClr>
              <a:buFont typeface="+mj-lt"/>
              <a:buAutoNum type="arabicPeriod"/>
            </a:pPr>
            <a:r>
              <a:rPr lang="ja-JP" altLang="en-US" sz="2401" dirty="0">
                <a:solidFill>
                  <a:srgbClr val="000000"/>
                </a:solidFill>
                <a:latin typeface="メイリオ" panose="020B0604030504040204" pitchFamily="50" charset="-128"/>
                <a:ea typeface="メイリオ" panose="020B0604030504040204" pitchFamily="50" charset="-128"/>
              </a:rPr>
              <a:t>進行性の神経筋疾患の呼吸障害に対して</a:t>
            </a:r>
            <a:br>
              <a:rPr lang="en-US" altLang="ja-JP" sz="2401" dirty="0">
                <a:solidFill>
                  <a:srgbClr val="000000"/>
                </a:solidFill>
                <a:latin typeface="メイリオ" panose="020B0604030504040204" pitchFamily="50" charset="-128"/>
                <a:ea typeface="メイリオ" panose="020B0604030504040204" pitchFamily="50" charset="-128"/>
              </a:rPr>
            </a:br>
            <a:r>
              <a:rPr lang="ja-JP" altLang="en-US" sz="2000" u="sng" dirty="0">
                <a:solidFill>
                  <a:srgbClr val="000000"/>
                </a:solidFill>
                <a:latin typeface="メイリオ" panose="020B0604030504040204" pitchFamily="50" charset="-128"/>
                <a:ea typeface="メイリオ" panose="020B0604030504040204" pitchFamily="50" charset="-128"/>
              </a:rPr>
              <a:t>気管切開を回避</a:t>
            </a:r>
            <a:r>
              <a:rPr lang="ja-JP" altLang="en-US" sz="2000" u="sng" dirty="0">
                <a:latin typeface="メイリオ" panose="020B0604030504040204" pitchFamily="50" charset="-128"/>
                <a:ea typeface="メイリオ" panose="020B0604030504040204" pitchFamily="50" charset="-128"/>
              </a:rPr>
              <a:t>する</a:t>
            </a:r>
            <a:r>
              <a:rPr lang="ja-JP" altLang="en-US" sz="2000" u="sng" dirty="0">
                <a:solidFill>
                  <a:srgbClr val="000000"/>
                </a:solidFill>
                <a:latin typeface="メイリオ" panose="020B0604030504040204" pitchFamily="50" charset="-128"/>
                <a:ea typeface="メイリオ" panose="020B0604030504040204" pitchFamily="50" charset="-128"/>
              </a:rPr>
              <a:t>方法</a:t>
            </a:r>
            <a:r>
              <a:rPr lang="ja-JP" altLang="en-US" sz="2000" dirty="0">
                <a:solidFill>
                  <a:srgbClr val="000000"/>
                </a:solidFill>
                <a:latin typeface="メイリオ" panose="020B0604030504040204" pitchFamily="50" charset="-128"/>
                <a:ea typeface="メイリオ" panose="020B0604030504040204" pitchFamily="50" charset="-128"/>
              </a:rPr>
              <a:t>になりえます。</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夜間のみ</a:t>
            </a:r>
            <a:r>
              <a:rPr lang="en-US" altLang="ja-JP" sz="2000" b="1" dirty="0">
                <a:solidFill>
                  <a:srgbClr val="000000"/>
                </a:solidFill>
                <a:latin typeface="メイリオ" panose="020B0604030504040204" pitchFamily="50" charset="-128"/>
                <a:ea typeface="メイリオ" panose="020B0604030504040204" pitchFamily="50" charset="-128"/>
              </a:rPr>
              <a:t>NPPV</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a:t>
            </a:r>
            <a:r>
              <a:rPr lang="ja-JP" altLang="en-US" sz="2000" b="1" dirty="0">
                <a:solidFill>
                  <a:srgbClr val="000000"/>
                </a:solidFill>
                <a:latin typeface="メイリオ" panose="020B0604030504040204" pitchFamily="50" charset="-128"/>
                <a:ea typeface="メイリオ" panose="020B0604030504040204" pitchFamily="50" charset="-128"/>
              </a:rPr>
              <a:t>終日</a:t>
            </a:r>
            <a:r>
              <a:rPr lang="en-US" altLang="ja-JP" sz="2000" b="1" dirty="0">
                <a:solidFill>
                  <a:srgbClr val="000000"/>
                </a:solidFill>
                <a:latin typeface="メイリオ" panose="020B0604030504040204" pitchFamily="50" charset="-128"/>
                <a:ea typeface="メイリオ" panose="020B0604030504040204" pitchFamily="50" charset="-128"/>
              </a:rPr>
              <a:t>NPPV</a:t>
            </a:r>
            <a:br>
              <a:rPr lang="en-US" altLang="ja-JP" sz="2000"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（→→→悩んだ末に</a:t>
            </a:r>
            <a:r>
              <a:rPr lang="ja-JP" altLang="en-US" sz="2000" b="1" dirty="0">
                <a:solidFill>
                  <a:srgbClr val="000000"/>
                </a:solidFill>
                <a:latin typeface="メイリオ" panose="020B0604030504040204" pitchFamily="50" charset="-128"/>
                <a:ea typeface="メイリオ" panose="020B0604030504040204" pitchFamily="50" charset="-128"/>
              </a:rPr>
              <a:t>気管切開しての人工呼吸器になることもあります</a:t>
            </a:r>
            <a:r>
              <a:rPr lang="ja-JP" altLang="en-US" sz="2000" dirty="0">
                <a:solidFill>
                  <a:srgbClr val="000000"/>
                </a:solidFill>
                <a:latin typeface="メイリオ" panose="020B0604030504040204" pitchFamily="50" charset="-128"/>
                <a:ea typeface="メイリオ" panose="020B0604030504040204" pitchFamily="50" charset="-128"/>
              </a:rPr>
              <a:t>）</a:t>
            </a:r>
            <a:endParaRPr lang="ja-JP" altLang="en-US" sz="2401" dirty="0">
              <a:solidFill>
                <a:srgbClr val="000000"/>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648285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3E764E1-CD8D-4882-9F92-4EA15BD593C2}"/>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ja-JP" sz="2799" dirty="0"/>
              <a:t>侵襲的人工呼吸器療法</a:t>
            </a:r>
            <a:r>
              <a:rPr lang="ja-JP" altLang="en-US" sz="2799" dirty="0"/>
              <a:t>（気管切開下陽圧人工呼吸）</a:t>
            </a:r>
            <a:br>
              <a:rPr lang="ja-JP" altLang="en-US" sz="2799" dirty="0"/>
            </a:br>
            <a:r>
              <a:rPr lang="ja-JP" altLang="en-US" sz="2799" dirty="0"/>
              <a:t> </a:t>
            </a:r>
            <a:r>
              <a:rPr lang="en-US" altLang="ja-JP" sz="2000" dirty="0"/>
              <a:t>TPPV (Tracheostomy Positive Pressure Ventilation) </a:t>
            </a:r>
            <a:endParaRPr lang="ja-JP" altLang="en-US" sz="2799"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33865"/>
            <a:ext cx="8603240" cy="95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914324">
              <a:lnSpc>
                <a:spcPct val="110000"/>
              </a:lnSpc>
              <a:spcBef>
                <a:spcPts val="0"/>
              </a:spcBef>
              <a:spcAft>
                <a:spcPts val="1800"/>
              </a:spcAft>
              <a:buNone/>
              <a:defRPr/>
            </a:pPr>
            <a:r>
              <a:rPr lang="ja-JP" altLang="en-US" sz="1800" dirty="0">
                <a:solidFill>
                  <a:prstClr val="black"/>
                </a:solidFill>
                <a:latin typeface="メイリオ" panose="020B0604030504040204" pitchFamily="50" charset="-128"/>
                <a:ea typeface="メイリオ" panose="020B0604030504040204" pitchFamily="50" charset="-128"/>
              </a:rPr>
              <a:t>気管切開下陽圧人工呼吸</a:t>
            </a:r>
            <a:r>
              <a:rPr lang="en-US" altLang="ja-JP" sz="1800" dirty="0">
                <a:solidFill>
                  <a:prstClr val="black"/>
                </a:solidFill>
                <a:latin typeface="メイリオ" panose="020B0604030504040204" pitchFamily="50" charset="-128"/>
                <a:ea typeface="メイリオ" panose="020B0604030504040204" pitchFamily="50" charset="-128"/>
              </a:rPr>
              <a:t>(TPPV)</a:t>
            </a:r>
            <a:r>
              <a:rPr lang="ja-JP" altLang="en-US" sz="1800" dirty="0">
                <a:solidFill>
                  <a:prstClr val="black"/>
                </a:solidFill>
                <a:latin typeface="メイリオ" panose="020B0604030504040204" pitchFamily="50" charset="-128"/>
                <a:ea typeface="メイリオ" panose="020B0604030504040204" pitchFamily="50" charset="-128"/>
              </a:rPr>
              <a:t>は、気管カニューレの装着により、安定した気道の確保と呼吸の補助が可能になります。 しかし、気管出血・肉芽・潰瘍などの気管カニューレの合併症や、会話がしづらいなどの短所があります。</a:t>
            </a:r>
          </a:p>
        </p:txBody>
      </p:sp>
      <p:sp>
        <p:nvSpPr>
          <p:cNvPr id="25" name="テキスト ボックス 4">
            <a:extLst>
              <a:ext uri="{FF2B5EF4-FFF2-40B4-BE49-F238E27FC236}">
                <a16:creationId xmlns:a16="http://schemas.microsoft.com/office/drawing/2014/main" id="{AB439F4A-AAF8-42D2-8B81-E153DF13D31B}"/>
              </a:ext>
            </a:extLst>
          </p:cNvPr>
          <p:cNvSpPr txBox="1">
            <a:spLocks noChangeArrowheads="1"/>
          </p:cNvSpPr>
          <p:nvPr/>
        </p:nvSpPr>
        <p:spPr bwMode="auto">
          <a:xfrm>
            <a:off x="508267" y="5042410"/>
            <a:ext cx="4319587" cy="154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lnSpc>
                <a:spcPct val="110000"/>
              </a:lnSpc>
              <a:spcBef>
                <a:spcPts val="0"/>
              </a:spcBef>
              <a:spcAft>
                <a:spcPts val="1800"/>
              </a:spcAft>
              <a:buNone/>
              <a:defRPr/>
            </a:pPr>
            <a:r>
              <a:rPr lang="ja-JP" altLang="en-US" sz="1800" dirty="0">
                <a:solidFill>
                  <a:prstClr val="black"/>
                </a:solidFill>
                <a:latin typeface="メイリオ" panose="020B0604030504040204" pitchFamily="50" charset="-128"/>
                <a:ea typeface="メイリオ" panose="020B0604030504040204" pitchFamily="50" charset="-128"/>
              </a:rPr>
              <a:t>登校時には、呼吸器や吸引器をバギーや車椅子の下に搭載し、回路をバギーや身体に固定して移動します。加湿器を使用しない場合は、</a:t>
            </a:r>
            <a:r>
              <a:rPr lang="ja-JP" altLang="en-US" sz="1800">
                <a:solidFill>
                  <a:prstClr val="black"/>
                </a:solidFill>
                <a:latin typeface="メイリオ" panose="020B0604030504040204" pitchFamily="50" charset="-128"/>
                <a:ea typeface="メイリオ" panose="020B0604030504040204" pitchFamily="50" charset="-128"/>
              </a:rPr>
              <a:t>フレックスチューブに呼吸器用の人工</a:t>
            </a:r>
            <a:r>
              <a:rPr lang="ja-JP" altLang="en-US" sz="1800" dirty="0">
                <a:solidFill>
                  <a:prstClr val="black"/>
                </a:solidFill>
                <a:latin typeface="メイリオ" panose="020B0604030504040204" pitchFamily="50" charset="-128"/>
                <a:ea typeface="メイリオ" panose="020B0604030504040204" pitchFamily="50" charset="-128"/>
              </a:rPr>
              <a:t>鼻を装着します。</a:t>
            </a:r>
          </a:p>
        </p:txBody>
      </p:sp>
      <p:pic>
        <p:nvPicPr>
          <p:cNvPr id="27" name="図 26">
            <a:extLst>
              <a:ext uri="{FF2B5EF4-FFF2-40B4-BE49-F238E27FC236}">
                <a16:creationId xmlns:a16="http://schemas.microsoft.com/office/drawing/2014/main" id="{17103B1B-6A29-48AE-9D30-FF0F56B2D3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74"/>
          <a:stretch/>
        </p:blipFill>
        <p:spPr>
          <a:xfrm>
            <a:off x="4881566" y="2669292"/>
            <a:ext cx="4319587" cy="3820410"/>
          </a:xfrm>
          <a:prstGeom prst="rect">
            <a:avLst/>
          </a:prstGeom>
        </p:spPr>
      </p:pic>
      <p:sp>
        <p:nvSpPr>
          <p:cNvPr id="29" name="角丸四角形吹き出し 2">
            <a:extLst>
              <a:ext uri="{FF2B5EF4-FFF2-40B4-BE49-F238E27FC236}">
                <a16:creationId xmlns:a16="http://schemas.microsoft.com/office/drawing/2014/main" id="{BA4EBB8B-A98B-4F4C-B319-E12A912AB94A}"/>
              </a:ext>
            </a:extLst>
          </p:cNvPr>
          <p:cNvSpPr/>
          <p:nvPr/>
        </p:nvSpPr>
        <p:spPr>
          <a:xfrm>
            <a:off x="7435824" y="5795445"/>
            <a:ext cx="787273" cy="488511"/>
          </a:xfrm>
          <a:prstGeom prst="wedgeRoundRectCallout">
            <a:avLst>
              <a:gd name="adj1" fmla="val -91520"/>
              <a:gd name="adj2" fmla="val -32419"/>
              <a:gd name="adj3" fmla="val 16667"/>
            </a:avLst>
          </a:prstGeom>
          <a:solidFill>
            <a:schemeClr val="bg1"/>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呼吸器</a:t>
            </a:r>
            <a:br>
              <a:rPr lang="en-US" altLang="ja-JP" sz="1400" dirty="0">
                <a:solidFill>
                  <a:prstClr val="black"/>
                </a:solidFill>
                <a:latin typeface="メイリオ" panose="020B0604030504040204" pitchFamily="50" charset="-128"/>
                <a:ea typeface="メイリオ" panose="020B0604030504040204" pitchFamily="50" charset="-128"/>
              </a:rPr>
            </a:br>
            <a:r>
              <a:rPr lang="ja-JP" altLang="en-US" sz="1400" dirty="0">
                <a:solidFill>
                  <a:prstClr val="black"/>
                </a:solidFill>
                <a:latin typeface="メイリオ" panose="020B0604030504040204" pitchFamily="50" charset="-128"/>
                <a:ea typeface="メイリオ" panose="020B0604030504040204" pitchFamily="50" charset="-128"/>
              </a:rPr>
              <a:t>本体</a:t>
            </a:r>
          </a:p>
        </p:txBody>
      </p:sp>
      <p:grpSp>
        <p:nvGrpSpPr>
          <p:cNvPr id="30" name="グループ化 29">
            <a:extLst>
              <a:ext uri="{FF2B5EF4-FFF2-40B4-BE49-F238E27FC236}">
                <a16:creationId xmlns:a16="http://schemas.microsoft.com/office/drawing/2014/main" id="{61E1687D-2480-4228-96E6-395BDE62AACD}"/>
              </a:ext>
            </a:extLst>
          </p:cNvPr>
          <p:cNvGrpSpPr/>
          <p:nvPr/>
        </p:nvGrpSpPr>
        <p:grpSpPr>
          <a:xfrm>
            <a:off x="6063142" y="4487362"/>
            <a:ext cx="827646" cy="484474"/>
            <a:chOff x="5533290" y="4689231"/>
            <a:chExt cx="961294" cy="562707"/>
          </a:xfrm>
          <a:solidFill>
            <a:schemeClr val="bg1"/>
          </a:solidFill>
        </p:grpSpPr>
        <p:sp>
          <p:nvSpPr>
            <p:cNvPr id="31" name="角丸四角形吹き出し 4">
              <a:extLst>
                <a:ext uri="{FF2B5EF4-FFF2-40B4-BE49-F238E27FC236}">
                  <a16:creationId xmlns:a16="http://schemas.microsoft.com/office/drawing/2014/main" id="{B0B9B5DD-FBB7-46E8-A258-9114151A8182}"/>
                </a:ext>
              </a:extLst>
            </p:cNvPr>
            <p:cNvSpPr/>
            <p:nvPr/>
          </p:nvSpPr>
          <p:spPr>
            <a:xfrm>
              <a:off x="5533291" y="4689231"/>
              <a:ext cx="961293" cy="562707"/>
            </a:xfrm>
            <a:prstGeom prst="wedgeRoundRectCallout">
              <a:avLst>
                <a:gd name="adj1" fmla="val -18393"/>
                <a:gd name="adj2" fmla="val 110416"/>
                <a:gd name="adj3" fmla="val 16667"/>
              </a:avLst>
            </a:prstGeom>
            <a:grpFill/>
            <a:ln w="12700">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24">
                <a:defRPr/>
              </a:pPr>
              <a:r>
                <a:rPr lang="ja-JP" altLang="en-US" sz="1400">
                  <a:solidFill>
                    <a:prstClr val="black"/>
                  </a:solidFill>
                  <a:latin typeface="メイリオ" panose="020B0604030504040204" pitchFamily="50" charset="-128"/>
                  <a:ea typeface="メイリオ" panose="020B0604030504040204" pitchFamily="50" charset="-128"/>
                </a:rPr>
                <a:t>呼吸器回路</a:t>
              </a:r>
            </a:p>
          </p:txBody>
        </p:sp>
        <p:sp>
          <p:nvSpPr>
            <p:cNvPr id="32" name="角丸四角形吹き出し 11">
              <a:extLst>
                <a:ext uri="{FF2B5EF4-FFF2-40B4-BE49-F238E27FC236}">
                  <a16:creationId xmlns:a16="http://schemas.microsoft.com/office/drawing/2014/main" id="{10752CA2-6E20-4966-B94B-00F6AAE34580}"/>
                </a:ext>
              </a:extLst>
            </p:cNvPr>
            <p:cNvSpPr/>
            <p:nvPr/>
          </p:nvSpPr>
          <p:spPr>
            <a:xfrm>
              <a:off x="5533290" y="4689231"/>
              <a:ext cx="961293" cy="562707"/>
            </a:xfrm>
            <a:prstGeom prst="wedgeRoundRectCallout">
              <a:avLst>
                <a:gd name="adj1" fmla="val -11078"/>
                <a:gd name="adj2" fmla="val -110416"/>
                <a:gd name="adj3" fmla="val 16667"/>
              </a:avLst>
            </a:prstGeom>
            <a:grp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呼吸器</a:t>
              </a:r>
              <a:br>
                <a:rPr lang="en-US" altLang="ja-JP" sz="1400" dirty="0">
                  <a:solidFill>
                    <a:prstClr val="black"/>
                  </a:solidFill>
                  <a:latin typeface="メイリオ" panose="020B0604030504040204" pitchFamily="50" charset="-128"/>
                  <a:ea typeface="メイリオ" panose="020B0604030504040204" pitchFamily="50" charset="-128"/>
                </a:rPr>
              </a:br>
              <a:r>
                <a:rPr lang="ja-JP" altLang="en-US" sz="1400" dirty="0">
                  <a:solidFill>
                    <a:prstClr val="black"/>
                  </a:solidFill>
                  <a:latin typeface="メイリオ" panose="020B0604030504040204" pitchFamily="50" charset="-128"/>
                  <a:ea typeface="メイリオ" panose="020B0604030504040204" pitchFamily="50" charset="-128"/>
                </a:rPr>
                <a:t>回路</a:t>
              </a:r>
            </a:p>
          </p:txBody>
        </p:sp>
      </p:grpSp>
      <p:sp>
        <p:nvSpPr>
          <p:cNvPr id="33" name="角丸四角形吹き出し 12">
            <a:extLst>
              <a:ext uri="{FF2B5EF4-FFF2-40B4-BE49-F238E27FC236}">
                <a16:creationId xmlns:a16="http://schemas.microsoft.com/office/drawing/2014/main" id="{99AA1DF8-A79C-4E3C-A717-D14272FFF821}"/>
              </a:ext>
            </a:extLst>
          </p:cNvPr>
          <p:cNvSpPr/>
          <p:nvPr/>
        </p:nvSpPr>
        <p:spPr>
          <a:xfrm>
            <a:off x="5096435" y="5487367"/>
            <a:ext cx="684212" cy="328997"/>
          </a:xfrm>
          <a:prstGeom prst="wedgeRoundRectCallout">
            <a:avLst>
              <a:gd name="adj1" fmla="val 49899"/>
              <a:gd name="adj2" fmla="val -147917"/>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吸引器</a:t>
            </a:r>
          </a:p>
        </p:txBody>
      </p:sp>
      <p:sp>
        <p:nvSpPr>
          <p:cNvPr id="34" name="角丸四角形吹き出し 13">
            <a:extLst>
              <a:ext uri="{FF2B5EF4-FFF2-40B4-BE49-F238E27FC236}">
                <a16:creationId xmlns:a16="http://schemas.microsoft.com/office/drawing/2014/main" id="{7FD2B733-8F62-4A5A-B6B4-FD0777E4C81F}"/>
              </a:ext>
            </a:extLst>
          </p:cNvPr>
          <p:cNvSpPr/>
          <p:nvPr/>
        </p:nvSpPr>
        <p:spPr>
          <a:xfrm>
            <a:off x="7395452" y="3291675"/>
            <a:ext cx="827645" cy="345918"/>
          </a:xfrm>
          <a:prstGeom prst="wedgeRoundRectCallout">
            <a:avLst>
              <a:gd name="adj1" fmla="val -50101"/>
              <a:gd name="adj2" fmla="val 105012"/>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a:solidFill>
                  <a:prstClr val="black"/>
                </a:solidFill>
                <a:latin typeface="メイリオ" panose="020B0604030504040204" pitchFamily="50" charset="-128"/>
                <a:ea typeface="メイリオ" panose="020B0604030504040204" pitchFamily="50" charset="-128"/>
              </a:rPr>
              <a:t>人工鼻</a:t>
            </a:r>
          </a:p>
        </p:txBody>
      </p:sp>
      <p:sp>
        <p:nvSpPr>
          <p:cNvPr id="35" name="角丸四角形吹き出し 14">
            <a:extLst>
              <a:ext uri="{FF2B5EF4-FFF2-40B4-BE49-F238E27FC236}">
                <a16:creationId xmlns:a16="http://schemas.microsoft.com/office/drawing/2014/main" id="{C7D10030-D2EB-4DE3-9369-40F433E96AF9}"/>
              </a:ext>
            </a:extLst>
          </p:cNvPr>
          <p:cNvSpPr/>
          <p:nvPr/>
        </p:nvSpPr>
        <p:spPr>
          <a:xfrm>
            <a:off x="6707798" y="2715965"/>
            <a:ext cx="1172180" cy="484474"/>
          </a:xfrm>
          <a:prstGeom prst="wedgeRoundRectCallout">
            <a:avLst>
              <a:gd name="adj1" fmla="val -58882"/>
              <a:gd name="adj2" fmla="val 112523"/>
              <a:gd name="adj3" fmla="val 16667"/>
            </a:avLst>
          </a:prstGeom>
          <a:solidFill>
            <a:schemeClr val="bg1"/>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気管切開</a:t>
            </a:r>
            <a:br>
              <a:rPr lang="en-US" altLang="ja-JP" sz="1400" dirty="0">
                <a:solidFill>
                  <a:prstClr val="black"/>
                </a:solidFill>
                <a:latin typeface="メイリオ" panose="020B0604030504040204" pitchFamily="50" charset="-128"/>
                <a:ea typeface="メイリオ" panose="020B0604030504040204" pitchFamily="50" charset="-128"/>
              </a:rPr>
            </a:br>
            <a:r>
              <a:rPr lang="ja-JP" altLang="en-US" sz="1400" dirty="0">
                <a:solidFill>
                  <a:prstClr val="black"/>
                </a:solidFill>
                <a:latin typeface="メイリオ" panose="020B0604030504040204" pitchFamily="50" charset="-128"/>
                <a:ea typeface="メイリオ" panose="020B0604030504040204" pitchFamily="50" charset="-128"/>
              </a:rPr>
              <a:t>カニューレ</a:t>
            </a:r>
          </a:p>
        </p:txBody>
      </p:sp>
      <p:pic>
        <p:nvPicPr>
          <p:cNvPr id="36" name="図 35">
            <a:extLst>
              <a:ext uri="{FF2B5EF4-FFF2-40B4-BE49-F238E27FC236}">
                <a16:creationId xmlns:a16="http://schemas.microsoft.com/office/drawing/2014/main" id="{A24B912B-527E-45E0-916F-D5C66DA2E04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9040"/>
          <a:stretch/>
        </p:blipFill>
        <p:spPr>
          <a:xfrm>
            <a:off x="1836986" y="2715965"/>
            <a:ext cx="2775356" cy="2164926"/>
          </a:xfrm>
          <a:prstGeom prst="rect">
            <a:avLst/>
          </a:prstGeom>
        </p:spPr>
      </p:pic>
      <p:sp>
        <p:nvSpPr>
          <p:cNvPr id="37" name="角丸四角形吹き出し 15">
            <a:extLst>
              <a:ext uri="{FF2B5EF4-FFF2-40B4-BE49-F238E27FC236}">
                <a16:creationId xmlns:a16="http://schemas.microsoft.com/office/drawing/2014/main" id="{23D6D38B-783E-4ACA-8423-C30A0F008B6E}"/>
              </a:ext>
            </a:extLst>
          </p:cNvPr>
          <p:cNvSpPr/>
          <p:nvPr/>
        </p:nvSpPr>
        <p:spPr>
          <a:xfrm>
            <a:off x="1007753" y="4276007"/>
            <a:ext cx="863017" cy="360702"/>
          </a:xfrm>
          <a:prstGeom prst="wedgeRoundRectCallout">
            <a:avLst>
              <a:gd name="adj1" fmla="val 124408"/>
              <a:gd name="adj2" fmla="val 16503"/>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a:solidFill>
                  <a:prstClr val="black"/>
                </a:solidFill>
                <a:latin typeface="メイリオ" panose="020B0604030504040204" pitchFamily="50" charset="-128"/>
                <a:ea typeface="メイリオ" panose="020B0604030504040204" pitchFamily="50" charset="-128"/>
              </a:rPr>
              <a:t>人工鼻</a:t>
            </a:r>
          </a:p>
        </p:txBody>
      </p:sp>
      <p:sp>
        <p:nvSpPr>
          <p:cNvPr id="38" name="角丸四角形吹き出し 16">
            <a:extLst>
              <a:ext uri="{FF2B5EF4-FFF2-40B4-BE49-F238E27FC236}">
                <a16:creationId xmlns:a16="http://schemas.microsoft.com/office/drawing/2014/main" id="{EC40B00D-48C9-4C7E-AA21-D0A7950A6279}"/>
              </a:ext>
            </a:extLst>
          </p:cNvPr>
          <p:cNvSpPr/>
          <p:nvPr/>
        </p:nvSpPr>
        <p:spPr>
          <a:xfrm>
            <a:off x="1041536" y="2894065"/>
            <a:ext cx="1052458" cy="505179"/>
          </a:xfrm>
          <a:prstGeom prst="wedgeRoundRectCallout">
            <a:avLst>
              <a:gd name="adj1" fmla="val 124770"/>
              <a:gd name="adj2" fmla="val 13566"/>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気管切開</a:t>
            </a:r>
            <a:br>
              <a:rPr lang="en-US" altLang="ja-JP" sz="1400" dirty="0">
                <a:solidFill>
                  <a:prstClr val="black"/>
                </a:solidFill>
                <a:latin typeface="メイリオ" panose="020B0604030504040204" pitchFamily="50" charset="-128"/>
                <a:ea typeface="メイリオ" panose="020B0604030504040204" pitchFamily="50" charset="-128"/>
              </a:rPr>
            </a:br>
            <a:r>
              <a:rPr lang="ja-JP" altLang="en-US" sz="1400" dirty="0">
                <a:solidFill>
                  <a:prstClr val="black"/>
                </a:solidFill>
                <a:latin typeface="メイリオ" panose="020B0604030504040204" pitchFamily="50" charset="-128"/>
                <a:ea typeface="メイリオ" panose="020B0604030504040204" pitchFamily="50" charset="-128"/>
              </a:rPr>
              <a:t>カニューレ</a:t>
            </a:r>
          </a:p>
        </p:txBody>
      </p:sp>
      <p:sp>
        <p:nvSpPr>
          <p:cNvPr id="39" name="角丸四角形吹き出し 17">
            <a:extLst>
              <a:ext uri="{FF2B5EF4-FFF2-40B4-BE49-F238E27FC236}">
                <a16:creationId xmlns:a16="http://schemas.microsoft.com/office/drawing/2014/main" id="{5663DB87-99FD-4CB9-8335-0660E7184CBD}"/>
              </a:ext>
            </a:extLst>
          </p:cNvPr>
          <p:cNvSpPr/>
          <p:nvPr/>
        </p:nvSpPr>
        <p:spPr>
          <a:xfrm>
            <a:off x="1203696" y="3526649"/>
            <a:ext cx="1052460" cy="505179"/>
          </a:xfrm>
          <a:prstGeom prst="wedgeRoundRectCallout">
            <a:avLst>
              <a:gd name="adj1" fmla="val 96772"/>
              <a:gd name="adj2" fmla="val -21836"/>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lIns="0" rIns="0" bIns="0" rtlCol="0" anchor="ct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フレックス</a:t>
            </a:r>
            <a:endParaRPr lang="en-US" altLang="ja-JP" sz="1400" dirty="0">
              <a:solidFill>
                <a:prstClr val="black"/>
              </a:solidFill>
              <a:latin typeface="メイリオ" panose="020B0604030504040204" pitchFamily="50" charset="-128"/>
              <a:ea typeface="メイリオ" panose="020B0604030504040204" pitchFamily="50" charset="-128"/>
            </a:endParaRPr>
          </a:p>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チューブ</a:t>
            </a:r>
          </a:p>
        </p:txBody>
      </p:sp>
      <p:sp>
        <p:nvSpPr>
          <p:cNvPr id="18" name="楕円 13">
            <a:extLst>
              <a:ext uri="{FF2B5EF4-FFF2-40B4-BE49-F238E27FC236}">
                <a16:creationId xmlns:a16="http://schemas.microsoft.com/office/drawing/2014/main" id="{0AD34D15-3A24-4577-9D9C-B5A91307A8B6}"/>
              </a:ext>
            </a:extLst>
          </p:cNvPr>
          <p:cNvSpPr/>
          <p:nvPr/>
        </p:nvSpPr>
        <p:spPr>
          <a:xfrm rot="14640000">
            <a:off x="6133828" y="2836479"/>
            <a:ext cx="269218" cy="6048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13019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4503852-6711-4076-B749-E8DCC82070A7}"/>
              </a:ext>
            </a:extLst>
          </p:cNvPr>
          <p:cNvGrpSpPr/>
          <p:nvPr/>
        </p:nvGrpSpPr>
        <p:grpSpPr>
          <a:xfrm>
            <a:off x="596900" y="1050531"/>
            <a:ext cx="8643480" cy="5261762"/>
            <a:chOff x="953500" y="1320836"/>
            <a:chExt cx="8099732" cy="4930751"/>
          </a:xfrm>
        </p:grpSpPr>
        <p:pic>
          <p:nvPicPr>
            <p:cNvPr id="18" name="Picture 20" descr="2_人工呼吸器のしくみ">
              <a:extLst>
                <a:ext uri="{FF2B5EF4-FFF2-40B4-BE49-F238E27FC236}">
                  <a16:creationId xmlns:a16="http://schemas.microsoft.com/office/drawing/2014/main" id="{F7EF7D1D-1F51-4064-84EB-1802F5BBBD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0540"/>
            <a:stretch/>
          </p:blipFill>
          <p:spPr bwMode="auto">
            <a:xfrm>
              <a:off x="1419543" y="1526241"/>
              <a:ext cx="7066913" cy="4725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0" descr="2_人工呼吸器のしくみ">
              <a:extLst>
                <a:ext uri="{FF2B5EF4-FFF2-40B4-BE49-F238E27FC236}">
                  <a16:creationId xmlns:a16="http://schemas.microsoft.com/office/drawing/2014/main" id="{A7317E9D-E8B9-47DA-8456-E9E97098621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918" r="1054" b="89427"/>
            <a:stretch/>
          </p:blipFill>
          <p:spPr bwMode="auto">
            <a:xfrm>
              <a:off x="7708526" y="2983445"/>
              <a:ext cx="1344706" cy="558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0" descr="2_人工呼吸器のしくみ">
              <a:extLst>
                <a:ext uri="{FF2B5EF4-FFF2-40B4-BE49-F238E27FC236}">
                  <a16:creationId xmlns:a16="http://schemas.microsoft.com/office/drawing/2014/main" id="{762665EC-E26D-4627-BE89-81F40F8BF05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918" t="11146" r="1054" b="85083"/>
            <a:stretch/>
          </p:blipFill>
          <p:spPr bwMode="auto">
            <a:xfrm>
              <a:off x="7708526" y="2784279"/>
              <a:ext cx="1344706" cy="199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B99A1B25-9E74-447F-890E-8A59622D9676}"/>
                </a:ext>
              </a:extLst>
            </p:cNvPr>
            <p:cNvSpPr/>
            <p:nvPr/>
          </p:nvSpPr>
          <p:spPr>
            <a:xfrm>
              <a:off x="7113494" y="1564472"/>
              <a:ext cx="1196788" cy="255494"/>
            </a:xfrm>
            <a:prstGeom prst="rect">
              <a:avLst/>
            </a:prstGeom>
            <a:solidFill>
              <a:schemeClr val="bg1"/>
            </a:solidFill>
            <a:ln>
              <a:noFill/>
            </a:ln>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9461405-461B-4DD2-825A-B5A4FF278AD6}"/>
                </a:ext>
              </a:extLst>
            </p:cNvPr>
            <p:cNvSpPr/>
            <p:nvPr/>
          </p:nvSpPr>
          <p:spPr>
            <a:xfrm>
              <a:off x="1807135" y="1320836"/>
              <a:ext cx="2778312" cy="995083"/>
            </a:xfrm>
            <a:prstGeom prst="rect">
              <a:avLst/>
            </a:prstGeom>
            <a:solidFill>
              <a:schemeClr val="bg1"/>
            </a:solidFill>
            <a:ln>
              <a:noFill/>
            </a:ln>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3663A32A-646A-4B49-9669-2D403283A971}"/>
                </a:ext>
              </a:extLst>
            </p:cNvPr>
            <p:cNvGrpSpPr/>
            <p:nvPr/>
          </p:nvGrpSpPr>
          <p:grpSpPr>
            <a:xfrm>
              <a:off x="953500" y="1963317"/>
              <a:ext cx="2407023" cy="1020128"/>
              <a:chOff x="596900" y="2091064"/>
              <a:chExt cx="2407023" cy="1020128"/>
            </a:xfrm>
          </p:grpSpPr>
          <p:pic>
            <p:nvPicPr>
              <p:cNvPr id="24" name="Picture 20" descr="2_人工呼吸器のしくみ">
                <a:extLst>
                  <a:ext uri="{FF2B5EF4-FFF2-40B4-BE49-F238E27FC236}">
                    <a16:creationId xmlns:a16="http://schemas.microsoft.com/office/drawing/2014/main" id="{FD64232E-0A8E-4B40-BEC3-8D14341BF83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713" t="10540" r="58226" b="70621"/>
              <a:stretch/>
            </p:blipFill>
            <p:spPr bwMode="auto">
              <a:xfrm>
                <a:off x="596900" y="2091064"/>
                <a:ext cx="2407023" cy="995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正方形/長方形 25">
                <a:extLst>
                  <a:ext uri="{FF2B5EF4-FFF2-40B4-BE49-F238E27FC236}">
                    <a16:creationId xmlns:a16="http://schemas.microsoft.com/office/drawing/2014/main" id="{ECE4190C-B292-4412-B11E-819FB75F951C}"/>
                  </a:ext>
                </a:extLst>
              </p:cNvPr>
              <p:cNvSpPr/>
              <p:nvPr/>
            </p:nvSpPr>
            <p:spPr>
              <a:xfrm>
                <a:off x="1807135" y="2855698"/>
                <a:ext cx="1196788" cy="255494"/>
              </a:xfrm>
              <a:prstGeom prst="rect">
                <a:avLst/>
              </a:prstGeom>
              <a:solidFill>
                <a:schemeClr val="bg1"/>
              </a:solidFill>
              <a:ln>
                <a:noFill/>
              </a:ln>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grpSp>
      </p:gr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人工呼吸器のしくみ</a:t>
            </a:r>
            <a:r>
              <a:rPr lang="ja-JP" altLang="en-US" sz="1800" dirty="0"/>
              <a:t>（文科省テキストより）</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681040" y="4646056"/>
            <a:ext cx="5773550" cy="20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0"/>
              </a:spcBef>
              <a:spcAft>
                <a:spcPts val="599"/>
              </a:spcAft>
              <a:buNone/>
            </a:pPr>
            <a:r>
              <a:rPr lang="ja-JP" altLang="en-US" sz="1800" dirty="0">
                <a:latin typeface="メイリオ" panose="020B0604030504040204" pitchFamily="50" charset="-128"/>
                <a:ea typeface="メイリオ" panose="020B0604030504040204" pitchFamily="50" charset="-128"/>
              </a:rPr>
              <a:t>呼吸器の機種によって構造が異なり、</a:t>
            </a:r>
          </a:p>
          <a:p>
            <a:pPr algn="just">
              <a:lnSpc>
                <a:spcPct val="110000"/>
              </a:lnSpc>
              <a:spcBef>
                <a:spcPts val="0"/>
              </a:spcBef>
              <a:spcAft>
                <a:spcPts val="599"/>
              </a:spcAft>
              <a:buNone/>
            </a:pPr>
            <a:r>
              <a:rPr lang="ja-JP" altLang="en-US" sz="1800" dirty="0">
                <a:latin typeface="メイリオ" panose="020B0604030504040204" pitchFamily="50" charset="-128"/>
                <a:ea typeface="メイリオ" panose="020B0604030504040204" pitchFamily="50" charset="-128"/>
              </a:rPr>
              <a:t>呼吸器が同じでも設定が異なるため、</a:t>
            </a:r>
          </a:p>
          <a:p>
            <a:pPr algn="just">
              <a:lnSpc>
                <a:spcPct val="110000"/>
              </a:lnSpc>
              <a:spcBef>
                <a:spcPts val="0"/>
              </a:spcBef>
              <a:spcAft>
                <a:spcPts val="599"/>
              </a:spcAft>
              <a:buNone/>
            </a:pPr>
            <a:r>
              <a:rPr lang="ja-JP" altLang="en-US" sz="1800" b="1" dirty="0">
                <a:latin typeface="メイリオ" panose="020B0604030504040204" pitchFamily="50" charset="-128"/>
                <a:ea typeface="メイリオ" panose="020B0604030504040204" pitchFamily="50" charset="-128"/>
              </a:rPr>
              <a:t>呼吸器の構造、回路と圧チューブの組み方、</a:t>
            </a:r>
          </a:p>
          <a:p>
            <a:pPr algn="just">
              <a:lnSpc>
                <a:spcPct val="110000"/>
              </a:lnSpc>
              <a:spcBef>
                <a:spcPts val="0"/>
              </a:spcBef>
              <a:spcAft>
                <a:spcPts val="599"/>
              </a:spcAft>
              <a:buNone/>
            </a:pPr>
            <a:r>
              <a:rPr lang="ja-JP" altLang="en-US" sz="1800" b="1" dirty="0">
                <a:latin typeface="メイリオ" panose="020B0604030504040204" pitchFamily="50" charset="-128"/>
                <a:ea typeface="メイリオ" panose="020B0604030504040204" pitchFamily="50" charset="-128"/>
              </a:rPr>
              <a:t>呼吸器設定の意味とｱﾗｰﾑの意味</a:t>
            </a:r>
            <a:r>
              <a:rPr lang="ja-JP" altLang="en-US" sz="1800" dirty="0">
                <a:latin typeface="メイリオ" panose="020B0604030504040204" pitchFamily="50" charset="-128"/>
                <a:ea typeface="メイリオ" panose="020B0604030504040204" pitchFamily="50" charset="-128"/>
              </a:rPr>
              <a:t>などについて、</a:t>
            </a:r>
          </a:p>
          <a:p>
            <a:pPr algn="just">
              <a:lnSpc>
                <a:spcPct val="110000"/>
              </a:lnSpc>
              <a:spcBef>
                <a:spcPts val="0"/>
              </a:spcBef>
              <a:spcAft>
                <a:spcPts val="599"/>
              </a:spcAft>
              <a:buNone/>
            </a:pPr>
            <a:r>
              <a:rPr lang="ja-JP" altLang="en-US" sz="1800" u="sng" dirty="0">
                <a:solidFill>
                  <a:srgbClr val="FF0000"/>
                </a:solidFill>
                <a:latin typeface="メイリオ" panose="020B0604030504040204" pitchFamily="50" charset="-128"/>
                <a:ea typeface="メイリオ" panose="020B0604030504040204" pitchFamily="50" charset="-128"/>
              </a:rPr>
              <a:t>呼吸器業者などから個別に説明</a:t>
            </a:r>
            <a:r>
              <a:rPr lang="ja-JP" altLang="en-US" sz="1800" dirty="0">
                <a:solidFill>
                  <a:srgbClr val="FF0000"/>
                </a:solidFill>
                <a:latin typeface="メイリオ" panose="020B0604030504040204" pitchFamily="50" charset="-128"/>
                <a:ea typeface="メイリオ" panose="020B0604030504040204" pitchFamily="50" charset="-128"/>
              </a:rPr>
              <a:t>してもらうのがよい。</a:t>
            </a:r>
          </a:p>
        </p:txBody>
      </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3291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ネックカラーでの下顎保持による上気道狭窄への対応 例</a:t>
            </a:r>
          </a:p>
        </p:txBody>
      </p:sp>
      <p:grpSp>
        <p:nvGrpSpPr>
          <p:cNvPr id="9" name="グループ化 8">
            <a:extLst>
              <a:ext uri="{FF2B5EF4-FFF2-40B4-BE49-F238E27FC236}">
                <a16:creationId xmlns:a16="http://schemas.microsoft.com/office/drawing/2014/main" id="{85F74D03-E2CF-4600-9227-E442402D4C07}"/>
              </a:ext>
            </a:extLst>
          </p:cNvPr>
          <p:cNvGrpSpPr/>
          <p:nvPr/>
        </p:nvGrpSpPr>
        <p:grpSpPr>
          <a:xfrm>
            <a:off x="6663556" y="1613027"/>
            <a:ext cx="2018175" cy="1998935"/>
            <a:chOff x="6216950" y="1599279"/>
            <a:chExt cx="1846932" cy="1973242"/>
          </a:xfrm>
        </p:grpSpPr>
        <p:pic>
          <p:nvPicPr>
            <p:cNvPr id="20" name="Picture 6">
              <a:extLst>
                <a:ext uri="{FF2B5EF4-FFF2-40B4-BE49-F238E27FC236}">
                  <a16:creationId xmlns:a16="http://schemas.microsoft.com/office/drawing/2014/main" id="{A471C048-AED5-41DC-A72B-62C33714B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612" t="32416" r="11905" b="25600"/>
            <a:stretch>
              <a:fillRect/>
            </a:stretch>
          </p:blipFill>
          <p:spPr bwMode="auto">
            <a:xfrm>
              <a:off x="6216950" y="1599279"/>
              <a:ext cx="1846932" cy="19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7">
              <a:extLst>
                <a:ext uri="{FF2B5EF4-FFF2-40B4-BE49-F238E27FC236}">
                  <a16:creationId xmlns:a16="http://schemas.microsoft.com/office/drawing/2014/main" id="{0B0D9C46-B78D-4615-9B86-2CBD43104ADB}"/>
                </a:ext>
              </a:extLst>
            </p:cNvPr>
            <p:cNvSpPr>
              <a:spLocks noChangeArrowheads="1"/>
            </p:cNvSpPr>
            <p:nvPr/>
          </p:nvSpPr>
          <p:spPr bwMode="auto">
            <a:xfrm rot="1375522">
              <a:off x="6595879" y="2008510"/>
              <a:ext cx="698915" cy="34384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endParaRPr lang="ja-JP" altLang="en-US" sz="1663">
                <a:solidFill>
                  <a:srgbClr val="000000"/>
                </a:solidFill>
                <a:latin typeface="メイリオ" panose="020B0604030504040204" pitchFamily="50" charset="-128"/>
                <a:ea typeface="メイリオ" panose="020B0604030504040204" pitchFamily="50" charset="-128"/>
              </a:endParaRPr>
            </a:p>
          </p:txBody>
        </p:sp>
      </p:grpSp>
      <p:pic>
        <p:nvPicPr>
          <p:cNvPr id="22" name="Picture 6">
            <a:extLst>
              <a:ext uri="{FF2B5EF4-FFF2-40B4-BE49-F238E27FC236}">
                <a16:creationId xmlns:a16="http://schemas.microsoft.com/office/drawing/2014/main" id="{4FEB6ADE-4C2E-4239-A4D2-9C5AFD2E2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34" t="32416" r="51881" b="35075"/>
          <a:stretch>
            <a:fillRect/>
          </a:stretch>
        </p:blipFill>
        <p:spPr bwMode="auto">
          <a:xfrm>
            <a:off x="3892697" y="1629614"/>
            <a:ext cx="2696300"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5">
            <a:extLst>
              <a:ext uri="{FF2B5EF4-FFF2-40B4-BE49-F238E27FC236}">
                <a16:creationId xmlns:a16="http://schemas.microsoft.com/office/drawing/2014/main" id="{36C55603-BA5B-47A7-B87E-8CF7DFE0A54E}"/>
              </a:ext>
            </a:extLst>
          </p:cNvPr>
          <p:cNvSpPr txBox="1">
            <a:spLocks noChangeArrowheads="1"/>
          </p:cNvSpPr>
          <p:nvPr/>
        </p:nvSpPr>
        <p:spPr bwMode="auto">
          <a:xfrm>
            <a:off x="3243035" y="4237570"/>
            <a:ext cx="3123662" cy="922480"/>
          </a:xfrm>
          <a:prstGeom prst="rect">
            <a:avLst/>
          </a:prstGeom>
          <a:solidFill>
            <a:srgbClr val="FBF0C9"/>
          </a:solidFill>
          <a:ln w="9525">
            <a:noFill/>
            <a:miter lim="800000"/>
            <a:headEnd/>
            <a:tailEnd/>
          </a:ln>
        </p:spPr>
        <p:txBody>
          <a:bodyPr wrap="none" lIns="265846"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12" eaLnBrk="1" hangingPunct="1">
              <a:spcBef>
                <a:spcPct val="0"/>
              </a:spcBef>
              <a:buNone/>
              <a:defRPr/>
            </a:pPr>
            <a:r>
              <a:rPr lang="ja-JP" altLang="en-US" sz="1663" kern="0" dirty="0">
                <a:solidFill>
                  <a:srgbClr val="000000"/>
                </a:solidFill>
                <a:latin typeface="メイリオ" panose="020B0604030504040204" pitchFamily="50" charset="-128"/>
                <a:ea typeface="メイリオ" panose="020B0604030504040204" pitchFamily="50" charset="-128"/>
              </a:rPr>
              <a:t>お風呂マットを素材にした、</a:t>
            </a:r>
          </a:p>
          <a:p>
            <a:pPr defTabSz="844012" eaLnBrk="1" hangingPunct="1">
              <a:spcBef>
                <a:spcPct val="0"/>
              </a:spcBef>
              <a:buNone/>
              <a:defRPr/>
            </a:pPr>
            <a:r>
              <a:rPr lang="ja-JP" altLang="en-US" sz="1663" kern="0" dirty="0">
                <a:solidFill>
                  <a:srgbClr val="000000"/>
                </a:solidFill>
                <a:latin typeface="メイリオ" panose="020B0604030504040204" pitchFamily="50" charset="-128"/>
                <a:ea typeface="メイリオ" panose="020B0604030504040204" pitchFamily="50" charset="-128"/>
              </a:rPr>
              <a:t>お母さん</a:t>
            </a:r>
            <a:r>
              <a:rPr lang="ja-JP" altLang="en-US" sz="1663" kern="0" dirty="0">
                <a:solidFill>
                  <a:prstClr val="black"/>
                </a:solidFill>
                <a:latin typeface="メイリオ" panose="020B0604030504040204" pitchFamily="50" charset="-128"/>
                <a:ea typeface="メイリオ" panose="020B0604030504040204" pitchFamily="50" charset="-128"/>
              </a:rPr>
              <a:t>手製のネックカラー</a:t>
            </a:r>
            <a:endParaRPr lang="en-US" altLang="ja-JP" sz="1663" kern="0" dirty="0">
              <a:solidFill>
                <a:prstClr val="black"/>
              </a:solidFill>
              <a:latin typeface="メイリオ" panose="020B0604030504040204" pitchFamily="50" charset="-128"/>
              <a:ea typeface="メイリオ" panose="020B0604030504040204" pitchFamily="50" charset="-128"/>
            </a:endParaRPr>
          </a:p>
          <a:p>
            <a:pPr defTabSz="844012" eaLnBrk="1" hangingPunct="1">
              <a:spcBef>
                <a:spcPct val="0"/>
              </a:spcBef>
              <a:buNone/>
              <a:defRPr/>
            </a:pPr>
            <a:r>
              <a:rPr lang="ja-JP" altLang="en-US" sz="1663" kern="0" dirty="0">
                <a:solidFill>
                  <a:srgbClr val="000000"/>
                </a:solidFill>
                <a:latin typeface="メイリオ" panose="020B0604030504040204" pitchFamily="50" charset="-128"/>
                <a:ea typeface="メイリオ" panose="020B0604030504040204" pitchFamily="50" charset="-128"/>
              </a:rPr>
              <a:t>（喉頭軟化症例）</a:t>
            </a:r>
            <a:endParaRPr lang="en-US" altLang="ja-JP" sz="1663" kern="0" dirty="0">
              <a:solidFill>
                <a:srgbClr val="000000"/>
              </a:solidFill>
              <a:latin typeface="メイリオ" panose="020B0604030504040204" pitchFamily="50" charset="-128"/>
              <a:ea typeface="メイリオ" panose="020B0604030504040204" pitchFamily="50" charset="-128"/>
            </a:endParaRPr>
          </a:p>
        </p:txBody>
      </p:sp>
      <p:sp>
        <p:nvSpPr>
          <p:cNvPr id="37" name="Text Box 8">
            <a:extLst>
              <a:ext uri="{FF2B5EF4-FFF2-40B4-BE49-F238E27FC236}">
                <a16:creationId xmlns:a16="http://schemas.microsoft.com/office/drawing/2014/main" id="{2FBC65CA-DD57-45F7-91A1-C123E172A559}"/>
              </a:ext>
            </a:extLst>
          </p:cNvPr>
          <p:cNvSpPr txBox="1">
            <a:spLocks noChangeArrowheads="1"/>
          </p:cNvSpPr>
          <p:nvPr/>
        </p:nvSpPr>
        <p:spPr bwMode="auto">
          <a:xfrm>
            <a:off x="3990467" y="5344616"/>
            <a:ext cx="3025793" cy="922480"/>
          </a:xfrm>
          <a:prstGeom prst="rect">
            <a:avLst/>
          </a:prstGeom>
          <a:solidFill>
            <a:srgbClr val="CCE9AD"/>
          </a:solidFill>
          <a:ln w="9525">
            <a:noFill/>
            <a:miter lim="800000"/>
            <a:headEnd/>
            <a:tailEnd/>
          </a:ln>
        </p:spPr>
        <p:txBody>
          <a:bodyPr wrap="square">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4012" eaLnBrk="1" hangingPunct="1">
              <a:spcBef>
                <a:spcPct val="0"/>
              </a:spcBef>
              <a:buNone/>
              <a:defRPr/>
            </a:pPr>
            <a:r>
              <a:rPr lang="ja-JP" altLang="en-US" sz="1663" kern="0" dirty="0">
                <a:solidFill>
                  <a:srgbClr val="000000"/>
                </a:solidFill>
                <a:latin typeface="メイリオ" panose="020B0604030504040204" pitchFamily="50" charset="-128"/>
                <a:ea typeface="メイリオ" panose="020B0604030504040204" pitchFamily="50" charset="-128"/>
              </a:rPr>
              <a:t>日中はネックカラー使用</a:t>
            </a:r>
          </a:p>
          <a:p>
            <a:pPr defTabSz="844012" eaLnBrk="1" hangingPunct="1">
              <a:spcBef>
                <a:spcPct val="0"/>
              </a:spcBef>
              <a:buNone/>
              <a:defRPr/>
            </a:pPr>
            <a:r>
              <a:rPr lang="ja-JP" altLang="en-US" sz="1663" kern="0" dirty="0">
                <a:solidFill>
                  <a:srgbClr val="000000"/>
                </a:solidFill>
                <a:latin typeface="メイリオ" panose="020B0604030504040204" pitchFamily="50" charset="-128"/>
                <a:ea typeface="メイリオ" panose="020B0604030504040204" pitchFamily="50" charset="-128"/>
              </a:rPr>
              <a:t>睡眠時は、</a:t>
            </a:r>
            <a:r>
              <a:rPr lang="en-US" altLang="ja-JP" sz="1663" kern="0" dirty="0">
                <a:solidFill>
                  <a:srgbClr val="000000"/>
                </a:solidFill>
                <a:latin typeface="メイリオ" panose="020B0604030504040204" pitchFamily="50" charset="-128"/>
                <a:ea typeface="メイリオ" panose="020B0604030504040204" pitchFamily="50" charset="-128"/>
              </a:rPr>
              <a:t>CPAP</a:t>
            </a:r>
            <a:r>
              <a:rPr lang="ja-JP" altLang="en-US" sz="1663" kern="0" dirty="0">
                <a:solidFill>
                  <a:srgbClr val="000000"/>
                </a:solidFill>
                <a:latin typeface="メイリオ" panose="020B0604030504040204" pitchFamily="50" charset="-128"/>
                <a:ea typeface="メイリオ" panose="020B0604030504040204" pitchFamily="50" charset="-128"/>
              </a:rPr>
              <a:t>的な</a:t>
            </a:r>
            <a:r>
              <a:rPr lang="en-US" altLang="ja-JP" sz="1663" kern="0" dirty="0">
                <a:solidFill>
                  <a:srgbClr val="000000"/>
                </a:solidFill>
                <a:latin typeface="メイリオ" panose="020B0604030504040204" pitchFamily="50" charset="-128"/>
                <a:ea typeface="メイリオ" panose="020B0604030504040204" pitchFamily="50" charset="-128"/>
              </a:rPr>
              <a:t>BiPAP</a:t>
            </a:r>
            <a:r>
              <a:rPr lang="ja-JP" altLang="en-US" sz="1663" kern="0" dirty="0">
                <a:solidFill>
                  <a:srgbClr val="000000"/>
                </a:solidFill>
                <a:latin typeface="メイリオ" panose="020B0604030504040204" pitchFamily="50" charset="-128"/>
                <a:ea typeface="メイリオ" panose="020B0604030504040204" pitchFamily="50" charset="-128"/>
              </a:rPr>
              <a:t>　（喉頭軟化症例）</a:t>
            </a:r>
            <a:endParaRPr lang="en-US" altLang="ja-JP" sz="1663" kern="0" dirty="0">
              <a:solidFill>
                <a:srgbClr val="000000"/>
              </a:solidFill>
              <a:latin typeface="メイリオ" panose="020B0604030504040204" pitchFamily="50" charset="-128"/>
              <a:ea typeface="メイリオ" panose="020B0604030504040204" pitchFamily="50" charset="-128"/>
            </a:endParaRPr>
          </a:p>
        </p:txBody>
      </p:sp>
      <p:sp>
        <p:nvSpPr>
          <p:cNvPr id="40" name="テキスト ボックス 31">
            <a:extLst>
              <a:ext uri="{FF2B5EF4-FFF2-40B4-BE49-F238E27FC236}">
                <a16:creationId xmlns:a16="http://schemas.microsoft.com/office/drawing/2014/main" id="{444E2BF0-C193-4E13-ABD3-E76DEDBAC315}"/>
              </a:ext>
            </a:extLst>
          </p:cNvPr>
          <p:cNvSpPr txBox="1">
            <a:spLocks noChangeArrowheads="1"/>
          </p:cNvSpPr>
          <p:nvPr/>
        </p:nvSpPr>
        <p:spPr bwMode="auto">
          <a:xfrm>
            <a:off x="1042854" y="3541775"/>
            <a:ext cx="2480383" cy="54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12">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既製のネックカラー</a:t>
            </a:r>
            <a:br>
              <a:rPr lang="en-US" altLang="ja-JP" sz="1478" dirty="0">
                <a:solidFill>
                  <a:srgbClr val="000000"/>
                </a:solidFill>
                <a:latin typeface="メイリオ" panose="020B0604030504040204" pitchFamily="50" charset="-128"/>
                <a:ea typeface="メイリオ" panose="020B0604030504040204" pitchFamily="50" charset="-128"/>
              </a:rPr>
            </a:br>
            <a:r>
              <a:rPr lang="ja-JP" altLang="en-US" sz="1478" dirty="0">
                <a:solidFill>
                  <a:srgbClr val="000000"/>
                </a:solidFill>
                <a:latin typeface="メイリオ" panose="020B0604030504040204" pitchFamily="50" charset="-128"/>
                <a:ea typeface="メイリオ" panose="020B0604030504040204" pitchFamily="50" charset="-128"/>
              </a:rPr>
              <a:t>（舌根沈下例）</a:t>
            </a:r>
          </a:p>
        </p:txBody>
      </p:sp>
      <p:sp>
        <p:nvSpPr>
          <p:cNvPr id="41" name="テキスト ボックス 32">
            <a:extLst>
              <a:ext uri="{FF2B5EF4-FFF2-40B4-BE49-F238E27FC236}">
                <a16:creationId xmlns:a16="http://schemas.microsoft.com/office/drawing/2014/main" id="{D6CAA642-D7B1-4E51-A950-97063C636C8B}"/>
              </a:ext>
            </a:extLst>
          </p:cNvPr>
          <p:cNvSpPr txBox="1">
            <a:spLocks noChangeArrowheads="1"/>
          </p:cNvSpPr>
          <p:nvPr/>
        </p:nvSpPr>
        <p:spPr bwMode="auto">
          <a:xfrm>
            <a:off x="4538156" y="3200322"/>
            <a:ext cx="2328264" cy="507318"/>
          </a:xfrm>
          <a:prstGeom prst="rect">
            <a:avLst/>
          </a:prstGeom>
          <a:solidFill>
            <a:schemeClr val="accent2">
              <a:lumMod val="40000"/>
              <a:lumOff val="60000"/>
            </a:schemeClr>
          </a:solidFill>
          <a:ln>
            <a:noFill/>
          </a:ln>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90000"/>
              </a:lnSpc>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オーダーメイドのネック</a:t>
            </a:r>
            <a:endParaRPr lang="en-US" altLang="ja-JP" sz="1478" dirty="0">
              <a:solidFill>
                <a:srgbClr val="000000"/>
              </a:solidFill>
              <a:latin typeface="メイリオ" panose="020B0604030504040204" pitchFamily="50" charset="-128"/>
              <a:ea typeface="メイリオ" panose="020B0604030504040204" pitchFamily="50" charset="-128"/>
            </a:endParaRPr>
          </a:p>
          <a:p>
            <a:pPr defTabSz="844012">
              <a:lnSpc>
                <a:spcPct val="90000"/>
              </a:lnSpc>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カラー（舌根沈下例）</a:t>
            </a:r>
          </a:p>
        </p:txBody>
      </p:sp>
      <p:grpSp>
        <p:nvGrpSpPr>
          <p:cNvPr id="11" name="グループ化 10">
            <a:extLst>
              <a:ext uri="{FF2B5EF4-FFF2-40B4-BE49-F238E27FC236}">
                <a16:creationId xmlns:a16="http://schemas.microsoft.com/office/drawing/2014/main" id="{66A69008-4A1A-4ED8-9178-44161AF0B057}"/>
              </a:ext>
            </a:extLst>
          </p:cNvPr>
          <p:cNvGrpSpPr/>
          <p:nvPr/>
        </p:nvGrpSpPr>
        <p:grpSpPr>
          <a:xfrm>
            <a:off x="1440975" y="4374513"/>
            <a:ext cx="1939343" cy="1879751"/>
            <a:chOff x="737070" y="4272840"/>
            <a:chExt cx="2100955" cy="2036397"/>
          </a:xfrm>
        </p:grpSpPr>
        <p:pic>
          <p:nvPicPr>
            <p:cNvPr id="24" name="Picture 2">
              <a:extLst>
                <a:ext uri="{FF2B5EF4-FFF2-40B4-BE49-F238E27FC236}">
                  <a16:creationId xmlns:a16="http://schemas.microsoft.com/office/drawing/2014/main" id="{B88B062D-0865-4A73-895C-32AB34A2E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544" t="9761" r="9671" b="12149"/>
            <a:stretch>
              <a:fillRect/>
            </a:stretch>
          </p:blipFill>
          <p:spPr bwMode="auto">
            <a:xfrm>
              <a:off x="737070" y="4272840"/>
              <a:ext cx="2100955" cy="20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27">
              <a:extLst>
                <a:ext uri="{FF2B5EF4-FFF2-40B4-BE49-F238E27FC236}">
                  <a16:creationId xmlns:a16="http://schemas.microsoft.com/office/drawing/2014/main" id="{4BC174E2-AE6C-49FA-B493-6EDB9503990C}"/>
                </a:ext>
              </a:extLst>
            </p:cNvPr>
            <p:cNvSpPr>
              <a:spLocks noChangeArrowheads="1"/>
            </p:cNvSpPr>
            <p:nvPr/>
          </p:nvSpPr>
          <p:spPr bwMode="auto">
            <a:xfrm rot="342607">
              <a:off x="1709657" y="4737379"/>
              <a:ext cx="813997" cy="40419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endParaRPr lang="ja-JP" altLang="en-US" sz="1663">
                <a:solidFill>
                  <a:srgbClr val="000000"/>
                </a:solidFill>
                <a:latin typeface="メイリオ" panose="020B0604030504040204" pitchFamily="50" charset="-128"/>
                <a:ea typeface="メイリオ" panose="020B0604030504040204" pitchFamily="50" charset="-128"/>
              </a:endParaRPr>
            </a:p>
          </p:txBody>
        </p:sp>
      </p:grpSp>
      <p:grpSp>
        <p:nvGrpSpPr>
          <p:cNvPr id="10" name="グループ化 9">
            <a:extLst>
              <a:ext uri="{FF2B5EF4-FFF2-40B4-BE49-F238E27FC236}">
                <a16:creationId xmlns:a16="http://schemas.microsoft.com/office/drawing/2014/main" id="{843135CE-77EE-40DC-8EEF-10BC40393C03}"/>
              </a:ext>
            </a:extLst>
          </p:cNvPr>
          <p:cNvGrpSpPr/>
          <p:nvPr/>
        </p:nvGrpSpPr>
        <p:grpSpPr>
          <a:xfrm>
            <a:off x="6760945" y="4029607"/>
            <a:ext cx="2211395" cy="1998935"/>
            <a:chOff x="5767013" y="4208281"/>
            <a:chExt cx="2395678" cy="2165513"/>
          </a:xfrm>
        </p:grpSpPr>
        <p:pic>
          <p:nvPicPr>
            <p:cNvPr id="36" name="Picture 4" descr="ﾈｯｸｶﾗｰkiyokawa">
              <a:extLst>
                <a:ext uri="{FF2B5EF4-FFF2-40B4-BE49-F238E27FC236}">
                  <a16:creationId xmlns:a16="http://schemas.microsoft.com/office/drawing/2014/main" id="{29690EB1-37A4-4753-9735-E3698F2E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922" t="21622" r="29482" b="19839"/>
            <a:stretch>
              <a:fillRect/>
            </a:stretch>
          </p:blipFill>
          <p:spPr bwMode="auto">
            <a:xfrm>
              <a:off x="5767013" y="4208281"/>
              <a:ext cx="2395678" cy="21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27">
              <a:extLst>
                <a:ext uri="{FF2B5EF4-FFF2-40B4-BE49-F238E27FC236}">
                  <a16:creationId xmlns:a16="http://schemas.microsoft.com/office/drawing/2014/main" id="{9F0B1043-F62B-472B-AF9B-D3B47EF21C41}"/>
                </a:ext>
              </a:extLst>
            </p:cNvPr>
            <p:cNvSpPr>
              <a:spLocks noChangeArrowheads="1"/>
            </p:cNvSpPr>
            <p:nvPr/>
          </p:nvSpPr>
          <p:spPr bwMode="auto">
            <a:xfrm rot="20100422">
              <a:off x="6951520" y="4583530"/>
              <a:ext cx="698915" cy="343844"/>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endParaRPr lang="ja-JP" altLang="en-US" sz="1663">
                <a:solidFill>
                  <a:srgbClr val="000000"/>
                </a:solidFill>
                <a:latin typeface="メイリオ" panose="020B0604030504040204" pitchFamily="50" charset="-128"/>
                <a:ea typeface="メイリオ" panose="020B0604030504040204" pitchFamily="50" charset="-128"/>
              </a:endParaRPr>
            </a:p>
          </p:txBody>
        </p:sp>
      </p:grpSp>
      <p:sp>
        <p:nvSpPr>
          <p:cNvPr id="44" name="テキスト ボックス 35">
            <a:extLst>
              <a:ext uri="{FF2B5EF4-FFF2-40B4-BE49-F238E27FC236}">
                <a16:creationId xmlns:a16="http://schemas.microsoft.com/office/drawing/2014/main" id="{C3C83427-CB9C-4B9C-8B08-6DCD12F38C4F}"/>
              </a:ext>
            </a:extLst>
          </p:cNvPr>
          <p:cNvSpPr txBox="1">
            <a:spLocks noChangeArrowheads="1"/>
          </p:cNvSpPr>
          <p:nvPr/>
        </p:nvSpPr>
        <p:spPr bwMode="auto">
          <a:xfrm>
            <a:off x="6924678" y="6027005"/>
            <a:ext cx="2076209" cy="31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12">
              <a:spcBef>
                <a:spcPct val="0"/>
              </a:spcBef>
              <a:buNone/>
              <a:defRPr/>
            </a:pPr>
            <a:r>
              <a:rPr lang="ja-JP" altLang="en-US" sz="1478" dirty="0">
                <a:solidFill>
                  <a:srgbClr val="000000"/>
                </a:solidFill>
                <a:latin typeface="メイリオ" panose="020B0604030504040204" pitchFamily="50" charset="-128"/>
                <a:ea typeface="メイリオ" panose="020B0604030504040204" pitchFamily="50" charset="-128"/>
              </a:rPr>
              <a:t>ヘッドマスターカラー</a:t>
            </a:r>
          </a:p>
        </p:txBody>
      </p:sp>
      <p:grpSp>
        <p:nvGrpSpPr>
          <p:cNvPr id="8" name="グループ化 7">
            <a:extLst>
              <a:ext uri="{FF2B5EF4-FFF2-40B4-BE49-F238E27FC236}">
                <a16:creationId xmlns:a16="http://schemas.microsoft.com/office/drawing/2014/main" id="{2FE8AAC8-F130-44D3-89E4-1456992139C7}"/>
              </a:ext>
            </a:extLst>
          </p:cNvPr>
          <p:cNvGrpSpPr/>
          <p:nvPr/>
        </p:nvGrpSpPr>
        <p:grpSpPr>
          <a:xfrm>
            <a:off x="1042856" y="1607529"/>
            <a:ext cx="2451060" cy="1887523"/>
            <a:chOff x="793208" y="1592262"/>
            <a:chExt cx="2655316" cy="2044818"/>
          </a:xfrm>
        </p:grpSpPr>
        <p:pic>
          <p:nvPicPr>
            <p:cNvPr id="45" name="Picture 3">
              <a:extLst>
                <a:ext uri="{FF2B5EF4-FFF2-40B4-BE49-F238E27FC236}">
                  <a16:creationId xmlns:a16="http://schemas.microsoft.com/office/drawing/2014/main" id="{61F032C4-3DCB-4DDF-8304-BB932408ADB1}"/>
                </a:ext>
              </a:extLst>
            </p:cNvPr>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l="35983" t="41362" r="19077" b="12756"/>
            <a:stretch>
              <a:fillRect/>
            </a:stretch>
          </p:blipFill>
          <p:spPr bwMode="auto">
            <a:xfrm>
              <a:off x="793208" y="1603490"/>
              <a:ext cx="2655316" cy="203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27">
              <a:extLst>
                <a:ext uri="{FF2B5EF4-FFF2-40B4-BE49-F238E27FC236}">
                  <a16:creationId xmlns:a16="http://schemas.microsoft.com/office/drawing/2014/main" id="{4220809B-BCFD-4798-96FA-DB135BBCBBDF}"/>
                </a:ext>
              </a:extLst>
            </p:cNvPr>
            <p:cNvSpPr>
              <a:spLocks noChangeArrowheads="1"/>
            </p:cNvSpPr>
            <p:nvPr/>
          </p:nvSpPr>
          <p:spPr bwMode="auto">
            <a:xfrm rot="7756026">
              <a:off x="1211434" y="1881371"/>
              <a:ext cx="941710" cy="36349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endParaRPr lang="ja-JP" altLang="en-US" sz="1663">
                <a:solidFill>
                  <a:srgbClr val="000000"/>
                </a:solidFill>
                <a:latin typeface="メイリオ" panose="020B0604030504040204" pitchFamily="50" charset="-128"/>
                <a:ea typeface="メイリオ" panose="020B0604030504040204" pitchFamily="50" charset="-128"/>
              </a:endParaRPr>
            </a:p>
          </p:txBody>
        </p:sp>
      </p:grpSp>
      <p:sp>
        <p:nvSpPr>
          <p:cNvPr id="26" name="正方形/長方形 2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850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B912E5B-3A65-43B5-9381-D2FDE9C9FD85}"/>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人工呼吸器回路</a:t>
            </a:r>
            <a:r>
              <a:rPr lang="ja-JP" altLang="en-US" sz="1800" dirty="0"/>
              <a:t>（加温加湿器あり）</a:t>
            </a:r>
            <a:r>
              <a:rPr lang="ja-JP" altLang="en-US" sz="2799" dirty="0"/>
              <a:t>の例</a:t>
            </a:r>
          </a:p>
        </p:txBody>
      </p:sp>
      <p:pic>
        <p:nvPicPr>
          <p:cNvPr id="18" name="図 17">
            <a:extLst>
              <a:ext uri="{FF2B5EF4-FFF2-40B4-BE49-F238E27FC236}">
                <a16:creationId xmlns:a16="http://schemas.microsoft.com/office/drawing/2014/main" id="{13F57FA3-9D3E-41A9-9D42-6E2D301A20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4531" y="1500098"/>
            <a:ext cx="5799150" cy="4989604"/>
          </a:xfrm>
          <a:prstGeom prst="rect">
            <a:avLst/>
          </a:prstGeom>
        </p:spPr>
      </p:pic>
      <p:sp>
        <p:nvSpPr>
          <p:cNvPr id="19" name="AutoShape 8">
            <a:extLst>
              <a:ext uri="{FF2B5EF4-FFF2-40B4-BE49-F238E27FC236}">
                <a16:creationId xmlns:a16="http://schemas.microsoft.com/office/drawing/2014/main" id="{4A8625AA-E8AB-4D03-A5E1-B981D332E20F}"/>
              </a:ext>
            </a:extLst>
          </p:cNvPr>
          <p:cNvSpPr>
            <a:spLocks noChangeArrowheads="1"/>
          </p:cNvSpPr>
          <p:nvPr/>
        </p:nvSpPr>
        <p:spPr bwMode="auto">
          <a:xfrm>
            <a:off x="3503125" y="1556947"/>
            <a:ext cx="1675242" cy="351735"/>
          </a:xfrm>
          <a:prstGeom prst="wedgeRoundRectCallout">
            <a:avLst>
              <a:gd name="adj1" fmla="val 61209"/>
              <a:gd name="adj2" fmla="val 50567"/>
              <a:gd name="adj3" fmla="val 16667"/>
            </a:avLst>
          </a:prstGeom>
          <a:solidFill>
            <a:schemeClr val="bg1"/>
          </a:solidFill>
          <a:ln w="12700">
            <a:solidFill>
              <a:srgbClr val="FF000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a:solidFill>
                  <a:srgbClr val="FF0000"/>
                </a:solidFill>
                <a:latin typeface="メイリオ" panose="020B0604030504040204" pitchFamily="50" charset="-128"/>
                <a:ea typeface="メイリオ" panose="020B0604030504040204" pitchFamily="50" charset="-128"/>
              </a:rPr>
              <a:t>⑦</a:t>
            </a:r>
            <a:r>
              <a:rPr lang="ja-JP" altLang="en-US" sz="1400" b="1" dirty="0">
                <a:solidFill>
                  <a:srgbClr val="FF0000"/>
                </a:solidFill>
                <a:latin typeface="メイリオ" panose="020B0604030504040204" pitchFamily="50" charset="-128"/>
                <a:ea typeface="メイリオ" panose="020B0604030504040204" pitchFamily="50" charset="-128"/>
              </a:rPr>
              <a:t>気管カニューレ</a:t>
            </a:r>
          </a:p>
        </p:txBody>
      </p:sp>
      <p:sp>
        <p:nvSpPr>
          <p:cNvPr id="20" name="AutoShape 8">
            <a:extLst>
              <a:ext uri="{FF2B5EF4-FFF2-40B4-BE49-F238E27FC236}">
                <a16:creationId xmlns:a16="http://schemas.microsoft.com/office/drawing/2014/main" id="{C1538034-BDA8-4A8E-863C-00AE4412E4DB}"/>
              </a:ext>
            </a:extLst>
          </p:cNvPr>
          <p:cNvSpPr>
            <a:spLocks noChangeArrowheads="1"/>
          </p:cNvSpPr>
          <p:nvPr/>
        </p:nvSpPr>
        <p:spPr bwMode="auto">
          <a:xfrm>
            <a:off x="7481944" y="1648309"/>
            <a:ext cx="1584595" cy="520742"/>
          </a:xfrm>
          <a:prstGeom prst="wedgeRoundRectCallout">
            <a:avLst>
              <a:gd name="adj1" fmla="val -128779"/>
              <a:gd name="adj2" fmla="val -11189"/>
              <a:gd name="adj3" fmla="val 16667"/>
            </a:avLst>
          </a:prstGeom>
          <a:solidFill>
            <a:schemeClr val="bg1"/>
          </a:solidFill>
          <a:ln w="12700">
            <a:solidFill>
              <a:srgbClr val="FF000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400" b="1" dirty="0">
                <a:solidFill>
                  <a:srgbClr val="FF0000"/>
                </a:solidFill>
                <a:latin typeface="メイリオ" panose="020B0604030504040204" pitchFamily="50" charset="-128"/>
                <a:ea typeface="メイリオ" panose="020B0604030504040204" pitchFamily="50" charset="-128"/>
              </a:rPr>
              <a:t>⑥</a:t>
            </a:r>
            <a:r>
              <a:rPr lang="en-US" altLang="ja-JP" sz="1400" b="1" dirty="0">
                <a:solidFill>
                  <a:srgbClr val="FF0000"/>
                </a:solidFill>
                <a:latin typeface="メイリオ" panose="020B0604030504040204" pitchFamily="50" charset="-128"/>
                <a:ea typeface="メイリオ" panose="020B0604030504040204" pitchFamily="50" charset="-128"/>
              </a:rPr>
              <a:t>⑧</a:t>
            </a:r>
            <a:r>
              <a:rPr lang="ja-JP" altLang="en-US" sz="1400" b="1" dirty="0">
                <a:solidFill>
                  <a:srgbClr val="FF0000"/>
                </a:solidFill>
                <a:latin typeface="メイリオ" panose="020B0604030504040204" pitchFamily="50" charset="-128"/>
                <a:ea typeface="メイリオ" panose="020B0604030504040204" pitchFamily="50" charset="-128"/>
              </a:rPr>
              <a:t>フレックス</a:t>
            </a:r>
            <a:br>
              <a:rPr lang="en-US" altLang="ja-JP" sz="1400" b="1" dirty="0">
                <a:solidFill>
                  <a:srgbClr val="FF0000"/>
                </a:solidFill>
                <a:latin typeface="メイリオ" panose="020B0604030504040204" pitchFamily="50" charset="-128"/>
                <a:ea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rPr>
              <a:t>チューブ</a:t>
            </a:r>
          </a:p>
        </p:txBody>
      </p:sp>
      <p:sp>
        <p:nvSpPr>
          <p:cNvPr id="22" name="AutoShape 7">
            <a:extLst>
              <a:ext uri="{FF2B5EF4-FFF2-40B4-BE49-F238E27FC236}">
                <a16:creationId xmlns:a16="http://schemas.microsoft.com/office/drawing/2014/main" id="{3840A7F8-FCB4-48B1-B898-19EBF1F7C4F6}"/>
              </a:ext>
            </a:extLst>
          </p:cNvPr>
          <p:cNvSpPr>
            <a:spLocks noChangeArrowheads="1"/>
          </p:cNvSpPr>
          <p:nvPr/>
        </p:nvSpPr>
        <p:spPr bwMode="auto">
          <a:xfrm>
            <a:off x="4151586" y="2616739"/>
            <a:ext cx="988269" cy="283456"/>
          </a:xfrm>
          <a:prstGeom prst="wedgeRoundRectCallout">
            <a:avLst>
              <a:gd name="adj1" fmla="val -51424"/>
              <a:gd name="adj2" fmla="val -110413"/>
              <a:gd name="adj3" fmla="val 16667"/>
            </a:avLst>
          </a:prstGeom>
          <a:solidFill>
            <a:schemeClr val="bg1">
              <a:lumMod val="95000"/>
            </a:schemeClr>
          </a:solidFill>
          <a:ln w="12700">
            <a:solidFill>
              <a:schemeClr val="tx1"/>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prstClr val="black"/>
                </a:solidFill>
                <a:latin typeface="メイリオ" panose="020B0604030504040204" pitchFamily="50" charset="-128"/>
                <a:ea typeface="メイリオ" panose="020B0604030504040204" pitchFamily="50" charset="-128"/>
              </a:rPr>
              <a:t>⑩</a:t>
            </a:r>
            <a:r>
              <a:rPr lang="ja-JP" altLang="en-US" sz="1400" b="1" dirty="0">
                <a:solidFill>
                  <a:prstClr val="black"/>
                </a:solidFill>
                <a:latin typeface="メイリオ" panose="020B0604030504040204" pitchFamily="50" charset="-128"/>
                <a:ea typeface="メイリオ" panose="020B0604030504040204" pitchFamily="50" charset="-128"/>
              </a:rPr>
              <a:t>呼気弁</a:t>
            </a:r>
          </a:p>
        </p:txBody>
      </p:sp>
      <p:sp>
        <p:nvSpPr>
          <p:cNvPr id="23" name="AutoShape 9">
            <a:extLst>
              <a:ext uri="{FF2B5EF4-FFF2-40B4-BE49-F238E27FC236}">
                <a16:creationId xmlns:a16="http://schemas.microsoft.com/office/drawing/2014/main" id="{80F124FE-7EB7-4795-A599-20DD9534144D}"/>
              </a:ext>
            </a:extLst>
          </p:cNvPr>
          <p:cNvSpPr>
            <a:spLocks noChangeArrowheads="1"/>
          </p:cNvSpPr>
          <p:nvPr/>
        </p:nvSpPr>
        <p:spPr bwMode="auto">
          <a:xfrm>
            <a:off x="4303162" y="3839553"/>
            <a:ext cx="1432236" cy="293471"/>
          </a:xfrm>
          <a:prstGeom prst="wedgeRoundRectCallout">
            <a:avLst>
              <a:gd name="adj1" fmla="val -46394"/>
              <a:gd name="adj2" fmla="val 186028"/>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srgbClr val="629DD1">
                    <a:lumMod val="50000"/>
                  </a:srgbClr>
                </a:solidFill>
                <a:latin typeface="メイリオ" panose="020B0604030504040204" pitchFamily="50" charset="-128"/>
                <a:ea typeface="メイリオ" panose="020B0604030504040204" pitchFamily="50" charset="-128"/>
              </a:rPr>
              <a:t>④</a:t>
            </a:r>
            <a:r>
              <a:rPr lang="ja-JP" altLang="en-US" sz="1400" b="1" dirty="0">
                <a:solidFill>
                  <a:srgbClr val="629DD1">
                    <a:lumMod val="50000"/>
                  </a:srgbClr>
                </a:solidFill>
                <a:latin typeface="メイリオ" panose="020B0604030504040204" pitchFamily="50" charset="-128"/>
                <a:ea typeface="メイリオ" panose="020B0604030504040204" pitchFamily="50" charset="-128"/>
              </a:rPr>
              <a:t>加温加湿器</a:t>
            </a:r>
          </a:p>
        </p:txBody>
      </p:sp>
      <p:sp>
        <p:nvSpPr>
          <p:cNvPr id="24" name="AutoShape 5">
            <a:extLst>
              <a:ext uri="{FF2B5EF4-FFF2-40B4-BE49-F238E27FC236}">
                <a16:creationId xmlns:a16="http://schemas.microsoft.com/office/drawing/2014/main" id="{2A32B13F-5BD9-4A18-A9B7-C7702E0E6E19}"/>
              </a:ext>
            </a:extLst>
          </p:cNvPr>
          <p:cNvSpPr>
            <a:spLocks noChangeArrowheads="1"/>
          </p:cNvSpPr>
          <p:nvPr/>
        </p:nvSpPr>
        <p:spPr bwMode="auto">
          <a:xfrm rot="10800000">
            <a:off x="4340748" y="5919315"/>
            <a:ext cx="1307019" cy="488208"/>
          </a:xfrm>
          <a:prstGeom prst="wedgeRoundRectCallout">
            <a:avLst>
              <a:gd name="adj1" fmla="val 39582"/>
              <a:gd name="adj2" fmla="val 116530"/>
              <a:gd name="adj3" fmla="val 16667"/>
            </a:avLst>
          </a:prstGeom>
          <a:solidFill>
            <a:srgbClr val="FFF0C1"/>
          </a:solidFill>
          <a:ln w="12700">
            <a:solidFill>
              <a:srgbClr val="FFA401"/>
            </a:solidFill>
            <a:miter lim="800000"/>
            <a:headEnd/>
            <a:tailEnd/>
          </a:ln>
        </p:spPr>
        <p:txBody>
          <a:bodyPr rot="10800000"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srgbClr val="FF6801"/>
                </a:solidFill>
                <a:latin typeface="メイリオ" panose="020B0604030504040204" pitchFamily="50" charset="-128"/>
                <a:ea typeface="メイリオ" panose="020B0604030504040204" pitchFamily="50" charset="-128"/>
              </a:rPr>
              <a:t>②</a:t>
            </a:r>
            <a:r>
              <a:rPr lang="ja-JP" altLang="en-US" sz="1400" b="1" dirty="0">
                <a:solidFill>
                  <a:srgbClr val="FF6801"/>
                </a:solidFill>
                <a:latin typeface="メイリオ" panose="020B0604030504040204" pitchFamily="50" charset="-128"/>
                <a:ea typeface="メイリオ" panose="020B0604030504040204" pitchFamily="50" charset="-128"/>
              </a:rPr>
              <a:t>バクテリア</a:t>
            </a:r>
            <a:br>
              <a:rPr lang="en-US" altLang="ja-JP" sz="1400" b="1" dirty="0">
                <a:solidFill>
                  <a:srgbClr val="FF6801"/>
                </a:solidFill>
                <a:latin typeface="メイリオ" panose="020B0604030504040204" pitchFamily="50" charset="-128"/>
                <a:ea typeface="メイリオ" panose="020B0604030504040204" pitchFamily="50" charset="-128"/>
              </a:rPr>
            </a:br>
            <a:r>
              <a:rPr lang="ja-JP" altLang="en-US" sz="1400" b="1" dirty="0">
                <a:solidFill>
                  <a:srgbClr val="FF6801"/>
                </a:solidFill>
                <a:latin typeface="メイリオ" panose="020B0604030504040204" pitchFamily="50" charset="-128"/>
                <a:ea typeface="メイリオ" panose="020B0604030504040204" pitchFamily="50" charset="-128"/>
              </a:rPr>
              <a:t>フィルター</a:t>
            </a:r>
          </a:p>
        </p:txBody>
      </p:sp>
      <p:sp>
        <p:nvSpPr>
          <p:cNvPr id="26" name="AutoShape 12">
            <a:extLst>
              <a:ext uri="{FF2B5EF4-FFF2-40B4-BE49-F238E27FC236}">
                <a16:creationId xmlns:a16="http://schemas.microsoft.com/office/drawing/2014/main" id="{C6CB3A61-B2E2-4520-88A4-EEE2012789C8}"/>
              </a:ext>
            </a:extLst>
          </p:cNvPr>
          <p:cNvSpPr>
            <a:spLocks noChangeArrowheads="1"/>
          </p:cNvSpPr>
          <p:nvPr/>
        </p:nvSpPr>
        <p:spPr bwMode="auto">
          <a:xfrm>
            <a:off x="3601617" y="3069417"/>
            <a:ext cx="1690511" cy="351735"/>
          </a:xfrm>
          <a:prstGeom prst="wedgeRoundRectCallout">
            <a:avLst>
              <a:gd name="adj1" fmla="val -55795"/>
              <a:gd name="adj2" fmla="val -102478"/>
              <a:gd name="adj3" fmla="val 16667"/>
            </a:avLst>
          </a:prstGeom>
          <a:solidFill>
            <a:schemeClr val="bg1">
              <a:lumMod val="95000"/>
            </a:schemeClr>
          </a:solidFill>
          <a:ln w="12700">
            <a:solidFill>
              <a:schemeClr val="tx1">
                <a:lumMod val="50000"/>
                <a:lumOff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呼気弁チューブ　</a:t>
            </a:r>
          </a:p>
        </p:txBody>
      </p:sp>
      <p:sp>
        <p:nvSpPr>
          <p:cNvPr id="28" name="AutoShape 12">
            <a:extLst>
              <a:ext uri="{FF2B5EF4-FFF2-40B4-BE49-F238E27FC236}">
                <a16:creationId xmlns:a16="http://schemas.microsoft.com/office/drawing/2014/main" id="{1A96B75B-41C2-4AB7-9B24-0DA0FD1CC61E}"/>
              </a:ext>
            </a:extLst>
          </p:cNvPr>
          <p:cNvSpPr>
            <a:spLocks noChangeArrowheads="1"/>
          </p:cNvSpPr>
          <p:nvPr/>
        </p:nvSpPr>
        <p:spPr bwMode="auto">
          <a:xfrm>
            <a:off x="891960" y="4111001"/>
            <a:ext cx="1401680" cy="383764"/>
          </a:xfrm>
          <a:prstGeom prst="wedgeRoundRectCallout">
            <a:avLst>
              <a:gd name="adj1" fmla="val 62527"/>
              <a:gd name="adj2" fmla="val -173635"/>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400" dirty="0">
                <a:solidFill>
                  <a:srgbClr val="629DD1">
                    <a:lumMod val="50000"/>
                  </a:srgbClr>
                </a:solidFill>
                <a:latin typeface="メイリオ" panose="020B0604030504040204" pitchFamily="50" charset="-128"/>
                <a:ea typeface="メイリオ" panose="020B0604030504040204" pitchFamily="50" charset="-128"/>
              </a:rPr>
              <a:t>加湿器の蒸留水</a:t>
            </a:r>
          </a:p>
        </p:txBody>
      </p:sp>
      <p:sp>
        <p:nvSpPr>
          <p:cNvPr id="40" name="AutoShape 9">
            <a:extLst>
              <a:ext uri="{FF2B5EF4-FFF2-40B4-BE49-F238E27FC236}">
                <a16:creationId xmlns:a16="http://schemas.microsoft.com/office/drawing/2014/main" id="{2587EEB4-9D8D-4FA7-B6FE-AA4B48622703}"/>
              </a:ext>
            </a:extLst>
          </p:cNvPr>
          <p:cNvSpPr>
            <a:spLocks noChangeArrowheads="1"/>
          </p:cNvSpPr>
          <p:nvPr/>
        </p:nvSpPr>
        <p:spPr bwMode="auto">
          <a:xfrm>
            <a:off x="5256869" y="5414469"/>
            <a:ext cx="1452302" cy="283456"/>
          </a:xfrm>
          <a:prstGeom prst="wedgeRoundRectCallout">
            <a:avLst>
              <a:gd name="adj1" fmla="val -62926"/>
              <a:gd name="adj2" fmla="val -145364"/>
              <a:gd name="adj3" fmla="val 16667"/>
            </a:avLst>
          </a:prstGeom>
          <a:solidFill>
            <a:srgbClr val="FFF0C1"/>
          </a:solidFill>
          <a:ln w="12700">
            <a:solidFill>
              <a:srgbClr val="FFA401"/>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srgbClr val="FF6801"/>
                </a:solidFill>
                <a:latin typeface="メイリオ" panose="020B0604030504040204" pitchFamily="50" charset="-128"/>
                <a:ea typeface="メイリオ" panose="020B0604030504040204" pitchFamily="50" charset="-128"/>
              </a:rPr>
              <a:t>①</a:t>
            </a:r>
            <a:r>
              <a:rPr lang="ja-JP" altLang="en-US" sz="1400" b="1">
                <a:solidFill>
                  <a:srgbClr val="FF6801"/>
                </a:solidFill>
                <a:latin typeface="メイリオ" panose="020B0604030504040204" pitchFamily="50" charset="-128"/>
                <a:ea typeface="メイリオ" panose="020B0604030504040204" pitchFamily="50" charset="-128"/>
              </a:rPr>
              <a:t>呼吸器本体</a:t>
            </a:r>
          </a:p>
        </p:txBody>
      </p:sp>
      <p:sp>
        <p:nvSpPr>
          <p:cNvPr id="41" name="AutoShape 9">
            <a:extLst>
              <a:ext uri="{FF2B5EF4-FFF2-40B4-BE49-F238E27FC236}">
                <a16:creationId xmlns:a16="http://schemas.microsoft.com/office/drawing/2014/main" id="{80D5FEC0-0086-4F88-A0EF-3834869B70A6}"/>
              </a:ext>
            </a:extLst>
          </p:cNvPr>
          <p:cNvSpPr>
            <a:spLocks noChangeArrowheads="1"/>
          </p:cNvSpPr>
          <p:nvPr/>
        </p:nvSpPr>
        <p:spPr bwMode="auto">
          <a:xfrm>
            <a:off x="6278322" y="2548673"/>
            <a:ext cx="2216787" cy="520742"/>
          </a:xfrm>
          <a:prstGeom prst="wedgeRoundRectCallout">
            <a:avLst>
              <a:gd name="adj1" fmla="val -78659"/>
              <a:gd name="adj2" fmla="val -66938"/>
              <a:gd name="adj3" fmla="val 16667"/>
            </a:avLst>
          </a:prstGeom>
          <a:solidFill>
            <a:schemeClr val="bg1">
              <a:lumMod val="95000"/>
            </a:schemeClr>
          </a:solidFill>
          <a:ln w="12700">
            <a:solidFill>
              <a:schemeClr val="tx1">
                <a:lumMod val="50000"/>
                <a:lumOff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prstClr val="black"/>
                </a:solidFill>
                <a:latin typeface="メイリオ" panose="020B0604030504040204" pitchFamily="50" charset="-128"/>
                <a:ea typeface="メイリオ" panose="020B0604030504040204" pitchFamily="50" charset="-128"/>
              </a:rPr>
              <a:t>⑨</a:t>
            </a:r>
            <a:r>
              <a:rPr lang="ja-JP" altLang="en-US" sz="1400" b="1" dirty="0">
                <a:solidFill>
                  <a:prstClr val="black"/>
                </a:solidFill>
                <a:latin typeface="メイリオ" panose="020B0604030504040204" pitchFamily="50" charset="-128"/>
                <a:ea typeface="メイリオ" panose="020B0604030504040204" pitchFamily="50" charset="-128"/>
              </a:rPr>
              <a:t>呼気回路</a:t>
            </a:r>
            <a:r>
              <a:rPr lang="en-US" altLang="ja-JP" sz="14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白</a:t>
            </a:r>
            <a:r>
              <a:rPr lang="en-US" altLang="ja-JP" sz="1400" b="1" dirty="0">
                <a:solidFill>
                  <a:prstClr val="black"/>
                </a:solidFill>
                <a:latin typeface="メイリオ" panose="020B0604030504040204" pitchFamily="50" charset="-128"/>
                <a:ea typeface="メイリオ" panose="020B0604030504040204" pitchFamily="50" charset="-128"/>
              </a:rPr>
              <a:t>)</a:t>
            </a:r>
          </a:p>
          <a:p>
            <a:pPr algn="ctr" defTabSz="873052">
              <a:spcBef>
                <a:spcPct val="0"/>
              </a:spcBef>
              <a:buNone/>
              <a:defRPr/>
            </a:pPr>
            <a:r>
              <a:rPr lang="ja-JP" altLang="en-US" sz="1200" dirty="0">
                <a:solidFill>
                  <a:prstClr val="black"/>
                </a:solidFill>
                <a:latin typeface="メイリオ" panose="020B0604030504040204" pitchFamily="50" charset="-128"/>
                <a:ea typeface="メイリオ" panose="020B0604030504040204" pitchFamily="50" charset="-128"/>
              </a:rPr>
              <a:t>フレックスチューブ→呼気弁</a:t>
            </a:r>
            <a:endParaRPr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42" name="AutoShape 9">
            <a:extLst>
              <a:ext uri="{FF2B5EF4-FFF2-40B4-BE49-F238E27FC236}">
                <a16:creationId xmlns:a16="http://schemas.microsoft.com/office/drawing/2014/main" id="{83F02AAB-7D23-4106-A740-6272222419A4}"/>
              </a:ext>
            </a:extLst>
          </p:cNvPr>
          <p:cNvSpPr>
            <a:spLocks noChangeArrowheads="1"/>
          </p:cNvSpPr>
          <p:nvPr/>
        </p:nvSpPr>
        <p:spPr bwMode="auto">
          <a:xfrm>
            <a:off x="684260" y="4774847"/>
            <a:ext cx="2126177" cy="535073"/>
          </a:xfrm>
          <a:prstGeom prst="wedgeRoundRectCallout">
            <a:avLst>
              <a:gd name="adj1" fmla="val 72760"/>
              <a:gd name="adj2" fmla="val -118048"/>
              <a:gd name="adj3" fmla="val 16667"/>
            </a:avLst>
          </a:prstGeom>
          <a:solidFill>
            <a:schemeClr val="accent1">
              <a:lumMod val="20000"/>
              <a:lumOff val="80000"/>
            </a:schemeClr>
          </a:solidFill>
          <a:ln w="12700">
            <a:solidFill>
              <a:srgbClr val="00206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srgbClr val="002060"/>
                </a:solidFill>
                <a:latin typeface="メイリオ" panose="020B0604030504040204" pitchFamily="50" charset="-128"/>
                <a:ea typeface="メイリオ" panose="020B0604030504040204" pitchFamily="50" charset="-128"/>
              </a:rPr>
              <a:t>⑤</a:t>
            </a:r>
            <a:r>
              <a:rPr lang="ja-JP" altLang="en-US" sz="1400" b="1" dirty="0">
                <a:solidFill>
                  <a:srgbClr val="002060"/>
                </a:solidFill>
                <a:latin typeface="メイリオ" panose="020B0604030504040204" pitchFamily="50" charset="-128"/>
                <a:ea typeface="メイリオ" panose="020B0604030504040204" pitchFamily="50" charset="-128"/>
              </a:rPr>
              <a:t>吸気回路</a:t>
            </a:r>
            <a:r>
              <a:rPr lang="en-US" altLang="ja-JP" sz="1400" b="1" dirty="0">
                <a:solidFill>
                  <a:srgbClr val="002060"/>
                </a:solidFill>
                <a:latin typeface="メイリオ" panose="020B0604030504040204" pitchFamily="50" charset="-128"/>
                <a:ea typeface="メイリオ" panose="020B0604030504040204" pitchFamily="50" charset="-128"/>
              </a:rPr>
              <a:t>(</a:t>
            </a:r>
            <a:r>
              <a:rPr lang="ja-JP" altLang="en-US" sz="1400" b="1" dirty="0">
                <a:solidFill>
                  <a:srgbClr val="002060"/>
                </a:solidFill>
                <a:latin typeface="メイリオ" panose="020B0604030504040204" pitchFamily="50" charset="-128"/>
                <a:ea typeface="メイリオ" panose="020B0604030504040204" pitchFamily="50" charset="-128"/>
              </a:rPr>
              <a:t>青</a:t>
            </a:r>
            <a:r>
              <a:rPr lang="en-US" altLang="ja-JP" sz="1400" b="1" dirty="0">
                <a:solidFill>
                  <a:srgbClr val="002060"/>
                </a:solidFill>
                <a:latin typeface="メイリオ" panose="020B0604030504040204" pitchFamily="50" charset="-128"/>
                <a:ea typeface="メイリオ" panose="020B0604030504040204" pitchFamily="50" charset="-128"/>
              </a:rPr>
              <a:t>)</a:t>
            </a:r>
          </a:p>
          <a:p>
            <a:pPr algn="ctr" defTabSz="873052">
              <a:spcBef>
                <a:spcPct val="0"/>
              </a:spcBef>
              <a:buNone/>
              <a:defRPr/>
            </a:pPr>
            <a:r>
              <a:rPr lang="ja-JP" altLang="en-US" sz="1200" dirty="0">
                <a:solidFill>
                  <a:srgbClr val="002060"/>
                </a:solidFill>
                <a:latin typeface="メイリオ" panose="020B0604030504040204" pitchFamily="50" charset="-128"/>
                <a:ea typeface="メイリオ" panose="020B0604030504040204" pitchFamily="50" charset="-128"/>
              </a:rPr>
              <a:t>加湿器➡︎フレックスチューブ</a:t>
            </a:r>
          </a:p>
        </p:txBody>
      </p:sp>
      <p:sp>
        <p:nvSpPr>
          <p:cNvPr id="43" name="AutoShape 9">
            <a:extLst>
              <a:ext uri="{FF2B5EF4-FFF2-40B4-BE49-F238E27FC236}">
                <a16:creationId xmlns:a16="http://schemas.microsoft.com/office/drawing/2014/main" id="{03162980-ABAC-4710-8F78-D87A15881962}"/>
              </a:ext>
            </a:extLst>
          </p:cNvPr>
          <p:cNvSpPr>
            <a:spLocks noChangeArrowheads="1"/>
          </p:cNvSpPr>
          <p:nvPr/>
        </p:nvSpPr>
        <p:spPr bwMode="auto">
          <a:xfrm>
            <a:off x="709871" y="5546072"/>
            <a:ext cx="1535790" cy="548331"/>
          </a:xfrm>
          <a:prstGeom prst="wedgeRoundRectCallout">
            <a:avLst>
              <a:gd name="adj1" fmla="val 69731"/>
              <a:gd name="adj2" fmla="val 19336"/>
              <a:gd name="adj3" fmla="val 16667"/>
            </a:avLst>
          </a:prstGeom>
          <a:solidFill>
            <a:schemeClr val="accent1">
              <a:lumMod val="20000"/>
              <a:lumOff val="80000"/>
            </a:schemeClr>
          </a:solidFill>
          <a:ln w="12700">
            <a:solidFill>
              <a:srgbClr val="002060"/>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en-US" altLang="ja-JP" sz="1400" b="1" dirty="0">
                <a:solidFill>
                  <a:srgbClr val="002060"/>
                </a:solidFill>
                <a:latin typeface="メイリオ" panose="020B0604030504040204" pitchFamily="50" charset="-128"/>
                <a:ea typeface="メイリオ" panose="020B0604030504040204" pitchFamily="50" charset="-128"/>
              </a:rPr>
              <a:t>③</a:t>
            </a:r>
            <a:r>
              <a:rPr lang="ja-JP" altLang="en-US" sz="1400" b="1" dirty="0">
                <a:solidFill>
                  <a:srgbClr val="002060"/>
                </a:solidFill>
                <a:latin typeface="メイリオ" panose="020B0604030504040204" pitchFamily="50" charset="-128"/>
                <a:ea typeface="メイリオ" panose="020B0604030504040204" pitchFamily="50" charset="-128"/>
              </a:rPr>
              <a:t>吸気回路</a:t>
            </a:r>
            <a:r>
              <a:rPr lang="en-US" altLang="ja-JP" sz="1400" b="1" dirty="0">
                <a:solidFill>
                  <a:srgbClr val="002060"/>
                </a:solidFill>
                <a:latin typeface="メイリオ" panose="020B0604030504040204" pitchFamily="50" charset="-128"/>
                <a:ea typeface="メイリオ" panose="020B0604030504040204" pitchFamily="50" charset="-128"/>
              </a:rPr>
              <a:t>(</a:t>
            </a:r>
            <a:r>
              <a:rPr lang="ja-JP" altLang="en-US" sz="1400" b="1" dirty="0">
                <a:solidFill>
                  <a:srgbClr val="002060"/>
                </a:solidFill>
                <a:latin typeface="メイリオ" panose="020B0604030504040204" pitchFamily="50" charset="-128"/>
                <a:ea typeface="メイリオ" panose="020B0604030504040204" pitchFamily="50" charset="-128"/>
              </a:rPr>
              <a:t>青</a:t>
            </a:r>
            <a:r>
              <a:rPr lang="en-US" altLang="ja-JP" sz="1400" b="1" dirty="0">
                <a:solidFill>
                  <a:srgbClr val="002060"/>
                </a:solidFill>
                <a:latin typeface="メイリオ" panose="020B0604030504040204" pitchFamily="50" charset="-128"/>
                <a:ea typeface="メイリオ" panose="020B0604030504040204" pitchFamily="50" charset="-128"/>
              </a:rPr>
              <a:t>)</a:t>
            </a:r>
          </a:p>
          <a:p>
            <a:pPr algn="ctr" defTabSz="873052">
              <a:spcBef>
                <a:spcPct val="0"/>
              </a:spcBef>
              <a:buNone/>
              <a:defRPr/>
            </a:pPr>
            <a:r>
              <a:rPr lang="ja-JP" altLang="en-US" sz="1200" dirty="0">
                <a:solidFill>
                  <a:srgbClr val="002060"/>
                </a:solidFill>
                <a:latin typeface="メイリオ" panose="020B0604030504040204" pitchFamily="50" charset="-128"/>
                <a:ea typeface="メイリオ" panose="020B0604030504040204" pitchFamily="50" charset="-128"/>
              </a:rPr>
              <a:t>呼吸器➡︎加湿器</a:t>
            </a:r>
          </a:p>
        </p:txBody>
      </p:sp>
      <p:sp>
        <p:nvSpPr>
          <p:cNvPr id="44" name="AutoShape 12">
            <a:extLst>
              <a:ext uri="{FF2B5EF4-FFF2-40B4-BE49-F238E27FC236}">
                <a16:creationId xmlns:a16="http://schemas.microsoft.com/office/drawing/2014/main" id="{DCCD28BE-45BF-4B2F-A4E2-83A063AE5A54}"/>
              </a:ext>
            </a:extLst>
          </p:cNvPr>
          <p:cNvSpPr>
            <a:spLocks noChangeArrowheads="1"/>
          </p:cNvSpPr>
          <p:nvPr/>
        </p:nvSpPr>
        <p:spPr bwMode="auto">
          <a:xfrm>
            <a:off x="791395" y="1692512"/>
            <a:ext cx="1251615" cy="520742"/>
          </a:xfrm>
          <a:prstGeom prst="wedgeRoundRectCallout">
            <a:avLst>
              <a:gd name="adj1" fmla="val 175219"/>
              <a:gd name="adj2" fmla="val -5250"/>
              <a:gd name="adj3" fmla="val 16667"/>
            </a:avLst>
          </a:prstGeom>
          <a:solidFill>
            <a:schemeClr val="accent3">
              <a:lumMod val="20000"/>
              <a:lumOff val="80000"/>
            </a:schemeClr>
          </a:solidFill>
          <a:ln w="12700">
            <a:solidFill>
              <a:schemeClr val="accent3">
                <a:lumMod val="50000"/>
              </a:schemeClr>
            </a:solidFill>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400" dirty="0">
                <a:solidFill>
                  <a:srgbClr val="629DD1">
                    <a:lumMod val="50000"/>
                  </a:srgbClr>
                </a:solidFill>
                <a:latin typeface="メイリオ" panose="020B0604030504040204" pitchFamily="50" charset="-128"/>
                <a:ea typeface="メイリオ" panose="020B0604030504040204" pitchFamily="50" charset="-128"/>
              </a:rPr>
              <a:t>回路内</a:t>
            </a:r>
            <a:endParaRPr lang="en-US" altLang="ja-JP" sz="1400" dirty="0">
              <a:solidFill>
                <a:srgbClr val="629DD1">
                  <a:lumMod val="50000"/>
                </a:srgbClr>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400" dirty="0">
                <a:solidFill>
                  <a:srgbClr val="629DD1">
                    <a:lumMod val="50000"/>
                  </a:srgbClr>
                </a:solidFill>
                <a:latin typeface="メイリオ" panose="020B0604030504040204" pitchFamily="50" charset="-128"/>
                <a:ea typeface="メイリオ" panose="020B0604030504040204" pitchFamily="50" charset="-128"/>
              </a:rPr>
              <a:t>温度センサー</a:t>
            </a:r>
          </a:p>
        </p:txBody>
      </p:sp>
      <p:sp>
        <p:nvSpPr>
          <p:cNvPr id="45" name="AutoShape 7">
            <a:extLst>
              <a:ext uri="{FF2B5EF4-FFF2-40B4-BE49-F238E27FC236}">
                <a16:creationId xmlns:a16="http://schemas.microsoft.com/office/drawing/2014/main" id="{57645B30-656E-4283-9AFC-EE2B226B476F}"/>
              </a:ext>
            </a:extLst>
          </p:cNvPr>
          <p:cNvSpPr>
            <a:spLocks noChangeArrowheads="1"/>
          </p:cNvSpPr>
          <p:nvPr/>
        </p:nvSpPr>
        <p:spPr bwMode="auto">
          <a:xfrm>
            <a:off x="681041" y="2572222"/>
            <a:ext cx="1647341" cy="994387"/>
          </a:xfrm>
          <a:prstGeom prst="wedgeRoundRectCallout">
            <a:avLst>
              <a:gd name="adj1" fmla="val 116831"/>
              <a:gd name="adj2" fmla="val -61479"/>
              <a:gd name="adj3" fmla="val 16667"/>
            </a:avLst>
          </a:prstGeom>
          <a:solidFill>
            <a:schemeClr val="bg1"/>
          </a:solidFill>
          <a:ln w="12700">
            <a:solidFill>
              <a:schemeClr val="tx1"/>
            </a:solidFill>
            <a:prstDash val="dash"/>
            <a:miter lim="800000"/>
            <a:headEnd/>
            <a:tailEnd/>
          </a:ln>
        </p:spPr>
        <p:txBody>
          <a:bodyPr lIns="0" tIns="50400" rIns="0" bIns="0"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73052">
              <a:spcBef>
                <a:spcPct val="0"/>
              </a:spcBef>
              <a:buNone/>
              <a:defRPr/>
            </a:pPr>
            <a:r>
              <a:rPr lang="ja-JP" altLang="en-US" sz="1400" dirty="0">
                <a:solidFill>
                  <a:prstClr val="black"/>
                </a:solidFill>
                <a:latin typeface="メイリオ" panose="020B0604030504040204" pitchFamily="50" charset="-128"/>
                <a:ea typeface="メイリオ" panose="020B0604030504040204" pitchFamily="50" charset="-128"/>
              </a:rPr>
              <a:t>ウオータートラップの代わりにここから回路内水滴が出てくるタイプ</a:t>
            </a:r>
          </a:p>
        </p:txBody>
      </p:sp>
      <p:sp>
        <p:nvSpPr>
          <p:cNvPr id="21" name="正方形/長方形 2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92650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2E325A32-3ED7-41BE-BCEA-D70FF668040F}"/>
              </a:ext>
            </a:extLst>
          </p:cNvPr>
          <p:cNvSpPr/>
          <p:nvPr/>
        </p:nvSpPr>
        <p:spPr>
          <a:xfrm>
            <a:off x="2720375" y="3049854"/>
            <a:ext cx="4097870" cy="2990130"/>
          </a:xfrm>
          <a:prstGeom prst="ellipse">
            <a:avLst/>
          </a:prstGeom>
          <a:gradFill flip="none" rotWithShape="1">
            <a:gsLst>
              <a:gs pos="100000">
                <a:schemeClr val="bg1"/>
              </a:gs>
              <a:gs pos="0">
                <a:srgbClr val="FFF0C1"/>
              </a:gs>
            </a:gsLst>
            <a:path path="circle">
              <a:fillToRect l="50000" t="50000" r="50000" b="50000"/>
            </a:path>
            <a:tileRect/>
          </a:gradFill>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加温加湿器とウォータートラップ</a:t>
            </a:r>
            <a:endParaRPr lang="ja-JP" altLang="en-US" sz="1800" dirty="0"/>
          </a:p>
        </p:txBody>
      </p:sp>
      <p:pic>
        <p:nvPicPr>
          <p:cNvPr id="14" name="Picture 5" descr="人工呼吸器回路の実際 002">
            <a:extLst>
              <a:ext uri="{FF2B5EF4-FFF2-40B4-BE49-F238E27FC236}">
                <a16:creationId xmlns:a16="http://schemas.microsoft.com/office/drawing/2014/main" id="{14230D3D-928C-4EB3-83A7-69CFD1627B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5679" y="3380905"/>
            <a:ext cx="2854062" cy="305737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37C434F3-AC74-4D7B-8666-BB499409C20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57890" y="2448459"/>
            <a:ext cx="2537612" cy="34363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6">
            <a:extLst>
              <a:ext uri="{FF2B5EF4-FFF2-40B4-BE49-F238E27FC236}">
                <a16:creationId xmlns:a16="http://schemas.microsoft.com/office/drawing/2014/main" id="{3B083433-132D-4952-8F65-9F2B4D9D6B26}"/>
              </a:ext>
            </a:extLst>
          </p:cNvPr>
          <p:cNvSpPr>
            <a:spLocks noChangeArrowheads="1"/>
          </p:cNvSpPr>
          <p:nvPr/>
        </p:nvSpPr>
        <p:spPr bwMode="auto">
          <a:xfrm>
            <a:off x="1509198" y="5406380"/>
            <a:ext cx="2335252" cy="836008"/>
          </a:xfrm>
          <a:prstGeom prst="wedgeRoundRectCallout">
            <a:avLst>
              <a:gd name="adj1" fmla="val -31591"/>
              <a:gd name="adj2" fmla="val -117564"/>
              <a:gd name="adj3" fmla="val 16667"/>
            </a:avLst>
          </a:prstGeom>
          <a:solidFill>
            <a:schemeClr val="accent1">
              <a:lumMod val="60000"/>
              <a:lumOff val="40000"/>
            </a:schemeClr>
          </a:solidFill>
          <a:ln>
            <a:headEnd/>
            <a:tailEnd/>
          </a:ln>
          <a:effectLst/>
        </p:spPr>
        <p:style>
          <a:lnRef idx="0">
            <a:schemeClr val="accent2"/>
          </a:lnRef>
          <a:fillRef idx="3">
            <a:schemeClr val="accent2"/>
          </a:fillRef>
          <a:effectRef idx="3">
            <a:schemeClr val="accent2"/>
          </a:effectRef>
          <a:fontRef idx="minor">
            <a:schemeClr val="lt1"/>
          </a:fontRef>
        </p:style>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b="1" dirty="0">
                <a:solidFill>
                  <a:schemeClr val="bg1"/>
                </a:solidFill>
                <a:latin typeface="メイリオ" panose="020B0604030504040204" pitchFamily="50" charset="-128"/>
                <a:ea typeface="メイリオ" panose="020B0604030504040204" pitchFamily="50" charset="-128"/>
              </a:rPr>
              <a:t>ヒーター部分などが熱くなっていることがあり、やけどに注意</a:t>
            </a:r>
          </a:p>
        </p:txBody>
      </p:sp>
      <p:sp>
        <p:nvSpPr>
          <p:cNvPr id="17" name="テキスト ボックス 16">
            <a:extLst>
              <a:ext uri="{FF2B5EF4-FFF2-40B4-BE49-F238E27FC236}">
                <a16:creationId xmlns:a16="http://schemas.microsoft.com/office/drawing/2014/main" id="{F8D7039C-D1F8-49E2-BB8A-559DFCF5520C}"/>
              </a:ext>
            </a:extLst>
          </p:cNvPr>
          <p:cNvSpPr txBox="1"/>
          <p:nvPr/>
        </p:nvSpPr>
        <p:spPr>
          <a:xfrm>
            <a:off x="690341" y="1663787"/>
            <a:ext cx="3807106" cy="427123"/>
          </a:xfrm>
          <a:prstGeom prst="roundRect">
            <a:avLst/>
          </a:prstGeom>
          <a:solidFill>
            <a:schemeClr val="bg1"/>
          </a:solidFill>
          <a:ln>
            <a:solidFill>
              <a:schemeClr val="accent2">
                <a:lumMod val="75000"/>
              </a:schemeClr>
            </a:solidFill>
          </a:ln>
          <a:effectLst/>
        </p:spPr>
        <p:style>
          <a:lnRef idx="2">
            <a:schemeClr val="accent2"/>
          </a:lnRef>
          <a:fillRef idx="1">
            <a:schemeClr val="lt1"/>
          </a:fillRef>
          <a:effectRef idx="0">
            <a:schemeClr val="accent2"/>
          </a:effectRef>
          <a:fontRef idx="minor">
            <a:schemeClr val="dk1"/>
          </a:fontRef>
        </p:style>
        <p:txBody>
          <a:bodyPr wrap="square" tIns="72000" bIns="36000" rtlCol="0" anchor="ctr" anchorCtr="0">
            <a:spAutoFit/>
          </a:bodyPr>
          <a:lstStyle/>
          <a:p>
            <a:pPr algn="ctr"/>
            <a:r>
              <a:rPr lang="ja-JP" altLang="en-US" dirty="0">
                <a:latin typeface="メイリオ" panose="020B0604030504040204" pitchFamily="50" charset="-128"/>
                <a:ea typeface="メイリオ" panose="020B0604030504040204" pitchFamily="50" charset="-128"/>
              </a:rPr>
              <a:t>適度な温度と湿度が保たれる</a:t>
            </a:r>
          </a:p>
        </p:txBody>
      </p:sp>
      <p:pic>
        <p:nvPicPr>
          <p:cNvPr id="19" name="Picture 6">
            <a:extLst>
              <a:ext uri="{FF2B5EF4-FFF2-40B4-BE49-F238E27FC236}">
                <a16:creationId xmlns:a16="http://schemas.microsoft.com/office/drawing/2014/main" id="{85D16741-F65A-4726-A67F-9D796D6D9628}"/>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180704" y="2025321"/>
            <a:ext cx="3512314" cy="1123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5997B148-1548-46E3-8623-312774BA0C37}"/>
              </a:ext>
            </a:extLst>
          </p:cNvPr>
          <p:cNvSpPr txBox="1"/>
          <p:nvPr/>
        </p:nvSpPr>
        <p:spPr>
          <a:xfrm>
            <a:off x="4725298" y="1965535"/>
            <a:ext cx="1970531" cy="334313"/>
          </a:xfrm>
          <a:prstGeom prst="rect">
            <a:avLst/>
          </a:prstGeom>
          <a:solidFill>
            <a:schemeClr val="bg1"/>
          </a:solidFill>
          <a:ln w="12700">
            <a:solidFill>
              <a:srgbClr val="002060"/>
            </a:solidFill>
          </a:ln>
          <a:effectLst/>
        </p:spPr>
        <p:txBody>
          <a:bodyPr wrap="square" tIns="72000" rtlCol="0" anchor="ctr" anchorCtr="0">
            <a:spAutoFit/>
          </a:bodyPr>
          <a:lstStyle/>
          <a:p>
            <a:pPr fontAlgn="base">
              <a:spcBef>
                <a:spcPct val="0"/>
              </a:spcBef>
              <a:spcAft>
                <a:spcPct val="0"/>
              </a:spcAft>
            </a:pPr>
            <a:r>
              <a:rPr lang="ja-JP" altLang="en-US" sz="1400" b="1" dirty="0">
                <a:solidFill>
                  <a:srgbClr val="000000"/>
                </a:solidFill>
                <a:latin typeface="メイリオ" panose="020B0604030504040204" pitchFamily="50" charset="-128"/>
                <a:ea typeface="メイリオ" panose="020B0604030504040204" pitchFamily="50" charset="-128"/>
              </a:rPr>
              <a:t>外出時の人工鼻使用例</a:t>
            </a:r>
          </a:p>
        </p:txBody>
      </p:sp>
      <p:cxnSp>
        <p:nvCxnSpPr>
          <p:cNvPr id="25" name="直線矢印コネクタ 24">
            <a:extLst>
              <a:ext uri="{FF2B5EF4-FFF2-40B4-BE49-F238E27FC236}">
                <a16:creationId xmlns:a16="http://schemas.microsoft.com/office/drawing/2014/main" id="{E9167AD1-C4F5-4C20-8F64-2FA1431544DC}"/>
              </a:ext>
            </a:extLst>
          </p:cNvPr>
          <p:cNvCxnSpPr/>
          <p:nvPr/>
        </p:nvCxnSpPr>
        <p:spPr>
          <a:xfrm>
            <a:off x="6740691" y="2232376"/>
            <a:ext cx="294308" cy="290408"/>
          </a:xfrm>
          <a:prstGeom prst="straightConnector1">
            <a:avLst/>
          </a:prstGeom>
          <a:ln w="57150">
            <a:solidFill>
              <a:srgbClr val="FF000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D5EA032D-CE51-43EC-B759-5EF0EC4F3829}"/>
              </a:ext>
            </a:extLst>
          </p:cNvPr>
          <p:cNvPicPr>
            <a:picLocks noChangeAspect="1"/>
          </p:cNvPicPr>
          <p:nvPr/>
        </p:nvPicPr>
        <p:blipFill>
          <a:blip r:embed="rId6"/>
          <a:stretch>
            <a:fillRect/>
          </a:stretch>
        </p:blipFill>
        <p:spPr>
          <a:xfrm>
            <a:off x="4592939" y="2789201"/>
            <a:ext cx="1440391" cy="1123942"/>
          </a:xfrm>
          <a:prstGeom prst="rect">
            <a:avLst/>
          </a:prstGeom>
          <a:effectLst/>
        </p:spPr>
      </p:pic>
      <p:sp>
        <p:nvSpPr>
          <p:cNvPr id="29" name="角丸四角形吹き出し 20">
            <a:extLst>
              <a:ext uri="{FF2B5EF4-FFF2-40B4-BE49-F238E27FC236}">
                <a16:creationId xmlns:a16="http://schemas.microsoft.com/office/drawing/2014/main" id="{848A8D29-D211-4B8A-AF41-B6BEF82EFAEC}"/>
              </a:ext>
            </a:extLst>
          </p:cNvPr>
          <p:cNvSpPr/>
          <p:nvPr/>
        </p:nvSpPr>
        <p:spPr>
          <a:xfrm>
            <a:off x="4551930" y="5510853"/>
            <a:ext cx="2962800" cy="867634"/>
          </a:xfrm>
          <a:prstGeom prst="wedgeRoundRectCallout">
            <a:avLst>
              <a:gd name="adj1" fmla="val 65580"/>
              <a:gd name="adj2" fmla="val -44071"/>
              <a:gd name="adj3" fmla="val 16667"/>
            </a:avLst>
          </a:prstGeom>
          <a:solidFill>
            <a:schemeClr val="accent1">
              <a:lumMod val="60000"/>
              <a:lumOff val="40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a:solidFill>
                  <a:schemeClr val="bg1"/>
                </a:solidFill>
                <a:latin typeface="メイリオ" panose="020B0604030504040204" pitchFamily="50" charset="-128"/>
                <a:ea typeface="メイリオ" panose="020B0604030504040204" pitchFamily="50" charset="-128"/>
              </a:rPr>
              <a:t>ウォータートラップから水が回路に流れないように注意！</a:t>
            </a:r>
            <a:endParaRPr lang="en-US" altLang="ja-JP" sz="1600" b="1" dirty="0">
              <a:solidFill>
                <a:schemeClr val="bg1"/>
              </a:solidFill>
              <a:latin typeface="メイリオ" panose="020B0604030504040204" pitchFamily="50" charset="-128"/>
              <a:ea typeface="メイリオ" panose="020B0604030504040204" pitchFamily="50" charset="-128"/>
            </a:endParaRPr>
          </a:p>
          <a:p>
            <a:pPr algn="ctr"/>
            <a:r>
              <a:rPr lang="ja-JP" altLang="en-US" sz="1600" b="1" dirty="0">
                <a:solidFill>
                  <a:schemeClr val="bg1"/>
                </a:solidFill>
                <a:latin typeface="メイリオ" panose="020B0604030504040204" pitchFamily="50" charset="-128"/>
                <a:ea typeface="メイリオ" panose="020B0604030504040204" pitchFamily="50" charset="-128"/>
              </a:rPr>
              <a:t>（位置と、水の量）</a:t>
            </a:r>
          </a:p>
        </p:txBody>
      </p:sp>
      <p:sp>
        <p:nvSpPr>
          <p:cNvPr id="30" name="テキスト ボックス 29">
            <a:extLst>
              <a:ext uri="{FF2B5EF4-FFF2-40B4-BE49-F238E27FC236}">
                <a16:creationId xmlns:a16="http://schemas.microsoft.com/office/drawing/2014/main" id="{660DD43F-52B1-40BB-92CE-CB0F6F0D409B}"/>
              </a:ext>
            </a:extLst>
          </p:cNvPr>
          <p:cNvSpPr txBox="1"/>
          <p:nvPr/>
        </p:nvSpPr>
        <p:spPr>
          <a:xfrm>
            <a:off x="3331616" y="4148305"/>
            <a:ext cx="2854062" cy="1107996"/>
          </a:xfrm>
          <a:prstGeom prst="rect">
            <a:avLst/>
          </a:prstGeom>
          <a:noFill/>
          <a:effectLst/>
        </p:spPr>
        <p:txBody>
          <a:bodyPr wrap="square" lIns="0" tIns="0" rIns="0" bIns="0" rtlCol="0">
            <a:spAutoFit/>
          </a:bodyPr>
          <a:lstStyle/>
          <a:p>
            <a:pPr algn="ctr"/>
            <a:r>
              <a:rPr lang="ja-JP" altLang="en-US" b="1" dirty="0">
                <a:latin typeface="メイリオ" panose="020B0604030504040204" pitchFamily="50" charset="-128"/>
                <a:ea typeface="メイリオ" panose="020B0604030504040204" pitchFamily="50" charset="-128"/>
              </a:rPr>
              <a:t>加温加湿器が傾いたり、ウォータートラップに</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水がたまり過ぎて、</a:t>
            </a:r>
            <a:br>
              <a:rPr lang="en-US" altLang="ja-JP" b="1" dirty="0">
                <a:latin typeface="メイリオ" panose="020B0604030504040204" pitchFamily="50" charset="-128"/>
                <a:ea typeface="メイリオ" panose="020B0604030504040204" pitchFamily="50" charset="-128"/>
              </a:rPr>
            </a:br>
            <a:r>
              <a:rPr lang="ja-JP" altLang="en-US" b="1" dirty="0">
                <a:solidFill>
                  <a:srgbClr val="FF0000"/>
                </a:solidFill>
                <a:latin typeface="メイリオ" panose="020B0604030504040204" pitchFamily="50" charset="-128"/>
                <a:ea typeface="メイリオ" panose="020B0604030504040204" pitchFamily="50" charset="-128"/>
              </a:rPr>
              <a:t>回路に水が入ると危険！</a:t>
            </a:r>
          </a:p>
        </p:txBody>
      </p:sp>
      <p:sp>
        <p:nvSpPr>
          <p:cNvPr id="31" name="角丸四角形吹き出し 4">
            <a:extLst>
              <a:ext uri="{FF2B5EF4-FFF2-40B4-BE49-F238E27FC236}">
                <a16:creationId xmlns:a16="http://schemas.microsoft.com/office/drawing/2014/main" id="{26A30890-27AA-473B-9C4D-5BD64862D3EF}"/>
              </a:ext>
            </a:extLst>
          </p:cNvPr>
          <p:cNvSpPr/>
          <p:nvPr/>
        </p:nvSpPr>
        <p:spPr>
          <a:xfrm>
            <a:off x="2608736" y="2272957"/>
            <a:ext cx="1888709" cy="621620"/>
          </a:xfrm>
          <a:prstGeom prst="wedgeRoundRectCallout">
            <a:avLst>
              <a:gd name="adj1" fmla="val -61361"/>
              <a:gd name="adj2" fmla="val 204345"/>
              <a:gd name="adj3" fmla="val 16667"/>
            </a:avLst>
          </a:prstGeom>
          <a:solidFill>
            <a:schemeClr val="accent1">
              <a:lumMod val="60000"/>
              <a:lumOff val="40000"/>
            </a:schemeClr>
          </a:solidFill>
          <a:ln/>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dirty="0">
                <a:latin typeface="メイリオ" panose="020B0604030504040204" pitchFamily="50" charset="-128"/>
                <a:ea typeface="メイリオ" panose="020B0604030504040204" pitchFamily="50" charset="-128"/>
              </a:rPr>
              <a:t>水が少なくなっていないか注意！</a:t>
            </a:r>
          </a:p>
        </p:txBody>
      </p:sp>
      <p:sp>
        <p:nvSpPr>
          <p:cNvPr id="32" name="テキスト ボックス 31">
            <a:extLst>
              <a:ext uri="{FF2B5EF4-FFF2-40B4-BE49-F238E27FC236}">
                <a16:creationId xmlns:a16="http://schemas.microsoft.com/office/drawing/2014/main" id="{13007DD2-8C35-447F-B4EC-B05B6CE801BF}"/>
              </a:ext>
            </a:extLst>
          </p:cNvPr>
          <p:cNvSpPr txBox="1"/>
          <p:nvPr/>
        </p:nvSpPr>
        <p:spPr>
          <a:xfrm>
            <a:off x="668339" y="6373605"/>
            <a:ext cx="1915909" cy="230832"/>
          </a:xfrm>
          <a:prstGeom prst="rect">
            <a:avLst/>
          </a:prstGeom>
          <a:noFill/>
          <a:effectLst/>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0" name="正方形/長方形 1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3819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個々の呼吸器で確認しておくべきこと</a:t>
            </a:r>
            <a:endParaRPr lang="zh-TW" altLang="en-US" sz="2799" dirty="0"/>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620715" y="1628776"/>
            <a:ext cx="5855391" cy="506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398429" indent="-398429">
              <a:lnSpc>
                <a:spcPct val="125000"/>
              </a:lnSpc>
              <a:spcBef>
                <a:spcPts val="1800"/>
              </a:spcBef>
              <a:buClr>
                <a:schemeClr val="tx1"/>
              </a:buClr>
              <a:buNone/>
            </a:pPr>
            <a:r>
              <a:rPr lang="ja-JP" altLang="en-US" sz="2401" dirty="0">
                <a:solidFill>
                  <a:srgbClr val="000000"/>
                </a:solidFill>
                <a:latin typeface="メイリオ" panose="020B0604030504040204" pitchFamily="50" charset="-128"/>
                <a:ea typeface="メイリオ" panose="020B0604030504040204" pitchFamily="50" charset="-128"/>
              </a:rPr>
              <a:t>● 電源スイッチの位置</a:t>
            </a:r>
            <a:endParaRPr lang="en-US" altLang="ja-JP" sz="2401" dirty="0">
              <a:solidFill>
                <a:srgbClr val="000000"/>
              </a:solidFill>
              <a:latin typeface="メイリオ" panose="020B0604030504040204" pitchFamily="50" charset="-128"/>
              <a:ea typeface="メイリオ" panose="020B0604030504040204" pitchFamily="50" charset="-128"/>
            </a:endParaRPr>
          </a:p>
          <a:p>
            <a:pPr marL="398429" indent="-398429">
              <a:lnSpc>
                <a:spcPct val="125000"/>
              </a:lnSpc>
              <a:spcBef>
                <a:spcPts val="1800"/>
              </a:spcBef>
              <a:buClr>
                <a:schemeClr val="tx1"/>
              </a:buClr>
              <a:buNone/>
            </a:pPr>
            <a:r>
              <a:rPr lang="ja-JP" altLang="en-US" sz="2401" dirty="0">
                <a:solidFill>
                  <a:srgbClr val="00B050"/>
                </a:solidFill>
                <a:latin typeface="メイリオ" panose="020B0604030504040204" pitchFamily="50" charset="-128"/>
                <a:ea typeface="メイリオ" panose="020B0604030504040204" pitchFamily="50" charset="-128"/>
              </a:rPr>
              <a:t>●</a:t>
            </a:r>
            <a:r>
              <a:rPr lang="ja-JP" altLang="en-US" sz="2401" dirty="0">
                <a:solidFill>
                  <a:srgbClr val="000000"/>
                </a:solidFill>
                <a:latin typeface="メイリオ" panose="020B0604030504040204" pitchFamily="50" charset="-128"/>
                <a:ea typeface="メイリオ" panose="020B0604030504040204" pitchFamily="50" charset="-128"/>
              </a:rPr>
              <a:t> 使用している電源の種類の表示</a:t>
            </a:r>
            <a:br>
              <a:rPr lang="en-US" altLang="ja-JP" sz="2401"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校内では交流電源が使用されていることを確認</a:t>
            </a:r>
          </a:p>
          <a:p>
            <a:pPr marL="398429" indent="-398429">
              <a:lnSpc>
                <a:spcPct val="125000"/>
              </a:lnSpc>
              <a:spcBef>
                <a:spcPts val="1800"/>
              </a:spcBef>
              <a:buClr>
                <a:schemeClr val="tx1"/>
              </a:buClr>
              <a:buNone/>
            </a:pPr>
            <a:r>
              <a:rPr lang="ja-JP" altLang="en-US" sz="2401" dirty="0">
                <a:solidFill>
                  <a:srgbClr val="FF0000"/>
                </a:solidFill>
                <a:latin typeface="メイリオ" panose="020B0604030504040204" pitchFamily="50" charset="-128"/>
                <a:ea typeface="メイリオ" panose="020B0604030504040204" pitchFamily="50" charset="-128"/>
              </a:rPr>
              <a:t>●</a:t>
            </a:r>
            <a:r>
              <a:rPr lang="ja-JP" altLang="en-US" sz="2401" dirty="0">
                <a:solidFill>
                  <a:srgbClr val="000000"/>
                </a:solidFill>
                <a:latin typeface="メイリオ" panose="020B0604030504040204" pitchFamily="50" charset="-128"/>
                <a:ea typeface="メイリオ" panose="020B0604030504040204" pitchFamily="50" charset="-128"/>
              </a:rPr>
              <a:t> 各種アラーム表示の位置</a:t>
            </a:r>
            <a:br>
              <a:rPr lang="en-US" altLang="ja-JP" sz="2401"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アラーム消音ボタンの位置</a:t>
            </a:r>
          </a:p>
          <a:p>
            <a:pPr marL="398429" indent="-398429">
              <a:lnSpc>
                <a:spcPct val="125000"/>
              </a:lnSpc>
              <a:spcBef>
                <a:spcPts val="1800"/>
              </a:spcBef>
              <a:buClr>
                <a:schemeClr val="tx1"/>
              </a:buClr>
              <a:buNone/>
            </a:pPr>
            <a:r>
              <a:rPr lang="ja-JP" altLang="en-US" sz="2401" dirty="0">
                <a:solidFill>
                  <a:srgbClr val="00B0F0"/>
                </a:solidFill>
                <a:latin typeface="メイリオ" panose="020B0604030504040204" pitchFamily="50" charset="-128"/>
                <a:ea typeface="メイリオ" panose="020B0604030504040204" pitchFamily="50" charset="-128"/>
              </a:rPr>
              <a:t>●</a:t>
            </a:r>
            <a:r>
              <a:rPr lang="ja-JP" altLang="en-US" sz="2401" dirty="0">
                <a:solidFill>
                  <a:srgbClr val="000000"/>
                </a:solidFill>
                <a:latin typeface="メイリオ" panose="020B0604030504040204" pitchFamily="50" charset="-128"/>
                <a:ea typeface="メイリオ" panose="020B0604030504040204" pitchFamily="50" charset="-128"/>
              </a:rPr>
              <a:t> 実測値の表示</a:t>
            </a:r>
            <a:br>
              <a:rPr lang="en-US" altLang="ja-JP" sz="2401" dirty="0">
                <a:solidFill>
                  <a:srgbClr val="000000"/>
                </a:solidFill>
                <a:latin typeface="メイリオ" panose="020B0604030504040204" pitchFamily="50" charset="-128"/>
                <a:ea typeface="メイリオ" panose="020B0604030504040204" pitchFamily="50" charset="-128"/>
              </a:rPr>
            </a:br>
            <a:r>
              <a:rPr lang="ja-JP" altLang="en-US" sz="2000" dirty="0">
                <a:solidFill>
                  <a:srgbClr val="000000"/>
                </a:solidFill>
                <a:latin typeface="メイリオ" panose="020B0604030504040204" pitchFamily="50" charset="-128"/>
                <a:ea typeface="メイリオ" panose="020B0604030504040204" pitchFamily="50" charset="-128"/>
              </a:rPr>
              <a:t>（気道内圧　呼吸回数　１回換気量など）</a:t>
            </a:r>
            <a:endParaRPr lang="ja-JP" altLang="en-US" sz="2401" dirty="0">
              <a:solidFill>
                <a:srgbClr val="000000"/>
              </a:solidFill>
              <a:latin typeface="メイリオ" panose="020B0604030504040204" pitchFamily="50" charset="-128"/>
              <a:ea typeface="メイリオ" panose="020B0604030504040204" pitchFamily="50" charset="-128"/>
            </a:endParaRPr>
          </a:p>
        </p:txBody>
      </p:sp>
      <p:sp>
        <p:nvSpPr>
          <p:cNvPr id="7" name="Oval 4">
            <a:extLst>
              <a:ext uri="{FF2B5EF4-FFF2-40B4-BE49-F238E27FC236}">
                <a16:creationId xmlns:a16="http://schemas.microsoft.com/office/drawing/2014/main" id="{FB867371-7710-460E-B4B4-067094E3287E}"/>
              </a:ext>
            </a:extLst>
          </p:cNvPr>
          <p:cNvSpPr>
            <a:spLocks noChangeArrowheads="1"/>
          </p:cNvSpPr>
          <p:nvPr/>
        </p:nvSpPr>
        <p:spPr bwMode="auto">
          <a:xfrm>
            <a:off x="8036297" y="1736174"/>
            <a:ext cx="506600" cy="449547"/>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8" name="Rectangle 5">
            <a:extLst>
              <a:ext uri="{FF2B5EF4-FFF2-40B4-BE49-F238E27FC236}">
                <a16:creationId xmlns:a16="http://schemas.microsoft.com/office/drawing/2014/main" id="{F0C48CE3-CD4F-45D2-AA22-86BB9FA3D89C}"/>
              </a:ext>
            </a:extLst>
          </p:cNvPr>
          <p:cNvSpPr>
            <a:spLocks noChangeArrowheads="1"/>
          </p:cNvSpPr>
          <p:nvPr/>
        </p:nvSpPr>
        <p:spPr bwMode="auto">
          <a:xfrm>
            <a:off x="8142575" y="1630507"/>
            <a:ext cx="294044" cy="1766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9" name="Line 6">
            <a:extLst>
              <a:ext uri="{FF2B5EF4-FFF2-40B4-BE49-F238E27FC236}">
                <a16:creationId xmlns:a16="http://schemas.microsoft.com/office/drawing/2014/main" id="{B878E471-3307-47ED-AEF5-AA4B6D2FB4C3}"/>
              </a:ext>
            </a:extLst>
          </p:cNvPr>
          <p:cNvSpPr>
            <a:spLocks noChangeShapeType="1"/>
          </p:cNvSpPr>
          <p:nvPr/>
        </p:nvSpPr>
        <p:spPr bwMode="auto">
          <a:xfrm>
            <a:off x="8289598" y="1595481"/>
            <a:ext cx="1" cy="34842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latin typeface="メイリオ" panose="020B0604030504040204" pitchFamily="50" charset="-128"/>
              <a:ea typeface="メイリオ" panose="020B0604030504040204" pitchFamily="50" charset="-128"/>
            </a:endParaRPr>
          </a:p>
        </p:txBody>
      </p:sp>
      <p:sp>
        <p:nvSpPr>
          <p:cNvPr id="12" name="Oval 11">
            <a:extLst>
              <a:ext uri="{FF2B5EF4-FFF2-40B4-BE49-F238E27FC236}">
                <a16:creationId xmlns:a16="http://schemas.microsoft.com/office/drawing/2014/main" id="{E6E39AD5-9F7B-4666-89D0-10E2C71A67E3}"/>
              </a:ext>
            </a:extLst>
          </p:cNvPr>
          <p:cNvSpPr>
            <a:spLocks noChangeArrowheads="1"/>
          </p:cNvSpPr>
          <p:nvPr/>
        </p:nvSpPr>
        <p:spPr bwMode="auto">
          <a:xfrm>
            <a:off x="8036295" y="3794264"/>
            <a:ext cx="506601" cy="508000"/>
          </a:xfrm>
          <a:prstGeom prst="ellipse">
            <a:avLst/>
          </a:prstGeom>
          <a:solidFill>
            <a:srgbClr val="FF000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3" name="AutoShape 12">
            <a:extLst>
              <a:ext uri="{FF2B5EF4-FFF2-40B4-BE49-F238E27FC236}">
                <a16:creationId xmlns:a16="http://schemas.microsoft.com/office/drawing/2014/main" id="{6267FC9A-78F6-4B36-98D6-BBBF8BAB37A7}"/>
              </a:ext>
            </a:extLst>
          </p:cNvPr>
          <p:cNvSpPr>
            <a:spLocks noChangeArrowheads="1"/>
          </p:cNvSpPr>
          <p:nvPr/>
        </p:nvSpPr>
        <p:spPr bwMode="auto">
          <a:xfrm rot="5593962">
            <a:off x="8225923" y="3398497"/>
            <a:ext cx="127349" cy="190324"/>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02F1E5A1-F01F-4C50-9B10-4E76B2B7C189}"/>
              </a:ext>
            </a:extLst>
          </p:cNvPr>
          <p:cNvGrpSpPr/>
          <p:nvPr/>
        </p:nvGrpSpPr>
        <p:grpSpPr>
          <a:xfrm>
            <a:off x="7685450" y="2506915"/>
            <a:ext cx="1208289" cy="510979"/>
            <a:chOff x="7612808" y="2585534"/>
            <a:chExt cx="1208290" cy="510980"/>
          </a:xfrm>
        </p:grpSpPr>
        <p:sp>
          <p:nvSpPr>
            <p:cNvPr id="10" name="Oval 8">
              <a:extLst>
                <a:ext uri="{FF2B5EF4-FFF2-40B4-BE49-F238E27FC236}">
                  <a16:creationId xmlns:a16="http://schemas.microsoft.com/office/drawing/2014/main" id="{9332BF67-D026-4304-B3E8-C7E19E74A908}"/>
                </a:ext>
              </a:extLst>
            </p:cNvPr>
            <p:cNvSpPr>
              <a:spLocks noChangeArrowheads="1"/>
            </p:cNvSpPr>
            <p:nvPr/>
          </p:nvSpPr>
          <p:spPr bwMode="auto">
            <a:xfrm>
              <a:off x="7612808" y="2588513"/>
              <a:ext cx="506601" cy="508001"/>
            </a:xfrm>
            <a:prstGeom prst="ellipse">
              <a:avLst/>
            </a:prstGeom>
            <a:solidFill>
              <a:srgbClr val="92D05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1" name="AutoShape 9">
              <a:extLst>
                <a:ext uri="{FF2B5EF4-FFF2-40B4-BE49-F238E27FC236}">
                  <a16:creationId xmlns:a16="http://schemas.microsoft.com/office/drawing/2014/main" id="{47E1643B-F20C-4E8F-8CF0-28F4DD21DC4A}"/>
                </a:ext>
              </a:extLst>
            </p:cNvPr>
            <p:cNvSpPr>
              <a:spLocks noChangeArrowheads="1"/>
            </p:cNvSpPr>
            <p:nvPr/>
          </p:nvSpPr>
          <p:spPr bwMode="auto">
            <a:xfrm rot="5593962">
              <a:off x="8195998" y="2853788"/>
              <a:ext cx="127350" cy="190326"/>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sp>
          <p:nvSpPr>
            <p:cNvPr id="14" name="Oval 8">
              <a:extLst>
                <a:ext uri="{FF2B5EF4-FFF2-40B4-BE49-F238E27FC236}">
                  <a16:creationId xmlns:a16="http://schemas.microsoft.com/office/drawing/2014/main" id="{A8F8724B-28BB-4636-9104-AF6CC92B17C1}"/>
                </a:ext>
              </a:extLst>
            </p:cNvPr>
            <p:cNvSpPr>
              <a:spLocks noChangeArrowheads="1"/>
            </p:cNvSpPr>
            <p:nvPr/>
          </p:nvSpPr>
          <p:spPr bwMode="auto">
            <a:xfrm>
              <a:off x="8314497" y="2585534"/>
              <a:ext cx="506601" cy="508001"/>
            </a:xfrm>
            <a:prstGeom prst="ellipse">
              <a:avLst/>
            </a:prstGeom>
            <a:no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endParaRPr lang="ja-JP" altLang="en-US" sz="1700">
                <a:solidFill>
                  <a:prstClr val="black"/>
                </a:solidFill>
                <a:latin typeface="メイリオ" panose="020B0604030504040204" pitchFamily="50" charset="-128"/>
                <a:ea typeface="メイリオ" panose="020B0604030504040204" pitchFamily="50" charset="-128"/>
              </a:endParaRPr>
            </a:p>
          </p:txBody>
        </p:sp>
      </p:grpSp>
      <p:sp>
        <p:nvSpPr>
          <p:cNvPr id="15" name="テキスト ボックス 14">
            <a:extLst>
              <a:ext uri="{FF2B5EF4-FFF2-40B4-BE49-F238E27FC236}">
                <a16:creationId xmlns:a16="http://schemas.microsoft.com/office/drawing/2014/main" id="{C076C17B-2E57-407B-9519-9A5AEDE111B9}"/>
              </a:ext>
            </a:extLst>
          </p:cNvPr>
          <p:cNvSpPr txBox="1"/>
          <p:nvPr/>
        </p:nvSpPr>
        <p:spPr>
          <a:xfrm>
            <a:off x="7621281" y="3309391"/>
            <a:ext cx="1336633" cy="323165"/>
          </a:xfrm>
          <a:prstGeom prst="rect">
            <a:avLst/>
          </a:prstGeom>
          <a:noFill/>
          <a:ln>
            <a:solidFill>
              <a:schemeClr val="tx1">
                <a:lumMod val="65000"/>
                <a:lumOff val="35000"/>
              </a:schemeClr>
            </a:solidFill>
          </a:ln>
        </p:spPr>
        <p:txBody>
          <a:bodyPr wrap="square" bIns="0" rtlCol="0" anchor="ctr" anchorCtr="0">
            <a:spAutoFit/>
          </a:bodyPr>
          <a:lstStyle/>
          <a:p>
            <a:pPr algn="ct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低圧　警報</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62827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呼吸器のアラームの意味すること</a:t>
            </a:r>
          </a:p>
        </p:txBody>
      </p:sp>
      <p:graphicFrame>
        <p:nvGraphicFramePr>
          <p:cNvPr id="16" name="表 15">
            <a:extLst>
              <a:ext uri="{FF2B5EF4-FFF2-40B4-BE49-F238E27FC236}">
                <a16:creationId xmlns:a16="http://schemas.microsoft.com/office/drawing/2014/main" id="{6A58D628-9D87-49A3-AE7A-D8860FBA7D0A}"/>
              </a:ext>
            </a:extLst>
          </p:cNvPr>
          <p:cNvGraphicFramePr>
            <a:graphicFrameLocks noGrp="1"/>
          </p:cNvGraphicFramePr>
          <p:nvPr>
            <p:extLst>
              <p:ext uri="{D42A27DB-BD31-4B8C-83A1-F6EECF244321}">
                <p14:modId xmlns:p14="http://schemas.microsoft.com/office/powerpoint/2010/main" val="937969084"/>
              </p:ext>
            </p:extLst>
          </p:nvPr>
        </p:nvGraphicFramePr>
        <p:xfrm>
          <a:off x="681038" y="1628778"/>
          <a:ext cx="8332334" cy="4881555"/>
        </p:xfrm>
        <a:graphic>
          <a:graphicData uri="http://schemas.openxmlformats.org/drawingml/2006/table">
            <a:tbl>
              <a:tblPr firstRow="1" bandRow="1">
                <a:tableStyleId>{5FD0F851-EC5A-4D38-B0AD-8093EC10F338}</a:tableStyleId>
              </a:tblPr>
              <a:tblGrid>
                <a:gridCol w="1888160">
                  <a:extLst>
                    <a:ext uri="{9D8B030D-6E8A-4147-A177-3AD203B41FA5}">
                      <a16:colId xmlns:a16="http://schemas.microsoft.com/office/drawing/2014/main" val="20000"/>
                    </a:ext>
                  </a:extLst>
                </a:gridCol>
                <a:gridCol w="6444174">
                  <a:extLst>
                    <a:ext uri="{9D8B030D-6E8A-4147-A177-3AD203B41FA5}">
                      <a16:colId xmlns:a16="http://schemas.microsoft.com/office/drawing/2014/main" val="20001"/>
                    </a:ext>
                  </a:extLst>
                </a:gridCol>
              </a:tblGrid>
              <a:tr h="401639">
                <a:tc>
                  <a:txBody>
                    <a:bodyPr/>
                    <a:lstStyle/>
                    <a:p>
                      <a:pPr>
                        <a:lnSpc>
                          <a:spcPct val="120000"/>
                        </a:lnSpc>
                      </a:pPr>
                      <a:r>
                        <a:rPr kumimoji="1" lang="ja-JP" altLang="en-US" sz="1700" dirty="0">
                          <a:solidFill>
                            <a:schemeClr val="bg1"/>
                          </a:solidFill>
                          <a:latin typeface="メイリオ" panose="020B0604030504040204" pitchFamily="50" charset="-128"/>
                          <a:ea typeface="メイリオ" panose="020B0604030504040204" pitchFamily="50" charset="-128"/>
                        </a:rPr>
                        <a:t>アラーム表示</a:t>
                      </a:r>
                      <a:endParaRPr kumimoji="1" lang="ja-JP" altLang="en-US" sz="1700" dirty="0">
                        <a:solidFill>
                          <a:schemeClr val="bg1"/>
                        </a:solidFill>
                        <a:latin typeface="メイリオ" panose="020B0604030504040204" pitchFamily="50" charset="-128"/>
                        <a:ea typeface="メイリオ" panose="020B0604030504040204" pitchFamily="50" charset="-128"/>
                        <a:cs typeface="ＭＳ ゴシック"/>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50000"/>
                      </a:schemeClr>
                    </a:solidFill>
                  </a:tcPr>
                </a:tc>
                <a:tc>
                  <a:txBody>
                    <a:bodyPr/>
                    <a:lstStyle/>
                    <a:p>
                      <a:pPr>
                        <a:lnSpc>
                          <a:spcPct val="120000"/>
                        </a:lnSpc>
                      </a:pPr>
                      <a:r>
                        <a:rPr kumimoji="1" lang="ja-JP" altLang="en-US" sz="1600" dirty="0">
                          <a:solidFill>
                            <a:schemeClr val="bg1"/>
                          </a:solidFill>
                          <a:latin typeface="メイリオ" panose="020B0604030504040204" pitchFamily="50" charset="-128"/>
                          <a:ea typeface="メイリオ" panose="020B0604030504040204" pitchFamily="50" charset="-128"/>
                          <a:cs typeface="ＭＳ ゴシック"/>
                        </a:rPr>
                        <a:t>機種によってアラーム表示が異なるので個々に学習する必要あり</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785207">
                <a:tc>
                  <a:txBody>
                    <a:bodyPr/>
                    <a:lstStyle/>
                    <a:p>
                      <a:pPr>
                        <a:lnSpc>
                          <a:spcPct val="120000"/>
                        </a:lnSpc>
                      </a:pPr>
                      <a:r>
                        <a:rPr kumimoji="1" lang="ja-JP" altLang="en-US" sz="1700" b="0" dirty="0">
                          <a:latin typeface="メイリオ" panose="020B0604030504040204" pitchFamily="50" charset="-128"/>
                          <a:ea typeface="メイリオ" panose="020B0604030504040204" pitchFamily="50" charset="-128"/>
                          <a:cs typeface="メイリオ"/>
                        </a:rPr>
                        <a:t>低圧</a:t>
                      </a:r>
                      <a:r>
                        <a:rPr kumimoji="1" lang="ja-JP" altLang="ja-JP" sz="1700" b="0" dirty="0">
                          <a:latin typeface="メイリオ" panose="020B0604030504040204" pitchFamily="50" charset="-128"/>
                          <a:ea typeface="メイリオ" panose="020B0604030504040204" pitchFamily="50" charset="-128"/>
                          <a:cs typeface="メイリオ"/>
                        </a:rPr>
                        <a:t>　</a:t>
                      </a:r>
                      <a:r>
                        <a:rPr kumimoji="1" lang="ja-JP" altLang="en-US" sz="1700" b="0" dirty="0">
                          <a:latin typeface="メイリオ" panose="020B0604030504040204" pitchFamily="50" charset="-128"/>
                          <a:ea typeface="メイリオ" panose="020B0604030504040204" pitchFamily="50" charset="-128"/>
                          <a:cs typeface="メイリオ"/>
                        </a:rPr>
                        <a:t>無呼吸</a:t>
                      </a:r>
                      <a:endParaRPr kumimoji="1" lang="en-US" altLang="ja-JP" sz="1700" b="0" dirty="0">
                        <a:latin typeface="メイリオ" panose="020B0604030504040204" pitchFamily="50" charset="-128"/>
                        <a:ea typeface="メイリオ" panose="020B0604030504040204" pitchFamily="50" charset="-128"/>
                        <a:cs typeface="メイリオ"/>
                      </a:endParaRPr>
                    </a:p>
                    <a:p>
                      <a:pPr>
                        <a:lnSpc>
                          <a:spcPct val="120000"/>
                        </a:lnSpc>
                      </a:pPr>
                      <a:r>
                        <a:rPr kumimoji="1" lang="ja-JP" altLang="en-US" sz="1700" b="0" dirty="0">
                          <a:latin typeface="メイリオ" panose="020B0604030504040204" pitchFamily="50" charset="-128"/>
                          <a:ea typeface="メイリオ" panose="020B0604030504040204" pitchFamily="50" charset="-128"/>
                          <a:cs typeface="メイリオ"/>
                        </a:rPr>
                        <a:t>回路外れ</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kumimoji="1" lang="ja-JP" altLang="en-US" sz="1700" dirty="0">
                          <a:solidFill>
                            <a:srgbClr val="FF0000"/>
                          </a:solidFill>
                          <a:latin typeface="メイリオ" panose="020B0604030504040204" pitchFamily="50" charset="-128"/>
                          <a:ea typeface="メイリオ" panose="020B0604030504040204" pitchFamily="50" charset="-128"/>
                        </a:rPr>
                        <a:t>気管カニューレと回路の接続外れ　気管カニューレ抜去</a:t>
                      </a:r>
                      <a:endParaRPr kumimoji="1" lang="en-US" altLang="ja-JP" sz="1700"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700" dirty="0">
                          <a:solidFill>
                            <a:schemeClr val="tx1"/>
                          </a:solidFill>
                          <a:latin typeface="メイリオ" panose="020B0604030504040204" pitchFamily="50" charset="-128"/>
                          <a:ea typeface="メイリオ" panose="020B0604030504040204" pitchFamily="50" charset="-128"/>
                        </a:rPr>
                        <a:t>呼吸器回路の破損や脱落</a:t>
                      </a:r>
                      <a:endParaRPr kumimoji="1" lang="en-US" altLang="ja-JP" sz="1700" dirty="0">
                        <a:latin typeface="メイリオ" panose="020B0604030504040204" pitchFamily="50" charset="-128"/>
                        <a:ea typeface="メイリオ" panose="020B0604030504040204" pitchFamily="50" charset="-128"/>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859001">
                <a:tc>
                  <a:txBody>
                    <a:bodyPr/>
                    <a:lstStyle/>
                    <a:p>
                      <a:pPr>
                        <a:lnSpc>
                          <a:spcPct val="120000"/>
                        </a:lnSpc>
                      </a:pPr>
                      <a:r>
                        <a:rPr kumimoji="1" lang="ja-JP" altLang="en-US" sz="1700" b="0" dirty="0">
                          <a:latin typeface="メイリオ" panose="020B0604030504040204" pitchFamily="50" charset="-128"/>
                          <a:ea typeface="メイリオ" panose="020B0604030504040204" pitchFamily="50" charset="-128"/>
                          <a:cs typeface="メイリオ"/>
                        </a:rPr>
                        <a:t>分時換気量上限</a:t>
                      </a:r>
                      <a:endParaRPr kumimoji="1" lang="en-US" altLang="ja-JP" sz="1700" b="0" dirty="0">
                        <a:latin typeface="メイリオ" panose="020B0604030504040204" pitchFamily="50" charset="-128"/>
                        <a:ea typeface="メイリオ" panose="020B0604030504040204" pitchFamily="50" charset="-128"/>
                        <a:cs typeface="メイリオ"/>
                      </a:endParaRPr>
                    </a:p>
                    <a:p>
                      <a:pPr>
                        <a:lnSpc>
                          <a:spcPct val="120000"/>
                        </a:lnSpc>
                      </a:pPr>
                      <a:r>
                        <a:rPr kumimoji="1" lang="en-US" altLang="ja-JP" sz="1700" b="0" dirty="0">
                          <a:latin typeface="メイリオ" panose="020B0604030504040204" pitchFamily="50" charset="-128"/>
                          <a:ea typeface="メイリオ" panose="020B0604030504040204" pitchFamily="50" charset="-128"/>
                          <a:cs typeface="メイリオ"/>
                        </a:rPr>
                        <a:t>1</a:t>
                      </a:r>
                      <a:r>
                        <a:rPr kumimoji="1" lang="ja-JP" altLang="en-US" sz="1700" b="0" dirty="0">
                          <a:latin typeface="メイリオ" panose="020B0604030504040204" pitchFamily="50" charset="-128"/>
                          <a:ea typeface="メイリオ" panose="020B0604030504040204" pitchFamily="50" charset="-128"/>
                          <a:cs typeface="メイリオ"/>
                        </a:rPr>
                        <a:t>回換気量上限</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marL="0" marR="0" indent="0" algn="l" defTabSz="457200" rtl="0" eaLnBrk="1" fontAlgn="auto" latinLnBrk="0" hangingPunct="1">
                        <a:lnSpc>
                          <a:spcPct val="120000"/>
                        </a:lnSpc>
                        <a:spcBef>
                          <a:spcPts val="0"/>
                        </a:spcBef>
                        <a:spcAft>
                          <a:spcPts val="0"/>
                        </a:spcAft>
                        <a:buClrTx/>
                        <a:buSzTx/>
                        <a:buFontTx/>
                        <a:buNone/>
                        <a:tabLst/>
                        <a:defRPr/>
                      </a:pPr>
                      <a:r>
                        <a:rPr kumimoji="1" lang="ja-JP" altLang="en-US" sz="1700" dirty="0">
                          <a:solidFill>
                            <a:schemeClr val="tx1"/>
                          </a:solidFill>
                          <a:latin typeface="メイリオ" panose="020B0604030504040204" pitchFamily="50" charset="-128"/>
                          <a:ea typeface="メイリオ" panose="020B0604030504040204" pitchFamily="50" charset="-128"/>
                        </a:rPr>
                        <a:t>気管カニューレと回路の接続外れ </a:t>
                      </a:r>
                      <a:r>
                        <a:rPr kumimoji="1" lang="ja-JP" altLang="en-US" sz="1700" dirty="0">
                          <a:solidFill>
                            <a:srgbClr val="FF0000"/>
                          </a:solidFill>
                          <a:latin typeface="メイリオ" panose="020B0604030504040204" pitchFamily="50" charset="-128"/>
                          <a:ea typeface="メイリオ" panose="020B0604030504040204" pitchFamily="50" charset="-128"/>
                        </a:rPr>
                        <a:t>気管カニューレ抜けかかり</a:t>
                      </a:r>
                      <a:endParaRPr kumimoji="1" lang="ja-JP" altLang="en-US" sz="1700" dirty="0">
                        <a:latin typeface="メイリオ" panose="020B0604030504040204" pitchFamily="50" charset="-128"/>
                        <a:ea typeface="メイリオ" panose="020B0604030504040204" pitchFamily="50" charset="-128"/>
                        <a:cs typeface="ＭＳ ゴシック"/>
                      </a:endParaRPr>
                    </a:p>
                    <a:p>
                      <a:pPr marL="0" marR="0" indent="0" algn="l" defTabSz="457200" rtl="0" eaLnBrk="1" fontAlgn="auto" latinLnBrk="0" hangingPunct="1">
                        <a:lnSpc>
                          <a:spcPct val="120000"/>
                        </a:lnSpc>
                        <a:spcBef>
                          <a:spcPts val="0"/>
                        </a:spcBef>
                        <a:spcAft>
                          <a:spcPts val="0"/>
                        </a:spcAft>
                        <a:buClrTx/>
                        <a:buSzTx/>
                        <a:buFontTx/>
                        <a:buNone/>
                        <a:tabLst/>
                        <a:defRPr/>
                      </a:pPr>
                      <a:r>
                        <a:rPr kumimoji="1" lang="ja-JP" altLang="en-US" sz="1700" dirty="0">
                          <a:solidFill>
                            <a:srgbClr val="FF0000"/>
                          </a:solidFill>
                          <a:latin typeface="メイリオ" panose="020B0604030504040204" pitchFamily="50" charset="-128"/>
                          <a:ea typeface="メイリオ" panose="020B0604030504040204" pitchFamily="50" charset="-128"/>
                        </a:rPr>
                        <a:t>筋緊張低下やカニューレ固定の緩みによるリークの増加　　</a:t>
                      </a:r>
                      <a:endParaRPr kumimoji="1" lang="ja-JP" altLang="en-US" sz="1700" dirty="0">
                        <a:latin typeface="メイリオ" panose="020B0604030504040204" pitchFamily="50" charset="-128"/>
                        <a:ea typeface="メイリオ" panose="020B0604030504040204" pitchFamily="50" charset="-128"/>
                        <a:cs typeface="ＭＳ ゴシック"/>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019555">
                <a:tc>
                  <a:txBody>
                    <a:bodyPr/>
                    <a:lstStyle/>
                    <a:p>
                      <a:pPr>
                        <a:lnSpc>
                          <a:spcPct val="120000"/>
                        </a:lnSpc>
                      </a:pPr>
                      <a:r>
                        <a:rPr kumimoji="1" lang="ja-JP" altLang="en-US" sz="1700" b="0" dirty="0">
                          <a:latin typeface="メイリオ" panose="020B0604030504040204" pitchFamily="50" charset="-128"/>
                          <a:ea typeface="メイリオ" panose="020B0604030504040204" pitchFamily="50" charset="-128"/>
                          <a:cs typeface="メイリオ"/>
                        </a:rPr>
                        <a:t>高圧</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700" dirty="0">
                          <a:solidFill>
                            <a:srgbClr val="FF0000"/>
                          </a:solidFill>
                          <a:latin typeface="メイリオ" panose="020B0604030504040204" pitchFamily="50" charset="-128"/>
                          <a:ea typeface="メイリオ" panose="020B0604030504040204" pitchFamily="50" charset="-128"/>
                        </a:rPr>
                        <a:t>咳込み　息こらえ</a:t>
                      </a:r>
                      <a:r>
                        <a:rPr kumimoji="1" lang="ja-JP" altLang="en-US" sz="1700" dirty="0">
                          <a:latin typeface="メイリオ" panose="020B0604030504040204" pitchFamily="50" charset="-128"/>
                          <a:ea typeface="メイリオ" panose="020B0604030504040204" pitchFamily="50" charset="-128"/>
                        </a:rPr>
                        <a:t>　</a:t>
                      </a:r>
                      <a:endParaRPr kumimoji="1" lang="en-US" altLang="ja-JP" sz="170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700" dirty="0">
                          <a:latin typeface="メイリオ" panose="020B0604030504040204" pitchFamily="50" charset="-128"/>
                          <a:ea typeface="メイリオ" panose="020B0604030504040204" pitchFamily="50" charset="-128"/>
                        </a:rPr>
                        <a:t>呼吸回路や圧ラインチューブの閉塞</a:t>
                      </a:r>
                      <a:endParaRPr kumimoji="1" lang="en-US" altLang="ja-JP" sz="170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700" dirty="0">
                          <a:latin typeface="メイリオ" panose="020B0604030504040204" pitchFamily="50" charset="-128"/>
                          <a:ea typeface="メイリオ" panose="020B0604030504040204" pitchFamily="50" charset="-128"/>
                          <a:cs typeface="ＭＳ ゴシック"/>
                        </a:rPr>
                        <a:t>気管カニューレの閉塞</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extLst>
                  <a:ext uri="{0D108BD9-81ED-4DB2-BD59-A6C34878D82A}">
                    <a16:rowId xmlns:a16="http://schemas.microsoft.com/office/drawing/2014/main" val="10003"/>
                  </a:ext>
                </a:extLst>
              </a:tr>
              <a:tr h="1077821">
                <a:tc>
                  <a:txBody>
                    <a:bodyPr/>
                    <a:lstStyle/>
                    <a:p>
                      <a:pPr>
                        <a:lnSpc>
                          <a:spcPct val="120000"/>
                        </a:lnSpc>
                      </a:pPr>
                      <a:r>
                        <a:rPr kumimoji="1" lang="ja-JP" altLang="en-US" sz="1700" b="0" dirty="0">
                          <a:latin typeface="メイリオ" panose="020B0604030504040204" pitchFamily="50" charset="-128"/>
                          <a:ea typeface="メイリオ" panose="020B0604030504040204" pitchFamily="50" charset="-128"/>
                          <a:cs typeface="メイリオ"/>
                        </a:rPr>
                        <a:t>分時換気量下限</a:t>
                      </a:r>
                      <a:endParaRPr kumimoji="1" lang="en-US" altLang="ja-JP" sz="1700" b="0" dirty="0">
                        <a:latin typeface="メイリオ" panose="020B0604030504040204" pitchFamily="50" charset="-128"/>
                        <a:ea typeface="メイリオ" panose="020B0604030504040204" pitchFamily="50" charset="-128"/>
                        <a:cs typeface="メイリオ"/>
                      </a:endParaRPr>
                    </a:p>
                    <a:p>
                      <a:pPr>
                        <a:lnSpc>
                          <a:spcPct val="120000"/>
                        </a:lnSpc>
                      </a:pPr>
                      <a:r>
                        <a:rPr kumimoji="1" lang="en-US" altLang="ja-JP" sz="1700" b="0" dirty="0">
                          <a:latin typeface="メイリオ" panose="020B0604030504040204" pitchFamily="50" charset="-128"/>
                          <a:ea typeface="メイリオ" panose="020B0604030504040204" pitchFamily="50" charset="-128"/>
                          <a:cs typeface="メイリオ"/>
                        </a:rPr>
                        <a:t>1</a:t>
                      </a:r>
                      <a:r>
                        <a:rPr kumimoji="1" lang="ja-JP" altLang="en-US" sz="1700" b="0" dirty="0">
                          <a:latin typeface="メイリオ" panose="020B0604030504040204" pitchFamily="50" charset="-128"/>
                          <a:ea typeface="メイリオ" panose="020B0604030504040204" pitchFamily="50" charset="-128"/>
                          <a:cs typeface="メイリオ"/>
                        </a:rPr>
                        <a:t>回換気量下限</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tc>
                  <a:txBody>
                    <a:bodyPr/>
                    <a:lstStyle/>
                    <a:p>
                      <a:pPr>
                        <a:lnSpc>
                          <a:spcPct val="120000"/>
                        </a:lnSpc>
                      </a:pPr>
                      <a:r>
                        <a:rPr kumimoji="1" lang="ja-JP" altLang="en-US" sz="1700" dirty="0">
                          <a:solidFill>
                            <a:srgbClr val="FF0000"/>
                          </a:solidFill>
                          <a:latin typeface="メイリオ" panose="020B0604030504040204" pitchFamily="50" charset="-128"/>
                          <a:ea typeface="メイリオ" panose="020B0604030504040204" pitchFamily="50" charset="-128"/>
                        </a:rPr>
                        <a:t>気道の痰詰まり　</a:t>
                      </a:r>
                      <a:endParaRPr kumimoji="1" lang="en-US" altLang="ja-JP" sz="1700"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700" dirty="0">
                          <a:solidFill>
                            <a:srgbClr val="FF0000"/>
                          </a:solidFill>
                          <a:latin typeface="メイリオ" panose="020B0604030504040204" pitchFamily="50" charset="-128"/>
                          <a:ea typeface="メイリオ" panose="020B0604030504040204" pitchFamily="50" charset="-128"/>
                        </a:rPr>
                        <a:t>気管カニューレ先端の位置不良による</a:t>
                      </a:r>
                      <a:r>
                        <a:rPr kumimoji="1" lang="ja-JP" altLang="en-US" sz="1700" u="none" dirty="0">
                          <a:solidFill>
                            <a:srgbClr val="FF0000"/>
                          </a:solidFill>
                          <a:latin typeface="メイリオ" panose="020B0604030504040204" pitchFamily="50" charset="-128"/>
                          <a:ea typeface="メイリオ" panose="020B0604030504040204" pitchFamily="50" charset="-128"/>
                        </a:rPr>
                        <a:t>換気不良</a:t>
                      </a:r>
                      <a:endParaRPr kumimoji="1" lang="en-US" altLang="ja-JP" sz="1700" u="none" dirty="0">
                        <a:solidFill>
                          <a:srgbClr val="FF0000"/>
                        </a:solidFill>
                        <a:latin typeface="メイリオ" panose="020B0604030504040204" pitchFamily="50" charset="-128"/>
                        <a:ea typeface="メイリオ" panose="020B0604030504040204" pitchFamily="50" charset="-128"/>
                      </a:endParaRPr>
                    </a:p>
                    <a:p>
                      <a:pPr>
                        <a:lnSpc>
                          <a:spcPct val="120000"/>
                        </a:lnSpc>
                      </a:pPr>
                      <a:r>
                        <a:rPr kumimoji="1" lang="ja-JP" altLang="en-US" sz="1700" dirty="0">
                          <a:solidFill>
                            <a:srgbClr val="FF0000"/>
                          </a:solidFill>
                          <a:latin typeface="メイリオ" panose="020B0604030504040204" pitchFamily="50" charset="-128"/>
                          <a:ea typeface="メイリオ" panose="020B0604030504040204" pitchFamily="50" charset="-128"/>
                        </a:rPr>
                        <a:t>緊張亢進などによる胸郭コンプライアンスの低下　</a:t>
                      </a:r>
                      <a:r>
                        <a:rPr kumimoji="1" lang="ja-JP" altLang="en-US" sz="1700" dirty="0">
                          <a:latin typeface="メイリオ" panose="020B0604030504040204" pitchFamily="50" charset="-128"/>
                          <a:ea typeface="メイリオ" panose="020B0604030504040204" pitchFamily="50" charset="-128"/>
                        </a:rPr>
                        <a:t>　　</a:t>
                      </a:r>
                      <a:endParaRPr kumimoji="1" lang="ja-JP" altLang="en-US" sz="1700" dirty="0">
                        <a:latin typeface="メイリオ" panose="020B0604030504040204" pitchFamily="50" charset="-128"/>
                        <a:ea typeface="メイリオ" panose="020B0604030504040204" pitchFamily="50" charset="-128"/>
                        <a:cs typeface="ＭＳ ゴシック"/>
                      </a:endParaRPr>
                    </a:p>
                  </a:txBody>
                  <a:tcPr marL="91441" marR="91441"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0F9E7"/>
                    </a:solidFill>
                  </a:tcPr>
                </a:tc>
                <a:extLst>
                  <a:ext uri="{0D108BD9-81ED-4DB2-BD59-A6C34878D82A}">
                    <a16:rowId xmlns:a16="http://schemas.microsoft.com/office/drawing/2014/main" val="10004"/>
                  </a:ext>
                </a:extLst>
              </a:tr>
              <a:tr h="738332">
                <a:tc>
                  <a:txBody>
                    <a:bodyPr/>
                    <a:lstStyle/>
                    <a:p>
                      <a:pPr>
                        <a:lnSpc>
                          <a:spcPct val="120000"/>
                        </a:lnSpc>
                      </a:pPr>
                      <a:r>
                        <a:rPr kumimoji="1" lang="en-US" altLang="ja-JP" sz="1600" b="0" dirty="0">
                          <a:latin typeface="メイリオ" panose="020B0604030504040204" pitchFamily="50" charset="-128"/>
                          <a:ea typeface="メイリオ" panose="020B0604030504040204" pitchFamily="50" charset="-128"/>
                          <a:cs typeface="メイリオ"/>
                        </a:rPr>
                        <a:t>AC</a:t>
                      </a:r>
                      <a:r>
                        <a:rPr kumimoji="1" lang="ja-JP" altLang="en-US" sz="1600" b="0" dirty="0">
                          <a:latin typeface="メイリオ" panose="020B0604030504040204" pitchFamily="50" charset="-128"/>
                          <a:ea typeface="メイリオ" panose="020B0604030504040204" pitchFamily="50" charset="-128"/>
                          <a:cs typeface="メイリオ"/>
                        </a:rPr>
                        <a:t>電源不良</a:t>
                      </a:r>
                      <a:endParaRPr kumimoji="1" lang="en-US" altLang="ja-JP" sz="1600" b="0" dirty="0">
                        <a:latin typeface="メイリオ" panose="020B0604030504040204" pitchFamily="50" charset="-128"/>
                        <a:ea typeface="メイリオ" panose="020B0604030504040204" pitchFamily="50" charset="-128"/>
                        <a:cs typeface="メイリオ"/>
                      </a:endParaRPr>
                    </a:p>
                    <a:p>
                      <a:pPr>
                        <a:lnSpc>
                          <a:spcPct val="120000"/>
                        </a:lnSpc>
                      </a:pPr>
                      <a:r>
                        <a:rPr kumimoji="1" lang="ja-JP" altLang="en-US" sz="1600" b="0" dirty="0">
                          <a:latin typeface="メイリオ" panose="020B0604030504040204" pitchFamily="50" charset="-128"/>
                          <a:ea typeface="メイリオ" panose="020B0604030504040204" pitchFamily="50" charset="-128"/>
                          <a:cs typeface="メイリオ"/>
                        </a:rPr>
                        <a:t>バッテリ</a:t>
                      </a:r>
                      <a:endParaRPr kumimoji="1" lang="en-US" altLang="ja-JP" sz="1600" b="0" dirty="0">
                        <a:latin typeface="メイリオ" panose="020B0604030504040204" pitchFamily="50" charset="-128"/>
                        <a:ea typeface="メイリオ" panose="020B0604030504040204" pitchFamily="50" charset="-128"/>
                        <a:cs typeface="メイリオ"/>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700" dirty="0">
                          <a:latin typeface="メイリオ" panose="020B0604030504040204" pitchFamily="50" charset="-128"/>
                          <a:ea typeface="メイリオ" panose="020B0604030504040204" pitchFamily="50" charset="-128"/>
                        </a:rPr>
                        <a:t>電源プラグのはずれ、内蔵バッテリ作動中</a:t>
                      </a:r>
                      <a:endParaRPr lang="ja-JP" altLang="en-US" sz="1700" dirty="0">
                        <a:latin typeface="メイリオ" panose="020B0604030504040204" pitchFamily="50" charset="-128"/>
                        <a:ea typeface="メイリオ" panose="020B0604030504040204" pitchFamily="50" charset="-128"/>
                        <a:cs typeface="ＭＳ ゴシック"/>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192644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呼吸器による換気状態を推定できる指標</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3069771"/>
            <a:ext cx="8603240" cy="359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子どもの呼吸器の設定は、高い吸気圧で肺を損傷させることがないよう、吸気圧の上限を設定し、設定以上の圧がかからないよう送気量を調節しています。</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（咳き込みなどの急激な圧抵抗が生じない限り、高圧アラームは鳴りません）</a:t>
            </a:r>
          </a:p>
          <a:p>
            <a:pPr algn="just">
              <a:lnSpc>
                <a:spcPct val="114000"/>
              </a:lnSpc>
              <a:spcBef>
                <a:spcPts val="0"/>
              </a:spcBef>
              <a:spcAft>
                <a:spcPts val="1800"/>
              </a:spcAft>
              <a:buNone/>
            </a:pPr>
            <a:r>
              <a:rPr lang="ja-JP" altLang="en-US" sz="1800" dirty="0">
                <a:latin typeface="メイリオ" panose="020B0604030504040204" pitchFamily="50" charset="-128"/>
                <a:ea typeface="メイリオ" panose="020B0604030504040204" pitchFamily="50" charset="-128"/>
              </a:rPr>
              <a:t>そのため、</a:t>
            </a:r>
            <a:r>
              <a:rPr lang="ja-JP" altLang="en-US" sz="1800" dirty="0">
                <a:solidFill>
                  <a:srgbClr val="FF0000"/>
                </a:solidFill>
                <a:latin typeface="メイリオ" panose="020B0604030504040204" pitchFamily="50" charset="-128"/>
                <a:ea typeface="メイリオ" panose="020B0604030504040204" pitchFamily="50" charset="-128"/>
              </a:rPr>
              <a:t>気道に痰が貯まっていたり</a:t>
            </a:r>
            <a:r>
              <a:rPr lang="ja-JP" altLang="en-US" sz="1800" dirty="0">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気管カニューレの位置が不適切</a:t>
            </a:r>
            <a:r>
              <a:rPr lang="ja-JP" altLang="en-US" sz="1800" dirty="0">
                <a:latin typeface="メイリオ" panose="020B0604030504040204" pitchFamily="50" charset="-128"/>
                <a:ea typeface="メイリオ" panose="020B0604030504040204" pitchFamily="50" charset="-128"/>
              </a:rPr>
              <a:t>であったり、胸郭のコンプライアンス（動き）が低下していたりすると、換気量が低下してきます。</a:t>
            </a:r>
          </a:p>
          <a:p>
            <a:pPr algn="just">
              <a:lnSpc>
                <a:spcPct val="114000"/>
              </a:lnSpc>
              <a:spcBef>
                <a:spcPts val="0"/>
              </a:spcBef>
              <a:spcAft>
                <a:spcPts val="1800"/>
              </a:spcAft>
              <a:buNone/>
            </a:pPr>
            <a:r>
              <a:rPr lang="ja-JP" altLang="en-US" sz="1800" b="1" dirty="0">
                <a:solidFill>
                  <a:srgbClr val="FF0000"/>
                </a:solidFill>
                <a:latin typeface="メイリオ" panose="020B0604030504040204" pitchFamily="50" charset="-128"/>
                <a:ea typeface="メイリオ" panose="020B0604030504040204" pitchFamily="50" charset="-128"/>
              </a:rPr>
              <a:t>換気不良を反映する指標</a:t>
            </a:r>
            <a:r>
              <a:rPr lang="ja-JP" altLang="en-US" sz="1800" dirty="0">
                <a:latin typeface="メイリオ" panose="020B0604030504040204" pitchFamily="50" charset="-128"/>
                <a:ea typeface="メイリオ" panose="020B0604030504040204" pitchFamily="50" charset="-128"/>
              </a:rPr>
              <a:t>の一つとして</a:t>
            </a:r>
            <a:r>
              <a:rPr lang="en-US" altLang="ja-JP" sz="1800" dirty="0">
                <a:solidFill>
                  <a:srgbClr val="FF0000"/>
                </a:solidFill>
                <a:latin typeface="メイリオ" panose="020B0604030504040204" pitchFamily="50" charset="-128"/>
                <a:ea typeface="メイリオ" panose="020B0604030504040204" pitchFamily="50" charset="-128"/>
              </a:rPr>
              <a:t>1</a:t>
            </a:r>
            <a:r>
              <a:rPr lang="ja-JP" altLang="en-US" sz="1800" dirty="0">
                <a:solidFill>
                  <a:srgbClr val="FF0000"/>
                </a:solidFill>
                <a:latin typeface="メイリオ" panose="020B0604030504040204" pitchFamily="50" charset="-128"/>
                <a:ea typeface="メイリオ" panose="020B0604030504040204" pitchFamily="50" charset="-128"/>
              </a:rPr>
              <a:t>回換気量</a:t>
            </a:r>
            <a:r>
              <a:rPr lang="ja-JP" altLang="en-US" sz="1800" dirty="0">
                <a:latin typeface="メイリオ" panose="020B0604030504040204" pitchFamily="50" charset="-128"/>
                <a:ea typeface="メイリオ" panose="020B0604030504040204" pitchFamily="50" charset="-128"/>
              </a:rPr>
              <a:t>ないしは</a:t>
            </a:r>
            <a:r>
              <a:rPr lang="ja-JP" altLang="en-US" sz="1800" dirty="0">
                <a:solidFill>
                  <a:srgbClr val="FF0000"/>
                </a:solidFill>
                <a:latin typeface="メイリオ" panose="020B0604030504040204" pitchFamily="50" charset="-128"/>
                <a:ea typeface="メイリオ" panose="020B0604030504040204" pitchFamily="50" charset="-128"/>
              </a:rPr>
              <a:t>分時換気量</a:t>
            </a:r>
            <a:r>
              <a:rPr lang="ja-JP" altLang="en-US" sz="1800" dirty="0">
                <a:latin typeface="メイリオ" panose="020B0604030504040204" pitchFamily="50" charset="-128"/>
                <a:ea typeface="メイリオ" panose="020B0604030504040204" pitchFamily="50" charset="-128"/>
              </a:rPr>
              <a:t>は有用であり、調子の良い時の</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回換気量ないしは分時換気量を指標にして、換気状態の悪化を早期に把握することができます。</a:t>
            </a:r>
          </a:p>
        </p:txBody>
      </p:sp>
      <p:sp>
        <p:nvSpPr>
          <p:cNvPr id="18" name="テキスト ボックス 17">
            <a:extLst>
              <a:ext uri="{FF2B5EF4-FFF2-40B4-BE49-F238E27FC236}">
                <a16:creationId xmlns:a16="http://schemas.microsoft.com/office/drawing/2014/main" id="{2D32BF49-F415-44D9-808B-2CA7CCEEBEA1}"/>
              </a:ext>
            </a:extLst>
          </p:cNvPr>
          <p:cNvSpPr txBox="1"/>
          <p:nvPr/>
        </p:nvSpPr>
        <p:spPr>
          <a:xfrm>
            <a:off x="981266" y="1891981"/>
            <a:ext cx="3569679" cy="600164"/>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none" tIns="108000" bIns="0" rtlCol="0" anchor="ctr" anchorCtr="0">
            <a:noAutofit/>
          </a:bodyPr>
          <a:lstStyle/>
          <a:p>
            <a:pPr algn="ctr"/>
            <a:r>
              <a:rPr lang="en-US" altLang="ja-JP" sz="3599" dirty="0">
                <a:latin typeface="メイリオ" panose="020B0604030504040204" pitchFamily="50" charset="-128"/>
                <a:ea typeface="メイリオ" panose="020B0604030504040204" pitchFamily="50" charset="-128"/>
                <a:cs typeface="ＭＳ ゴシック"/>
              </a:rPr>
              <a:t>1</a:t>
            </a:r>
            <a:r>
              <a:rPr lang="ja-JP" altLang="en-US" sz="3599" dirty="0">
                <a:latin typeface="メイリオ" panose="020B0604030504040204" pitchFamily="50" charset="-128"/>
                <a:ea typeface="メイリオ" panose="020B0604030504040204" pitchFamily="50" charset="-128"/>
                <a:cs typeface="ＭＳ ゴシック"/>
              </a:rPr>
              <a:t>回換気</a:t>
            </a:r>
            <a:r>
              <a:rPr lang="ja-JP" altLang="en-US" sz="3599" spc="-2000" dirty="0">
                <a:latin typeface="メイリオ" panose="020B0604030504040204" pitchFamily="50" charset="-128"/>
                <a:ea typeface="メイリオ" panose="020B0604030504040204" pitchFamily="50" charset="-128"/>
                <a:cs typeface="ＭＳ ゴシック"/>
              </a:rPr>
              <a:t>量</a:t>
            </a:r>
            <a:r>
              <a:rPr lang="ja-JP" altLang="en-US" sz="3599" dirty="0">
                <a:latin typeface="メイリオ" panose="020B0604030504040204" pitchFamily="50" charset="-128"/>
                <a:ea typeface="メイリオ" panose="020B0604030504040204" pitchFamily="50" charset="-128"/>
                <a:cs typeface="ＭＳ ゴシック"/>
              </a:rPr>
              <a:t>（</a:t>
            </a:r>
            <a:r>
              <a:rPr lang="en-US" altLang="ja-JP" sz="3599" dirty="0" err="1">
                <a:latin typeface="メイリオ" panose="020B0604030504040204" pitchFamily="50" charset="-128"/>
                <a:ea typeface="メイリオ" panose="020B0604030504040204" pitchFamily="50" charset="-128"/>
                <a:cs typeface="ＭＳ ゴシック"/>
              </a:rPr>
              <a:t>Vti</a:t>
            </a:r>
            <a:r>
              <a:rPr lang="ja-JP" altLang="en-US" sz="3599" spc="-2000" dirty="0">
                <a:latin typeface="メイリオ" panose="020B0604030504040204" pitchFamily="50" charset="-128"/>
                <a:ea typeface="メイリオ" panose="020B0604030504040204" pitchFamily="50" charset="-128"/>
                <a:cs typeface="ＭＳ ゴシック"/>
              </a:rPr>
              <a:t>）</a:t>
            </a:r>
            <a:endParaRPr lang="en-US" altLang="ja-JP" sz="3599" spc="-2000" dirty="0">
              <a:latin typeface="メイリオ" panose="020B0604030504040204" pitchFamily="50" charset="-128"/>
              <a:ea typeface="メイリオ" panose="020B0604030504040204" pitchFamily="50" charset="-128"/>
              <a:cs typeface="ＭＳ ゴシック"/>
            </a:endParaRPr>
          </a:p>
        </p:txBody>
      </p:sp>
      <p:sp>
        <p:nvSpPr>
          <p:cNvPr id="19" name="テキスト ボックス 18">
            <a:extLst>
              <a:ext uri="{FF2B5EF4-FFF2-40B4-BE49-F238E27FC236}">
                <a16:creationId xmlns:a16="http://schemas.microsoft.com/office/drawing/2014/main" id="{A2E6636A-55BD-4B80-A648-D87C303A6B98}"/>
              </a:ext>
            </a:extLst>
          </p:cNvPr>
          <p:cNvSpPr txBox="1"/>
          <p:nvPr/>
        </p:nvSpPr>
        <p:spPr>
          <a:xfrm>
            <a:off x="4642018" y="2049372"/>
            <a:ext cx="1107996" cy="323165"/>
          </a:xfrm>
          <a:prstGeom prst="rect">
            <a:avLst/>
          </a:prstGeom>
          <a:noFill/>
        </p:spPr>
        <p:txBody>
          <a:bodyPr wrap="none" bIns="0" rtlCol="0" anchor="ctr" anchorCtr="0">
            <a:spAutoFit/>
          </a:bodyPr>
          <a:lstStyle/>
          <a:p>
            <a:pPr algn="ctr"/>
            <a:r>
              <a:rPr lang="ja-JP" altLang="en-US" dirty="0">
                <a:latin typeface="メイリオ" panose="020B0604030504040204" pitchFamily="50" charset="-128"/>
                <a:ea typeface="メイリオ" panose="020B0604030504040204" pitchFamily="50" charset="-128"/>
              </a:rPr>
              <a:t>あるいは</a:t>
            </a:r>
          </a:p>
        </p:txBody>
      </p:sp>
      <p:sp>
        <p:nvSpPr>
          <p:cNvPr id="20" name="テキスト ボックス 19">
            <a:extLst>
              <a:ext uri="{FF2B5EF4-FFF2-40B4-BE49-F238E27FC236}">
                <a16:creationId xmlns:a16="http://schemas.microsoft.com/office/drawing/2014/main" id="{677E9862-7565-4E8A-BD01-D96A3BBA146E}"/>
              </a:ext>
            </a:extLst>
          </p:cNvPr>
          <p:cNvSpPr txBox="1"/>
          <p:nvPr/>
        </p:nvSpPr>
        <p:spPr>
          <a:xfrm>
            <a:off x="5841082" y="1891983"/>
            <a:ext cx="2686774" cy="600162"/>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none" tIns="108000" bIns="0" rtlCol="0" anchor="ctr" anchorCtr="0">
            <a:noAutofit/>
          </a:bodyPr>
          <a:lstStyle/>
          <a:p>
            <a:pPr algn="ctr"/>
            <a:r>
              <a:rPr lang="ja-JP" altLang="en-US" sz="3599" dirty="0">
                <a:latin typeface="メイリオ" panose="020B0604030504040204" pitchFamily="50" charset="-128"/>
                <a:ea typeface="メイリオ" panose="020B0604030504040204" pitchFamily="50" charset="-128"/>
                <a:cs typeface="ＭＳ ゴシック"/>
              </a:rPr>
              <a:t>分時換気量</a:t>
            </a:r>
            <a:endParaRPr lang="en-US" altLang="ja-JP" sz="3599" dirty="0">
              <a:latin typeface="メイリオ" panose="020B0604030504040204" pitchFamily="50" charset="-128"/>
              <a:ea typeface="メイリオ" panose="020B0604030504040204" pitchFamily="50" charset="-128"/>
              <a:cs typeface="ＭＳ ゴシック"/>
            </a:endParaRP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11515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BDE2038-618D-456B-9207-B96EF7987465}"/>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呼吸器関連のヒヤリ・ハット事例</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28775"/>
            <a:ext cx="8603240" cy="51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lnSpc>
                <a:spcPct val="114000"/>
              </a:lnSpc>
              <a:spcBef>
                <a:spcPts val="0"/>
              </a:spcBef>
              <a:spcAft>
                <a:spcPts val="400"/>
              </a:spcAft>
              <a:buNone/>
              <a:defRPr/>
            </a:pPr>
            <a:r>
              <a:rPr lang="ja-JP" altLang="en-US" sz="1800" b="1" dirty="0">
                <a:solidFill>
                  <a:prstClr val="black"/>
                </a:solidFill>
                <a:latin typeface="メイリオ" panose="020B0604030504040204" pitchFamily="50" charset="-128"/>
                <a:ea typeface="メイリオ" panose="020B0604030504040204" pitchFamily="50" charset="-128"/>
              </a:rPr>
              <a:t>１．回路関係</a:t>
            </a:r>
            <a:endParaRPr lang="en-US" altLang="ja-JP" sz="1800" b="1" dirty="0">
              <a:solidFill>
                <a:prstClr val="black"/>
              </a:solidFill>
              <a:latin typeface="メイリオ" panose="020B0604030504040204" pitchFamily="50" charset="-128"/>
              <a:ea typeface="メイリオ" panose="020B0604030504040204" pitchFamily="50" charset="-128"/>
            </a:endParaRPr>
          </a:p>
          <a:p>
            <a:pPr marL="776222"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回路外れ（非常に多い）　回路接続の緩み　　回路破損（意外に多い）</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rPr>
              <a:t>圧ラインの外れ</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看護師でなくてもその場にいる職員が速やかに接続することが望まれる</a:t>
            </a:r>
            <a:endParaRPr lang="en-US" altLang="ja-JP" sz="1600" dirty="0">
              <a:solidFill>
                <a:srgbClr val="FF0000"/>
              </a:solidFill>
              <a:latin typeface="メイリオ" panose="020B0604030504040204" pitchFamily="50" charset="-128"/>
              <a:ea typeface="メイリオ" panose="020B0604030504040204" pitchFamily="50" charset="-128"/>
            </a:endParaRPr>
          </a:p>
          <a:p>
            <a:pPr marL="776222"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呼気ポートの閉塞（姿勢・タオル）→「回路リーク低下」の表示</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看護師以外の職員も回路に対する意識を持つ必要あり</a:t>
            </a:r>
            <a:endParaRPr lang="en-US" altLang="ja-JP" sz="1600" dirty="0">
              <a:solidFill>
                <a:srgbClr val="FF0000"/>
              </a:solidFill>
              <a:latin typeface="メイリオ" panose="020B0604030504040204" pitchFamily="50" charset="-128"/>
              <a:ea typeface="メイリオ" panose="020B0604030504040204" pitchFamily="50" charset="-128"/>
            </a:endParaRPr>
          </a:p>
          <a:p>
            <a:pPr marL="776222"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回路の組み間違え</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通学中</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加湿器無</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と学校</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加湿器有</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で異なる回路を使用する事例</a:t>
            </a:r>
            <a:endParaRPr lang="en-US" altLang="ja-JP" sz="1600" dirty="0">
              <a:solidFill>
                <a:srgbClr val="FF0000"/>
              </a:solidFill>
              <a:latin typeface="メイリオ" panose="020B0604030504040204" pitchFamily="50" charset="-128"/>
              <a:ea typeface="メイリオ" panose="020B0604030504040204" pitchFamily="50" charset="-128"/>
            </a:endParaRPr>
          </a:p>
          <a:p>
            <a:pPr defTabSz="914324">
              <a:lnSpc>
                <a:spcPct val="114000"/>
              </a:lnSpc>
              <a:spcBef>
                <a:spcPts val="1200"/>
              </a:spcBef>
              <a:spcAft>
                <a:spcPts val="400"/>
              </a:spcAft>
              <a:buNone/>
              <a:defRPr/>
            </a:pPr>
            <a:r>
              <a:rPr lang="ja-JP" altLang="en-US" sz="1800" b="1" dirty="0">
                <a:solidFill>
                  <a:prstClr val="black"/>
                </a:solidFill>
                <a:latin typeface="メイリオ" panose="020B0604030504040204" pitchFamily="50" charset="-128"/>
                <a:ea typeface="メイリオ" panose="020B0604030504040204" pitchFamily="50" charset="-128"/>
              </a:rPr>
              <a:t>２．加湿器関係や回路内の水滴</a:t>
            </a:r>
          </a:p>
          <a:p>
            <a:pPr marL="790509"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加湿器の蒸留水不足・電源入れ忘れ</a:t>
            </a:r>
          </a:p>
          <a:p>
            <a:pPr marL="790509"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呼気弁への水滴貯留による低圧アラーム</a:t>
            </a:r>
          </a:p>
          <a:p>
            <a:pPr marL="790509"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人工呼吸器本体への水滴混入（圧チューブの水滴）</a:t>
            </a:r>
          </a:p>
          <a:p>
            <a:pPr marL="790509"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人工呼吸器フィルターへの水滴混入（回路内の水滴）</a:t>
            </a:r>
          </a:p>
          <a:p>
            <a:pPr marL="790509" indent="-285725" defTabSz="914324">
              <a:lnSpc>
                <a:spcPct val="114000"/>
              </a:lnSpc>
              <a:spcBef>
                <a:spcPts val="0"/>
              </a:spcBef>
              <a:spcAft>
                <a:spcPts val="4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加湿器の傾き・転倒による回路内への水流入</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学校内でも加湿器回路の人工呼吸器で過ごす子どもが増えてきた</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269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11312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6C9E5E0-9E4F-4678-B929-2B867F5415F7}"/>
              </a:ext>
            </a:extLst>
          </p:cNvPr>
          <p:cNvSpPr>
            <a:spLocks noGrp="1"/>
          </p:cNvSpPr>
          <p:nvPr>
            <p:ph type="body" sz="quarter" idx="10"/>
          </p:nvPr>
        </p:nvSpPr>
        <p:spPr/>
        <p:txBody>
          <a:bodyPr/>
          <a:lstStyle/>
          <a:p>
            <a:endParaRPr kumimoji="1" lang="ja-JP" altLang="en-US"/>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1" y="1281036"/>
            <a:ext cx="9030184" cy="55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lnSpc>
                <a:spcPct val="110000"/>
              </a:lnSpc>
              <a:spcBef>
                <a:spcPts val="0"/>
              </a:spcBef>
              <a:spcAft>
                <a:spcPts val="300"/>
              </a:spcAft>
              <a:buNone/>
              <a:defRPr/>
            </a:pPr>
            <a:r>
              <a:rPr lang="ja-JP" altLang="en-US" sz="1800" b="1" dirty="0">
                <a:solidFill>
                  <a:prstClr val="black"/>
                </a:solidFill>
                <a:latin typeface="メイリオ" panose="020B0604030504040204" pitchFamily="50" charset="-128"/>
                <a:ea typeface="メイリオ" panose="020B0604030504040204" pitchFamily="50" charset="-128"/>
              </a:rPr>
              <a:t>３．呼吸不全</a:t>
            </a:r>
          </a:p>
          <a:p>
            <a:pPr marL="776222"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粘調痰の詰まりによる</a:t>
            </a:r>
            <a:r>
              <a:rPr lang="en-US" altLang="ja-JP" sz="1600" dirty="0">
                <a:solidFill>
                  <a:prstClr val="black"/>
                </a:solidFill>
              </a:rPr>
              <a:t>SpO</a:t>
            </a:r>
            <a:r>
              <a:rPr lang="en-US" altLang="ja-JP" sz="1600" baseline="-25000" dirty="0">
                <a:solidFill>
                  <a:prstClr val="black"/>
                </a:solidFill>
              </a:rPr>
              <a:t>2</a:t>
            </a:r>
            <a:r>
              <a:rPr lang="ja-JP" altLang="en-US" sz="1600" dirty="0">
                <a:solidFill>
                  <a:prstClr val="black"/>
                </a:solidFill>
                <a:latin typeface="メイリオ" panose="020B0604030504040204" pitchFamily="50" charset="-128"/>
                <a:ea typeface="メイリオ" panose="020B0604030504040204" pitchFamily="50" charset="-128"/>
              </a:rPr>
              <a:t>低下→バギング吸引繰り返し回復</a:t>
            </a:r>
            <a:endParaRPr lang="en-US" altLang="ja-JP" sz="1600" dirty="0">
              <a:solidFill>
                <a:prstClr val="black"/>
              </a:solidFill>
              <a:latin typeface="メイリオ" panose="020B0604030504040204" pitchFamily="50" charset="-128"/>
              <a:ea typeface="メイリオ" panose="020B0604030504040204" pitchFamily="50" charset="-128"/>
            </a:endParaRPr>
          </a:p>
          <a:p>
            <a:pPr marL="490497" defTabSz="914324">
              <a:lnSpc>
                <a:spcPct val="110000"/>
              </a:lnSpc>
              <a:spcBef>
                <a:spcPts val="0"/>
              </a:spcBef>
              <a:spcAft>
                <a:spcPts val="300"/>
              </a:spcAft>
              <a:buNone/>
              <a:defRPr/>
            </a:pPr>
            <a:r>
              <a:rPr lang="ja-JP" altLang="en-US" sz="1600" dirty="0">
                <a:solidFill>
                  <a:prstClr val="black"/>
                </a:solidFill>
                <a:latin typeface="メイリオ" panose="020B0604030504040204" pitchFamily="50" charset="-128"/>
                <a:ea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rPr>
              <a:t>人工呼吸器装着児は排痰が苦手→排痰ケアが重要課題</a:t>
            </a:r>
            <a:endParaRPr lang="ja-JP" altLang="en-US" sz="1600" dirty="0">
              <a:solidFill>
                <a:prstClr val="black"/>
              </a:solidFill>
              <a:latin typeface="メイリオ" panose="020B0604030504040204" pitchFamily="50" charset="-128"/>
              <a:ea typeface="メイリオ" panose="020B0604030504040204" pitchFamily="50" charset="-128"/>
            </a:endParaRPr>
          </a:p>
          <a:p>
            <a:pPr marL="776222"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学校で人工呼吸器を外して過ごす生徒の呼吸不全→バギング→人工呼吸器装着</a:t>
            </a:r>
            <a:endParaRPr lang="en-US" altLang="ja-JP" sz="1600" dirty="0">
              <a:solidFill>
                <a:prstClr val="black"/>
              </a:solidFill>
              <a:latin typeface="メイリオ" panose="020B0604030504040204" pitchFamily="50" charset="-128"/>
              <a:ea typeface="メイリオ" panose="020B0604030504040204" pitchFamily="50" charset="-128"/>
            </a:endParaRPr>
          </a:p>
          <a:p>
            <a:pPr marL="776222"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人工呼吸器を外して過ごすことで気道の加湿不良→痰詰まり→バギング吸引→バギングで血中二酸化炭素が低下し自発呼吸消失→人工呼吸器装着</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自宅では呼吸器を使用しているが学校内では人工呼吸器を外して生活している事例がある</a:t>
            </a:r>
          </a:p>
          <a:p>
            <a:pPr defTabSz="914324">
              <a:lnSpc>
                <a:spcPct val="110000"/>
              </a:lnSpc>
              <a:spcBef>
                <a:spcPts val="1200"/>
              </a:spcBef>
              <a:spcAft>
                <a:spcPts val="300"/>
              </a:spcAft>
              <a:buNone/>
              <a:defRPr/>
            </a:pPr>
            <a:r>
              <a:rPr lang="ja-JP" altLang="en-US" sz="1800" b="1" dirty="0">
                <a:solidFill>
                  <a:prstClr val="black"/>
                </a:solidFill>
                <a:latin typeface="メイリオ" panose="020B0604030504040204" pitchFamily="50" charset="-128"/>
                <a:ea typeface="メイリオ" panose="020B0604030504040204" pitchFamily="50" charset="-128"/>
              </a:rPr>
              <a:t>４．気管切開カニューレ関係</a:t>
            </a:r>
          </a:p>
          <a:p>
            <a:pPr marL="790509"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気管カニューレ抜去</a:t>
            </a:r>
          </a:p>
          <a:p>
            <a:pPr marL="790509"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気管カニューレ内の痰詰まり閉塞</a:t>
            </a:r>
          </a:p>
          <a:p>
            <a:pPr marL="790509"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気管カニューレの向きによる閉塞</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人工呼吸器の対応は気管カニューレへの対応ができることが大前提である</a:t>
            </a:r>
            <a:endParaRPr lang="en-US" altLang="ja-JP" sz="1600" dirty="0">
              <a:solidFill>
                <a:srgbClr val="FF0000"/>
              </a:solidFill>
              <a:latin typeface="メイリオ" panose="020B0604030504040204" pitchFamily="50" charset="-128"/>
              <a:ea typeface="メイリオ" panose="020B0604030504040204" pitchFamily="50" charset="-128"/>
            </a:endParaRPr>
          </a:p>
          <a:p>
            <a:pPr defTabSz="914324">
              <a:lnSpc>
                <a:spcPct val="110000"/>
              </a:lnSpc>
              <a:spcBef>
                <a:spcPts val="1200"/>
              </a:spcBef>
              <a:spcAft>
                <a:spcPts val="300"/>
              </a:spcAft>
              <a:buNone/>
              <a:defRPr/>
            </a:pPr>
            <a:r>
              <a:rPr lang="zh-TW" altLang="en-US" sz="1800" b="1" dirty="0">
                <a:solidFill>
                  <a:prstClr val="black"/>
                </a:solidFill>
                <a:latin typeface="メイリオ" panose="020B0604030504040204" pitchFamily="50" charset="-128"/>
                <a:ea typeface="メイリオ" panose="020B0604030504040204" pitchFamily="50" charset="-128"/>
              </a:rPr>
              <a:t>５．酸素関係</a:t>
            </a:r>
          </a:p>
          <a:p>
            <a:pPr marL="790509"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酸素ボンベの元栓・流量計・酸素チューブ</a:t>
            </a:r>
          </a:p>
          <a:p>
            <a:pPr marL="790509" indent="-285725" defTabSz="914324">
              <a:lnSpc>
                <a:spcPct val="110000"/>
              </a:lnSpc>
              <a:spcBef>
                <a:spcPts val="0"/>
              </a:spcBef>
              <a:spcAft>
                <a:spcPts val="300"/>
              </a:spcAft>
              <a:buFont typeface="Wingdings" panose="05000000000000000000" pitchFamily="2" charset="2"/>
              <a:buChar char="l"/>
              <a:defRPr/>
            </a:pPr>
            <a:r>
              <a:rPr lang="ja-JP" altLang="en-US" sz="1600" dirty="0">
                <a:solidFill>
                  <a:prstClr val="black"/>
                </a:solidFill>
                <a:latin typeface="メイリオ" panose="020B0604030504040204" pitchFamily="50" charset="-128"/>
                <a:ea typeface="メイリオ" panose="020B0604030504040204" pitchFamily="50" charset="-128"/>
              </a:rPr>
              <a:t>濃縮器の電源</a:t>
            </a:r>
            <a:br>
              <a:rPr lang="en-US" altLang="ja-JP" sz="1600" dirty="0">
                <a:solidFill>
                  <a:prstClr val="black"/>
                </a:solidFill>
                <a:latin typeface="メイリオ" panose="020B0604030504040204" pitchFamily="50" charset="-128"/>
                <a:ea typeface="メイリオ" panose="020B0604030504040204" pitchFamily="50" charset="-128"/>
              </a:rPr>
            </a:br>
            <a:r>
              <a:rPr lang="ja-JP" altLang="en-US" sz="1600" dirty="0">
                <a:solidFill>
                  <a:srgbClr val="FF0000"/>
                </a:solidFill>
                <a:latin typeface="メイリオ" panose="020B0604030504040204" pitchFamily="50" charset="-128"/>
                <a:ea typeface="メイリオ" panose="020B0604030504040204" pitchFamily="50" charset="-128"/>
              </a:rPr>
              <a:t>酸素ボンベにはアラーム機能がないので目視での確認が必要</a:t>
            </a:r>
          </a:p>
        </p:txBody>
      </p:sp>
      <p:sp>
        <p:nvSpPr>
          <p:cNvPr id="4" name="正方形/長方形 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51206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呼吸器回路および加湿器の取扱い</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1" y="1516427"/>
            <a:ext cx="5249170" cy="400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93659" indent="-193659" algn="just" defTabSz="914324">
              <a:lnSpc>
                <a:spcPct val="110000"/>
              </a:lnSpc>
              <a:spcBef>
                <a:spcPts val="0"/>
              </a:spcBef>
              <a:spcAft>
                <a:spcPts val="1200"/>
              </a:spcAft>
              <a:buNone/>
              <a:defRPr/>
            </a:pPr>
            <a:r>
              <a:rPr lang="ja-JP" altLang="en-US" sz="1600" dirty="0">
                <a:solidFill>
                  <a:prstClr val="black"/>
                </a:solidFill>
                <a:latin typeface="メイリオ" panose="020B0604030504040204" pitchFamily="50" charset="-128"/>
                <a:ea typeface="メイリオ" panose="020B0604030504040204" pitchFamily="50" charset="-128"/>
              </a:rPr>
              <a:t>＊学校生活では、車椅子と床面との移乗や体位変換が多い。</a:t>
            </a:r>
            <a:r>
              <a:rPr lang="ja-JP" altLang="en-US" sz="1600" b="1" dirty="0">
                <a:solidFill>
                  <a:prstClr val="black"/>
                </a:solidFill>
                <a:latin typeface="メイリオ" panose="020B0604030504040204" pitchFamily="50" charset="-128"/>
                <a:ea typeface="メイリオ" panose="020B0604030504040204" pitchFamily="50" charset="-128"/>
              </a:rPr>
              <a:t>→</a:t>
            </a:r>
            <a:r>
              <a:rPr lang="ja-JP" altLang="en-US" sz="1600" b="1" dirty="0">
                <a:solidFill>
                  <a:srgbClr val="FF0000"/>
                </a:solidFill>
                <a:latin typeface="メイリオ" panose="020B0604030504040204" pitchFamily="50" charset="-128"/>
                <a:ea typeface="メイリオ" panose="020B0604030504040204" pitchFamily="50" charset="-128"/>
              </a:rPr>
              <a:t>回路のゆるみや脱落、呼気ポート・呼気弁の閉塞</a:t>
            </a:r>
            <a:r>
              <a:rPr lang="ja-JP" altLang="en-US" sz="1600" dirty="0">
                <a:solidFill>
                  <a:prstClr val="black"/>
                </a:solidFill>
                <a:latin typeface="メイリオ" panose="020B0604030504040204" pitchFamily="50" charset="-128"/>
                <a:ea typeface="メイリオ" panose="020B0604030504040204" pitchFamily="50" charset="-128"/>
              </a:rPr>
              <a:t>に注意！</a:t>
            </a:r>
            <a:endParaRPr lang="en-US" altLang="ja-JP" sz="1600" dirty="0">
              <a:solidFill>
                <a:prstClr val="black"/>
              </a:solidFill>
              <a:latin typeface="メイリオ" panose="020B0604030504040204" pitchFamily="50" charset="-128"/>
              <a:ea typeface="メイリオ" panose="020B0604030504040204" pitchFamily="50" charset="-128"/>
            </a:endParaRPr>
          </a:p>
          <a:p>
            <a:pPr marL="193659" indent="-193659" algn="just" defTabSz="914324">
              <a:lnSpc>
                <a:spcPct val="110000"/>
              </a:lnSpc>
              <a:spcBef>
                <a:spcPts val="0"/>
              </a:spcBef>
              <a:spcAft>
                <a:spcPts val="1200"/>
              </a:spcAft>
              <a:buNone/>
              <a:defRPr/>
            </a:pPr>
            <a:r>
              <a:rPr lang="ja-JP" altLang="en-US" sz="1600" dirty="0">
                <a:solidFill>
                  <a:prstClr val="black"/>
                </a:solidFill>
                <a:latin typeface="メイリオ" panose="020B0604030504040204" pitchFamily="50" charset="-128"/>
                <a:ea typeface="メイリオ" panose="020B0604030504040204" pitchFamily="50" charset="-128"/>
              </a:rPr>
              <a:t>＊低体温が顕著だったり痰が粘調な子どもでは、</a:t>
            </a:r>
            <a:r>
              <a:rPr lang="ja-JP" altLang="en-US" sz="1600" b="1" dirty="0">
                <a:solidFill>
                  <a:prstClr val="black"/>
                </a:solidFill>
                <a:latin typeface="メイリオ" panose="020B0604030504040204" pitchFamily="50" charset="-128"/>
                <a:ea typeface="メイリオ" panose="020B0604030504040204" pitchFamily="50" charset="-128"/>
              </a:rPr>
              <a:t>学校内でも加湿器回路</a:t>
            </a:r>
            <a:r>
              <a:rPr lang="ja-JP" altLang="en-US" sz="1600" dirty="0">
                <a:solidFill>
                  <a:prstClr val="black"/>
                </a:solidFill>
                <a:latin typeface="メイリオ" panose="020B0604030504040204" pitchFamily="50" charset="-128"/>
                <a:ea typeface="メイリオ" panose="020B0604030504040204" pitchFamily="50" charset="-128"/>
              </a:rPr>
              <a:t>を使用することがある。→</a:t>
            </a:r>
            <a:r>
              <a:rPr lang="ja-JP" altLang="en-US" sz="1600" b="1" dirty="0">
                <a:solidFill>
                  <a:srgbClr val="FF0000"/>
                </a:solidFill>
                <a:latin typeface="メイリオ" panose="020B0604030504040204" pitchFamily="50" charset="-128"/>
                <a:ea typeface="メイリオ" panose="020B0604030504040204" pitchFamily="50" charset="-128"/>
              </a:rPr>
              <a:t>加湿器回路や回路内の結露の適切な除去方法</a:t>
            </a:r>
            <a:r>
              <a:rPr lang="ja-JP" altLang="en-US" sz="1600" dirty="0">
                <a:solidFill>
                  <a:prstClr val="black"/>
                </a:solidFill>
                <a:latin typeface="メイリオ" panose="020B0604030504040204" pitchFamily="50" charset="-128"/>
                <a:ea typeface="メイリオ" panose="020B0604030504040204" pitchFamily="50" charset="-128"/>
              </a:rPr>
              <a:t>について学習する必要がある。</a:t>
            </a:r>
            <a:endParaRPr lang="en-US" altLang="ja-JP" sz="1600" dirty="0">
              <a:solidFill>
                <a:prstClr val="black"/>
              </a:solidFill>
              <a:latin typeface="メイリオ" panose="020B0604030504040204" pitchFamily="50" charset="-128"/>
              <a:ea typeface="メイリオ" panose="020B0604030504040204" pitchFamily="50" charset="-128"/>
            </a:endParaRPr>
          </a:p>
          <a:p>
            <a:pPr marL="193659" indent="-193659" defTabSz="914324">
              <a:lnSpc>
                <a:spcPct val="110000"/>
              </a:lnSpc>
              <a:spcBef>
                <a:spcPts val="0"/>
              </a:spcBef>
              <a:spcAft>
                <a:spcPts val="1200"/>
              </a:spcAft>
              <a:buNone/>
              <a:defRPr/>
            </a:pPr>
            <a:r>
              <a:rPr lang="ja-JP" altLang="en-US" sz="1600" dirty="0">
                <a:solidFill>
                  <a:prstClr val="black"/>
                </a:solidFill>
                <a:latin typeface="メイリオ" panose="020B0604030504040204" pitchFamily="50" charset="-128"/>
                <a:ea typeface="メイリオ" panose="020B0604030504040204" pitchFamily="50" charset="-128"/>
              </a:rPr>
              <a:t>＊自宅と学校との間の移動中は、加湿器回路のまま電源を入れずに登校してくるケースが多いが、移動中は</a:t>
            </a:r>
            <a:r>
              <a:rPr lang="ja-JP" altLang="en-US" sz="1600" b="1" dirty="0">
                <a:solidFill>
                  <a:prstClr val="black"/>
                </a:solidFill>
                <a:latin typeface="メイリオ" panose="020B0604030504040204" pitchFamily="50" charset="-128"/>
                <a:ea typeface="メイリオ" panose="020B0604030504040204" pitchFamily="50" charset="-128"/>
              </a:rPr>
              <a:t>人工鼻</a:t>
            </a:r>
            <a:r>
              <a:rPr lang="ja-JP" altLang="en-US" sz="1600" dirty="0">
                <a:solidFill>
                  <a:prstClr val="black"/>
                </a:solidFill>
                <a:latin typeface="メイリオ" panose="020B0604030504040204" pitchFamily="50" charset="-128"/>
                <a:ea typeface="メイリオ" panose="020B0604030504040204" pitchFamily="50" charset="-128"/>
              </a:rPr>
              <a:t>付き外出用回路で登下校し、登校後に</a:t>
            </a:r>
            <a:r>
              <a:rPr lang="ja-JP" altLang="en-US" sz="1600" b="1" dirty="0">
                <a:solidFill>
                  <a:prstClr val="black"/>
                </a:solidFill>
                <a:latin typeface="メイリオ" panose="020B0604030504040204" pitchFamily="50" charset="-128"/>
                <a:ea typeface="メイリオ" panose="020B0604030504040204" pitchFamily="50" charset="-128"/>
              </a:rPr>
              <a:t>加湿器回路</a:t>
            </a:r>
            <a:r>
              <a:rPr lang="ja-JP" altLang="en-US" sz="1600" dirty="0">
                <a:solidFill>
                  <a:prstClr val="black"/>
                </a:solidFill>
                <a:latin typeface="メイリオ" panose="020B0604030504040204" pitchFamily="50" charset="-128"/>
                <a:ea typeface="メイリオ" panose="020B0604030504040204" pitchFamily="50" charset="-128"/>
              </a:rPr>
              <a:t>に組み替えるケースもある。</a:t>
            </a:r>
          </a:p>
        </p:txBody>
      </p:sp>
      <p:sp>
        <p:nvSpPr>
          <p:cNvPr id="18" name="フッター プレースホルダー 4">
            <a:extLst>
              <a:ext uri="{FF2B5EF4-FFF2-40B4-BE49-F238E27FC236}">
                <a16:creationId xmlns:a16="http://schemas.microsoft.com/office/drawing/2014/main" id="{FBF90A3D-2320-4C82-B8FF-5E64DFB9BC90}"/>
              </a:ext>
            </a:extLst>
          </p:cNvPr>
          <p:cNvSpPr txBox="1">
            <a:spLocks/>
          </p:cNvSpPr>
          <p:nvPr/>
        </p:nvSpPr>
        <p:spPr>
          <a:xfrm>
            <a:off x="5538263" y="6318917"/>
            <a:ext cx="3836378" cy="365125"/>
          </a:xfrm>
          <a:prstGeom prst="rect">
            <a:avLst/>
          </a:prstGeom>
        </p:spPr>
        <p:txBody>
          <a:bodyPr vert="horz" lIns="91441" tIns="45720" rIns="91441" bIns="45720" rtlCol="0" anchor="ctr"/>
          <a:lstStyle>
            <a:defPPr>
              <a:defRPr lang="ja-JP"/>
            </a:defPPr>
            <a:lvl1pPr marL="0" algn="r" defTabSz="914400" rtl="0" eaLnBrk="1" latinLnBrk="0" hangingPunct="1">
              <a:defRPr kumimoji="1" sz="1200" kern="1200">
                <a:solidFill>
                  <a:schemeClr val="bg1">
                    <a:lumMod val="65000"/>
                  </a:schemeClr>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defTabSz="914324">
              <a:defRPr/>
            </a:pPr>
            <a:r>
              <a:rPr lang="ja-JP" altLang="en-US" sz="900" dirty="0">
                <a:solidFill>
                  <a:prstClr val="black"/>
                </a:solidFill>
                <a:latin typeface="メイリオ" panose="020B0604030504040204" pitchFamily="50" charset="-128"/>
                <a:ea typeface="メイリオ" panose="020B0604030504040204" pitchFamily="50" charset="-128"/>
              </a:rPr>
              <a:t>平成</a:t>
            </a:r>
            <a:r>
              <a:rPr lang="en-US" altLang="ja-JP" sz="900" dirty="0">
                <a:solidFill>
                  <a:prstClr val="black"/>
                </a:solidFill>
                <a:latin typeface="メイリオ" panose="020B0604030504040204" pitchFamily="50" charset="-128"/>
                <a:ea typeface="メイリオ" panose="020B0604030504040204" pitchFamily="50" charset="-128"/>
              </a:rPr>
              <a:t>29</a:t>
            </a:r>
            <a:r>
              <a:rPr lang="ja-JP" altLang="en-US" sz="900" dirty="0">
                <a:solidFill>
                  <a:prstClr val="black"/>
                </a:solidFill>
                <a:latin typeface="メイリオ" panose="020B0604030504040204" pitchFamily="50" charset="-128"/>
                <a:ea typeface="メイリオ" panose="020B0604030504040204" pitchFamily="50" charset="-128"/>
              </a:rPr>
              <a:t>年度 小児在宅医療に関する人材講習会スライドより一部改変</a:t>
            </a:r>
          </a:p>
        </p:txBody>
      </p:sp>
      <p:pic>
        <p:nvPicPr>
          <p:cNvPr id="20" name="Picture 5">
            <a:extLst>
              <a:ext uri="{FF2B5EF4-FFF2-40B4-BE49-F238E27FC236}">
                <a16:creationId xmlns:a16="http://schemas.microsoft.com/office/drawing/2014/main" id="{5ED2F43E-3BE2-4906-B3C3-94F3C2016B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1712" y="4169767"/>
            <a:ext cx="1619440" cy="2160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テキスト ボックス 21">
            <a:extLst>
              <a:ext uri="{FF2B5EF4-FFF2-40B4-BE49-F238E27FC236}">
                <a16:creationId xmlns:a16="http://schemas.microsoft.com/office/drawing/2014/main" id="{C6BFFF05-C133-48C2-9C4E-CF31F9C9CC5A}"/>
              </a:ext>
            </a:extLst>
          </p:cNvPr>
          <p:cNvSpPr txBox="1"/>
          <p:nvPr/>
        </p:nvSpPr>
        <p:spPr>
          <a:xfrm>
            <a:off x="8104118" y="4220567"/>
            <a:ext cx="1057910" cy="280725"/>
          </a:xfrm>
          <a:prstGeom prst="rect">
            <a:avLst/>
          </a:prstGeom>
          <a:solidFill>
            <a:schemeClr val="accent6">
              <a:lumMod val="20000"/>
              <a:lumOff val="80000"/>
            </a:schemeClr>
          </a:solidFill>
          <a:ln>
            <a:noFill/>
          </a:ln>
        </p:spPr>
        <p:txBody>
          <a:bodyPr wrap="none" bIns="0" rtlCol="0" anchor="ctr" anchorCtr="0">
            <a:noAutofit/>
          </a:bodyPr>
          <a:lstStyle/>
          <a:p>
            <a:pPr algn="ctr" defTabSz="914324" fontAlgn="base">
              <a:spcBef>
                <a:spcPct val="0"/>
              </a:spcBef>
              <a:spcAft>
                <a:spcPct val="0"/>
              </a:spcAft>
              <a:defRPr/>
            </a:pPr>
            <a:r>
              <a:rPr lang="ja-JP" altLang="en-US" sz="1400" dirty="0">
                <a:solidFill>
                  <a:srgbClr val="000000"/>
                </a:solidFill>
                <a:latin typeface="メイリオ" panose="020B0604030504040204" pitchFamily="50" charset="-128"/>
                <a:ea typeface="メイリオ" panose="020B0604030504040204" pitchFamily="50" charset="-128"/>
              </a:rPr>
              <a:t>加温加湿器</a:t>
            </a:r>
          </a:p>
        </p:txBody>
      </p:sp>
      <p:pic>
        <p:nvPicPr>
          <p:cNvPr id="23" name="Picture 4" descr="C:\Users\KIYOSHI\AppData\Local\Microsoft\Windows\Temporary Internet Files\Content.Outlook\IT5Z4UUD\IMG_6591 (3).JPG">
            <a:extLst>
              <a:ext uri="{FF2B5EF4-FFF2-40B4-BE49-F238E27FC236}">
                <a16:creationId xmlns:a16="http://schemas.microsoft.com/office/drawing/2014/main" id="{C55E5221-4390-4F92-94E5-BEC71618D72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30801" y="1529921"/>
            <a:ext cx="2874868" cy="11657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直線矢印コネクタ 23">
            <a:extLst>
              <a:ext uri="{FF2B5EF4-FFF2-40B4-BE49-F238E27FC236}">
                <a16:creationId xmlns:a16="http://schemas.microsoft.com/office/drawing/2014/main" id="{36D6543D-7266-4B11-8086-7226DA71F2B7}"/>
              </a:ext>
            </a:extLst>
          </p:cNvPr>
          <p:cNvCxnSpPr/>
          <p:nvPr/>
        </p:nvCxnSpPr>
        <p:spPr>
          <a:xfrm flipV="1">
            <a:off x="8047140" y="1749292"/>
            <a:ext cx="0" cy="35806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5BA55056-474D-42B2-B2F1-9C78F4C24B52}"/>
              </a:ext>
            </a:extLst>
          </p:cNvPr>
          <p:cNvSpPr txBox="1"/>
          <p:nvPr/>
        </p:nvSpPr>
        <p:spPr>
          <a:xfrm>
            <a:off x="8072062" y="1570709"/>
            <a:ext cx="1090673" cy="318087"/>
          </a:xfrm>
          <a:prstGeom prst="rect">
            <a:avLst/>
          </a:prstGeom>
          <a:solidFill>
            <a:srgbClr val="FFFF66"/>
          </a:solidFill>
          <a:ln>
            <a:noFill/>
          </a:ln>
        </p:spPr>
        <p:txBody>
          <a:bodyPr wrap="square" bIns="0" rtlCol="0" anchor="ctr" anchorCtr="0">
            <a:noAutofit/>
          </a:bodyPr>
          <a:lstStyle/>
          <a:p>
            <a:pPr algn="ctr" defTabSz="914324" fontAlgn="base">
              <a:spcBef>
                <a:spcPct val="0"/>
              </a:spcBef>
              <a:spcAft>
                <a:spcPct val="0"/>
              </a:spcAft>
              <a:defRPr/>
            </a:pPr>
            <a:r>
              <a:rPr lang="ja-JP" altLang="en-US" sz="1400" dirty="0">
                <a:solidFill>
                  <a:srgbClr val="000000"/>
                </a:solidFill>
                <a:latin typeface="メイリオ" panose="020B0604030504040204" pitchFamily="50" charset="-128"/>
                <a:ea typeface="メイリオ" panose="020B0604030504040204" pitchFamily="50" charset="-128"/>
              </a:rPr>
              <a:t>呼気ポート</a:t>
            </a:r>
          </a:p>
        </p:txBody>
      </p:sp>
      <p:pic>
        <p:nvPicPr>
          <p:cNvPr id="28" name="Picture 2" descr="C:\Users\KIYOSHI\AppData\Local\Microsoft\Windows\Temporary Internet Files\Content.Outlook\IT5Z4UUD\IMG_6593 (2).JPG">
            <a:extLst>
              <a:ext uri="{FF2B5EF4-FFF2-40B4-BE49-F238E27FC236}">
                <a16:creationId xmlns:a16="http://schemas.microsoft.com/office/drawing/2014/main" id="{700B9682-BA2F-43FD-AE8C-2769E2A1878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31744" y="2752144"/>
            <a:ext cx="2893219" cy="133577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0" name="直線矢印コネクタ 39">
            <a:extLst>
              <a:ext uri="{FF2B5EF4-FFF2-40B4-BE49-F238E27FC236}">
                <a16:creationId xmlns:a16="http://schemas.microsoft.com/office/drawing/2014/main" id="{7E50EC30-8D49-4B8B-9765-3D4E3A20F5FE}"/>
              </a:ext>
            </a:extLst>
          </p:cNvPr>
          <p:cNvCxnSpPr>
            <a:cxnSpLocks/>
          </p:cNvCxnSpPr>
          <p:nvPr/>
        </p:nvCxnSpPr>
        <p:spPr>
          <a:xfrm flipV="1">
            <a:off x="8273095" y="3098138"/>
            <a:ext cx="149915" cy="27788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6C565ED-022E-4DFC-983B-07F8B678ADF6}"/>
              </a:ext>
            </a:extLst>
          </p:cNvPr>
          <p:cNvSpPr txBox="1"/>
          <p:nvPr/>
        </p:nvSpPr>
        <p:spPr>
          <a:xfrm>
            <a:off x="8497583" y="2784787"/>
            <a:ext cx="687179" cy="313353"/>
          </a:xfrm>
          <a:prstGeom prst="rect">
            <a:avLst/>
          </a:prstGeom>
          <a:solidFill>
            <a:srgbClr val="FFFF66"/>
          </a:solidFill>
          <a:ln>
            <a:noFill/>
          </a:ln>
        </p:spPr>
        <p:txBody>
          <a:bodyPr wrap="none" bIns="0" rtlCol="0" anchor="ctr" anchorCtr="0">
            <a:noAutofit/>
          </a:bodyPr>
          <a:lstStyle/>
          <a:p>
            <a:pPr algn="ctr" defTabSz="914324" fontAlgn="base">
              <a:spcBef>
                <a:spcPct val="0"/>
              </a:spcBef>
              <a:spcAft>
                <a:spcPct val="0"/>
              </a:spcAft>
              <a:defRPr/>
            </a:pPr>
            <a:r>
              <a:rPr lang="ja-JP" altLang="en-US" sz="1400" dirty="0">
                <a:solidFill>
                  <a:srgbClr val="000000"/>
                </a:solidFill>
                <a:latin typeface="メイリオ" panose="020B0604030504040204" pitchFamily="50" charset="-128"/>
                <a:ea typeface="メイリオ" panose="020B0604030504040204" pitchFamily="50" charset="-128"/>
              </a:rPr>
              <a:t>呼気弁</a:t>
            </a:r>
          </a:p>
        </p:txBody>
      </p:sp>
      <p:pic>
        <p:nvPicPr>
          <p:cNvPr id="42" name="Picture 6" descr="C:\Users\KIYOSHI\AppData\Local\Microsoft\Windows\Temporary Internet Files\Content.Outlook\IT5Z4UUD\P1260277.jpg">
            <a:extLst>
              <a:ext uri="{FF2B5EF4-FFF2-40B4-BE49-F238E27FC236}">
                <a16:creationId xmlns:a16="http://schemas.microsoft.com/office/drawing/2014/main" id="{8A02DEE9-42D0-47D0-A307-351130FD4BC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7912" y="4888597"/>
            <a:ext cx="4545568" cy="144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テキスト ボックス 43">
            <a:extLst>
              <a:ext uri="{FF2B5EF4-FFF2-40B4-BE49-F238E27FC236}">
                <a16:creationId xmlns:a16="http://schemas.microsoft.com/office/drawing/2014/main" id="{F14E2C2A-EF2C-47C0-958A-5641FD2E6C21}"/>
              </a:ext>
            </a:extLst>
          </p:cNvPr>
          <p:cNvSpPr txBox="1"/>
          <p:nvPr/>
        </p:nvSpPr>
        <p:spPr>
          <a:xfrm>
            <a:off x="5209528" y="4878442"/>
            <a:ext cx="2246924" cy="1458523"/>
          </a:xfrm>
          <a:prstGeom prst="rect">
            <a:avLst/>
          </a:prstGeom>
          <a:solidFill>
            <a:schemeClr val="accent6">
              <a:lumMod val="20000"/>
              <a:lumOff val="80000"/>
            </a:schemeClr>
          </a:solidFill>
          <a:ln>
            <a:noFill/>
          </a:ln>
        </p:spPr>
        <p:txBody>
          <a:bodyPr wrap="square" bIns="0" rtlCol="0" anchor="ctr" anchorCtr="0">
            <a:noAutofit/>
          </a:bodyPr>
          <a:lstStyle/>
          <a:p>
            <a:pPr defTabSz="914324">
              <a:defRPr/>
            </a:pPr>
            <a:r>
              <a:rPr lang="ja-JP" altLang="en-US" sz="1400" dirty="0">
                <a:solidFill>
                  <a:prstClr val="black"/>
                </a:solidFill>
                <a:latin typeface="メイリオ" panose="020B0604030504040204" pitchFamily="50" charset="-128"/>
                <a:ea typeface="メイリオ" panose="020B0604030504040204" pitchFamily="50" charset="-128"/>
                <a:cs typeface="メイリオ"/>
              </a:rPr>
              <a:t>加湿器回路に誤って人工鼻を装着すると人工鼻の気道抵抗が上昇し換気量が低下するので注意する。</a:t>
            </a:r>
          </a:p>
        </p:txBody>
      </p:sp>
      <p:cxnSp>
        <p:nvCxnSpPr>
          <p:cNvPr id="45" name="直線矢印コネクタ 44">
            <a:extLst>
              <a:ext uri="{FF2B5EF4-FFF2-40B4-BE49-F238E27FC236}">
                <a16:creationId xmlns:a16="http://schemas.microsoft.com/office/drawing/2014/main" id="{52F79685-144A-4E65-B7DB-0C3242F8571F}"/>
              </a:ext>
            </a:extLst>
          </p:cNvPr>
          <p:cNvCxnSpPr>
            <a:cxnSpLocks/>
            <a:stCxn id="43" idx="3"/>
          </p:cNvCxnSpPr>
          <p:nvPr/>
        </p:nvCxnSpPr>
        <p:spPr>
          <a:xfrm flipV="1">
            <a:off x="2616678" y="5806445"/>
            <a:ext cx="416082" cy="31928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3B72B4AA-D3D3-4F3C-8848-C353802E29B3}"/>
              </a:ext>
            </a:extLst>
          </p:cNvPr>
          <p:cNvSpPr txBox="1"/>
          <p:nvPr/>
        </p:nvSpPr>
        <p:spPr>
          <a:xfrm>
            <a:off x="636651" y="5971839"/>
            <a:ext cx="1980029" cy="307776"/>
          </a:xfrm>
          <a:prstGeom prst="rect">
            <a:avLst/>
          </a:prstGeom>
          <a:solidFill>
            <a:schemeClr val="accent6">
              <a:lumMod val="20000"/>
              <a:lumOff val="80000"/>
            </a:schemeClr>
          </a:solidFill>
          <a:ln>
            <a:noFill/>
          </a:ln>
        </p:spPr>
        <p:txBody>
          <a:bodyPr wrap="none" bIns="0" rtlCol="0" anchor="ctr" anchorCtr="0">
            <a:noAutofit/>
          </a:bodyPr>
          <a:lstStyle/>
          <a:p>
            <a:pPr defTabSz="914324" fontAlgn="base">
              <a:spcBef>
                <a:spcPct val="0"/>
              </a:spcBef>
              <a:spcAft>
                <a:spcPct val="0"/>
              </a:spcAft>
              <a:defRPr/>
            </a:pPr>
            <a:r>
              <a:rPr lang="ja-JP" altLang="en-US" sz="1400" dirty="0">
                <a:solidFill>
                  <a:srgbClr val="000000"/>
                </a:solidFill>
                <a:latin typeface="メイリオ" panose="020B0604030504040204" pitchFamily="50" charset="-128"/>
                <a:ea typeface="メイリオ" panose="020B0604030504040204" pitchFamily="50" charset="-128"/>
              </a:rPr>
              <a:t>外出時の人工鼻使用例</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35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3D46813-E4B6-43DC-9ED1-489B754E722F}"/>
              </a:ext>
            </a:extLst>
          </p:cNvPr>
          <p:cNvSpPr>
            <a:spLocks noGrp="1"/>
          </p:cNvSpPr>
          <p:nvPr>
            <p:ph type="body" sz="quarter" idx="10"/>
          </p:nvPr>
        </p:nvSpPr>
        <p:spPr/>
        <p:txBody>
          <a:bodyPr/>
          <a:lstStyle/>
          <a:p>
            <a:endParaRPr lang="ja-JP" altLang="en-US" dirty="0"/>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呼吸器装着児が酸素飽和度が</a:t>
            </a:r>
            <a:br>
              <a:rPr lang="en-US" altLang="ja-JP" sz="2799" dirty="0"/>
            </a:br>
            <a:r>
              <a:rPr lang="ja-JP" altLang="en-US" sz="2799" dirty="0"/>
              <a:t>　　　低下した時のチェックと対応</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28776"/>
            <a:ext cx="860324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＊まず子どもの様子をみる</a:t>
            </a:r>
            <a:endParaRPr lang="en-US" altLang="ja-JP" sz="2000" dirty="0">
              <a:latin typeface="メイリオ" panose="020B0604030504040204" pitchFamily="50" charset="-128"/>
              <a:ea typeface="メイリオ" panose="020B0604030504040204" pitchFamily="50" charset="-128"/>
            </a:endParaRPr>
          </a:p>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呼吸器の作動</a:t>
            </a:r>
            <a:r>
              <a:rPr lang="ja-JP" altLang="en-US" sz="2000" dirty="0">
                <a:latin typeface="メイリオ" panose="020B0604030504040204" pitchFamily="50" charset="-128"/>
                <a:ea typeface="メイリオ" panose="020B0604030504040204" pitchFamily="50" charset="-128"/>
              </a:rPr>
              <a:t>は正常か？　</a:t>
            </a:r>
          </a:p>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＊呼吸器アラームは？</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低圧の時</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気管カニューレ抜去や回路外れ</a:t>
            </a:r>
            <a:r>
              <a:rPr lang="ja-JP" altLang="en-US" sz="2000" dirty="0">
                <a:latin typeface="メイリオ" panose="020B0604030504040204" pitchFamily="50" charset="-128"/>
                <a:ea typeface="メイリオ" panose="020B0604030504040204" pitchFamily="50" charset="-128"/>
              </a:rPr>
              <a:t>がないか？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換気量低下（高圧アラーム）</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痰による狭窄</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気管カニューレの位置や向き</a:t>
            </a:r>
            <a:r>
              <a:rPr lang="ja-JP" altLang="en-US" sz="2000" dirty="0">
                <a:latin typeface="メイリオ" panose="020B0604030504040204" pitchFamily="50" charset="-128"/>
                <a:ea typeface="メイリオ" panose="020B0604030504040204" pitchFamily="50" charset="-128"/>
              </a:rPr>
              <a:t>が不適切</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本人の</a:t>
            </a:r>
            <a:r>
              <a:rPr lang="ja-JP" altLang="en-US" sz="2000" b="1" dirty="0">
                <a:latin typeface="メイリオ" panose="020B0604030504040204" pitchFamily="50" charset="-128"/>
                <a:ea typeface="メイリオ" panose="020B0604030504040204" pitchFamily="50" charset="-128"/>
              </a:rPr>
              <a:t>筋緊張亢進</a:t>
            </a: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回路内結露</a:t>
            </a:r>
          </a:p>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＊ゼロゼロしていて</a:t>
            </a:r>
            <a:r>
              <a:rPr lang="ja-JP" altLang="en-US" sz="2000" b="1" dirty="0">
                <a:latin typeface="メイリオ" panose="020B0604030504040204" pitchFamily="50" charset="-128"/>
                <a:ea typeface="メイリオ" panose="020B0604030504040204" pitchFamily="50" charset="-128"/>
              </a:rPr>
              <a:t>痰が溜まって</a:t>
            </a:r>
            <a:r>
              <a:rPr lang="ja-JP" altLang="en-US" sz="2000" dirty="0">
                <a:latin typeface="メイリオ" panose="020B0604030504040204" pitchFamily="50" charset="-128"/>
                <a:ea typeface="メイリオ" panose="020B0604030504040204" pitchFamily="50" charset="-128"/>
              </a:rPr>
              <a:t>いないか？→吸引</a:t>
            </a:r>
          </a:p>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＊ゼロゼロしないが</a:t>
            </a:r>
            <a:r>
              <a:rPr lang="ja-JP" altLang="en-US" sz="2000" b="1" dirty="0">
                <a:latin typeface="メイリオ" panose="020B0604030504040204" pitchFamily="50" charset="-128"/>
                <a:ea typeface="メイリオ" panose="020B0604030504040204" pitchFamily="50" charset="-128"/>
              </a:rPr>
              <a:t>呼吸音が弱く</a:t>
            </a:r>
            <a:r>
              <a:rPr lang="ja-JP" altLang="en-US" sz="2000" dirty="0">
                <a:latin typeface="メイリオ" panose="020B0604030504040204" pitchFamily="50" charset="-128"/>
                <a:ea typeface="メイリオ" panose="020B0604030504040204" pitchFamily="50" charset="-128"/>
              </a:rPr>
              <a:t>ないか？→バギング吸引</a:t>
            </a:r>
          </a:p>
          <a:p>
            <a:pPr>
              <a:lnSpc>
                <a:spcPct val="110000"/>
              </a:lnSpc>
              <a:spcBef>
                <a:spcPts val="0"/>
              </a:spcBef>
              <a:spcAft>
                <a:spcPts val="1200"/>
              </a:spcAft>
              <a:buNone/>
              <a:tabLst>
                <a:tab pos="1344501" algn="l"/>
              </a:tabLst>
            </a:pPr>
            <a:r>
              <a:rPr lang="ja-JP" altLang="en-US" sz="2000"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酸素チューブが外れて</a:t>
            </a:r>
            <a:r>
              <a:rPr lang="ja-JP" altLang="en-US" sz="2000" dirty="0">
                <a:latin typeface="メイリオ" panose="020B0604030504040204" pitchFamily="50" charset="-128"/>
                <a:ea typeface="メイリオ" panose="020B0604030504040204" pitchFamily="50" charset="-128"/>
              </a:rPr>
              <a:t>いないか？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→酸素ボンベにはアラームがない</a:t>
            </a:r>
            <a:r>
              <a:rPr lang="en-US" altLang="ja-JP" sz="2000" dirty="0">
                <a:latin typeface="メイリオ" panose="020B0604030504040204" pitchFamily="50" charset="-128"/>
                <a:ea typeface="メイリオ" panose="020B0604030504040204" pitchFamily="50" charset="-128"/>
              </a:rPr>
              <a:t>…</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507166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3097B43-0A7B-4739-9DB4-81749A9C935E}"/>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様々な排痰の支援</a:t>
            </a:r>
            <a:endParaRPr lang="ja-JP" altLang="en-US" sz="2799" strike="sngStrike" dirty="0"/>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28778"/>
            <a:ext cx="8603240" cy="103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lnSpc>
                <a:spcPct val="110000"/>
              </a:lnSpc>
              <a:spcBef>
                <a:spcPts val="0"/>
              </a:spcBef>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呼吸器装着児は排痰困難な児が多いため吸引だけでは対処できません。</a:t>
            </a:r>
          </a:p>
          <a:p>
            <a:pPr defTabSz="914324">
              <a:lnSpc>
                <a:spcPct val="110000"/>
              </a:lnSpc>
              <a:spcBef>
                <a:spcPts val="0"/>
              </a:spcBef>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様々な呼吸リハビリの手技で排痰を促すことになります。</a:t>
            </a:r>
          </a:p>
        </p:txBody>
      </p:sp>
      <p:sp>
        <p:nvSpPr>
          <p:cNvPr id="6" name="テキスト ボックス 4">
            <a:extLst>
              <a:ext uri="{FF2B5EF4-FFF2-40B4-BE49-F238E27FC236}">
                <a16:creationId xmlns:a16="http://schemas.microsoft.com/office/drawing/2014/main" id="{BED1AC87-474F-47B6-A4AE-FAC4BC65DD61}"/>
              </a:ext>
            </a:extLst>
          </p:cNvPr>
          <p:cNvSpPr txBox="1">
            <a:spLocks noChangeArrowheads="1"/>
          </p:cNvSpPr>
          <p:nvPr/>
        </p:nvSpPr>
        <p:spPr bwMode="auto">
          <a:xfrm>
            <a:off x="2481303" y="2665508"/>
            <a:ext cx="6719849" cy="379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胸郭圧迫による咳介助</a:t>
            </a:r>
            <a:r>
              <a:rPr lang="en-US" altLang="ja-JP" sz="2000" b="1" dirty="0">
                <a:solidFill>
                  <a:srgbClr val="0070C0"/>
                </a:solidFill>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呼気介助）</a:t>
            </a:r>
            <a:r>
              <a:rPr lang="en-US" altLang="ja-JP" sz="1600" b="1" dirty="0">
                <a:solidFill>
                  <a:prstClr val="black"/>
                </a:solidFill>
                <a:latin typeface="メイリオ" panose="020B0604030504040204" pitchFamily="50" charset="-128"/>
                <a:ea typeface="メイリオ" panose="020B0604030504040204" pitchFamily="50" charset="-128"/>
              </a:rPr>
              <a:t>【</a:t>
            </a:r>
            <a:r>
              <a:rPr lang="ja-JP" altLang="en-US" sz="1600" b="1" dirty="0">
                <a:solidFill>
                  <a:prstClr val="black"/>
                </a:solidFill>
                <a:latin typeface="メイリオ" panose="020B0604030504040204" pitchFamily="50" charset="-128"/>
                <a:ea typeface="メイリオ" panose="020B0604030504040204" pitchFamily="50" charset="-128"/>
              </a:rPr>
              <a:t>呼吸リハ</a:t>
            </a:r>
            <a:r>
              <a:rPr lang="en-US" altLang="ja-JP" sz="1600" b="1" dirty="0">
                <a:solidFill>
                  <a:prstClr val="black"/>
                </a:solidFill>
                <a:latin typeface="メイリオ" panose="020B0604030504040204" pitchFamily="50" charset="-128"/>
                <a:ea typeface="メイリオ" panose="020B0604030504040204" pitchFamily="50" charset="-128"/>
              </a:rPr>
              <a:t>】</a:t>
            </a:r>
          </a:p>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・気管圧迫による咳嗽誘発</a:t>
            </a:r>
          </a:p>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・排痰補助装置（</a:t>
            </a:r>
            <a:r>
              <a:rPr lang="en-US" altLang="ja-JP" sz="2000" dirty="0">
                <a:solidFill>
                  <a:prstClr val="black"/>
                </a:solidFill>
                <a:latin typeface="メイリオ" panose="020B0604030504040204" pitchFamily="50" charset="-128"/>
                <a:ea typeface="メイリオ" panose="020B0604030504040204" pitchFamily="50" charset="-128"/>
              </a:rPr>
              <a:t>Mechanical In-Exsufflation)</a:t>
            </a:r>
          </a:p>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体位ドレナージ</a:t>
            </a:r>
            <a:r>
              <a:rPr lang="en-US" altLang="ja-JP" sz="1600" b="1" dirty="0">
                <a:solidFill>
                  <a:prstClr val="black"/>
                </a:solidFill>
                <a:latin typeface="メイリオ" panose="020B0604030504040204" pitchFamily="50" charset="-128"/>
                <a:ea typeface="メイリオ" panose="020B0604030504040204" pitchFamily="50" charset="-128"/>
              </a:rPr>
              <a:t>【</a:t>
            </a:r>
            <a:r>
              <a:rPr lang="ja-JP" altLang="en-US" sz="1600" b="1" dirty="0">
                <a:solidFill>
                  <a:prstClr val="black"/>
                </a:solidFill>
                <a:latin typeface="メイリオ" panose="020B0604030504040204" pitchFamily="50" charset="-128"/>
                <a:ea typeface="メイリオ" panose="020B0604030504040204" pitchFamily="50" charset="-128"/>
              </a:rPr>
              <a:t>呼吸リハ</a:t>
            </a:r>
            <a:r>
              <a:rPr lang="en-US" altLang="ja-JP" sz="1600" b="1" dirty="0">
                <a:solidFill>
                  <a:prstClr val="black"/>
                </a:solidFill>
                <a:latin typeface="メイリオ" panose="020B0604030504040204" pitchFamily="50" charset="-128"/>
                <a:ea typeface="メイリオ" panose="020B0604030504040204" pitchFamily="50" charset="-128"/>
              </a:rPr>
              <a:t>】</a:t>
            </a:r>
          </a:p>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rPr>
              <a:t>スクイージング</a:t>
            </a:r>
            <a:r>
              <a:rPr lang="en-US" altLang="ja-JP" sz="1600" b="1" dirty="0">
                <a:solidFill>
                  <a:prstClr val="black"/>
                </a:solidFill>
                <a:latin typeface="メイリオ" panose="020B0604030504040204" pitchFamily="50" charset="-128"/>
                <a:ea typeface="メイリオ" panose="020B0604030504040204" pitchFamily="50" charset="-128"/>
              </a:rPr>
              <a:t>【</a:t>
            </a:r>
            <a:r>
              <a:rPr lang="ja-JP" altLang="en-US" sz="1600" b="1" dirty="0">
                <a:solidFill>
                  <a:prstClr val="black"/>
                </a:solidFill>
                <a:latin typeface="メイリオ" panose="020B0604030504040204" pitchFamily="50" charset="-128"/>
                <a:ea typeface="メイリオ" panose="020B0604030504040204" pitchFamily="50" charset="-128"/>
              </a:rPr>
              <a:t>呼吸リハ</a:t>
            </a:r>
            <a:r>
              <a:rPr lang="en-US" altLang="ja-JP" sz="1600" b="1" dirty="0">
                <a:solidFill>
                  <a:prstClr val="black"/>
                </a:solidFill>
                <a:latin typeface="メイリオ" panose="020B0604030504040204" pitchFamily="50" charset="-128"/>
                <a:ea typeface="メイリオ" panose="020B0604030504040204" pitchFamily="50" charset="-128"/>
              </a:rPr>
              <a:t>】</a:t>
            </a:r>
          </a:p>
          <a:p>
            <a:pPr marL="266677" indent="-266677" defTabSz="914324">
              <a:lnSpc>
                <a:spcPct val="110000"/>
              </a:lnSpc>
              <a:spcBef>
                <a:spcPts val="0"/>
              </a:spcBef>
              <a:spcAft>
                <a:spcPts val="1200"/>
              </a:spcAft>
              <a:buNone/>
              <a:tabLst>
                <a:tab pos="1344501" algn="l"/>
              </a:tabLst>
              <a:defRPr/>
            </a:pP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2000" b="1" dirty="0">
                <a:solidFill>
                  <a:srgbClr val="FF0000"/>
                </a:solidFill>
                <a:latin typeface="メイリオ" panose="020B0604030504040204" pitchFamily="50" charset="-128"/>
                <a:ea typeface="メイリオ" panose="020B0604030504040204" pitchFamily="50" charset="-128"/>
              </a:rPr>
              <a:t>アンビューバッグによる加圧換気</a:t>
            </a: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1600" b="1" dirty="0">
                <a:solidFill>
                  <a:prstClr val="black"/>
                </a:solidFill>
                <a:latin typeface="メイリオ" panose="020B0604030504040204" pitchFamily="50" charset="-128"/>
                <a:ea typeface="メイリオ" panose="020B0604030504040204" pitchFamily="50" charset="-128"/>
              </a:rPr>
              <a:t>緊急時対応にもなる</a:t>
            </a:r>
            <a:br>
              <a:rPr lang="en-US" altLang="ja-JP" sz="2000" dirty="0">
                <a:solidFill>
                  <a:prstClr val="black"/>
                </a:solidFill>
                <a:latin typeface="メイリオ" panose="020B0604030504040204" pitchFamily="50" charset="-128"/>
                <a:ea typeface="メイリオ" panose="020B0604030504040204" pitchFamily="50" charset="-128"/>
              </a:rPr>
            </a:br>
            <a:r>
              <a:rPr lang="ja-JP" altLang="en-US" sz="1800" dirty="0">
                <a:solidFill>
                  <a:prstClr val="black"/>
                </a:solidFill>
                <a:latin typeface="メイリオ" panose="020B0604030504040204" pitchFamily="50" charset="-128"/>
                <a:ea typeface="メイリオ" panose="020B0604030504040204" pitchFamily="50" charset="-128"/>
              </a:rPr>
              <a:t>本人用のアンビューバッグを常に携帯しましょう。</a:t>
            </a:r>
            <a:br>
              <a:rPr lang="en-US" altLang="ja-JP" sz="1800" dirty="0">
                <a:solidFill>
                  <a:prstClr val="black"/>
                </a:solidFill>
                <a:latin typeface="メイリオ" panose="020B0604030504040204" pitchFamily="50" charset="-128"/>
                <a:ea typeface="メイリオ" panose="020B0604030504040204" pitchFamily="50" charset="-128"/>
              </a:rPr>
            </a:br>
            <a:r>
              <a:rPr lang="ja-JP" altLang="en-US" sz="1800" dirty="0">
                <a:solidFill>
                  <a:prstClr val="black"/>
                </a:solidFill>
                <a:latin typeface="メイリオ" panose="020B0604030504040204" pitchFamily="50" charset="-128"/>
                <a:ea typeface="メイリオ" panose="020B0604030504040204" pitchFamily="50" charset="-128"/>
              </a:rPr>
              <a:t>用手換気に慣れてくるとアンビューバッグの硬さや胸の上がり方で気道狭窄</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痰の詰まり程度）がわかるようになります。</a:t>
            </a:r>
          </a:p>
        </p:txBody>
      </p:sp>
      <p:sp>
        <p:nvSpPr>
          <p:cNvPr id="7" name="上下矢印 4">
            <a:extLst>
              <a:ext uri="{FF2B5EF4-FFF2-40B4-BE49-F238E27FC236}">
                <a16:creationId xmlns:a16="http://schemas.microsoft.com/office/drawing/2014/main" id="{AF1D1EF8-A6D9-4BBF-A8FF-A6FEED57C9D2}"/>
              </a:ext>
            </a:extLst>
          </p:cNvPr>
          <p:cNvSpPr/>
          <p:nvPr/>
        </p:nvSpPr>
        <p:spPr>
          <a:xfrm>
            <a:off x="1011116" y="2665507"/>
            <a:ext cx="903111" cy="3701175"/>
          </a:xfrm>
          <a:prstGeom prst="upDownArrow">
            <a:avLst/>
          </a:prstGeom>
          <a:gradFill>
            <a:gsLst>
              <a:gs pos="0">
                <a:srgbClr val="00B050"/>
              </a:gs>
              <a:gs pos="50000">
                <a:schemeClr val="accent3">
                  <a:lumMod val="100000"/>
                </a:schemeClr>
              </a:gs>
              <a:gs pos="100000">
                <a:schemeClr val="accent2">
                  <a:satMod val="120000"/>
                  <a:shade val="78000"/>
                  <a:lumMod val="100000"/>
                </a:schemeClr>
              </a:gs>
            </a:gsLst>
          </a:gradFill>
        </p:spPr>
        <p:style>
          <a:lnRef idx="0">
            <a:schemeClr val="accent2"/>
          </a:lnRef>
          <a:fillRef idx="3">
            <a:schemeClr val="accent2"/>
          </a:fillRef>
          <a:effectRef idx="3">
            <a:schemeClr val="accent2"/>
          </a:effectRef>
          <a:fontRef idx="minor">
            <a:schemeClr val="lt1"/>
          </a:fontRef>
        </p:style>
        <p:txBody>
          <a:bodyPr vert="eaVert" rtlCol="0" anchor="ctr"/>
          <a:lstStyle/>
          <a:p>
            <a:pPr algn="ctr" defTabSz="914324">
              <a:defRPr/>
            </a:pPr>
            <a:r>
              <a:rPr lang="ja-JP" altLang="en-US" sz="2401" dirty="0">
                <a:solidFill>
                  <a:prstClr val="white"/>
                </a:solidFill>
                <a:latin typeface="メイリオ"/>
                <a:ea typeface="メイリオ"/>
                <a:cs typeface="メイリオ"/>
              </a:rPr>
              <a:t>中枢側  　　　 末梢</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4378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経鼻咽頭エアウェイ</a:t>
            </a:r>
            <a:r>
              <a:rPr lang="ja-JP" altLang="en-US" sz="2214" dirty="0"/>
              <a:t>（経鼻エアウェイ）</a:t>
            </a:r>
            <a:endParaRPr lang="ja-JP" altLang="en-US" sz="2585" dirty="0"/>
          </a:p>
        </p:txBody>
      </p:sp>
      <p:pic>
        <p:nvPicPr>
          <p:cNvPr id="26" name="Picture 2">
            <a:extLst>
              <a:ext uri="{FF2B5EF4-FFF2-40B4-BE49-F238E27FC236}">
                <a16:creationId xmlns:a16="http://schemas.microsoft.com/office/drawing/2014/main" id="{FA60B0A9-B48F-46F0-BDD8-5E5E74661732}"/>
              </a:ext>
            </a:extLst>
          </p:cNvPr>
          <p:cNvPicPr>
            <a:picLocks noChangeArrowheads="1"/>
          </p:cNvPicPr>
          <p:nvPr/>
        </p:nvPicPr>
        <p:blipFill rotWithShape="1">
          <a:blip r:embed="rId3">
            <a:extLst>
              <a:ext uri="{28A0092B-C50C-407E-A947-70E740481C1C}">
                <a14:useLocalDpi xmlns:a14="http://schemas.microsoft.com/office/drawing/2010/main" val="0"/>
              </a:ext>
            </a:extLst>
          </a:blip>
          <a:srcRect t="2223"/>
          <a:stretch/>
        </p:blipFill>
        <p:spPr bwMode="auto">
          <a:xfrm>
            <a:off x="1031629" y="1733552"/>
            <a:ext cx="4550191"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 name="Text Box 12">
            <a:extLst>
              <a:ext uri="{FF2B5EF4-FFF2-40B4-BE49-F238E27FC236}">
                <a16:creationId xmlns:a16="http://schemas.microsoft.com/office/drawing/2014/main" id="{C16A51CD-DD47-47CC-A44F-597E945B4CC2}"/>
              </a:ext>
            </a:extLst>
          </p:cNvPr>
          <p:cNvSpPr txBox="1">
            <a:spLocks noChangeArrowheads="1"/>
          </p:cNvSpPr>
          <p:nvPr/>
        </p:nvSpPr>
        <p:spPr bwMode="auto">
          <a:xfrm>
            <a:off x="5882240" y="1733552"/>
            <a:ext cx="3165231"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12">
              <a:lnSpc>
                <a:spcPct val="114000"/>
              </a:lnSpc>
              <a:spcBef>
                <a:spcPts val="555"/>
              </a:spcBef>
              <a:buNone/>
              <a:defRPr/>
            </a:pPr>
            <a:r>
              <a:rPr lang="ja-JP" altLang="en-US" sz="1846" dirty="0">
                <a:solidFill>
                  <a:prstClr val="black"/>
                </a:solidFill>
                <a:latin typeface="メイリオ" panose="020B0604030504040204" pitchFamily="50" charset="-128"/>
                <a:ea typeface="メイリオ" panose="020B0604030504040204" pitchFamily="50" charset="-128"/>
              </a:rPr>
              <a:t>鼻から、狭くなっている咽頭（のど）まで、柔らかいチューブを入れて、トンネルをつくり、空気の通り道を確保し、呼吸を楽にする。</a:t>
            </a:r>
            <a:endParaRPr lang="en-US" altLang="ja-JP" sz="1846" dirty="0">
              <a:solidFill>
                <a:prstClr val="black"/>
              </a:solidFill>
              <a:latin typeface="メイリオ" panose="020B0604030504040204" pitchFamily="50" charset="-128"/>
              <a:ea typeface="メイリオ" panose="020B0604030504040204" pitchFamily="50" charset="-128"/>
            </a:endParaRPr>
          </a:p>
          <a:p>
            <a:pPr algn="just" defTabSz="844012">
              <a:lnSpc>
                <a:spcPct val="114000"/>
              </a:lnSpc>
              <a:spcBef>
                <a:spcPts val="555"/>
              </a:spcBef>
              <a:buNone/>
              <a:defRPr/>
            </a:pPr>
            <a:r>
              <a:rPr lang="ja-JP" altLang="en-US" sz="1846" dirty="0">
                <a:solidFill>
                  <a:prstClr val="black"/>
                </a:solidFill>
                <a:latin typeface="メイリオ" panose="020B0604030504040204" pitchFamily="50" charset="-128"/>
                <a:ea typeface="メイリオ" panose="020B0604030504040204" pitchFamily="50" charset="-128"/>
              </a:rPr>
              <a:t>舌根沈下、アデノイド肥大などに有効</a:t>
            </a:r>
            <a:endParaRPr lang="en-US" altLang="ja-JP" sz="1846" dirty="0">
              <a:solidFill>
                <a:prstClr val="black"/>
              </a:solidFill>
              <a:latin typeface="メイリオ" panose="020B0604030504040204" pitchFamily="50" charset="-128"/>
              <a:ea typeface="メイリオ" panose="020B0604030504040204" pitchFamily="50" charset="-128"/>
            </a:endParaRPr>
          </a:p>
          <a:p>
            <a:pPr algn="just" defTabSz="844012">
              <a:lnSpc>
                <a:spcPct val="114000"/>
              </a:lnSpc>
              <a:spcBef>
                <a:spcPts val="555"/>
              </a:spcBef>
              <a:buNone/>
              <a:defRPr/>
            </a:pPr>
            <a:r>
              <a:rPr lang="ja-JP" altLang="en-US" sz="1846" dirty="0">
                <a:solidFill>
                  <a:prstClr val="black"/>
                </a:solidFill>
                <a:latin typeface="メイリオ" panose="020B0604030504040204" pitchFamily="50" charset="-128"/>
                <a:ea typeface="メイリオ" panose="020B0604030504040204" pitchFamily="50" charset="-128"/>
              </a:rPr>
              <a:t>喉頭部狭窄だけの場合は無効。</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395841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F430BE1-53FC-4DF7-8141-750334161A37}"/>
              </a:ext>
            </a:extLst>
          </p:cNvPr>
          <p:cNvSpPr>
            <a:spLocks noGrp="1"/>
          </p:cNvSpPr>
          <p:nvPr>
            <p:ph type="body" sz="quarter" idx="10"/>
          </p:nvPr>
        </p:nvSpPr>
        <p:spPr/>
        <p:txBody>
          <a:bodyPr/>
          <a:lstStyle/>
          <a:p>
            <a:endParaRPr kumimoji="1" lang="ja-JP" altLang="en-US"/>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fontScale="90000"/>
          </a:bodyPr>
          <a:lstStyle/>
          <a:p>
            <a:r>
              <a:rPr lang="ja-JP" altLang="en-US" sz="2799" dirty="0"/>
              <a:t>特別支援学校における</a:t>
            </a:r>
            <a:br>
              <a:rPr lang="ja-JP" altLang="en-US" sz="2799" dirty="0"/>
            </a:br>
            <a:r>
              <a:rPr lang="ja-JP" altLang="en-US" sz="2799" dirty="0"/>
              <a:t>人工呼吸器装着児受け入れに必要なこと</a:t>
            </a:r>
          </a:p>
        </p:txBody>
      </p:sp>
      <p:sp>
        <p:nvSpPr>
          <p:cNvPr id="21" name="テキスト ボックス 4">
            <a:extLst>
              <a:ext uri="{FF2B5EF4-FFF2-40B4-BE49-F238E27FC236}">
                <a16:creationId xmlns:a16="http://schemas.microsoft.com/office/drawing/2014/main" id="{F239A458-CF07-4D0A-BE43-7171BFC29DB4}"/>
              </a:ext>
            </a:extLst>
          </p:cNvPr>
          <p:cNvSpPr txBox="1">
            <a:spLocks noChangeArrowheads="1"/>
          </p:cNvSpPr>
          <p:nvPr/>
        </p:nvSpPr>
        <p:spPr bwMode="auto">
          <a:xfrm>
            <a:off x="597912" y="1628778"/>
            <a:ext cx="8603240" cy="25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2000" dirty="0">
                <a:solidFill>
                  <a:prstClr val="black"/>
                </a:solidFill>
                <a:latin typeface="メイリオ" panose="020B0604030504040204" pitchFamily="50" charset="-128"/>
                <a:ea typeface="メイリオ" panose="020B0604030504040204" pitchFamily="50" charset="-128"/>
              </a:rPr>
              <a:t>校内に複数の対象児がいる場合、看護師は子どもの傍に常時いられるわけではありません。</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2000" dirty="0">
                <a:solidFill>
                  <a:prstClr val="black"/>
                </a:solidFill>
                <a:latin typeface="メイリオ" panose="020B0604030504040204" pitchFamily="50" charset="-128"/>
                <a:ea typeface="メイリオ" panose="020B0604030504040204" pitchFamily="50" charset="-128"/>
              </a:rPr>
              <a:t>教職員が子どもの状態や呼吸器を理解していないと、</a:t>
            </a:r>
            <a:r>
              <a:rPr lang="ja-JP" altLang="en-US" sz="2000" b="1" dirty="0">
                <a:solidFill>
                  <a:prstClr val="black"/>
                </a:solidFill>
                <a:latin typeface="メイリオ" panose="020B0604030504040204" pitchFamily="50" charset="-128"/>
                <a:ea typeface="メイリオ" panose="020B0604030504040204" pitchFamily="50" charset="-128"/>
              </a:rPr>
              <a:t>適切なタイミングで看護師を呼ぶ</a:t>
            </a:r>
            <a:r>
              <a:rPr lang="ja-JP" altLang="en-US" sz="2000" dirty="0">
                <a:solidFill>
                  <a:prstClr val="black"/>
                </a:solidFill>
                <a:latin typeface="メイリオ" panose="020B0604030504040204" pitchFamily="50" charset="-128"/>
                <a:ea typeface="メイリオ" panose="020B0604030504040204" pitchFamily="50" charset="-128"/>
              </a:rPr>
              <a:t>ことができません。</a:t>
            </a:r>
          </a:p>
          <a:p>
            <a:pPr marL="285725" indent="-285725" algn="just" defTabSz="914324">
              <a:lnSpc>
                <a:spcPct val="114000"/>
              </a:lnSpc>
              <a:spcBef>
                <a:spcPts val="0"/>
              </a:spcBef>
              <a:spcAft>
                <a:spcPts val="1200"/>
              </a:spcAft>
              <a:buClr>
                <a:prstClr val="black"/>
              </a:buClr>
              <a:buFont typeface="Wingdings" panose="05000000000000000000" pitchFamily="2" charset="2"/>
              <a:buChar char="l"/>
              <a:defRPr/>
            </a:pPr>
            <a:r>
              <a:rPr lang="ja-JP" altLang="en-US" sz="2000" b="1" dirty="0">
                <a:solidFill>
                  <a:prstClr val="black"/>
                </a:solidFill>
                <a:latin typeface="メイリオ" panose="020B0604030504040204" pitchFamily="50" charset="-128"/>
                <a:ea typeface="メイリオ" panose="020B0604030504040204" pitchFamily="50" charset="-128"/>
              </a:rPr>
              <a:t>教職員が主体的に関わりながら</a:t>
            </a:r>
            <a:r>
              <a:rPr lang="ja-JP" altLang="en-US" sz="2000" dirty="0">
                <a:solidFill>
                  <a:prstClr val="black"/>
                </a:solidFill>
                <a:latin typeface="メイリオ" panose="020B0604030504040204" pitchFamily="50" charset="-128"/>
                <a:ea typeface="メイリオ" panose="020B0604030504040204" pitchFamily="50" charset="-128"/>
              </a:rPr>
              <a:t>、必要な場面で看護師が援助するという</a:t>
            </a:r>
            <a:r>
              <a:rPr lang="ja-JP" altLang="en-US" sz="2000" b="1" dirty="0">
                <a:solidFill>
                  <a:prstClr val="black"/>
                </a:solidFill>
                <a:latin typeface="メイリオ" panose="020B0604030504040204" pitchFamily="50" charset="-128"/>
                <a:ea typeface="メイリオ" panose="020B0604030504040204" pitchFamily="50" charset="-128"/>
              </a:rPr>
              <a:t>連携体制</a:t>
            </a:r>
            <a:r>
              <a:rPr lang="ja-JP" altLang="en-US" sz="2000" dirty="0">
                <a:solidFill>
                  <a:prstClr val="black"/>
                </a:solidFill>
                <a:latin typeface="メイリオ" panose="020B0604030504040204" pitchFamily="50" charset="-128"/>
                <a:ea typeface="メイリオ" panose="020B0604030504040204" pitchFamily="50" charset="-128"/>
              </a:rPr>
              <a:t>が必要です。</a:t>
            </a:r>
          </a:p>
        </p:txBody>
      </p:sp>
      <p:sp>
        <p:nvSpPr>
          <p:cNvPr id="6" name="爆発 1 1">
            <a:extLst>
              <a:ext uri="{FF2B5EF4-FFF2-40B4-BE49-F238E27FC236}">
                <a16:creationId xmlns:a16="http://schemas.microsoft.com/office/drawing/2014/main" id="{2C31EFA9-FC11-463B-B68D-73FA5558C9E6}"/>
              </a:ext>
            </a:extLst>
          </p:cNvPr>
          <p:cNvSpPr/>
          <p:nvPr/>
        </p:nvSpPr>
        <p:spPr>
          <a:xfrm>
            <a:off x="1610439" y="4004129"/>
            <a:ext cx="7759340" cy="2485573"/>
          </a:xfrm>
          <a:prstGeom prst="irregularSeal1">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wrap="none" bIns="0" rtlCol="0" anchor="ctr"/>
          <a:lstStyle/>
          <a:p>
            <a:pPr algn="ctr" defTabSz="914324">
              <a:spcAft>
                <a:spcPts val="300"/>
              </a:spcAft>
              <a:defRPr/>
            </a:pPr>
            <a:r>
              <a:rPr lang="ja-JP" altLang="en-US" sz="2401" b="1" dirty="0">
                <a:solidFill>
                  <a:srgbClr val="000000"/>
                </a:solidFill>
                <a:latin typeface="メイリオ"/>
                <a:ea typeface="メイリオ"/>
                <a:cs typeface="メイリオ"/>
              </a:rPr>
              <a:t>人工呼吸器の管理は</a:t>
            </a:r>
            <a:endParaRPr lang="en-US" altLang="ja-JP" sz="2401" b="1" dirty="0">
              <a:solidFill>
                <a:srgbClr val="000000"/>
              </a:solidFill>
              <a:latin typeface="メイリオ"/>
              <a:ea typeface="メイリオ"/>
              <a:cs typeface="メイリオ"/>
            </a:endParaRPr>
          </a:p>
          <a:p>
            <a:pPr algn="ctr" defTabSz="914324">
              <a:spcAft>
                <a:spcPts val="300"/>
              </a:spcAft>
              <a:defRPr/>
            </a:pPr>
            <a:r>
              <a:rPr lang="ja-JP" altLang="en-US" sz="2401" b="1" dirty="0">
                <a:solidFill>
                  <a:srgbClr val="000000"/>
                </a:solidFill>
                <a:latin typeface="メイリオ"/>
                <a:ea typeface="メイリオ"/>
                <a:cs typeface="メイリオ"/>
              </a:rPr>
              <a:t>看護師だけで対応するのではなく</a:t>
            </a:r>
            <a:endParaRPr lang="en-US" altLang="ja-JP" sz="2401" b="1" dirty="0">
              <a:solidFill>
                <a:srgbClr val="000000"/>
              </a:solidFill>
              <a:latin typeface="メイリオ"/>
              <a:ea typeface="メイリオ"/>
              <a:cs typeface="メイリオ"/>
            </a:endParaRPr>
          </a:p>
          <a:p>
            <a:pPr algn="ctr" defTabSz="914324">
              <a:spcAft>
                <a:spcPts val="300"/>
              </a:spcAft>
              <a:defRPr/>
            </a:pPr>
            <a:r>
              <a:rPr lang="ja-JP" altLang="en-US" sz="2401" b="1" dirty="0">
                <a:solidFill>
                  <a:srgbClr val="000000"/>
                </a:solidFill>
                <a:latin typeface="メイリオ"/>
                <a:ea typeface="メイリオ"/>
                <a:cs typeface="メイリオ"/>
              </a:rPr>
              <a:t>教職員の協力を得て実施しましょう。</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54592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ja-JP" altLang="en-US" sz="1200" dirty="0"/>
              <a:t>６．経管栄養</a:t>
            </a:r>
            <a:endParaRPr lang="en-US" altLang="ja-JP" sz="1200" dirty="0"/>
          </a:p>
          <a:p>
            <a:r>
              <a:rPr lang="ja-JP" altLang="en-US" dirty="0"/>
              <a:t>６－１　誤嚥と経管栄養法</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ja-JP" sz="2799" dirty="0"/>
              <a:t>経管栄養が必要となる病態 </a:t>
            </a:r>
            <a:endParaRPr lang="ja-JP" altLang="en-US" sz="2799" dirty="0"/>
          </a:p>
        </p:txBody>
      </p:sp>
      <p:sp>
        <p:nvSpPr>
          <p:cNvPr id="15" name="テキスト ボックス 1">
            <a:extLst>
              <a:ext uri="{FF2B5EF4-FFF2-40B4-BE49-F238E27FC236}">
                <a16:creationId xmlns:a16="http://schemas.microsoft.com/office/drawing/2014/main" id="{D0116DB3-3041-4066-B5ED-0357489A2275}"/>
              </a:ext>
            </a:extLst>
          </p:cNvPr>
          <p:cNvSpPr txBox="1">
            <a:spLocks noChangeArrowheads="1"/>
          </p:cNvSpPr>
          <p:nvPr/>
        </p:nvSpPr>
        <p:spPr bwMode="auto">
          <a:xfrm>
            <a:off x="681041" y="1490010"/>
            <a:ext cx="8593137" cy="1631216"/>
          </a:xfrm>
          <a:prstGeom prst="rect">
            <a:avLst/>
          </a:prstGeom>
          <a:noFill/>
          <a:ln>
            <a:noFill/>
          </a:ln>
        </p:spPr>
        <p:txBody>
          <a:bodyPr wrap="square">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457161" indent="-457161" algn="just" defTabSz="914324">
              <a:spcAft>
                <a:spcPts val="1200"/>
              </a:spcAft>
              <a:buFont typeface="Wingdings" charset="2"/>
              <a:buChar char="u"/>
              <a:defRPr/>
            </a:pPr>
            <a:r>
              <a:rPr lang="ja-JP" altLang="en-US" sz="2000" b="1" dirty="0">
                <a:solidFill>
                  <a:srgbClr val="FF0000"/>
                </a:solidFill>
                <a:latin typeface="Meiryo" panose="020B0604030504040204" pitchFamily="34" charset="-128"/>
                <a:ea typeface="Meiryo" panose="020B0604030504040204" pitchFamily="34" charset="-128"/>
                <a:cs typeface="ＭＳ ゴシック" charset="0"/>
              </a:rPr>
              <a:t>摂食・嚥下機能障害</a:t>
            </a:r>
            <a:r>
              <a:rPr lang="en-US" altLang="ja-JP" sz="2000" b="1" dirty="0">
                <a:solidFill>
                  <a:srgbClr val="FF0000"/>
                </a:solidFill>
                <a:latin typeface="Meiryo" panose="020B0604030504040204" pitchFamily="34" charset="-128"/>
                <a:ea typeface="Meiryo" panose="020B0604030504040204" pitchFamily="34" charset="-128"/>
                <a:cs typeface="ＭＳ ゴシック" charset="0"/>
              </a:rPr>
              <a:t> </a:t>
            </a:r>
            <a:r>
              <a:rPr lang="ja-JP" altLang="en-US" sz="2000" dirty="0">
                <a:solidFill>
                  <a:prstClr val="black"/>
                </a:solidFill>
                <a:latin typeface="Meiryo" panose="020B0604030504040204" pitchFamily="34" charset="-128"/>
                <a:ea typeface="Meiryo" panose="020B0604030504040204" pitchFamily="34" charset="-128"/>
                <a:cs typeface="ＭＳ ゴシック" charset="0"/>
              </a:rPr>
              <a:t>が背景にあります。</a:t>
            </a:r>
            <a:endParaRPr lang="en-US" altLang="ja-JP" sz="2000" dirty="0">
              <a:solidFill>
                <a:prstClr val="black"/>
              </a:solidFill>
              <a:latin typeface="Meiryo" panose="020B0604030504040204" pitchFamily="34" charset="-128"/>
              <a:ea typeface="Meiryo" panose="020B0604030504040204" pitchFamily="34" charset="-128"/>
              <a:cs typeface="ＭＳ ゴシック" charset="0"/>
            </a:endParaRPr>
          </a:p>
          <a:p>
            <a:pPr marL="342872" indent="-342872" algn="just" defTabSz="914324">
              <a:spcAft>
                <a:spcPts val="1200"/>
              </a:spcAft>
              <a:buFont typeface="Wingdings" charset="2"/>
              <a:buChar char="Ø"/>
              <a:defRPr/>
            </a:pPr>
            <a:r>
              <a:rPr lang="ja-JP" altLang="en-US" sz="2000" dirty="0">
                <a:solidFill>
                  <a:prstClr val="black"/>
                </a:solidFill>
                <a:latin typeface="Meiryo" panose="020B0604030504040204" pitchFamily="34" charset="-128"/>
                <a:ea typeface="Meiryo" panose="020B0604030504040204" pitchFamily="34" charset="-128"/>
                <a:cs typeface="ＭＳ ゴシック" charset="0"/>
              </a:rPr>
              <a:t>脳性まひや神経筋疾患などのために摂食・嚥下機能に障害があり、経口摂取が不可能であったり、必要十分な量の経口摂取ができない場合。</a:t>
            </a:r>
            <a:endParaRPr lang="en-US" altLang="ja-JP" sz="2000" dirty="0">
              <a:solidFill>
                <a:prstClr val="black"/>
              </a:solidFill>
              <a:latin typeface="Meiryo" panose="020B0604030504040204" pitchFamily="34" charset="-128"/>
              <a:ea typeface="Meiryo" panose="020B0604030504040204" pitchFamily="34" charset="-128"/>
              <a:cs typeface="ＭＳ ゴシック" charset="0"/>
            </a:endParaRPr>
          </a:p>
          <a:p>
            <a:pPr marL="342872" indent="-342872" algn="just" defTabSz="914324">
              <a:buFont typeface="Wingdings" charset="2"/>
              <a:buChar char="Ø"/>
              <a:defRPr/>
            </a:pPr>
            <a:r>
              <a:rPr lang="ja-JP" altLang="en-US" sz="2000" dirty="0">
                <a:solidFill>
                  <a:prstClr val="black"/>
                </a:solidFill>
                <a:latin typeface="Meiryo" panose="020B0604030504040204" pitchFamily="34" charset="-128"/>
                <a:ea typeface="Meiryo" panose="020B0604030504040204" pitchFamily="34" charset="-128"/>
                <a:cs typeface="ＭＳ ゴシック" charset="0"/>
              </a:rPr>
              <a:t>嚥下機能の低下により誤嚥が許容範囲を超えた場合。</a:t>
            </a:r>
            <a:endParaRPr lang="en-US" altLang="ja-JP" sz="2000" dirty="0">
              <a:solidFill>
                <a:prstClr val="black"/>
              </a:solidFill>
              <a:latin typeface="Meiryo" panose="020B0604030504040204" pitchFamily="34" charset="-128"/>
              <a:ea typeface="Meiryo" panose="020B0604030504040204" pitchFamily="34" charset="-128"/>
              <a:cs typeface="ＭＳ ゴシック" charset="0"/>
            </a:endParaRPr>
          </a:p>
        </p:txBody>
      </p:sp>
      <p:sp>
        <p:nvSpPr>
          <p:cNvPr id="16" name="テキスト ボックス 15">
            <a:extLst>
              <a:ext uri="{FF2B5EF4-FFF2-40B4-BE49-F238E27FC236}">
                <a16:creationId xmlns:a16="http://schemas.microsoft.com/office/drawing/2014/main" id="{FEFCF0AD-4F1E-4234-993D-1B728FCB0AC7}"/>
              </a:ext>
            </a:extLst>
          </p:cNvPr>
          <p:cNvSpPr txBox="1">
            <a:spLocks noChangeArrowheads="1"/>
          </p:cNvSpPr>
          <p:nvPr/>
        </p:nvSpPr>
        <p:spPr bwMode="auto">
          <a:xfrm>
            <a:off x="668339" y="3429000"/>
            <a:ext cx="8720339" cy="2539827"/>
          </a:xfrm>
          <a:prstGeom prst="rect">
            <a:avLst/>
          </a:prstGeom>
          <a:ln w="19050"/>
        </p:spPr>
        <p:style>
          <a:lnRef idx="2">
            <a:schemeClr val="accent1"/>
          </a:lnRef>
          <a:fillRef idx="1">
            <a:schemeClr val="lt1"/>
          </a:fillRef>
          <a:effectRef idx="0">
            <a:schemeClr val="accent1"/>
          </a:effectRef>
          <a:fontRef idx="minor">
            <a:schemeClr val="dk1"/>
          </a:fontRef>
        </p:style>
        <p:txBody>
          <a:bodyPr wrap="square" anchor="ctr" anchorCtr="0">
            <a:noAutofit/>
          </a:bodyPr>
          <a:lstStyle>
            <a:lvl1pPr>
              <a:defRPr kumimoji="1" sz="2400">
                <a:solidFill>
                  <a:schemeClr val="tx1"/>
                </a:solidFill>
                <a:latin typeface="Arial" charset="0"/>
                <a:ea typeface="ＭＳ Ｐ明朝" charset="0"/>
                <a:cs typeface="ＭＳ Ｐ明朝" charset="0"/>
              </a:defRPr>
            </a:lvl1pPr>
            <a:lvl2pPr>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438113" indent="-438113" algn="just" defTabSz="914324">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1</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嚥下機能障害が重度</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で</a:t>
            </a:r>
            <a:r>
              <a:rPr lang="ja-JP" altLang="en-US" sz="2100" spc="-3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幼少期から経管栄養を行っている子ども。</a:t>
            </a:r>
            <a:endParaRPr lang="en-US" altLang="ja-JP" sz="2100" dirty="0">
              <a:solidFill>
                <a:srgbClr val="002060"/>
              </a:solidFill>
              <a:latin typeface="Meiryo" panose="020B0604030504040204" pitchFamily="34" charset="-128"/>
              <a:ea typeface="Meiryo" panose="020B0604030504040204" pitchFamily="34" charset="-128"/>
              <a:cs typeface="ＭＳ ゴシック" charset="0"/>
            </a:endParaRPr>
          </a:p>
          <a:p>
            <a:pPr marL="438113" indent="-438113" algn="just" defTabSz="914324">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2</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）摂食・嚥下機能に大きな障害はないが、</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認知の偏り</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などから充分量の経口摂取ができない子ども。</a:t>
            </a:r>
            <a:endParaRPr lang="en-US" altLang="ja-JP" sz="2100" dirty="0">
              <a:solidFill>
                <a:srgbClr val="002060"/>
              </a:solidFill>
              <a:latin typeface="Meiryo" panose="020B0604030504040204" pitchFamily="34" charset="-128"/>
              <a:ea typeface="Meiryo" panose="020B0604030504040204" pitchFamily="34" charset="-128"/>
              <a:cs typeface="ＭＳ ゴシック" charset="0"/>
            </a:endParaRPr>
          </a:p>
          <a:p>
            <a:pPr marL="438113" indent="-438113" algn="just" defTabSz="914324">
              <a:lnSpc>
                <a:spcPct val="110000"/>
              </a:lnSpc>
              <a:spcAft>
                <a:spcPts val="1200"/>
              </a:spcAft>
              <a:defRPr/>
            </a:pPr>
            <a:r>
              <a:rPr lang="en-US" altLang="ja-JP" sz="2100" dirty="0">
                <a:solidFill>
                  <a:srgbClr val="002060"/>
                </a:solidFill>
                <a:latin typeface="Meiryo" panose="020B0604030504040204" pitchFamily="34" charset="-128"/>
                <a:ea typeface="Meiryo" panose="020B0604030504040204" pitchFamily="34" charset="-128"/>
                <a:cs typeface="ＭＳ ゴシック" charset="0"/>
              </a:rPr>
              <a:t>3</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a:t>
            </a:r>
            <a:r>
              <a:rPr lang="ja-JP" altLang="en-US" sz="2100" b="1" dirty="0">
                <a:solidFill>
                  <a:srgbClr val="002060"/>
                </a:solidFill>
                <a:latin typeface="Meiryo" panose="020B0604030504040204" pitchFamily="34" charset="-128"/>
                <a:ea typeface="Meiryo" panose="020B0604030504040204" pitchFamily="34" charset="-128"/>
                <a:cs typeface="ＭＳ ゴシック" charset="0"/>
              </a:rPr>
              <a:t>加齢に伴う嚥下機能の低下</a:t>
            </a:r>
            <a:r>
              <a:rPr lang="ja-JP" altLang="en-US" sz="2100" dirty="0">
                <a:solidFill>
                  <a:srgbClr val="002060"/>
                </a:solidFill>
                <a:latin typeface="Meiryo" panose="020B0604030504040204" pitchFamily="34" charset="-128"/>
                <a:ea typeface="Meiryo" panose="020B0604030504040204" pitchFamily="34" charset="-128"/>
                <a:cs typeface="ＭＳ ゴシック" charset="0"/>
              </a:rPr>
              <a:t>で誤嚥が顕著になり、思春期頃から経管栄養が必要になっている子ども。</a:t>
            </a:r>
            <a:endParaRPr lang="en-US" altLang="ja-JP" sz="2100" b="1" dirty="0">
              <a:solidFill>
                <a:srgbClr val="002060"/>
              </a:solidFill>
              <a:latin typeface="Meiryo" panose="020B0604030504040204" pitchFamily="34" charset="-128"/>
              <a:ea typeface="Meiryo" panose="020B0604030504040204" pitchFamily="34" charset="-128"/>
              <a:cs typeface="ＭＳ ゴシック" charset="0"/>
            </a:endParaRPr>
          </a:p>
        </p:txBody>
      </p:sp>
      <p:sp>
        <p:nvSpPr>
          <p:cNvPr id="28" name="テキスト ボックス 27">
            <a:extLst>
              <a:ext uri="{FF2B5EF4-FFF2-40B4-BE49-F238E27FC236}">
                <a16:creationId xmlns:a16="http://schemas.microsoft.com/office/drawing/2014/main" id="{148A26C1-4587-4775-858E-B5BE11138FB5}"/>
              </a:ext>
            </a:extLst>
          </p:cNvPr>
          <p:cNvSpPr txBox="1">
            <a:spLocks noChangeArrowheads="1"/>
          </p:cNvSpPr>
          <p:nvPr/>
        </p:nvSpPr>
        <p:spPr bwMode="auto">
          <a:xfrm>
            <a:off x="668337" y="6089590"/>
            <a:ext cx="8605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457161" indent="-457161" defTabSz="914324">
              <a:buFont typeface="Wingdings" pitchFamily="2" charset="2"/>
              <a:buChar char="u"/>
              <a:defRPr/>
            </a:pPr>
            <a:r>
              <a:rPr lang="ja-JP" altLang="en-US" sz="2000" b="1" dirty="0">
                <a:solidFill>
                  <a:srgbClr val="FF0000"/>
                </a:solidFill>
                <a:latin typeface="Meiryo" panose="020B0604030504040204" pitchFamily="34" charset="-128"/>
                <a:ea typeface="Meiryo" panose="020B0604030504040204" pitchFamily="34" charset="-128"/>
              </a:rPr>
              <a:t>経口摂取と経管栄養を併用することが多いです。</a:t>
            </a:r>
            <a:endParaRPr lang="ja-JP" altLang="en-US" sz="2000" dirty="0">
              <a:solidFill>
                <a:srgbClr val="FF0000"/>
              </a:solidFill>
              <a:latin typeface="Meiryo" panose="020B0604030504040204" pitchFamily="34" charset="-128"/>
              <a:ea typeface="Meiryo" panose="020B0604030504040204" pitchFamily="34" charset="-128"/>
            </a:endParaRP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97056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DCFC0DC0-E985-437E-821B-4E7DF6C43F38}"/>
              </a:ext>
            </a:extLst>
          </p:cNvPr>
          <p:cNvGrpSpPr/>
          <p:nvPr/>
        </p:nvGrpSpPr>
        <p:grpSpPr>
          <a:xfrm>
            <a:off x="1248632" y="2206493"/>
            <a:ext cx="7706459" cy="4260353"/>
            <a:chOff x="314325" y="1974382"/>
            <a:chExt cx="8640763" cy="4776864"/>
          </a:xfrm>
        </p:grpSpPr>
        <p:grpSp>
          <p:nvGrpSpPr>
            <p:cNvPr id="7" name="図形グループ 58">
              <a:extLst>
                <a:ext uri="{FF2B5EF4-FFF2-40B4-BE49-F238E27FC236}">
                  <a16:creationId xmlns:a16="http://schemas.microsoft.com/office/drawing/2014/main" id="{D445D699-5573-4804-9B4C-064AF00FCB1A}"/>
                </a:ext>
              </a:extLst>
            </p:cNvPr>
            <p:cNvGrpSpPr>
              <a:grpSpLocks/>
            </p:cNvGrpSpPr>
            <p:nvPr/>
          </p:nvGrpSpPr>
          <p:grpSpPr bwMode="auto">
            <a:xfrm>
              <a:off x="1331913" y="1974382"/>
              <a:ext cx="7623175" cy="4776864"/>
              <a:chOff x="1125579" y="914400"/>
              <a:chExt cx="7622883" cy="4776991"/>
            </a:xfrm>
          </p:grpSpPr>
          <p:pic>
            <p:nvPicPr>
              <p:cNvPr id="8" name="Picture 28">
                <a:extLst>
                  <a:ext uri="{FF2B5EF4-FFF2-40B4-BE49-F238E27FC236}">
                    <a16:creationId xmlns:a16="http://schemas.microsoft.com/office/drawing/2014/main" id="{6E1E358E-F3A5-41ED-AC51-2882EE61A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79" y="914400"/>
                <a:ext cx="6951623" cy="4142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31">
                <a:extLst>
                  <a:ext uri="{FF2B5EF4-FFF2-40B4-BE49-F238E27FC236}">
                    <a16:creationId xmlns:a16="http://schemas.microsoft.com/office/drawing/2014/main" id="{4707DAD9-41B6-46B4-A364-8C331C23FF5F}"/>
                  </a:ext>
                </a:extLst>
              </p:cNvPr>
              <p:cNvSpPr>
                <a:spLocks noChangeShapeType="1"/>
              </p:cNvSpPr>
              <p:nvPr/>
            </p:nvSpPr>
            <p:spPr bwMode="auto">
              <a:xfrm>
                <a:off x="3811588" y="4370784"/>
                <a:ext cx="275913"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0" name="Text Box 32">
                <a:extLst>
                  <a:ext uri="{FF2B5EF4-FFF2-40B4-BE49-F238E27FC236}">
                    <a16:creationId xmlns:a16="http://schemas.microsoft.com/office/drawing/2014/main" id="{5F1ADC6D-F108-482C-BFB4-F8A2EE22F226}"/>
                  </a:ext>
                </a:extLst>
              </p:cNvPr>
              <p:cNvSpPr txBox="1">
                <a:spLocks noChangeArrowheads="1"/>
              </p:cNvSpPr>
              <p:nvPr/>
            </p:nvSpPr>
            <p:spPr bwMode="auto">
              <a:xfrm>
                <a:off x="4059838" y="4197152"/>
                <a:ext cx="724662"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食道</a:t>
                </a:r>
              </a:p>
            </p:txBody>
          </p:sp>
          <p:sp>
            <p:nvSpPr>
              <p:cNvPr id="11" name="Line 33">
                <a:extLst>
                  <a:ext uri="{FF2B5EF4-FFF2-40B4-BE49-F238E27FC236}">
                    <a16:creationId xmlns:a16="http://schemas.microsoft.com/office/drawing/2014/main" id="{4427E818-B418-403E-8A15-31FEA0C74FC6}"/>
                  </a:ext>
                </a:extLst>
              </p:cNvPr>
              <p:cNvSpPr>
                <a:spLocks noChangeShapeType="1"/>
              </p:cNvSpPr>
              <p:nvPr/>
            </p:nvSpPr>
            <p:spPr bwMode="auto">
              <a:xfrm flipH="1">
                <a:off x="3203877" y="4370784"/>
                <a:ext cx="295275" cy="0"/>
              </a:xfrm>
              <a:prstGeom prst="line">
                <a:avLst/>
              </a:prstGeom>
              <a:noFill/>
              <a:ln w="9525">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2" name="Text Box 34">
                <a:extLst>
                  <a:ext uri="{FF2B5EF4-FFF2-40B4-BE49-F238E27FC236}">
                    <a16:creationId xmlns:a16="http://schemas.microsoft.com/office/drawing/2014/main" id="{CAAC5A8D-66F2-4CF6-A0E2-3D7A4396BC68}"/>
                  </a:ext>
                </a:extLst>
              </p:cNvPr>
              <p:cNvSpPr txBox="1">
                <a:spLocks noChangeArrowheads="1"/>
              </p:cNvSpPr>
              <p:nvPr/>
            </p:nvSpPr>
            <p:spPr bwMode="auto">
              <a:xfrm>
                <a:off x="2547676" y="4190254"/>
                <a:ext cx="724662"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気管</a:t>
                </a:r>
              </a:p>
            </p:txBody>
          </p:sp>
          <p:cxnSp>
            <p:nvCxnSpPr>
              <p:cNvPr id="13" name="直線矢印コネクタ 34">
                <a:extLst>
                  <a:ext uri="{FF2B5EF4-FFF2-40B4-BE49-F238E27FC236}">
                    <a16:creationId xmlns:a16="http://schemas.microsoft.com/office/drawing/2014/main" id="{3304C408-2DC0-4697-A049-543A41CC09EA}"/>
                  </a:ext>
                </a:extLst>
              </p:cNvPr>
              <p:cNvCxnSpPr>
                <a:cxnSpLocks noChangeShapeType="1"/>
              </p:cNvCxnSpPr>
              <p:nvPr/>
            </p:nvCxnSpPr>
            <p:spPr bwMode="auto">
              <a:xfrm flipH="1">
                <a:off x="3492450" y="3325874"/>
                <a:ext cx="215892" cy="612791"/>
              </a:xfrm>
              <a:prstGeom prst="straightConnector1">
                <a:avLst/>
              </a:prstGeom>
              <a:noFill/>
              <a:ln w="57150">
                <a:solidFill>
                  <a:srgbClr val="00009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4" name="直線矢印コネクタ 39">
                <a:extLst>
                  <a:ext uri="{FF2B5EF4-FFF2-40B4-BE49-F238E27FC236}">
                    <a16:creationId xmlns:a16="http://schemas.microsoft.com/office/drawing/2014/main" id="{AAEF2F07-DB20-4D99-89FE-246049369BA6}"/>
                  </a:ext>
                </a:extLst>
              </p:cNvPr>
              <p:cNvCxnSpPr>
                <a:cxnSpLocks noChangeShapeType="1"/>
              </p:cNvCxnSpPr>
              <p:nvPr/>
            </p:nvCxnSpPr>
            <p:spPr bwMode="auto">
              <a:xfrm>
                <a:off x="2700319" y="2965503"/>
                <a:ext cx="795307" cy="433398"/>
              </a:xfrm>
              <a:prstGeom prst="straightConnector1">
                <a:avLst/>
              </a:prstGeom>
              <a:noFill/>
              <a:ln w="762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7" name="直線矢印コネクタ 43">
                <a:extLst>
                  <a:ext uri="{FF2B5EF4-FFF2-40B4-BE49-F238E27FC236}">
                    <a16:creationId xmlns:a16="http://schemas.microsoft.com/office/drawing/2014/main" id="{ED978342-8AF1-4ED6-B2F2-7A9813E4B13A}"/>
                  </a:ext>
                </a:extLst>
              </p:cNvPr>
              <p:cNvCxnSpPr>
                <a:cxnSpLocks noChangeShapeType="1"/>
              </p:cNvCxnSpPr>
              <p:nvPr/>
            </p:nvCxnSpPr>
            <p:spPr bwMode="auto">
              <a:xfrm>
                <a:off x="3733741" y="3352863"/>
                <a:ext cx="46036" cy="620728"/>
              </a:xfrm>
              <a:prstGeom prst="straightConnector1">
                <a:avLst/>
              </a:prstGeom>
              <a:noFill/>
              <a:ln w="57150">
                <a:solidFill>
                  <a:srgbClr val="FF0000"/>
                </a:solidFill>
                <a:round/>
                <a:headEnd/>
                <a:tailEnd type="triangle" w="med"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直線矢印コネクタ 44">
                <a:extLst>
                  <a:ext uri="{FF2B5EF4-FFF2-40B4-BE49-F238E27FC236}">
                    <a16:creationId xmlns:a16="http://schemas.microsoft.com/office/drawing/2014/main" id="{C2F71498-4F34-4441-BE45-DF15E16F706B}"/>
                  </a:ext>
                </a:extLst>
              </p:cNvPr>
              <p:cNvCxnSpPr>
                <a:cxnSpLocks noChangeShapeType="1"/>
              </p:cNvCxnSpPr>
              <p:nvPr/>
            </p:nvCxnSpPr>
            <p:spPr bwMode="auto">
              <a:xfrm>
                <a:off x="7453112" y="4010105"/>
                <a:ext cx="0" cy="792182"/>
              </a:xfrm>
              <a:prstGeom prst="straightConnector1">
                <a:avLst/>
              </a:prstGeom>
              <a:noFill/>
              <a:ln w="381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19" name="直線矢印コネクタ 46">
                <a:extLst>
                  <a:ext uri="{FF2B5EF4-FFF2-40B4-BE49-F238E27FC236}">
                    <a16:creationId xmlns:a16="http://schemas.microsoft.com/office/drawing/2014/main" id="{55F91465-A807-43B7-8F1F-CC205A10E088}"/>
                  </a:ext>
                </a:extLst>
              </p:cNvPr>
              <p:cNvCxnSpPr>
                <a:cxnSpLocks noChangeShapeType="1"/>
              </p:cNvCxnSpPr>
              <p:nvPr/>
            </p:nvCxnSpPr>
            <p:spPr bwMode="auto">
              <a:xfrm flipH="1">
                <a:off x="7713452" y="3973591"/>
                <a:ext cx="26986" cy="649305"/>
              </a:xfrm>
              <a:prstGeom prst="straightConnector1">
                <a:avLst/>
              </a:prstGeom>
              <a:noFill/>
              <a:ln w="57150">
                <a:solidFill>
                  <a:srgbClr val="FF0000"/>
                </a:solidFill>
                <a:round/>
                <a:headEnd/>
                <a:tailEnd type="triangle" w="med"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0" name="Line 31">
                <a:extLst>
                  <a:ext uri="{FF2B5EF4-FFF2-40B4-BE49-F238E27FC236}">
                    <a16:creationId xmlns:a16="http://schemas.microsoft.com/office/drawing/2014/main" id="{29AFE05C-D66D-4398-AA61-F2E4AC0BFA4A}"/>
                  </a:ext>
                </a:extLst>
              </p:cNvPr>
              <p:cNvSpPr>
                <a:spLocks noChangeShapeType="1"/>
              </p:cNvSpPr>
              <p:nvPr/>
            </p:nvSpPr>
            <p:spPr bwMode="auto">
              <a:xfrm>
                <a:off x="7696200" y="4514800"/>
                <a:ext cx="275913"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1" name="Text Box 32">
                <a:extLst>
                  <a:ext uri="{FF2B5EF4-FFF2-40B4-BE49-F238E27FC236}">
                    <a16:creationId xmlns:a16="http://schemas.microsoft.com/office/drawing/2014/main" id="{7EF8F0D3-AA4B-4141-B8E0-547FFA19591D}"/>
                  </a:ext>
                </a:extLst>
              </p:cNvPr>
              <p:cNvSpPr txBox="1">
                <a:spLocks noChangeArrowheads="1"/>
              </p:cNvSpPr>
              <p:nvPr/>
            </p:nvSpPr>
            <p:spPr bwMode="auto">
              <a:xfrm>
                <a:off x="7914326" y="4298776"/>
                <a:ext cx="834136"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食道</a:t>
                </a:r>
              </a:p>
            </p:txBody>
          </p:sp>
          <p:sp>
            <p:nvSpPr>
              <p:cNvPr id="22" name="Line 33">
                <a:extLst>
                  <a:ext uri="{FF2B5EF4-FFF2-40B4-BE49-F238E27FC236}">
                    <a16:creationId xmlns:a16="http://schemas.microsoft.com/office/drawing/2014/main" id="{7A301F11-463F-4DAF-995B-567ABE94C0E2}"/>
                  </a:ext>
                </a:extLst>
              </p:cNvPr>
              <p:cNvSpPr>
                <a:spLocks noChangeShapeType="1"/>
              </p:cNvSpPr>
              <p:nvPr/>
            </p:nvSpPr>
            <p:spPr bwMode="auto">
              <a:xfrm flipH="1">
                <a:off x="7092288" y="4442792"/>
                <a:ext cx="295275" cy="0"/>
              </a:xfrm>
              <a:prstGeom prst="line">
                <a:avLst/>
              </a:prstGeom>
              <a:noFill/>
              <a:ln w="28575">
                <a:solidFill>
                  <a:srgbClr val="00009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4" name="Text Box 34">
                <a:extLst>
                  <a:ext uri="{FF2B5EF4-FFF2-40B4-BE49-F238E27FC236}">
                    <a16:creationId xmlns:a16="http://schemas.microsoft.com/office/drawing/2014/main" id="{58017BFD-BA3F-4015-93F1-4A48E9F8925C}"/>
                  </a:ext>
                </a:extLst>
              </p:cNvPr>
              <p:cNvSpPr txBox="1">
                <a:spLocks noChangeArrowheads="1"/>
              </p:cNvSpPr>
              <p:nvPr/>
            </p:nvSpPr>
            <p:spPr bwMode="auto">
              <a:xfrm>
                <a:off x="6372212" y="4226768"/>
                <a:ext cx="864090"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000090"/>
                    </a:solidFill>
                    <a:latin typeface="メイリオ" panose="020B0604030504040204" pitchFamily="50" charset="-128"/>
                    <a:ea typeface="メイリオ" panose="020B0604030504040204" pitchFamily="50" charset="-128"/>
                  </a:rPr>
                  <a:t>気管</a:t>
                </a:r>
              </a:p>
            </p:txBody>
          </p:sp>
          <p:cxnSp>
            <p:nvCxnSpPr>
              <p:cNvPr id="25" name="直線矢印コネクタ 52">
                <a:extLst>
                  <a:ext uri="{FF2B5EF4-FFF2-40B4-BE49-F238E27FC236}">
                    <a16:creationId xmlns:a16="http://schemas.microsoft.com/office/drawing/2014/main" id="{FA1094B4-BB55-410E-A739-BF01DDA3C550}"/>
                  </a:ext>
                </a:extLst>
              </p:cNvPr>
              <p:cNvCxnSpPr>
                <a:cxnSpLocks noChangeShapeType="1"/>
              </p:cNvCxnSpPr>
              <p:nvPr/>
            </p:nvCxnSpPr>
            <p:spPr bwMode="auto">
              <a:xfrm rot="5400000">
                <a:off x="7259432" y="5137259"/>
                <a:ext cx="381010" cy="0"/>
              </a:xfrm>
              <a:prstGeom prst="straightConnector1">
                <a:avLst/>
              </a:prstGeom>
              <a:noFill/>
              <a:ln w="41275">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26" name="直線矢印コネクタ 54">
                <a:extLst>
                  <a:ext uri="{FF2B5EF4-FFF2-40B4-BE49-F238E27FC236}">
                    <a16:creationId xmlns:a16="http://schemas.microsoft.com/office/drawing/2014/main" id="{44034DC1-CDC9-400F-9A79-A75248CC1A8A}"/>
                  </a:ext>
                </a:extLst>
              </p:cNvPr>
              <p:cNvCxnSpPr>
                <a:cxnSpLocks noChangeShapeType="1"/>
              </p:cNvCxnSpPr>
              <p:nvPr/>
            </p:nvCxnSpPr>
            <p:spPr bwMode="auto">
              <a:xfrm flipH="1">
                <a:off x="7740438" y="4730848"/>
                <a:ext cx="0" cy="576277"/>
              </a:xfrm>
              <a:prstGeom prst="straightConnector1">
                <a:avLst/>
              </a:prstGeom>
              <a:noFill/>
              <a:ln w="5715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27" name="テキスト ボックス 55">
                <a:extLst>
                  <a:ext uri="{FF2B5EF4-FFF2-40B4-BE49-F238E27FC236}">
                    <a16:creationId xmlns:a16="http://schemas.microsoft.com/office/drawing/2014/main" id="{DC5DC265-67D7-4B8F-B092-D59BC24ECE60}"/>
                  </a:ext>
                </a:extLst>
              </p:cNvPr>
              <p:cNvSpPr txBox="1">
                <a:spLocks noChangeArrowheads="1"/>
              </p:cNvSpPr>
              <p:nvPr/>
            </p:nvSpPr>
            <p:spPr bwMode="auto">
              <a:xfrm>
                <a:off x="7178854" y="5277271"/>
                <a:ext cx="465854"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肺</a:t>
                </a:r>
              </a:p>
            </p:txBody>
          </p:sp>
          <p:sp>
            <p:nvSpPr>
              <p:cNvPr id="29" name="テキスト ボックス 56">
                <a:extLst>
                  <a:ext uri="{FF2B5EF4-FFF2-40B4-BE49-F238E27FC236}">
                    <a16:creationId xmlns:a16="http://schemas.microsoft.com/office/drawing/2014/main" id="{EFE873A6-656D-4B3C-AF67-B82DEF5210DF}"/>
                  </a:ext>
                </a:extLst>
              </p:cNvPr>
              <p:cNvSpPr txBox="1">
                <a:spLocks noChangeArrowheads="1"/>
              </p:cNvSpPr>
              <p:nvPr/>
            </p:nvSpPr>
            <p:spPr bwMode="auto">
              <a:xfrm>
                <a:off x="7542921" y="5262515"/>
                <a:ext cx="465854" cy="414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FF0000"/>
                    </a:solidFill>
                    <a:latin typeface="メイリオ" panose="020B0604030504040204" pitchFamily="50" charset="-128"/>
                    <a:ea typeface="メイリオ" panose="020B0604030504040204" pitchFamily="50" charset="-128"/>
                  </a:rPr>
                  <a:t>胃</a:t>
                </a:r>
              </a:p>
            </p:txBody>
          </p:sp>
        </p:grpSp>
        <p:cxnSp>
          <p:nvCxnSpPr>
            <p:cNvPr id="30" name="直線矢印コネクタ 25">
              <a:extLst>
                <a:ext uri="{FF2B5EF4-FFF2-40B4-BE49-F238E27FC236}">
                  <a16:creationId xmlns:a16="http://schemas.microsoft.com/office/drawing/2014/main" id="{225A1112-4090-4822-ADCB-94C21D8434EB}"/>
                </a:ext>
              </a:extLst>
            </p:cNvPr>
            <p:cNvCxnSpPr>
              <a:cxnSpLocks noChangeShapeType="1"/>
            </p:cNvCxnSpPr>
            <p:nvPr/>
          </p:nvCxnSpPr>
          <p:spPr bwMode="auto">
            <a:xfrm>
              <a:off x="3735388" y="5143032"/>
              <a:ext cx="71437" cy="1150937"/>
            </a:xfrm>
            <a:prstGeom prst="straightConnector1">
              <a:avLst/>
            </a:prstGeom>
            <a:noFill/>
            <a:ln w="57150">
              <a:solidFill>
                <a:srgbClr val="00009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cxnSp>
          <p:nvCxnSpPr>
            <p:cNvPr id="31" name="直線矢印コネクタ 26">
              <a:extLst>
                <a:ext uri="{FF2B5EF4-FFF2-40B4-BE49-F238E27FC236}">
                  <a16:creationId xmlns:a16="http://schemas.microsoft.com/office/drawing/2014/main" id="{E07EC466-4F4C-4BA0-97D3-8F7B8978D48F}"/>
                </a:ext>
              </a:extLst>
            </p:cNvPr>
            <p:cNvCxnSpPr>
              <a:cxnSpLocks noChangeShapeType="1"/>
            </p:cNvCxnSpPr>
            <p:nvPr/>
          </p:nvCxnSpPr>
          <p:spPr bwMode="auto">
            <a:xfrm>
              <a:off x="3986213" y="5143032"/>
              <a:ext cx="71437" cy="1223962"/>
            </a:xfrm>
            <a:prstGeom prst="straightConnector1">
              <a:avLst/>
            </a:prstGeom>
            <a:noFill/>
            <a:ln w="5715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32" name="テキスト ボックス 55">
              <a:extLst>
                <a:ext uri="{FF2B5EF4-FFF2-40B4-BE49-F238E27FC236}">
                  <a16:creationId xmlns:a16="http://schemas.microsoft.com/office/drawing/2014/main" id="{806087EE-A808-4FE1-BDF8-20468CDFE9C3}"/>
                </a:ext>
              </a:extLst>
            </p:cNvPr>
            <p:cNvSpPr txBox="1">
              <a:spLocks noChangeArrowheads="1"/>
            </p:cNvSpPr>
            <p:nvPr/>
          </p:nvSpPr>
          <p:spPr bwMode="auto">
            <a:xfrm>
              <a:off x="3482976" y="6336832"/>
              <a:ext cx="492126" cy="41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dirty="0">
                  <a:solidFill>
                    <a:srgbClr val="000090"/>
                  </a:solidFill>
                  <a:latin typeface="メイリオ" panose="020B0604030504040204" pitchFamily="50" charset="-128"/>
                  <a:ea typeface="メイリオ" panose="020B0604030504040204" pitchFamily="50" charset="-128"/>
                </a:rPr>
                <a:t>肺</a:t>
              </a:r>
            </a:p>
          </p:txBody>
        </p:sp>
        <p:sp>
          <p:nvSpPr>
            <p:cNvPr id="33" name="テキスト ボックス 56">
              <a:extLst>
                <a:ext uri="{FF2B5EF4-FFF2-40B4-BE49-F238E27FC236}">
                  <a16:creationId xmlns:a16="http://schemas.microsoft.com/office/drawing/2014/main" id="{6239F536-0BAD-4467-B326-01B05A953614}"/>
                </a:ext>
              </a:extLst>
            </p:cNvPr>
            <p:cNvSpPr txBox="1">
              <a:spLocks noChangeArrowheads="1"/>
            </p:cNvSpPr>
            <p:nvPr/>
          </p:nvSpPr>
          <p:spPr bwMode="auto">
            <a:xfrm>
              <a:off x="3846513" y="6336832"/>
              <a:ext cx="492126" cy="41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800">
                  <a:solidFill>
                    <a:srgbClr val="FF0000"/>
                  </a:solidFill>
                  <a:latin typeface="メイリオ" panose="020B0604030504040204" pitchFamily="50" charset="-128"/>
                  <a:ea typeface="メイリオ" panose="020B0604030504040204" pitchFamily="50" charset="-128"/>
                </a:rPr>
                <a:t>胃</a:t>
              </a:r>
            </a:p>
          </p:txBody>
        </p:sp>
        <p:sp>
          <p:nvSpPr>
            <p:cNvPr id="34" name="環状矢印 26">
              <a:extLst>
                <a:ext uri="{FF2B5EF4-FFF2-40B4-BE49-F238E27FC236}">
                  <a16:creationId xmlns:a16="http://schemas.microsoft.com/office/drawing/2014/main" id="{527CB84C-CF4C-4524-AA85-B9DEF59C3C30}"/>
                </a:ext>
              </a:extLst>
            </p:cNvPr>
            <p:cNvSpPr/>
            <p:nvPr/>
          </p:nvSpPr>
          <p:spPr>
            <a:xfrm rot="20452064">
              <a:off x="784225" y="3133257"/>
              <a:ext cx="3330575" cy="1966912"/>
            </a:xfrm>
            <a:prstGeom prst="circularArrow">
              <a:avLst>
                <a:gd name="adj1" fmla="val 1834"/>
                <a:gd name="adj2" fmla="val 697151"/>
                <a:gd name="adj3" fmla="val 288648"/>
                <a:gd name="adj4" fmla="val 12610951"/>
                <a:gd name="adj5" fmla="val 7433"/>
              </a:avLst>
            </a:prstGeom>
            <a:solidFill>
              <a:srgbClr val="000090"/>
            </a:solidFill>
            <a:ln>
              <a:solidFill>
                <a:srgbClr val="000090"/>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ja-JP" altLang="en-US" dirty="0">
                <a:solidFill>
                  <a:schemeClr val="tx1"/>
                </a:solidFill>
                <a:latin typeface="メイリオ" panose="020B0604030504040204" pitchFamily="50" charset="-128"/>
                <a:ea typeface="メイリオ" panose="020B0604030504040204" pitchFamily="50" charset="-128"/>
              </a:endParaRPr>
            </a:p>
          </p:txBody>
        </p:sp>
        <p:cxnSp>
          <p:nvCxnSpPr>
            <p:cNvPr id="35" name="直線矢印コネクタ 47">
              <a:extLst>
                <a:ext uri="{FF2B5EF4-FFF2-40B4-BE49-F238E27FC236}">
                  <a16:creationId xmlns:a16="http://schemas.microsoft.com/office/drawing/2014/main" id="{E896F7F4-007E-453A-BA7A-F0258BCF2B46}"/>
                </a:ext>
              </a:extLst>
            </p:cNvPr>
            <p:cNvCxnSpPr>
              <a:cxnSpLocks noChangeShapeType="1"/>
            </p:cNvCxnSpPr>
            <p:nvPr/>
          </p:nvCxnSpPr>
          <p:spPr bwMode="auto">
            <a:xfrm>
              <a:off x="7010400" y="4206407"/>
              <a:ext cx="795338" cy="431800"/>
            </a:xfrm>
            <a:prstGeom prst="straightConnector1">
              <a:avLst/>
            </a:prstGeom>
            <a:noFill/>
            <a:ln w="76200">
              <a:solidFill>
                <a:srgbClr val="FF0000"/>
              </a:solidFill>
              <a:round/>
              <a:headEnd/>
              <a:tailEnd type="triangle" w="med" len="lg"/>
            </a:ln>
            <a:effectLst>
              <a:outerShdw blurRad="63500" dist="23000" dir="5400000" rotWithShape="0">
                <a:srgbClr val="000000">
                  <a:alpha val="34998"/>
                </a:srgbClr>
              </a:outerShdw>
            </a:effectLst>
            <a:extLst>
              <a:ext uri="{909E8E84-426E-40dd-AFC4-6F175D3DCCD1}">
                <a14:hiddenFill xmlns="" xmlns:a14="http://schemas.microsoft.com/office/drawing/2010/main">
                  <a:noFill/>
                </a14:hiddenFill>
              </a:ext>
            </a:extLst>
          </p:spPr>
        </p:cxnSp>
        <p:sp>
          <p:nvSpPr>
            <p:cNvPr id="36" name="円/楕円 28">
              <a:extLst>
                <a:ext uri="{FF2B5EF4-FFF2-40B4-BE49-F238E27FC236}">
                  <a16:creationId xmlns:a16="http://schemas.microsoft.com/office/drawing/2014/main" id="{78157FDB-C572-4DEE-9A26-75E8F6DE8B88}"/>
                </a:ext>
              </a:extLst>
            </p:cNvPr>
            <p:cNvSpPr/>
            <p:nvPr/>
          </p:nvSpPr>
          <p:spPr>
            <a:xfrm>
              <a:off x="7586663" y="4998569"/>
              <a:ext cx="71437" cy="14446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02CBD43F-6F16-41E6-91BD-BDA1827B6172}"/>
                </a:ext>
              </a:extLst>
            </p:cNvPr>
            <p:cNvSpPr txBox="1"/>
            <p:nvPr/>
          </p:nvSpPr>
          <p:spPr>
            <a:xfrm>
              <a:off x="6163681" y="3777488"/>
              <a:ext cx="800100" cy="414109"/>
            </a:xfrm>
            <a:prstGeom prst="rect">
              <a:avLst/>
            </a:prstGeom>
            <a:noFill/>
          </p:spPr>
          <p:txBody>
            <a:bodyPr wrap="square">
              <a:spAutoFit/>
            </a:bodyPr>
            <a:lstStyle/>
            <a:p>
              <a:pP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ＭＳ Ｐ明朝" charset="0"/>
                </a:rPr>
                <a:t>食物</a:t>
              </a:r>
            </a:p>
          </p:txBody>
        </p:sp>
        <p:sp>
          <p:nvSpPr>
            <p:cNvPr id="38" name="テキスト ボックス 37">
              <a:extLst>
                <a:ext uri="{FF2B5EF4-FFF2-40B4-BE49-F238E27FC236}">
                  <a16:creationId xmlns:a16="http://schemas.microsoft.com/office/drawing/2014/main" id="{18D36994-A0F6-4486-8D7C-D97B9AFFE540}"/>
                </a:ext>
              </a:extLst>
            </p:cNvPr>
            <p:cNvSpPr txBox="1"/>
            <p:nvPr/>
          </p:nvSpPr>
          <p:spPr>
            <a:xfrm>
              <a:off x="314325" y="3447583"/>
              <a:ext cx="1108075" cy="724690"/>
            </a:xfrm>
            <a:prstGeom prst="rect">
              <a:avLst/>
            </a:prstGeom>
            <a:noFill/>
          </p:spPr>
          <p:txBody>
            <a:bodyPr wrap="square">
              <a:spAutoFit/>
            </a:bodyPr>
            <a:lstStyle/>
            <a:p>
              <a:pPr eaLnBrk="1" hangingPunct="1">
                <a:defRPr/>
              </a:pPr>
              <a:r>
                <a:rPr lang="ja-JP" altLang="en-US" dirty="0">
                  <a:solidFill>
                    <a:srgbClr val="000090"/>
                  </a:solidFill>
                  <a:latin typeface="メイリオ" panose="020B0604030504040204" pitchFamily="50" charset="-128"/>
                  <a:ea typeface="メイリオ" panose="020B0604030504040204" pitchFamily="50" charset="-128"/>
                  <a:cs typeface="ＭＳ Ｐ明朝" charset="0"/>
                </a:rPr>
                <a:t>空気の</a:t>
              </a:r>
              <a:endParaRPr lang="en-US" altLang="ja-JP" dirty="0">
                <a:solidFill>
                  <a:srgbClr val="000090"/>
                </a:solidFill>
                <a:latin typeface="メイリオ" panose="020B0604030504040204" pitchFamily="50" charset="-128"/>
                <a:ea typeface="メイリオ" panose="020B0604030504040204" pitchFamily="50" charset="-128"/>
                <a:cs typeface="ＭＳ Ｐ明朝" charset="0"/>
              </a:endParaRPr>
            </a:p>
            <a:p>
              <a:pPr eaLnBrk="1" hangingPunct="1">
                <a:defRPr/>
              </a:pPr>
              <a:r>
                <a:rPr lang="ja-JP" altLang="en-US" dirty="0">
                  <a:solidFill>
                    <a:srgbClr val="000090"/>
                  </a:solidFill>
                  <a:latin typeface="メイリオ" panose="020B0604030504040204" pitchFamily="50" charset="-128"/>
                  <a:ea typeface="メイリオ" panose="020B0604030504040204" pitchFamily="50" charset="-128"/>
                  <a:cs typeface="ＭＳ Ｐ明朝" charset="0"/>
                </a:rPr>
                <a:t>通り道</a:t>
              </a:r>
            </a:p>
          </p:txBody>
        </p:sp>
        <p:sp>
          <p:nvSpPr>
            <p:cNvPr id="39" name="テキスト ボックス 38">
              <a:extLst>
                <a:ext uri="{FF2B5EF4-FFF2-40B4-BE49-F238E27FC236}">
                  <a16:creationId xmlns:a16="http://schemas.microsoft.com/office/drawing/2014/main" id="{62B34E5E-3B9E-4662-93F5-32933FA10FDC}"/>
                </a:ext>
              </a:extLst>
            </p:cNvPr>
            <p:cNvSpPr txBox="1"/>
            <p:nvPr/>
          </p:nvSpPr>
          <p:spPr>
            <a:xfrm>
              <a:off x="3550498" y="4061906"/>
              <a:ext cx="910533" cy="414109"/>
            </a:xfrm>
            <a:prstGeom prst="rect">
              <a:avLst/>
            </a:prstGeom>
            <a:noFill/>
          </p:spPr>
          <p:txBody>
            <a:bodyPr wrap="square">
              <a:spAutoFit/>
            </a:bodyPr>
            <a:lstStyle/>
            <a:p>
              <a:pPr eaLnBrk="1" hangingPunct="1">
                <a:defRPr/>
              </a:pPr>
              <a:r>
                <a:rPr lang="ja-JP" altLang="en-US" dirty="0">
                  <a:latin typeface="メイリオ" panose="020B0604030504040204" pitchFamily="50" charset="-128"/>
                  <a:ea typeface="メイリオ" panose="020B0604030504040204" pitchFamily="50" charset="-128"/>
                  <a:cs typeface="ＭＳ Ｐ明朝" charset="0"/>
                </a:rPr>
                <a:t>咽頭</a:t>
              </a:r>
            </a:p>
          </p:txBody>
        </p:sp>
        <p:sp>
          <p:nvSpPr>
            <p:cNvPr id="40" name="テキスト ボックス 39">
              <a:extLst>
                <a:ext uri="{FF2B5EF4-FFF2-40B4-BE49-F238E27FC236}">
                  <a16:creationId xmlns:a16="http://schemas.microsoft.com/office/drawing/2014/main" id="{0D0BE304-405A-4078-AF0C-F702B167AF20}"/>
                </a:ext>
              </a:extLst>
            </p:cNvPr>
            <p:cNvSpPr txBox="1"/>
            <p:nvPr/>
          </p:nvSpPr>
          <p:spPr>
            <a:xfrm>
              <a:off x="1754864" y="3854852"/>
              <a:ext cx="800100" cy="414109"/>
            </a:xfrm>
            <a:prstGeom prst="rect">
              <a:avLst/>
            </a:prstGeom>
            <a:noFill/>
          </p:spPr>
          <p:txBody>
            <a:bodyPr wrap="square">
              <a:spAutoFit/>
            </a:bodyPr>
            <a:lstStyle/>
            <a:p>
              <a:pP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ＭＳ Ｐ明朝" charset="0"/>
                </a:rPr>
                <a:t>食物</a:t>
              </a:r>
            </a:p>
          </p:txBody>
        </p:sp>
      </p:gr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誤嚥とは？</a:t>
            </a:r>
          </a:p>
        </p:txBody>
      </p:sp>
      <p:sp>
        <p:nvSpPr>
          <p:cNvPr id="15" name="テキスト ボックス 1">
            <a:extLst>
              <a:ext uri="{FF2B5EF4-FFF2-40B4-BE49-F238E27FC236}">
                <a16:creationId xmlns:a16="http://schemas.microsoft.com/office/drawing/2014/main" id="{D0116DB3-3041-4066-B5ED-0357489A2275}"/>
              </a:ext>
            </a:extLst>
          </p:cNvPr>
          <p:cNvSpPr txBox="1">
            <a:spLocks noChangeArrowheads="1"/>
          </p:cNvSpPr>
          <p:nvPr/>
        </p:nvSpPr>
        <p:spPr bwMode="auto">
          <a:xfrm>
            <a:off x="681041" y="1490008"/>
            <a:ext cx="8593137" cy="842539"/>
          </a:xfrm>
          <a:prstGeom prst="rect">
            <a:avLst/>
          </a:prstGeom>
          <a:noFill/>
          <a:ln>
            <a:noFill/>
          </a:ln>
        </p:spPr>
        <p:txBody>
          <a:bodyPr wrap="square" lIns="0" tIns="0" rIns="0" bIns="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just">
              <a:lnSpc>
                <a:spcPct val="125000"/>
              </a:lnSpc>
              <a:defRPr/>
            </a:pPr>
            <a:r>
              <a:rPr lang="ja-JP" altLang="en-US" sz="2000" dirty="0">
                <a:latin typeface="Meiryo" panose="020B0604030504040204" pitchFamily="34" charset="-128"/>
                <a:ea typeface="Meiryo" panose="020B0604030504040204" pitchFamily="34" charset="-128"/>
                <a:cs typeface="ＭＳ ゴシック" charset="0"/>
              </a:rPr>
              <a:t>本来、口腔から食道、胃、腸へと流れていくべき</a:t>
            </a:r>
            <a:r>
              <a:rPr lang="ja-JP" altLang="en-US" sz="2000" b="1" dirty="0">
                <a:solidFill>
                  <a:srgbClr val="FF1A75"/>
                </a:solidFill>
                <a:latin typeface="Meiryo" panose="020B0604030504040204" pitchFamily="34" charset="-128"/>
                <a:ea typeface="Meiryo" panose="020B0604030504040204" pitchFamily="34" charset="-128"/>
                <a:cs typeface="ＭＳ ゴシック" charset="0"/>
              </a:rPr>
              <a:t>「食物や水分」</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や</a:t>
            </a:r>
            <a:r>
              <a:rPr lang="ja-JP" altLang="en-US" sz="2000" b="1" dirty="0">
                <a:solidFill>
                  <a:srgbClr val="FF1A75"/>
                </a:solidFill>
                <a:latin typeface="Meiryo" panose="020B0604030504040204" pitchFamily="34" charset="-128"/>
                <a:ea typeface="Meiryo" panose="020B0604030504040204" pitchFamily="34" charset="-128"/>
                <a:cs typeface="ＭＳ ゴシック" charset="0"/>
              </a:rPr>
              <a:t>「唾液や口の中の細菌」</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などが誤って気管内に流れ込んでしまう状態です。</a:t>
            </a:r>
          </a:p>
        </p:txBody>
      </p:sp>
      <p:sp>
        <p:nvSpPr>
          <p:cNvPr id="42" name="正方形/長方形 4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79185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39B92EC-9D2E-472E-8953-BCBE5D08C62F}"/>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誤嚥に対する対応</a:t>
            </a: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40" y="4921856"/>
            <a:ext cx="8593136" cy="1558319"/>
          </a:xfrm>
          <a:prstGeom prst="rect">
            <a:avLst/>
          </a:prstGeom>
          <a:solidFill>
            <a:srgbClr val="FFF0C1"/>
          </a:solidFill>
          <a:ln w="9525">
            <a:solidFill>
              <a:srgbClr val="FF9400"/>
            </a:solidFill>
            <a:miter lim="800000"/>
            <a:headEnd/>
            <a:tailEnd/>
          </a:ln>
          <a:effectLst/>
        </p:spPr>
        <p:txBody>
          <a:bodyPr anchor="ctr"/>
          <a:lstStyle/>
          <a:p>
            <a:pPr defTabSz="914324">
              <a:lnSpc>
                <a:spcPct val="125000"/>
              </a:lnSpc>
              <a:spcAft>
                <a:spcPts val="599"/>
              </a:spcAft>
              <a:defRPr/>
            </a:pPr>
            <a:r>
              <a:rPr lang="en-US" altLang="ja-JP" sz="2000" b="1" dirty="0">
                <a:solidFill>
                  <a:srgbClr val="C00000"/>
                </a:solidFill>
                <a:latin typeface="Meiryo" panose="020B0604030504040204" pitchFamily="34" charset="-128"/>
                <a:ea typeface="Meiryo" panose="020B0604030504040204" pitchFamily="34" charset="-128"/>
              </a:rPr>
              <a:t>【</a:t>
            </a:r>
            <a:r>
              <a:rPr lang="ja-JP" altLang="en-US" sz="2000" b="1" dirty="0">
                <a:solidFill>
                  <a:srgbClr val="C00000"/>
                </a:solidFill>
                <a:latin typeface="Meiryo" panose="020B0604030504040204" pitchFamily="34" charset="-128"/>
                <a:ea typeface="Meiryo" panose="020B0604030504040204" pitchFamily="34" charset="-128"/>
              </a:rPr>
              <a:t>経口摂取と経管栄養の併用</a:t>
            </a:r>
            <a:r>
              <a:rPr lang="en-US" altLang="ja-JP" sz="2000" b="1" dirty="0">
                <a:solidFill>
                  <a:srgbClr val="C00000"/>
                </a:solidFill>
                <a:latin typeface="Meiryo" panose="020B0604030504040204" pitchFamily="34" charset="-128"/>
                <a:ea typeface="Meiryo" panose="020B0604030504040204" pitchFamily="34" charset="-128"/>
              </a:rPr>
              <a:t>】</a:t>
            </a:r>
          </a:p>
          <a:p>
            <a:pPr defTabSz="914324">
              <a:lnSpc>
                <a:spcPct val="125000"/>
              </a:lnSpc>
              <a:spcAft>
                <a:spcPts val="599"/>
              </a:spcAft>
              <a:defRPr/>
            </a:pPr>
            <a:r>
              <a:rPr lang="ja-JP" altLang="en-US" sz="2000" dirty="0">
                <a:solidFill>
                  <a:srgbClr val="000000"/>
                </a:solidFill>
                <a:latin typeface="Meiryo" panose="020B0604030504040204" pitchFamily="34" charset="-128"/>
                <a:ea typeface="Meiryo" panose="020B0604030504040204" pitchFamily="34" charset="-128"/>
              </a:rPr>
              <a:t>口から食べることは</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栄養を摂取する</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目的の他に</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味わい食べる人生の楽しみ</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b="1" dirty="0">
                <a:solidFill>
                  <a:srgbClr val="000000"/>
                </a:solidFill>
                <a:latin typeface="Meiryo" panose="020B0604030504040204" pitchFamily="34" charset="-128"/>
                <a:ea typeface="Meiryo" panose="020B0604030504040204" pitchFamily="34" charset="-128"/>
              </a:rPr>
              <a:t>介助する人との相互作用の場</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という意味があるため無理のない範囲で経口摂取は続けていきたい。</a:t>
            </a:r>
            <a:r>
              <a:rPr lang="ja-JP" altLang="ja-JP" sz="2000" dirty="0">
                <a:solidFill>
                  <a:srgbClr val="000000"/>
                </a:solidFill>
                <a:latin typeface="Meiryo" panose="020B0604030504040204" pitchFamily="34" charset="-128"/>
                <a:ea typeface="Meiryo" panose="020B0604030504040204" pitchFamily="34" charset="-128"/>
              </a:rPr>
              <a:t> </a:t>
            </a:r>
            <a:endParaRPr lang="ja-JP" altLang="en-US" sz="2000" dirty="0">
              <a:solidFill>
                <a:srgbClr val="000000"/>
              </a:solidFill>
              <a:latin typeface="Meiryo" panose="020B0604030504040204" pitchFamily="34" charset="-128"/>
              <a:ea typeface="Meiryo" panose="020B0604030504040204" pitchFamily="34" charset="-128"/>
            </a:endParaRPr>
          </a:p>
        </p:txBody>
      </p:sp>
      <p:graphicFrame>
        <p:nvGraphicFramePr>
          <p:cNvPr id="6" name="表 5">
            <a:extLst>
              <a:ext uri="{FF2B5EF4-FFF2-40B4-BE49-F238E27FC236}">
                <a16:creationId xmlns:a16="http://schemas.microsoft.com/office/drawing/2014/main" id="{FAF5FC26-5B75-4735-97ED-A92596F419BE}"/>
              </a:ext>
            </a:extLst>
          </p:cNvPr>
          <p:cNvGraphicFramePr>
            <a:graphicFrameLocks noGrp="1"/>
          </p:cNvGraphicFramePr>
          <p:nvPr/>
        </p:nvGraphicFramePr>
        <p:xfrm>
          <a:off x="681040" y="1478522"/>
          <a:ext cx="8593136" cy="3347686"/>
        </p:xfrm>
        <a:graphic>
          <a:graphicData uri="http://schemas.openxmlformats.org/drawingml/2006/table">
            <a:tbl>
              <a:tblPr/>
              <a:tblGrid>
                <a:gridCol w="2366858">
                  <a:extLst>
                    <a:ext uri="{9D8B030D-6E8A-4147-A177-3AD203B41FA5}">
                      <a16:colId xmlns:a16="http://schemas.microsoft.com/office/drawing/2014/main" val="20000"/>
                    </a:ext>
                  </a:extLst>
                </a:gridCol>
                <a:gridCol w="6226278">
                  <a:extLst>
                    <a:ext uri="{9D8B030D-6E8A-4147-A177-3AD203B41FA5}">
                      <a16:colId xmlns:a16="http://schemas.microsoft.com/office/drawing/2014/main" val="20001"/>
                    </a:ext>
                  </a:extLst>
                </a:gridCol>
              </a:tblGrid>
              <a:tr h="4110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嚥下障害の程度</a:t>
                      </a: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経口摂取と経管栄養の併用法</a:t>
                      </a: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extLst>
                  <a:ext uri="{0D108BD9-81ED-4DB2-BD59-A6C34878D82A}">
                    <a16:rowId xmlns:a16="http://schemas.microsoft.com/office/drawing/2014/main" val="10000"/>
                  </a:ext>
                </a:extLst>
              </a:tr>
              <a:tr h="4797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最重度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経管栄養のみ。経口摂取は原則禁止</a:t>
                      </a:r>
                      <a:endParaRPr kumimoji="1" lang="ja-JP" altLang="en-US" sz="17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6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重度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経管栄養主体。</a:t>
                      </a:r>
                      <a:endParaRPr kumimoji="1" lang="ja-JP"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経口摂取は好きなものを少量ずつ楽しむ程度に</a:t>
                      </a:r>
                      <a:endParaRPr kumimoji="1" lang="ja-JP" altLang="en-US" sz="17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75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中等度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経管栄養と経口摂取の併用。</a:t>
                      </a:r>
                      <a:endParaRPr kumimoji="1" lang="ja-JP"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例１）経口摂取の後、不足分を注入。</a:t>
                      </a:r>
                      <a:endParaRPr kumimoji="1" lang="ja-JP"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例２）朝は経管栄養。昼・夜は経口摂取。</a:t>
                      </a:r>
                      <a:endParaRPr kumimoji="1" lang="ja-JP" altLang="en-US" sz="17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46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軽度</a:t>
                      </a:r>
                      <a:endParaRPr kumimoji="1" lang="ja-JP" altLang="en-US" sz="22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72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DE"/>
                    </a:solidFill>
                  </a:tcPr>
                </a:tc>
                <a:tc>
                  <a:txBody>
                    <a:bodyPr/>
                    <a:lstStyle/>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経口摂取主体。水分などは経管栄養</a:t>
                      </a:r>
                      <a:endParaRPr kumimoji="1" lang="ja-JP"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endParaRPr>
                    </a:p>
                    <a:p>
                      <a:pPr marL="0" marR="0" lvl="0" indent="0" algn="just" defTabSz="457200" rtl="0" eaLnBrk="1" fontAlgn="base" latinLnBrk="0" hangingPunct="1">
                        <a:lnSpc>
                          <a:spcPct val="125000"/>
                        </a:lnSpc>
                        <a:spcBef>
                          <a:spcPct val="0"/>
                        </a:spcBef>
                        <a:spcAft>
                          <a:spcPct val="0"/>
                        </a:spcAft>
                        <a:buClrTx/>
                        <a:buSzTx/>
                        <a:buFontTx/>
                        <a:buNone/>
                        <a:tabLst/>
                      </a:pPr>
                      <a:r>
                        <a:rPr kumimoji="1" lang="ja-JP" altLang="en-US" sz="17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ＭＳ ゴシック" charset="0"/>
                        </a:rPr>
                        <a:t>体調不良時は経管栄養にする。</a:t>
                      </a:r>
                      <a:endParaRPr kumimoji="1" lang="ja-JP" altLang="en-US" sz="17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ＭＳ ゴシック" charset="0"/>
                      </a:endParaRPr>
                    </a:p>
                  </a:txBody>
                  <a:tcPr marL="68579" marR="68579" marT="360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98424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誤嚥が疑われる症状</a:t>
            </a:r>
            <a:endParaRPr lang="en-US" altLang="ja-JP" sz="2799"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668341" y="1649895"/>
            <a:ext cx="8605837" cy="4839805"/>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none" lIns="0" tIns="0" rIns="0" bIns="0">
            <a:noAutofit/>
          </a:bodyPr>
          <a:lstStyle/>
          <a:p>
            <a:pPr>
              <a:lnSpc>
                <a:spcPct val="125000"/>
              </a:lnSpc>
              <a:spcAft>
                <a:spcPts val="1200"/>
              </a:spcAft>
              <a:defRPr/>
            </a:pPr>
            <a:r>
              <a:rPr lang="ja-JP" altLang="en-US" sz="2401" dirty="0">
                <a:solidFill>
                  <a:schemeClr val="tx1"/>
                </a:solidFill>
                <a:latin typeface="Meiryo" panose="020B0604030504040204" pitchFamily="34" charset="-128"/>
                <a:ea typeface="Meiryo" panose="020B0604030504040204" pitchFamily="34" charset="-128"/>
              </a:rPr>
              <a:t>● 咳込み・むせ（</a:t>
            </a:r>
            <a:r>
              <a:rPr lang="ja-JP" altLang="en-US" sz="2401" dirty="0">
                <a:solidFill>
                  <a:srgbClr val="FF3399"/>
                </a:solidFill>
                <a:latin typeface="Meiryo" panose="020B0604030504040204" pitchFamily="34" charset="-128"/>
                <a:ea typeface="Meiryo" panose="020B0604030504040204" pitchFamily="34" charset="-128"/>
              </a:rPr>
              <a:t>誤嚥していてもむせないことがある</a:t>
            </a:r>
            <a:r>
              <a:rPr lang="ja-JP" altLang="en-US" sz="2401" dirty="0">
                <a:solidFill>
                  <a:schemeClr val="tx1"/>
                </a:solidFill>
                <a:latin typeface="Meiryo" panose="020B0604030504040204" pitchFamily="34" charset="-128"/>
                <a:ea typeface="Meiryo" panose="020B0604030504040204" pitchFamily="34" charset="-128"/>
              </a:rPr>
              <a:t>）</a:t>
            </a:r>
            <a:br>
              <a:rPr lang="en-US" altLang="ja-JP" sz="2401" dirty="0">
                <a:solidFill>
                  <a:schemeClr val="tx1"/>
                </a:solidFill>
                <a:latin typeface="Meiryo" panose="020B0604030504040204" pitchFamily="34" charset="-128"/>
                <a:ea typeface="Meiryo" panose="020B0604030504040204" pitchFamily="34" charset="-128"/>
              </a:rPr>
            </a:br>
            <a:r>
              <a:rPr lang="en-US" altLang="ja-JP" sz="2401" dirty="0">
                <a:solidFill>
                  <a:schemeClr val="tx1"/>
                </a:solidFill>
                <a:latin typeface="Meiryo" panose="020B0604030504040204" pitchFamily="34" charset="-128"/>
                <a:ea typeface="Meiryo" panose="020B0604030504040204" pitchFamily="34" charset="-128"/>
              </a:rPr>
              <a:t>                          </a:t>
            </a:r>
            <a:r>
              <a:rPr lang="en-US" altLang="ja-JP" sz="2401" b="1" dirty="0">
                <a:solidFill>
                  <a:srgbClr val="FF0000"/>
                </a:solidFill>
                <a:latin typeface="Meiryo" panose="020B0604030504040204" pitchFamily="34" charset="-128"/>
                <a:ea typeface="Meiryo" panose="020B0604030504040204" pitchFamily="34" charset="-128"/>
                <a:cs typeface="ＭＳ ゴシック" charset="0"/>
              </a:rPr>
              <a:t>『</a:t>
            </a:r>
            <a:r>
              <a:rPr lang="ja-JP" altLang="en-US" sz="2401" b="1" dirty="0">
                <a:solidFill>
                  <a:srgbClr val="FF0000"/>
                </a:solidFill>
                <a:latin typeface="Meiryo" panose="020B0604030504040204" pitchFamily="34" charset="-128"/>
                <a:ea typeface="Meiryo" panose="020B0604030504040204" pitchFamily="34" charset="-128"/>
                <a:cs typeface="ＭＳ ゴシック" charset="0"/>
              </a:rPr>
              <a:t>サイレントアスピレーション</a:t>
            </a:r>
            <a:r>
              <a:rPr lang="en-US" altLang="ja-JP" sz="2401" b="1" dirty="0">
                <a:solidFill>
                  <a:srgbClr val="FF0000"/>
                </a:solidFill>
                <a:latin typeface="Meiryo" panose="020B0604030504040204" pitchFamily="34" charset="-128"/>
                <a:ea typeface="Meiryo" panose="020B0604030504040204" pitchFamily="34" charset="-128"/>
                <a:cs typeface="ＭＳ ゴシック" charset="0"/>
              </a:rPr>
              <a:t>』</a:t>
            </a:r>
          </a:p>
          <a:p>
            <a:pPr>
              <a:lnSpc>
                <a:spcPct val="125000"/>
              </a:lnSpc>
              <a:spcAft>
                <a:spcPts val="1200"/>
              </a:spcAft>
              <a:defRPr/>
            </a:pPr>
            <a:r>
              <a:rPr lang="ja-JP" altLang="en-US"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cs typeface="ＭＳ Ｐ明朝" charset="0"/>
              </a:rPr>
              <a:t>顔色不良・酸素飽和度の低下</a:t>
            </a:r>
            <a:endParaRPr lang="en-US" altLang="ja-JP" sz="2401" dirty="0">
              <a:solidFill>
                <a:schemeClr val="tx1"/>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cs typeface="ＭＳ Ｐ明朝" charset="0"/>
              </a:rPr>
              <a:t>筋緊張亢進</a:t>
            </a:r>
            <a:endParaRPr lang="en-US" altLang="ja-JP" sz="2401" dirty="0">
              <a:solidFill>
                <a:schemeClr val="tx1"/>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cs typeface="ＭＳ Ｐ明朝" charset="0"/>
              </a:rPr>
              <a:t>食事中の喘鳴（食塊の咽頭滞留や喉頭侵入がある）</a:t>
            </a:r>
            <a:br>
              <a:rPr lang="en-US" altLang="ja-JP" sz="2401" dirty="0">
                <a:solidFill>
                  <a:schemeClr val="tx1"/>
                </a:solidFill>
                <a:latin typeface="Meiryo" panose="020B0604030504040204" pitchFamily="34" charset="-128"/>
                <a:ea typeface="Meiryo" panose="020B0604030504040204" pitchFamily="34" charset="-128"/>
                <a:cs typeface="ＭＳ Ｐ明朝" charset="0"/>
              </a:rPr>
            </a:br>
            <a:r>
              <a:rPr lang="en-US" altLang="ja-JP" sz="2401" dirty="0">
                <a:solidFill>
                  <a:schemeClr val="tx1"/>
                </a:solidFill>
                <a:latin typeface="Meiryo" panose="020B0604030504040204" pitchFamily="34" charset="-128"/>
                <a:ea typeface="Meiryo" panose="020B0604030504040204" pitchFamily="34" charset="-128"/>
                <a:cs typeface="ＭＳ Ｐ明朝" charset="0"/>
              </a:rPr>
              <a:t>         </a:t>
            </a:r>
            <a:r>
              <a:rPr lang="ja-JP" altLang="en-US" sz="2401" dirty="0">
                <a:solidFill>
                  <a:srgbClr val="002060"/>
                </a:solidFill>
                <a:latin typeface="Meiryo" panose="020B0604030504040204" pitchFamily="34" charset="-128"/>
                <a:ea typeface="Meiryo" panose="020B0604030504040204" pitchFamily="34" charset="-128"/>
                <a:cs typeface="ＭＳ Ｐ明朝" charset="0"/>
              </a:rPr>
              <a:t>ゼロゼロ・ゼコゼコ</a:t>
            </a:r>
            <a:endParaRPr lang="en-US" altLang="ja-JP" sz="2401" dirty="0">
              <a:solidFill>
                <a:srgbClr val="002060"/>
              </a:solidFill>
              <a:latin typeface="Meiryo" panose="020B0604030504040204" pitchFamily="34" charset="-128"/>
              <a:ea typeface="Meiryo" panose="020B0604030504040204" pitchFamily="34" charset="-128"/>
              <a:cs typeface="ＭＳ Ｐ明朝" charset="0"/>
            </a:endParaRPr>
          </a:p>
          <a:p>
            <a:pPr>
              <a:lnSpc>
                <a:spcPct val="125000"/>
              </a:lnSpc>
              <a:spcAft>
                <a:spcPts val="1200"/>
              </a:spcAft>
              <a:defRPr/>
            </a:pPr>
            <a:r>
              <a:rPr lang="ja-JP" altLang="en-US"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cs typeface="ＭＳ Ｐ明朝" charset="0"/>
              </a:rPr>
              <a:t>食後の喘鳴（誤嚥による気管支の攣縮）</a:t>
            </a:r>
            <a:br>
              <a:rPr lang="en-US" altLang="ja-JP" sz="2401" dirty="0">
                <a:solidFill>
                  <a:schemeClr val="tx1"/>
                </a:solidFill>
                <a:latin typeface="Meiryo" panose="020B0604030504040204" pitchFamily="34" charset="-128"/>
                <a:ea typeface="Meiryo" panose="020B0604030504040204" pitchFamily="34" charset="-128"/>
                <a:cs typeface="ＭＳ Ｐ明朝" charset="0"/>
              </a:rPr>
            </a:br>
            <a:r>
              <a:rPr lang="en-US" altLang="ja-JP" sz="2401" dirty="0">
                <a:solidFill>
                  <a:schemeClr val="tx1"/>
                </a:solidFill>
                <a:latin typeface="Meiryo" panose="020B0604030504040204" pitchFamily="34" charset="-128"/>
                <a:ea typeface="Meiryo" panose="020B0604030504040204" pitchFamily="34" charset="-128"/>
                <a:cs typeface="ＭＳ Ｐ明朝" charset="0"/>
              </a:rPr>
              <a:t>         </a:t>
            </a:r>
            <a:r>
              <a:rPr lang="ja-JP" altLang="en-US" sz="2401" dirty="0">
                <a:solidFill>
                  <a:srgbClr val="002060"/>
                </a:solidFill>
                <a:latin typeface="Meiryo" panose="020B0604030504040204" pitchFamily="34" charset="-128"/>
                <a:ea typeface="Meiryo" panose="020B0604030504040204" pitchFamily="34" charset="-128"/>
                <a:cs typeface="ＭＳ Ｐ明朝" charset="0"/>
              </a:rPr>
              <a:t>ゼイゼイ・ヒューヒュー</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84928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誤嚥による重篤な症状と誤嚥の防御機構</a:t>
            </a:r>
            <a:endParaRPr lang="en-US" altLang="ja-JP" sz="2799" dirty="0"/>
          </a:p>
        </p:txBody>
      </p:sp>
      <p:sp>
        <p:nvSpPr>
          <p:cNvPr id="5" name="AutoShape 22">
            <a:extLst>
              <a:ext uri="{FF2B5EF4-FFF2-40B4-BE49-F238E27FC236}">
                <a16:creationId xmlns:a16="http://schemas.microsoft.com/office/drawing/2014/main" id="{2AA1ECC0-CC2F-49CC-B1B5-C8B99CA4CDAC}"/>
              </a:ext>
            </a:extLst>
          </p:cNvPr>
          <p:cNvSpPr>
            <a:spLocks noChangeArrowheads="1"/>
          </p:cNvSpPr>
          <p:nvPr/>
        </p:nvSpPr>
        <p:spPr bwMode="auto">
          <a:xfrm rot="16200000">
            <a:off x="5042453" y="1642335"/>
            <a:ext cx="761999" cy="2133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4816 h 21600"/>
              <a:gd name="T20" fmla="*/ 1852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15" y="0"/>
                </a:moveTo>
                <a:lnTo>
                  <a:pt x="9630" y="5374"/>
                </a:lnTo>
                <a:lnTo>
                  <a:pt x="12706" y="5374"/>
                </a:lnTo>
                <a:lnTo>
                  <a:pt x="12706" y="14816"/>
                </a:lnTo>
                <a:lnTo>
                  <a:pt x="0" y="14816"/>
                </a:lnTo>
                <a:lnTo>
                  <a:pt x="0" y="21600"/>
                </a:lnTo>
                <a:lnTo>
                  <a:pt x="18524" y="21600"/>
                </a:lnTo>
                <a:lnTo>
                  <a:pt x="18524" y="5374"/>
                </a:lnTo>
                <a:lnTo>
                  <a:pt x="21600" y="5374"/>
                </a:lnTo>
                <a:lnTo>
                  <a:pt x="15615" y="0"/>
                </a:lnTo>
                <a:close/>
              </a:path>
            </a:pathLst>
          </a:custGeom>
          <a:gradFill rotWithShape="1">
            <a:gsLst>
              <a:gs pos="0">
                <a:srgbClr val="34B3D6">
                  <a:lumMod val="50000"/>
                  <a:lumOff val="50000"/>
                </a:srgbClr>
              </a:gs>
              <a:gs pos="100000">
                <a:schemeClr val="accent6"/>
              </a:gs>
            </a:gsLst>
            <a:lin ang="5400000"/>
          </a:gradFill>
          <a:ln w="9525">
            <a:noFill/>
            <a:miter lim="800000"/>
            <a:headEnd/>
            <a:tailEnd/>
          </a:ln>
          <a:effec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6" name="Text Box 7">
            <a:extLst>
              <a:ext uri="{FF2B5EF4-FFF2-40B4-BE49-F238E27FC236}">
                <a16:creationId xmlns:a16="http://schemas.microsoft.com/office/drawing/2014/main" id="{378FC796-BD1A-4B8F-BF8C-1E35D03FA34A}"/>
              </a:ext>
            </a:extLst>
          </p:cNvPr>
          <p:cNvSpPr txBox="1">
            <a:spLocks noChangeArrowheads="1"/>
          </p:cNvSpPr>
          <p:nvPr/>
        </p:nvSpPr>
        <p:spPr bwMode="auto">
          <a:xfrm>
            <a:off x="1035603" y="2981382"/>
            <a:ext cx="2324100" cy="954108"/>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気道閉塞</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呼吸困難</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窒息</a:t>
            </a:r>
            <a:endParaRPr lang="en-US" altLang="ja-JP" sz="1800" dirty="0">
              <a:latin typeface="メイリオ" panose="020B0604030504040204" pitchFamily="50" charset="-128"/>
              <a:ea typeface="メイリオ" panose="020B0604030504040204" pitchFamily="50" charset="-128"/>
              <a:cs typeface="ＭＳ ゴシック" charset="0"/>
            </a:endParaRPr>
          </a:p>
        </p:txBody>
      </p:sp>
      <p:sp>
        <p:nvSpPr>
          <p:cNvPr id="7" name="Text Box 8">
            <a:extLst>
              <a:ext uri="{FF2B5EF4-FFF2-40B4-BE49-F238E27FC236}">
                <a16:creationId xmlns:a16="http://schemas.microsoft.com/office/drawing/2014/main" id="{39237E4E-6A12-4E60-AF08-10276FD84EDE}"/>
              </a:ext>
            </a:extLst>
          </p:cNvPr>
          <p:cNvSpPr txBox="1">
            <a:spLocks noChangeArrowheads="1"/>
          </p:cNvSpPr>
          <p:nvPr/>
        </p:nvSpPr>
        <p:spPr bwMode="auto">
          <a:xfrm>
            <a:off x="1034019" y="4238083"/>
            <a:ext cx="2332037" cy="677108"/>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気管支攣縮</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喘息様呼吸状態</a:t>
            </a:r>
            <a:endParaRPr lang="en-US" altLang="ja-JP" sz="1800" dirty="0">
              <a:latin typeface="メイリオ" panose="020B0604030504040204" pitchFamily="50" charset="-128"/>
              <a:ea typeface="メイリオ" panose="020B0604030504040204" pitchFamily="50" charset="-128"/>
              <a:cs typeface="ＭＳ ゴシック" charset="0"/>
            </a:endParaRPr>
          </a:p>
        </p:txBody>
      </p:sp>
      <p:sp>
        <p:nvSpPr>
          <p:cNvPr id="8" name="Text Box 9">
            <a:extLst>
              <a:ext uri="{FF2B5EF4-FFF2-40B4-BE49-F238E27FC236}">
                <a16:creationId xmlns:a16="http://schemas.microsoft.com/office/drawing/2014/main" id="{C05DD1EC-8A24-4D49-AE7D-B219CB65AA43}"/>
              </a:ext>
            </a:extLst>
          </p:cNvPr>
          <p:cNvSpPr txBox="1">
            <a:spLocks noChangeArrowheads="1"/>
          </p:cNvSpPr>
          <p:nvPr/>
        </p:nvSpPr>
        <p:spPr bwMode="auto">
          <a:xfrm>
            <a:off x="1035603" y="5217783"/>
            <a:ext cx="2324100" cy="1231106"/>
          </a:xfrm>
          <a:prstGeom prst="rect">
            <a:avLst/>
          </a:prstGeom>
          <a:solidFill>
            <a:srgbClr val="FFE593"/>
          </a:solidFill>
          <a:ln w="28575">
            <a:solidFill>
              <a:srgbClr val="FF9400"/>
            </a:solidFill>
            <a:miter lim="800000"/>
            <a:headEnd/>
            <a:tailEnd/>
          </a:ln>
          <a:effectLst/>
        </p:spPr>
        <p:txBody>
          <a:bodyPr tIns="72000"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ja-JP" altLang="en-US" sz="2000" dirty="0">
                <a:latin typeface="メイリオ" panose="020B0604030504040204" pitchFamily="50" charset="-128"/>
                <a:ea typeface="メイリオ" panose="020B0604030504040204" pitchFamily="50" charset="-128"/>
                <a:cs typeface="ＭＳ ゴシック" charset="0"/>
              </a:rPr>
              <a:t>気道感染症</a:t>
            </a:r>
            <a:endParaRPr lang="en-US" altLang="ja-JP" sz="20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慢性気管支炎</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誤嚥性肺炎</a:t>
            </a:r>
            <a:endParaRPr lang="en-US" altLang="ja-JP" sz="1800" dirty="0">
              <a:latin typeface="メイリオ" panose="020B0604030504040204" pitchFamily="50" charset="-128"/>
              <a:ea typeface="メイリオ" panose="020B0604030504040204" pitchFamily="50" charset="-128"/>
              <a:cs typeface="ＭＳ ゴシック" charset="0"/>
            </a:endParaRPr>
          </a:p>
          <a:p>
            <a:pPr marL="342872" indent="-342872">
              <a:buFont typeface="Wingdings" charset="2"/>
              <a:buChar char="l"/>
              <a:defRPr/>
            </a:pPr>
            <a:r>
              <a:rPr lang="ja-JP" altLang="en-US" sz="1800" dirty="0">
                <a:latin typeface="メイリオ" panose="020B0604030504040204" pitchFamily="50" charset="-128"/>
                <a:ea typeface="メイリオ" panose="020B0604030504040204" pitchFamily="50" charset="-128"/>
                <a:cs typeface="ＭＳ ゴシック" charset="0"/>
              </a:rPr>
              <a:t>無気肺</a:t>
            </a:r>
          </a:p>
        </p:txBody>
      </p:sp>
      <p:sp>
        <p:nvSpPr>
          <p:cNvPr id="9" name="Line 10">
            <a:extLst>
              <a:ext uri="{FF2B5EF4-FFF2-40B4-BE49-F238E27FC236}">
                <a16:creationId xmlns:a16="http://schemas.microsoft.com/office/drawing/2014/main" id="{97E4E50B-6AE6-4497-AC8F-99D2C8789271}"/>
              </a:ext>
            </a:extLst>
          </p:cNvPr>
          <p:cNvSpPr>
            <a:spLocks noChangeShapeType="1"/>
          </p:cNvSpPr>
          <p:nvPr/>
        </p:nvSpPr>
        <p:spPr bwMode="auto">
          <a:xfrm flipH="1">
            <a:off x="3289854" y="3458435"/>
            <a:ext cx="761999"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0" name="Line 11">
            <a:extLst>
              <a:ext uri="{FF2B5EF4-FFF2-40B4-BE49-F238E27FC236}">
                <a16:creationId xmlns:a16="http://schemas.microsoft.com/office/drawing/2014/main" id="{FBF387A4-0CF8-4052-8C23-F932992B980F}"/>
              </a:ext>
            </a:extLst>
          </p:cNvPr>
          <p:cNvSpPr>
            <a:spLocks noChangeShapeType="1"/>
          </p:cNvSpPr>
          <p:nvPr/>
        </p:nvSpPr>
        <p:spPr bwMode="auto">
          <a:xfrm flipH="1">
            <a:off x="3289854" y="4576636"/>
            <a:ext cx="761999"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1" name="Line 12">
            <a:extLst>
              <a:ext uri="{FF2B5EF4-FFF2-40B4-BE49-F238E27FC236}">
                <a16:creationId xmlns:a16="http://schemas.microsoft.com/office/drawing/2014/main" id="{6007CF63-5B1A-455C-B4AB-CBC5318839B8}"/>
              </a:ext>
            </a:extLst>
          </p:cNvPr>
          <p:cNvSpPr>
            <a:spLocks noChangeShapeType="1"/>
          </p:cNvSpPr>
          <p:nvPr/>
        </p:nvSpPr>
        <p:spPr bwMode="auto">
          <a:xfrm flipH="1">
            <a:off x="3272392" y="5807952"/>
            <a:ext cx="761999" cy="0"/>
          </a:xfrm>
          <a:prstGeom prst="line">
            <a:avLst/>
          </a:prstGeom>
          <a:noFill/>
          <a:ln w="76200">
            <a:solidFill>
              <a:schemeClr val="tx1">
                <a:lumMod val="50000"/>
                <a:lumOff val="50000"/>
              </a:schemeClr>
            </a:solidFill>
            <a:round/>
            <a:headEnd/>
            <a:tailEnd type="triangle" w="med" len="me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sp>
        <p:nvSpPr>
          <p:cNvPr id="12" name="Line 16">
            <a:extLst>
              <a:ext uri="{FF2B5EF4-FFF2-40B4-BE49-F238E27FC236}">
                <a16:creationId xmlns:a16="http://schemas.microsoft.com/office/drawing/2014/main" id="{A7CCA97C-8C3F-4B8B-9026-1263E087AE2C}"/>
              </a:ext>
            </a:extLst>
          </p:cNvPr>
          <p:cNvSpPr>
            <a:spLocks noChangeShapeType="1"/>
          </p:cNvSpPr>
          <p:nvPr/>
        </p:nvSpPr>
        <p:spPr bwMode="auto">
          <a:xfrm>
            <a:off x="4051853" y="1870936"/>
            <a:ext cx="0" cy="3962400"/>
          </a:xfrm>
          <a:prstGeom prst="line">
            <a:avLst/>
          </a:prstGeom>
          <a:noFill/>
          <a:ln w="76200">
            <a:solidFill>
              <a:schemeClr val="tx1">
                <a:lumMod val="50000"/>
                <a:lumOff val="50000"/>
              </a:schemeClr>
            </a:solidFill>
            <a:round/>
            <a:headEnd/>
            <a:tailEnd/>
          </a:ln>
        </p:spPr>
        <p:txBody>
          <a:bodyPr wrap="none" anchor="ctr"/>
          <a:lstStyle/>
          <a:p>
            <a:pPr eaLnBrk="1" hangingPunct="1">
              <a:defRPr/>
            </a:pPr>
            <a:endParaRPr lang="ja-JP" altLang="en-US" sz="1600" dirty="0">
              <a:latin typeface="メイリオ" panose="020B0604030504040204" pitchFamily="50" charset="-128"/>
              <a:ea typeface="メイリオ" panose="020B0604030504040204" pitchFamily="50" charset="-128"/>
              <a:cs typeface="Osaka" charset="-128"/>
            </a:endParaRPr>
          </a:p>
        </p:txBody>
      </p:sp>
      <p:grpSp>
        <p:nvGrpSpPr>
          <p:cNvPr id="13" name="Group 19">
            <a:extLst>
              <a:ext uri="{FF2B5EF4-FFF2-40B4-BE49-F238E27FC236}">
                <a16:creationId xmlns:a16="http://schemas.microsoft.com/office/drawing/2014/main" id="{00FD0FB2-95CB-4A62-B0E7-AD79FA176ED7}"/>
              </a:ext>
            </a:extLst>
          </p:cNvPr>
          <p:cNvGrpSpPr>
            <a:grpSpLocks/>
          </p:cNvGrpSpPr>
          <p:nvPr/>
        </p:nvGrpSpPr>
        <p:grpSpPr bwMode="auto">
          <a:xfrm>
            <a:off x="3823254" y="2328137"/>
            <a:ext cx="457200" cy="381000"/>
            <a:chOff x="2112" y="1248"/>
            <a:chExt cx="288" cy="240"/>
          </a:xfrm>
        </p:grpSpPr>
        <p:sp>
          <p:nvSpPr>
            <p:cNvPr id="14" name="Line 17">
              <a:extLst>
                <a:ext uri="{FF2B5EF4-FFF2-40B4-BE49-F238E27FC236}">
                  <a16:creationId xmlns:a16="http://schemas.microsoft.com/office/drawing/2014/main" id="{519D7F5C-FF39-4872-B0E6-D6FC40A16AE1}"/>
                </a:ext>
              </a:extLst>
            </p:cNvPr>
            <p:cNvSpPr>
              <a:spLocks noChangeShapeType="1"/>
            </p:cNvSpPr>
            <p:nvPr/>
          </p:nvSpPr>
          <p:spPr bwMode="auto">
            <a:xfrm>
              <a:off x="2112" y="1248"/>
              <a:ext cx="288" cy="240"/>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15" name="Line 18">
              <a:extLst>
                <a:ext uri="{FF2B5EF4-FFF2-40B4-BE49-F238E27FC236}">
                  <a16:creationId xmlns:a16="http://schemas.microsoft.com/office/drawing/2014/main" id="{D7324B17-4BAC-4D48-B045-8E46C81A8D44}"/>
                </a:ext>
              </a:extLst>
            </p:cNvPr>
            <p:cNvSpPr>
              <a:spLocks noChangeShapeType="1"/>
            </p:cNvSpPr>
            <p:nvPr/>
          </p:nvSpPr>
          <p:spPr bwMode="auto">
            <a:xfrm flipH="1">
              <a:off x="2112" y="1248"/>
              <a:ext cx="288" cy="240"/>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grpSp>
      <p:sp>
        <p:nvSpPr>
          <p:cNvPr id="16" name="Text Box 21">
            <a:extLst>
              <a:ext uri="{FF2B5EF4-FFF2-40B4-BE49-F238E27FC236}">
                <a16:creationId xmlns:a16="http://schemas.microsoft.com/office/drawing/2014/main" id="{FA7DDDC0-3136-4952-AF1A-A9728FDE5598}"/>
              </a:ext>
            </a:extLst>
          </p:cNvPr>
          <p:cNvSpPr txBox="1">
            <a:spLocks noChangeArrowheads="1"/>
          </p:cNvSpPr>
          <p:nvPr/>
        </p:nvSpPr>
        <p:spPr bwMode="auto">
          <a:xfrm>
            <a:off x="4420928" y="2981381"/>
            <a:ext cx="4853242" cy="3508319"/>
          </a:xfrm>
          <a:prstGeom prst="rect">
            <a:avLst/>
          </a:prstGeom>
          <a:solidFill>
            <a:schemeClr val="accent6">
              <a:lumMod val="20000"/>
              <a:lumOff val="80000"/>
            </a:schemeClr>
          </a:solidFill>
          <a:ln w="50800">
            <a:solidFill>
              <a:srgbClr val="0070C0"/>
            </a:solidFill>
            <a:round/>
            <a:headEnd/>
            <a:tailEnd/>
          </a:ln>
          <a:effectLst/>
        </p:spPr>
        <p:txBody>
          <a:bodyPr wrap="square" anchor="ctr" anchorCtr="0">
            <a:noAutofit/>
          </a:bodyPr>
          <a:lstStyle>
            <a:lvl1pPr marL="457200" indent="-457200">
              <a:defRPr kumimoji="1" sz="2400">
                <a:solidFill>
                  <a:schemeClr val="tx1"/>
                </a:solidFill>
                <a:latin typeface="Arial" charset="0"/>
                <a:ea typeface="ＭＳ Ｐ明朝" charset="0"/>
                <a:cs typeface="ＭＳ Ｐ明朝" charset="0"/>
              </a:defRPr>
            </a:lvl1pPr>
            <a:lvl2pPr marL="914400" indent="-457200">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defRPr/>
            </a:pPr>
            <a:r>
              <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誤嚥から気管支や肺を守る防御機構</a:t>
            </a:r>
            <a:r>
              <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rPr>
              <a:t>】</a:t>
            </a: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咳反射</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喉頭や気管に異物が入ろうとすると</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激しく息を吐き出すことで排除する</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線毛運動</a:t>
            </a:r>
            <a:endParaRPr lang="en-US" altLang="ja-JP" sz="2000" b="1"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気管や気管支壁の細胞の繊毛運動</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により異物を排除する</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defRPr/>
            </a:pPr>
            <a:r>
              <a:rPr lang="en-US" altLang="ja-JP" sz="2000" dirty="0">
                <a:solidFill>
                  <a:srgbClr val="00009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90"/>
                </a:solidFill>
                <a:latin typeface="メイリオ" panose="020B0604030504040204" pitchFamily="50" charset="-128"/>
                <a:ea typeface="メイリオ" panose="020B0604030504040204" pitchFamily="50" charset="-128"/>
                <a:cs typeface="ＭＳ ゴシック" charset="0"/>
              </a:rPr>
              <a:t>空気が乾燥すると繊毛運動低下</a:t>
            </a:r>
            <a:endParaRPr lang="en-US" altLang="ja-JP" sz="2000" dirty="0">
              <a:solidFill>
                <a:srgbClr val="000090"/>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ＭＳ ゴシック" charset="0"/>
            </a:endParaRPr>
          </a:p>
          <a:p>
            <a:pPr eaLnBrk="1" hangingPunct="1">
              <a:buFont typeface="Osaka" charset="0"/>
              <a:buAutoNum type="circleNumDbPlain"/>
              <a:defRPr/>
            </a:pPr>
            <a:r>
              <a:rPr lang="ja-JP" altLang="en-US" sz="2000" dirty="0">
                <a:solidFill>
                  <a:srgbClr val="000000"/>
                </a:solidFill>
                <a:latin typeface="メイリオ" panose="020B0604030504040204" pitchFamily="50" charset="-128"/>
                <a:ea typeface="メイリオ" panose="020B0604030504040204" pitchFamily="50" charset="-128"/>
                <a:cs typeface="ＭＳ ゴシック" charset="0"/>
              </a:rPr>
              <a:t>免疫機能</a:t>
            </a:r>
            <a:endParaRPr lang="en-US" altLang="ja-JP" sz="2000" dirty="0">
              <a:solidFill>
                <a:srgbClr val="000000"/>
              </a:solidFill>
              <a:latin typeface="メイリオ" panose="020B0604030504040204" pitchFamily="50" charset="-128"/>
              <a:ea typeface="メイリオ" panose="020B0604030504040204" pitchFamily="50" charset="-128"/>
              <a:cs typeface="ＭＳ ゴシック" charset="0"/>
            </a:endParaRPr>
          </a:p>
          <a:p>
            <a:pPr lvl="1" eaLnBrk="1" hangingPunct="1">
              <a:buFont typeface="Osaka" charset="0"/>
              <a:buNone/>
              <a:defRPr/>
            </a:pPr>
            <a:r>
              <a:rPr lang="en-US" altLang="ja-JP" sz="2000" dirty="0">
                <a:solidFill>
                  <a:srgbClr val="000090"/>
                </a:solidFill>
                <a:latin typeface="メイリオ" panose="020B0604030504040204" pitchFamily="50" charset="-128"/>
                <a:ea typeface="メイリオ" panose="020B0604030504040204" pitchFamily="50" charset="-128"/>
                <a:cs typeface="ＭＳ ゴシック" charset="0"/>
              </a:rPr>
              <a:t>→</a:t>
            </a:r>
            <a:r>
              <a:rPr lang="ja-JP" altLang="en-US" sz="2000" dirty="0">
                <a:solidFill>
                  <a:srgbClr val="000090"/>
                </a:solidFill>
                <a:latin typeface="メイリオ" panose="020B0604030504040204" pitchFamily="50" charset="-128"/>
                <a:ea typeface="メイリオ" panose="020B0604030504040204" pitchFamily="50" charset="-128"/>
                <a:cs typeface="ＭＳ ゴシック" charset="0"/>
              </a:rPr>
              <a:t>栄養状態が低下すると免疫能低下</a:t>
            </a:r>
          </a:p>
        </p:txBody>
      </p:sp>
      <p:sp>
        <p:nvSpPr>
          <p:cNvPr id="17" name="テキスト ボックス 16">
            <a:extLst>
              <a:ext uri="{FF2B5EF4-FFF2-40B4-BE49-F238E27FC236}">
                <a16:creationId xmlns:a16="http://schemas.microsoft.com/office/drawing/2014/main" id="{2F90BBE6-3C6A-4F77-97AD-67699185F1FF}"/>
              </a:ext>
            </a:extLst>
          </p:cNvPr>
          <p:cNvSpPr txBox="1">
            <a:spLocks noChangeArrowheads="1"/>
          </p:cNvSpPr>
          <p:nvPr/>
        </p:nvSpPr>
        <p:spPr bwMode="auto">
          <a:xfrm>
            <a:off x="3245404" y="1494085"/>
            <a:ext cx="1707598" cy="625951"/>
          </a:xfrm>
          <a:prstGeom prst="rect">
            <a:avLst/>
          </a:prstGeom>
          <a:solidFill>
            <a:srgbClr val="C00000"/>
          </a:solidFill>
          <a:ln w="9525">
            <a:solidFill>
              <a:srgbClr val="BE4B48"/>
            </a:solidFill>
            <a:miter lim="800000"/>
            <a:headEnd/>
            <a:tailEnd/>
          </a:ln>
          <a:effectLst/>
        </p:spPr>
        <p:txBody>
          <a:bodyPr wrap="square" tIns="179999" anchor="ctr" anchorCtr="0">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lgn="ctr" eaLnBrk="1" hangingPunct="1">
              <a:defRPr/>
            </a:pPr>
            <a:r>
              <a:rPr lang="ja-JP" altLang="en-US" sz="3199" b="1" dirty="0">
                <a:solidFill>
                  <a:srgbClr val="FFFFFF"/>
                </a:solidFill>
                <a:latin typeface="メイリオ" panose="020B0604030504040204" pitchFamily="50" charset="-128"/>
                <a:ea typeface="メイリオ" panose="020B0604030504040204" pitchFamily="50" charset="-128"/>
                <a:cs typeface="ＭＳ ゴシック" charset="0"/>
              </a:rPr>
              <a:t>誤</a:t>
            </a:r>
            <a:r>
              <a:rPr lang="en-US" altLang="ja-JP" sz="3199" b="1" dirty="0">
                <a:solidFill>
                  <a:srgbClr val="FFFFFF"/>
                </a:solidFill>
                <a:latin typeface="メイリオ" panose="020B0604030504040204" pitchFamily="50" charset="-128"/>
                <a:ea typeface="メイリオ" panose="020B0604030504040204" pitchFamily="50" charset="-128"/>
                <a:cs typeface="ＭＳ ゴシック" charset="0"/>
              </a:rPr>
              <a:t> </a:t>
            </a:r>
            <a:r>
              <a:rPr lang="ja-JP" altLang="en-US" sz="3199" b="1" dirty="0">
                <a:solidFill>
                  <a:srgbClr val="FFFFFF"/>
                </a:solidFill>
                <a:latin typeface="メイリオ" panose="020B0604030504040204" pitchFamily="50" charset="-128"/>
                <a:ea typeface="メイリオ" panose="020B0604030504040204" pitchFamily="50" charset="-128"/>
                <a:cs typeface="ＭＳ ゴシック" charset="0"/>
              </a:rPr>
              <a:t>嚥</a:t>
            </a: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279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53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誤嚥が許容範囲を超えているという可能性</a:t>
            </a:r>
            <a:endParaRPr lang="en-US" altLang="ja-JP" sz="2799"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668341" y="1649895"/>
            <a:ext cx="8605837" cy="4839805"/>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none" lIns="0" tIns="0" rIns="0" bIns="0">
            <a:noAutofit/>
          </a:bodyPr>
          <a:lstStyle/>
          <a:p>
            <a:pPr marL="342872" indent="-342872">
              <a:lnSpc>
                <a:spcPct val="110000"/>
              </a:lnSpc>
              <a:spcAft>
                <a:spcPts val="599"/>
              </a:spcAft>
              <a:buFont typeface="Wingdings" pitchFamily="1" charset="2"/>
              <a:buChar char="l"/>
              <a:defRPr/>
            </a:pPr>
            <a:r>
              <a:rPr lang="ja-JP" altLang="en-US" sz="2401" dirty="0">
                <a:solidFill>
                  <a:schemeClr val="tx1"/>
                </a:solidFill>
                <a:latin typeface="Meiryo" panose="020B0604030504040204" pitchFamily="34" charset="-128"/>
                <a:ea typeface="Meiryo" panose="020B0604030504040204" pitchFamily="34" charset="-128"/>
              </a:rPr>
              <a:t>気管支肺炎の反復</a:t>
            </a:r>
            <a:r>
              <a:rPr lang="ja-JP" altLang="en-US" sz="2000" dirty="0">
                <a:solidFill>
                  <a:srgbClr val="000000"/>
                </a:solidFill>
                <a:latin typeface="Meiryo" panose="020B0604030504040204" pitchFamily="34" charset="-128"/>
                <a:ea typeface="Meiryo" panose="020B0604030504040204" pitchFamily="34" charset="-128"/>
              </a:rPr>
              <a:t>（</a:t>
            </a:r>
            <a:r>
              <a:rPr lang="ja-JP" altLang="en-US" sz="2000" dirty="0">
                <a:solidFill>
                  <a:schemeClr val="tx1"/>
                </a:solidFill>
                <a:latin typeface="Meiryo" panose="020B0604030504040204" pitchFamily="34" charset="-128"/>
                <a:ea typeface="Meiryo" panose="020B0604030504040204" pitchFamily="34" charset="-128"/>
              </a:rPr>
              <a:t>上気道感染徴候を伴わない）　</a:t>
            </a:r>
            <a:endParaRPr lang="en-US" altLang="ja-JP" sz="2401" dirty="0">
              <a:solidFill>
                <a:schemeClr val="tx1"/>
              </a:solidFill>
              <a:latin typeface="Meiryo" panose="020B0604030504040204" pitchFamily="34" charset="-128"/>
              <a:ea typeface="Meiryo" panose="020B0604030504040204" pitchFamily="34" charset="-128"/>
            </a:endParaRPr>
          </a:p>
          <a:p>
            <a:pPr marL="342872" indent="-342872">
              <a:lnSpc>
                <a:spcPct val="110000"/>
              </a:lnSpc>
              <a:spcAft>
                <a:spcPts val="599"/>
              </a:spcAft>
              <a:buFont typeface="Wingdings" pitchFamily="1" charset="2"/>
              <a:buChar char="l"/>
              <a:defRPr/>
            </a:pPr>
            <a:r>
              <a:rPr lang="ja-JP" altLang="en-US" sz="2401" dirty="0">
                <a:solidFill>
                  <a:schemeClr val="tx1"/>
                </a:solidFill>
                <a:latin typeface="Meiryo" panose="020B0604030504040204" pitchFamily="34" charset="-128"/>
                <a:ea typeface="Meiryo" panose="020B0604030504040204" pitchFamily="34" charset="-128"/>
              </a:rPr>
              <a:t>発熱の反復　　</a:t>
            </a:r>
            <a:endParaRPr lang="en-US" altLang="ja-JP" sz="2401" dirty="0">
              <a:solidFill>
                <a:schemeClr val="tx1"/>
              </a:solidFill>
              <a:latin typeface="Meiryo" panose="020B0604030504040204" pitchFamily="34" charset="-128"/>
              <a:ea typeface="Meiryo" panose="020B0604030504040204" pitchFamily="34" charset="-128"/>
            </a:endParaRPr>
          </a:p>
          <a:p>
            <a:pPr marL="342872" indent="-342872">
              <a:lnSpc>
                <a:spcPct val="110000"/>
              </a:lnSpc>
              <a:spcAft>
                <a:spcPts val="599"/>
              </a:spcAft>
              <a:buFont typeface="Wingdings" pitchFamily="1" charset="2"/>
              <a:buChar char="l"/>
              <a:defRPr/>
            </a:pPr>
            <a:r>
              <a:rPr lang="ja-JP" altLang="en-US" sz="2401" dirty="0">
                <a:solidFill>
                  <a:schemeClr val="tx1"/>
                </a:solidFill>
                <a:latin typeface="Meiryo" panose="020B0604030504040204" pitchFamily="34" charset="-128"/>
                <a:ea typeface="Meiryo" panose="020B0604030504040204" pitchFamily="34" charset="-128"/>
              </a:rPr>
              <a:t>血液検査での炎症反応の慢性陽性化</a:t>
            </a:r>
            <a:r>
              <a:rPr lang="en-US" altLang="ja-JP"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rPr>
              <a:t>悪化</a:t>
            </a:r>
            <a:r>
              <a:rPr lang="en-US" altLang="ja-JP" sz="2401" dirty="0">
                <a:solidFill>
                  <a:schemeClr val="tx1"/>
                </a:solidFill>
                <a:latin typeface="Meiryo" panose="020B0604030504040204" pitchFamily="34" charset="-128"/>
                <a:ea typeface="Meiryo" panose="020B0604030504040204" pitchFamily="34" charset="-128"/>
              </a:rPr>
              <a:t> </a:t>
            </a:r>
            <a:r>
              <a:rPr lang="ja-JP" altLang="en-US" sz="2401" dirty="0">
                <a:solidFill>
                  <a:schemeClr val="tx1"/>
                </a:solidFill>
                <a:latin typeface="Meiryo" panose="020B0604030504040204" pitchFamily="34" charset="-128"/>
                <a:ea typeface="Meiryo" panose="020B0604030504040204" pitchFamily="34" charset="-128"/>
              </a:rPr>
              <a:t>　　　　　　</a:t>
            </a:r>
            <a:endParaRPr lang="en-US" altLang="ja-JP" sz="2401" dirty="0">
              <a:solidFill>
                <a:schemeClr val="tx1"/>
              </a:solidFill>
              <a:latin typeface="Meiryo" panose="020B0604030504040204" pitchFamily="34" charset="-128"/>
              <a:ea typeface="Meiryo" panose="020B0604030504040204" pitchFamily="34" charset="-128"/>
            </a:endParaRPr>
          </a:p>
          <a:p>
            <a:pPr marL="342872" indent="-342872">
              <a:lnSpc>
                <a:spcPct val="110000"/>
              </a:lnSpc>
              <a:spcAft>
                <a:spcPts val="599"/>
              </a:spcAft>
              <a:buFont typeface="Wingdings" pitchFamily="1" charset="2"/>
              <a:buChar char="l"/>
              <a:defRPr/>
            </a:pPr>
            <a:r>
              <a:rPr lang="ja-JP" altLang="en-US" sz="2401" dirty="0">
                <a:solidFill>
                  <a:schemeClr val="tx1"/>
                </a:solidFill>
                <a:latin typeface="Meiryo" panose="020B0604030504040204" pitchFamily="34" charset="-128"/>
                <a:ea typeface="Meiryo" panose="020B0604030504040204" pitchFamily="34" charset="-128"/>
              </a:rPr>
              <a:t>経口摂取時</a:t>
            </a:r>
            <a:r>
              <a:rPr lang="en-US" altLang="ja-JP"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rPr>
              <a:t>後</a:t>
            </a:r>
            <a:r>
              <a:rPr lang="en-US" altLang="ja-JP" sz="2401"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rPr>
              <a:t>の強い喘息様状態　　　　</a:t>
            </a:r>
            <a:endParaRPr lang="en-US" altLang="ja-JP" sz="2401" dirty="0">
              <a:solidFill>
                <a:schemeClr val="tx1"/>
              </a:solidFill>
              <a:latin typeface="Meiryo" panose="020B0604030504040204" pitchFamily="34" charset="-128"/>
              <a:ea typeface="Meiryo" panose="020B0604030504040204" pitchFamily="34" charset="-128"/>
            </a:endParaRPr>
          </a:p>
          <a:p>
            <a:pPr marL="342872" indent="-342872">
              <a:lnSpc>
                <a:spcPct val="110000"/>
              </a:lnSpc>
              <a:spcAft>
                <a:spcPts val="599"/>
              </a:spcAft>
              <a:buFont typeface="Wingdings" pitchFamily="1" charset="2"/>
              <a:buChar char="l"/>
              <a:defRPr/>
            </a:pPr>
            <a:r>
              <a:rPr lang="ja-JP" altLang="en-US" sz="2401" dirty="0">
                <a:solidFill>
                  <a:schemeClr val="tx1"/>
                </a:solidFill>
                <a:latin typeface="Meiryo" panose="020B0604030504040204" pitchFamily="34" charset="-128"/>
                <a:ea typeface="Meiryo" panose="020B0604030504040204" pitchFamily="34" charset="-128"/>
              </a:rPr>
              <a:t>肺</a:t>
            </a:r>
            <a:r>
              <a:rPr lang="en-US" altLang="ja-JP" sz="2401" dirty="0">
                <a:solidFill>
                  <a:schemeClr val="tx1"/>
                </a:solidFill>
                <a:latin typeface="Meiryo" panose="020B0604030504040204" pitchFamily="34" charset="-128"/>
                <a:ea typeface="Meiryo" panose="020B0604030504040204" pitchFamily="34" charset="-128"/>
              </a:rPr>
              <a:t>CT</a:t>
            </a:r>
            <a:r>
              <a:rPr lang="ja-JP" altLang="en-US" sz="2401" dirty="0">
                <a:solidFill>
                  <a:schemeClr val="tx1"/>
                </a:solidFill>
                <a:latin typeface="Meiryo" panose="020B0604030504040204" pitchFamily="34" charset="-128"/>
                <a:ea typeface="Meiryo" panose="020B0604030504040204" pitchFamily="34" charset="-128"/>
              </a:rPr>
              <a:t>検査での慢性病変</a:t>
            </a:r>
            <a:endParaRPr lang="en-US" altLang="ja-JP" sz="2401" dirty="0">
              <a:solidFill>
                <a:schemeClr val="tx1"/>
              </a:solidFill>
              <a:latin typeface="Meiryo" panose="020B0604030504040204" pitchFamily="34" charset="-128"/>
              <a:ea typeface="Meiryo" panose="020B0604030504040204" pitchFamily="34" charset="-128"/>
            </a:endParaRPr>
          </a:p>
          <a:p>
            <a:pPr marL="342872" indent="-342872">
              <a:lnSpc>
                <a:spcPct val="110000"/>
              </a:lnSpc>
              <a:spcAft>
                <a:spcPts val="599"/>
              </a:spcAft>
              <a:buFont typeface="Wingdings" pitchFamily="1" charset="2"/>
              <a:buChar char="l"/>
              <a:defRPr/>
            </a:pPr>
            <a:r>
              <a:rPr lang="en-US" altLang="ja-JP" sz="2401" dirty="0">
                <a:solidFill>
                  <a:schemeClr val="tx1"/>
                </a:solidFill>
                <a:latin typeface="Meiryo" panose="020B0604030504040204" pitchFamily="34" charset="-128"/>
                <a:ea typeface="Meiryo" panose="020B0604030504040204" pitchFamily="34" charset="-128"/>
              </a:rPr>
              <a:t>VF</a:t>
            </a:r>
            <a:r>
              <a:rPr lang="en-US" altLang="ja-JP" sz="2000" dirty="0">
                <a:solidFill>
                  <a:schemeClr val="tx1"/>
                </a:solidFill>
                <a:latin typeface="Meiryo" panose="020B0604030504040204" pitchFamily="34" charset="-128"/>
                <a:ea typeface="Meiryo" panose="020B0604030504040204" pitchFamily="34" charset="-128"/>
              </a:rPr>
              <a:t>(</a:t>
            </a:r>
            <a:r>
              <a:rPr lang="ja-JP" altLang="en-US" sz="2000" dirty="0">
                <a:solidFill>
                  <a:schemeClr val="tx1"/>
                </a:solidFill>
                <a:latin typeface="Meiryo" panose="020B0604030504040204" pitchFamily="34" charset="-128"/>
                <a:ea typeface="Meiryo" panose="020B0604030504040204" pitchFamily="34" charset="-128"/>
              </a:rPr>
              <a:t>ビデオ</a:t>
            </a:r>
            <a:r>
              <a:rPr lang="en-US" altLang="ja-JP" sz="2000" dirty="0">
                <a:solidFill>
                  <a:schemeClr val="tx1"/>
                </a:solidFill>
                <a:latin typeface="Meiryo" panose="020B0604030504040204" pitchFamily="34" charset="-128"/>
                <a:ea typeface="Meiryo" panose="020B0604030504040204" pitchFamily="34" charset="-128"/>
              </a:rPr>
              <a:t>X</a:t>
            </a:r>
            <a:r>
              <a:rPr lang="ja-JP" altLang="en-US" sz="2000" dirty="0">
                <a:solidFill>
                  <a:schemeClr val="tx1"/>
                </a:solidFill>
                <a:latin typeface="Meiryo" panose="020B0604030504040204" pitchFamily="34" charset="-128"/>
                <a:ea typeface="Meiryo" panose="020B0604030504040204" pitchFamily="34" charset="-128"/>
              </a:rPr>
              <a:t>線透視造影嚥下検査</a:t>
            </a:r>
            <a:r>
              <a:rPr lang="en-US" altLang="ja-JP" sz="2000" dirty="0">
                <a:solidFill>
                  <a:schemeClr val="tx1"/>
                </a:solidFill>
                <a:latin typeface="Meiryo" panose="020B0604030504040204" pitchFamily="34" charset="-128"/>
                <a:ea typeface="Meiryo" panose="020B0604030504040204" pitchFamily="34" charset="-128"/>
              </a:rPr>
              <a:t>)</a:t>
            </a:r>
            <a:r>
              <a:rPr lang="ja-JP" altLang="en-US" sz="2401" dirty="0">
                <a:solidFill>
                  <a:schemeClr val="tx1"/>
                </a:solidFill>
                <a:latin typeface="Meiryo" panose="020B0604030504040204" pitchFamily="34" charset="-128"/>
                <a:ea typeface="Meiryo" panose="020B0604030504040204" pitchFamily="34" charset="-128"/>
              </a:rPr>
              <a:t>での所見</a:t>
            </a:r>
            <a:endParaRPr lang="en-US" altLang="ja-JP" sz="2401" dirty="0">
              <a:solidFill>
                <a:schemeClr val="tx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40" y="4968877"/>
            <a:ext cx="8593136" cy="1511301"/>
          </a:xfrm>
          <a:prstGeom prst="rect">
            <a:avLst/>
          </a:prstGeom>
          <a:solidFill>
            <a:schemeClr val="accent5">
              <a:lumMod val="20000"/>
              <a:lumOff val="80000"/>
            </a:schemeClr>
          </a:solidFill>
          <a:ln w="9525">
            <a:solidFill>
              <a:srgbClr val="0070C0"/>
            </a:solidFill>
            <a:miter lim="800000"/>
            <a:headEnd/>
            <a:tailEnd/>
          </a:ln>
          <a:effectLst/>
        </p:spPr>
        <p:txBody>
          <a:bodyPr anchor="ctr"/>
          <a:lstStyle/>
          <a:p>
            <a:pPr marL="742887" lvl="1" indent="-285725">
              <a:lnSpc>
                <a:spcPct val="110000"/>
              </a:lnSpc>
              <a:defRPr/>
            </a:pPr>
            <a:r>
              <a:rPr lang="ja-JP" altLang="en-US" sz="2401" dirty="0">
                <a:latin typeface="Meiryo" panose="020B0604030504040204" pitchFamily="34" charset="-128"/>
                <a:ea typeface="Meiryo" panose="020B0604030504040204" pitchFamily="34" charset="-128"/>
              </a:rPr>
              <a:t>＊少ない摂取量でも誤嚥する　</a:t>
            </a:r>
            <a:endParaRPr lang="en-US" altLang="ja-JP" sz="2401" dirty="0">
              <a:latin typeface="Meiryo" panose="020B0604030504040204" pitchFamily="34" charset="-128"/>
              <a:ea typeface="Meiryo" panose="020B0604030504040204" pitchFamily="34" charset="-128"/>
            </a:endParaRPr>
          </a:p>
          <a:p>
            <a:pPr marL="742887" lvl="1" indent="-285725">
              <a:lnSpc>
                <a:spcPct val="110000"/>
              </a:lnSpc>
              <a:defRPr/>
            </a:pPr>
            <a:r>
              <a:rPr lang="ja-JP" altLang="en-US" sz="2401" dirty="0">
                <a:latin typeface="Meiryo" panose="020B0604030504040204" pitchFamily="34" charset="-128"/>
                <a:ea typeface="Meiryo" panose="020B0604030504040204" pitchFamily="34" charset="-128"/>
              </a:rPr>
              <a:t>＊中等量以上での誤嚥でもむせない</a:t>
            </a:r>
            <a:endParaRPr lang="en-US" altLang="ja-JP" sz="2401" dirty="0">
              <a:latin typeface="Meiryo" panose="020B0604030504040204" pitchFamily="34" charset="-128"/>
              <a:ea typeface="Meiryo" panose="020B0604030504040204" pitchFamily="34" charset="-128"/>
            </a:endParaRPr>
          </a:p>
          <a:p>
            <a:pPr marL="742887" lvl="1" indent="-285725">
              <a:lnSpc>
                <a:spcPct val="110000"/>
              </a:lnSpc>
              <a:defRPr/>
            </a:pPr>
            <a:r>
              <a:rPr lang="ja-JP" altLang="en-US" sz="2401" dirty="0">
                <a:latin typeface="Meiryo" panose="020B0604030504040204" pitchFamily="34" charset="-128"/>
                <a:ea typeface="Meiryo" panose="020B0604030504040204" pitchFamily="34" charset="-128"/>
              </a:rPr>
              <a:t>＊条件を変えても誤嚥がある</a:t>
            </a:r>
            <a:endParaRPr lang="ja-JP" altLang="en-US" sz="1600" dirty="0">
              <a:solidFill>
                <a:schemeClr val="dk1"/>
              </a:solidFill>
              <a:latin typeface="Meiryo" panose="020B0604030504040204" pitchFamily="34" charset="-128"/>
              <a:ea typeface="Meiryo" panose="020B0604030504040204" pitchFamily="34" charset="-128"/>
            </a:endParaRP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55561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誤嚥性肺疾患の予防・軽減</a:t>
            </a:r>
          </a:p>
        </p:txBody>
      </p:sp>
      <p:sp>
        <p:nvSpPr>
          <p:cNvPr id="7" name="Oval 9">
            <a:extLst>
              <a:ext uri="{FF2B5EF4-FFF2-40B4-BE49-F238E27FC236}">
                <a16:creationId xmlns:a16="http://schemas.microsoft.com/office/drawing/2014/main" id="{314140E5-904C-40B7-ABEE-9C5F3355D6D6}"/>
              </a:ext>
            </a:extLst>
          </p:cNvPr>
          <p:cNvSpPr>
            <a:spLocks noChangeArrowheads="1"/>
          </p:cNvSpPr>
          <p:nvPr/>
        </p:nvSpPr>
        <p:spPr bwMode="auto">
          <a:xfrm>
            <a:off x="1192700" y="2457203"/>
            <a:ext cx="1907647" cy="1276376"/>
          </a:xfrm>
          <a:prstGeom prst="ellipse">
            <a:avLst/>
          </a:prstGeom>
          <a:solidFill>
            <a:schemeClr val="accent5">
              <a:lumMod val="60000"/>
              <a:lumOff val="4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squar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呼吸</a:t>
            </a:r>
            <a:endParaRPr lang="en-US" altLang="ja-JP" sz="2799"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障害</a:t>
            </a:r>
          </a:p>
        </p:txBody>
      </p:sp>
      <p:sp>
        <p:nvSpPr>
          <p:cNvPr id="8" name="Oval 11">
            <a:extLst>
              <a:ext uri="{FF2B5EF4-FFF2-40B4-BE49-F238E27FC236}">
                <a16:creationId xmlns:a16="http://schemas.microsoft.com/office/drawing/2014/main" id="{3EBDEF44-379D-42D0-9A57-F5001C161735}"/>
              </a:ext>
            </a:extLst>
          </p:cNvPr>
          <p:cNvSpPr>
            <a:spLocks noChangeArrowheads="1"/>
          </p:cNvSpPr>
          <p:nvPr/>
        </p:nvSpPr>
        <p:spPr bwMode="auto">
          <a:xfrm>
            <a:off x="7042915" y="2404131"/>
            <a:ext cx="1774448" cy="1276376"/>
          </a:xfrm>
          <a:prstGeom prst="ellipse">
            <a:avLst/>
          </a:prstGeom>
          <a:solidFill>
            <a:schemeClr val="accent6">
              <a:lumMod val="60000"/>
              <a:lumOff val="4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squar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胃食道</a:t>
            </a:r>
            <a:endParaRPr lang="en-US" altLang="ja-JP" sz="2799"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逆流</a:t>
            </a:r>
          </a:p>
        </p:txBody>
      </p:sp>
      <p:sp>
        <p:nvSpPr>
          <p:cNvPr id="9" name="Text Box 3">
            <a:extLst>
              <a:ext uri="{FF2B5EF4-FFF2-40B4-BE49-F238E27FC236}">
                <a16:creationId xmlns:a16="http://schemas.microsoft.com/office/drawing/2014/main" id="{66D609A9-D4D9-4D94-9870-28C15BECD2E3}"/>
              </a:ext>
            </a:extLst>
          </p:cNvPr>
          <p:cNvSpPr txBox="1">
            <a:spLocks noChangeArrowheads="1"/>
          </p:cNvSpPr>
          <p:nvPr/>
        </p:nvSpPr>
        <p:spPr bwMode="auto">
          <a:xfrm>
            <a:off x="3815557" y="2864549"/>
            <a:ext cx="2236510" cy="611312"/>
          </a:xfrm>
          <a:prstGeom prst="rect">
            <a:avLst/>
          </a:prstGeom>
          <a:solidFill>
            <a:schemeClr val="accent1">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wrap="none" tIns="108000" bIns="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3199" b="1" dirty="0">
                <a:latin typeface="Meiryo" panose="020B0604030504040204" pitchFamily="34" charset="-128"/>
                <a:ea typeface="Meiryo" panose="020B0604030504040204" pitchFamily="34" charset="-128"/>
                <a:cs typeface="ＭＳ ゴシック" charset="0"/>
              </a:rPr>
              <a:t>誤嚥性肺炎</a:t>
            </a:r>
            <a:endParaRPr lang="ja-JP" altLang="en-US" sz="1800" b="1" dirty="0">
              <a:latin typeface="Meiryo" panose="020B0604030504040204" pitchFamily="34" charset="-128"/>
              <a:ea typeface="Meiryo" panose="020B0604030504040204" pitchFamily="34" charset="-128"/>
              <a:cs typeface="ＭＳ ゴシック" charset="0"/>
            </a:endParaRPr>
          </a:p>
        </p:txBody>
      </p:sp>
      <p:sp>
        <p:nvSpPr>
          <p:cNvPr id="12" name="Line 13">
            <a:extLst>
              <a:ext uri="{FF2B5EF4-FFF2-40B4-BE49-F238E27FC236}">
                <a16:creationId xmlns:a16="http://schemas.microsoft.com/office/drawing/2014/main" id="{EF07B521-AF02-41DA-AF85-FDC8E54B57C1}"/>
              </a:ext>
            </a:extLst>
          </p:cNvPr>
          <p:cNvSpPr>
            <a:spLocks noChangeShapeType="1"/>
          </p:cNvSpPr>
          <p:nvPr/>
        </p:nvSpPr>
        <p:spPr bwMode="auto">
          <a:xfrm>
            <a:off x="3100349" y="3156620"/>
            <a:ext cx="71520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F8CF1F0D-A45E-4E71-9EE7-211F15375B47}"/>
              </a:ext>
            </a:extLst>
          </p:cNvPr>
          <p:cNvGrpSpPr/>
          <p:nvPr/>
        </p:nvGrpSpPr>
        <p:grpSpPr>
          <a:xfrm>
            <a:off x="2416562" y="1620247"/>
            <a:ext cx="5105400" cy="1218873"/>
            <a:chOff x="2203837" y="1620245"/>
            <a:chExt cx="5105400" cy="1295400"/>
          </a:xfrm>
        </p:grpSpPr>
        <p:grpSp>
          <p:nvGrpSpPr>
            <p:cNvPr id="3" name="グループ化 2">
              <a:extLst>
                <a:ext uri="{FF2B5EF4-FFF2-40B4-BE49-F238E27FC236}">
                  <a16:creationId xmlns:a16="http://schemas.microsoft.com/office/drawing/2014/main" id="{D46BDCAD-7DEA-440F-ADBD-A246806A32A0}"/>
                </a:ext>
              </a:extLst>
            </p:cNvPr>
            <p:cNvGrpSpPr/>
            <p:nvPr/>
          </p:nvGrpSpPr>
          <p:grpSpPr>
            <a:xfrm>
              <a:off x="2203837" y="1620245"/>
              <a:ext cx="2286000" cy="1295400"/>
              <a:chOff x="2203837" y="1620245"/>
              <a:chExt cx="2286000" cy="1295400"/>
            </a:xfrm>
          </p:grpSpPr>
          <p:sp>
            <p:nvSpPr>
              <p:cNvPr id="10" name="Oval 8">
                <a:extLst>
                  <a:ext uri="{FF2B5EF4-FFF2-40B4-BE49-F238E27FC236}">
                    <a16:creationId xmlns:a16="http://schemas.microsoft.com/office/drawing/2014/main" id="{F03334B5-76C3-4213-8C00-47F252EE0DC9}"/>
                  </a:ext>
                </a:extLst>
              </p:cNvPr>
              <p:cNvSpPr>
                <a:spLocks noChangeArrowheads="1"/>
              </p:cNvSpPr>
              <p:nvPr/>
            </p:nvSpPr>
            <p:spPr bwMode="auto">
              <a:xfrm>
                <a:off x="2203837" y="1620245"/>
                <a:ext cx="2209800" cy="990600"/>
              </a:xfrm>
              <a:prstGeom prst="ellipse">
                <a:avLst/>
              </a:prstGeom>
              <a:solidFill>
                <a:srgbClr val="FFE593"/>
              </a:solidFill>
              <a:ln>
                <a:noFill/>
                <a:headEnd/>
                <a:tailEnd/>
              </a:ln>
              <a:effectLst/>
            </p:spPr>
            <p:style>
              <a:lnRef idx="0">
                <a:schemeClr val="accent5"/>
              </a:lnRef>
              <a:fillRef idx="3">
                <a:schemeClr val="accent5"/>
              </a:fillRef>
              <a:effectRef idx="3">
                <a:schemeClr val="accent5"/>
              </a:effectRef>
              <a:fontRef idx="minor">
                <a:schemeClr val="lt1"/>
              </a:fontRef>
            </p:style>
            <p:txBody>
              <a:bodyPr wrap="none" bIns="0"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食物の誤嚥</a:t>
                </a:r>
              </a:p>
            </p:txBody>
          </p:sp>
          <p:sp>
            <p:nvSpPr>
              <p:cNvPr id="13" name="Line 14">
                <a:extLst>
                  <a:ext uri="{FF2B5EF4-FFF2-40B4-BE49-F238E27FC236}">
                    <a16:creationId xmlns:a16="http://schemas.microsoft.com/office/drawing/2014/main" id="{C5CB52D3-A44D-4038-A914-DFF2579861D0}"/>
                  </a:ext>
                </a:extLst>
              </p:cNvPr>
              <p:cNvSpPr>
                <a:spLocks noChangeShapeType="1"/>
              </p:cNvSpPr>
              <p:nvPr/>
            </p:nvSpPr>
            <p:spPr bwMode="auto">
              <a:xfrm>
                <a:off x="3880237" y="2534645"/>
                <a:ext cx="6096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id="{1949EA87-3250-489F-AAB6-EE4399BBA74F}"/>
                </a:ext>
              </a:extLst>
            </p:cNvPr>
            <p:cNvGrpSpPr/>
            <p:nvPr/>
          </p:nvGrpSpPr>
          <p:grpSpPr>
            <a:xfrm>
              <a:off x="5099437" y="1620245"/>
              <a:ext cx="2209800" cy="1295400"/>
              <a:chOff x="5099437" y="1620245"/>
              <a:chExt cx="2209800" cy="1295400"/>
            </a:xfrm>
          </p:grpSpPr>
          <p:sp>
            <p:nvSpPr>
              <p:cNvPr id="11" name="Oval 10">
                <a:extLst>
                  <a:ext uri="{FF2B5EF4-FFF2-40B4-BE49-F238E27FC236}">
                    <a16:creationId xmlns:a16="http://schemas.microsoft.com/office/drawing/2014/main" id="{24D917AE-442C-4E5C-9203-4CDEE1CC17E0}"/>
                  </a:ext>
                </a:extLst>
              </p:cNvPr>
              <p:cNvSpPr>
                <a:spLocks noChangeArrowheads="1"/>
              </p:cNvSpPr>
              <p:nvPr/>
            </p:nvSpPr>
            <p:spPr bwMode="auto">
              <a:xfrm>
                <a:off x="5099437" y="1620245"/>
                <a:ext cx="2209800" cy="990600"/>
              </a:xfrm>
              <a:prstGeom prst="ellipse">
                <a:avLst/>
              </a:prstGeom>
              <a:solidFill>
                <a:schemeClr val="accent5">
                  <a:lumMod val="40000"/>
                  <a:lumOff val="60000"/>
                </a:schemeClr>
              </a:solidFill>
              <a:ln>
                <a:noFill/>
                <a:headEnd/>
                <a:tailEnd/>
              </a:ln>
              <a:effectLst/>
            </p:spPr>
            <p:style>
              <a:lnRef idx="0">
                <a:schemeClr val="accent5"/>
              </a:lnRef>
              <a:fillRef idx="3">
                <a:schemeClr val="accent5"/>
              </a:fillRef>
              <a:effectRef idx="3">
                <a:schemeClr val="accent5"/>
              </a:effectRef>
              <a:fontRef idx="minor">
                <a:schemeClr val="lt1"/>
              </a:fontRef>
            </p:style>
            <p:txBody>
              <a:bodyPr wrap="none" bIns="0"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401" dirty="0">
                    <a:latin typeface="Meiryo" panose="020B0604030504040204" pitchFamily="34" charset="-128"/>
                    <a:ea typeface="Meiryo" panose="020B0604030504040204" pitchFamily="34" charset="-128"/>
                    <a:cs typeface="ＭＳ ゴシック" charset="0"/>
                  </a:rPr>
                  <a:t>唾液中の</a:t>
                </a:r>
                <a:endParaRPr lang="en-US" altLang="ja-JP" sz="2401" dirty="0">
                  <a:latin typeface="Meiryo" panose="020B0604030504040204" pitchFamily="34" charset="-128"/>
                  <a:ea typeface="Meiryo" panose="020B0604030504040204" pitchFamily="34" charset="-128"/>
                  <a:cs typeface="ＭＳ ゴシック" charset="0"/>
                </a:endParaRPr>
              </a:p>
              <a:p>
                <a:pPr algn="ctr" eaLnBrk="1" hangingPunct="1">
                  <a:defRPr/>
                </a:pPr>
                <a:r>
                  <a:rPr lang="ja-JP" altLang="en-US" sz="2401" dirty="0">
                    <a:latin typeface="Meiryo" panose="020B0604030504040204" pitchFamily="34" charset="-128"/>
                    <a:ea typeface="Meiryo" panose="020B0604030504040204" pitchFamily="34" charset="-128"/>
                    <a:cs typeface="ＭＳ ゴシック" charset="0"/>
                  </a:rPr>
                  <a:t>細菌の誤嚥</a:t>
                </a:r>
              </a:p>
            </p:txBody>
          </p:sp>
          <p:sp>
            <p:nvSpPr>
              <p:cNvPr id="14" name="Line 15">
                <a:extLst>
                  <a:ext uri="{FF2B5EF4-FFF2-40B4-BE49-F238E27FC236}">
                    <a16:creationId xmlns:a16="http://schemas.microsoft.com/office/drawing/2014/main" id="{8E1AC3C5-3CA0-4EA9-B2FC-D951593578FE}"/>
                  </a:ext>
                </a:extLst>
              </p:cNvPr>
              <p:cNvSpPr>
                <a:spLocks noChangeShapeType="1"/>
              </p:cNvSpPr>
              <p:nvPr/>
            </p:nvSpPr>
            <p:spPr bwMode="auto">
              <a:xfrm flipH="1">
                <a:off x="5175637" y="2534645"/>
                <a:ext cx="5334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grpSp>
      <p:sp>
        <p:nvSpPr>
          <p:cNvPr id="15" name="Line 16">
            <a:extLst>
              <a:ext uri="{FF2B5EF4-FFF2-40B4-BE49-F238E27FC236}">
                <a16:creationId xmlns:a16="http://schemas.microsoft.com/office/drawing/2014/main" id="{FA2EA971-2DA0-4FBC-ACCC-0208B5EA61DD}"/>
              </a:ext>
            </a:extLst>
          </p:cNvPr>
          <p:cNvSpPr>
            <a:spLocks noChangeShapeType="1"/>
          </p:cNvSpPr>
          <p:nvPr/>
        </p:nvSpPr>
        <p:spPr bwMode="auto">
          <a:xfrm flipH="1">
            <a:off x="6039709" y="3080419"/>
            <a:ext cx="101269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BFC77D70-BE42-48D8-9520-8CB070AFB3B3}"/>
              </a:ext>
            </a:extLst>
          </p:cNvPr>
          <p:cNvGrpSpPr/>
          <p:nvPr/>
        </p:nvGrpSpPr>
        <p:grpSpPr>
          <a:xfrm>
            <a:off x="681038" y="4464392"/>
            <a:ext cx="8559344" cy="2025308"/>
            <a:chOff x="681037" y="4542096"/>
            <a:chExt cx="8559345" cy="1947603"/>
          </a:xfrm>
        </p:grpSpPr>
        <p:sp>
          <p:nvSpPr>
            <p:cNvPr id="16" name="Text Box 17">
              <a:extLst>
                <a:ext uri="{FF2B5EF4-FFF2-40B4-BE49-F238E27FC236}">
                  <a16:creationId xmlns:a16="http://schemas.microsoft.com/office/drawing/2014/main" id="{582F31CF-5660-4FD3-80BE-2FB7CC1C6031}"/>
                </a:ext>
              </a:extLst>
            </p:cNvPr>
            <p:cNvSpPr txBox="1">
              <a:spLocks noChangeArrowheads="1"/>
            </p:cNvSpPr>
            <p:nvPr/>
          </p:nvSpPr>
          <p:spPr bwMode="auto">
            <a:xfrm>
              <a:off x="1510748" y="4542097"/>
              <a:ext cx="7729634" cy="1938992"/>
            </a:xfrm>
            <a:prstGeom prst="rect">
              <a:avLst/>
            </a:prstGeom>
            <a:solidFill>
              <a:srgbClr val="FFF0C1"/>
            </a:solidFill>
            <a:ln w="19050">
              <a:solidFill>
                <a:srgbClr val="FF9400"/>
              </a:solidFill>
              <a:miter lim="800000"/>
              <a:headEnd/>
              <a:tailEnd/>
            </a:ln>
            <a:effectLst/>
          </p:spPr>
          <p:txBody>
            <a:bodyPr wrap="square" anchor="ctr" anchorCtr="0">
              <a:noAutofit/>
            </a:bodyPr>
            <a:lstStyle>
              <a:lvl1pPr marL="457200" indent="-457200">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経管栄養</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口腔ケア（口腔内細菌の抑制</a:t>
              </a:r>
              <a:r>
                <a:rPr lang="en-US" altLang="ja-JP" sz="2000" dirty="0">
                  <a:solidFill>
                    <a:srgbClr val="000000"/>
                  </a:solidFill>
                  <a:latin typeface="Meiryo" panose="020B0604030504040204" pitchFamily="34" charset="-128"/>
                  <a:ea typeface="Meiryo" panose="020B0604030504040204" pitchFamily="34" charset="-128"/>
                  <a:cs typeface="ＭＳ ゴシック" charset="0"/>
                </a:rPr>
                <a:t> </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姿勢管理（腹臥位）</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呼吸障害への対応</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胃食道逆流への対応</a:t>
              </a:r>
              <a:endParaRPr lang="en-US" altLang="ja-JP" sz="2000" dirty="0">
                <a:solidFill>
                  <a:srgbClr val="000000"/>
                </a:solidFill>
                <a:latin typeface="Meiryo" panose="020B0604030504040204" pitchFamily="34" charset="-128"/>
                <a:ea typeface="Meiryo" panose="020B0604030504040204" pitchFamily="34" charset="-128"/>
                <a:cs typeface="ＭＳ ゴシック" charset="0"/>
              </a:endParaRPr>
            </a:p>
            <a:p>
              <a:pPr eaLnBrk="1" hangingPunct="1">
                <a:buFont typeface="Wingdings" charset="0"/>
                <a:buChar char="l"/>
                <a:defRPr/>
              </a:pPr>
              <a:r>
                <a:rPr lang="ja-JP" altLang="en-US" sz="2000" dirty="0">
                  <a:solidFill>
                    <a:srgbClr val="000000"/>
                  </a:solidFill>
                  <a:latin typeface="Meiryo" panose="020B0604030504040204" pitchFamily="34" charset="-128"/>
                  <a:ea typeface="Meiryo" panose="020B0604030504040204" pitchFamily="34" charset="-128"/>
                  <a:cs typeface="ＭＳ ゴシック" charset="0"/>
                </a:rPr>
                <a:t>誤嚥防止手術（喉頭気管分離、喉頭全摘等）</a:t>
              </a:r>
            </a:p>
          </p:txBody>
        </p:sp>
        <p:sp>
          <p:nvSpPr>
            <p:cNvPr id="17" name="Text Box 20">
              <a:extLst>
                <a:ext uri="{FF2B5EF4-FFF2-40B4-BE49-F238E27FC236}">
                  <a16:creationId xmlns:a16="http://schemas.microsoft.com/office/drawing/2014/main" id="{ED96D8C3-0973-42EE-9FDD-C3FD20FEB38B}"/>
                </a:ext>
              </a:extLst>
            </p:cNvPr>
            <p:cNvSpPr txBox="1">
              <a:spLocks noChangeArrowheads="1"/>
            </p:cNvSpPr>
            <p:nvPr/>
          </p:nvSpPr>
          <p:spPr bwMode="auto">
            <a:xfrm>
              <a:off x="681037" y="4542096"/>
              <a:ext cx="829711" cy="1947603"/>
            </a:xfrm>
            <a:prstGeom prst="rect">
              <a:avLst/>
            </a:prstGeom>
            <a:solidFill>
              <a:srgbClr val="FF9400"/>
            </a:solidFill>
            <a:ln w="19050">
              <a:solidFill>
                <a:srgbClr val="FF9400"/>
              </a:solidFill>
              <a:headEnd/>
              <a:tailEnd/>
            </a:ln>
            <a:effectLst/>
          </p:spPr>
          <p:style>
            <a:lnRef idx="0">
              <a:schemeClr val="dk1"/>
            </a:lnRef>
            <a:fillRef idx="3">
              <a:schemeClr val="dk1"/>
            </a:fillRef>
            <a:effectRef idx="3">
              <a:schemeClr val="dk1"/>
            </a:effectRef>
            <a:fontRef idx="minor">
              <a:schemeClr val="lt1"/>
            </a:fontRef>
          </p:style>
          <p:txBody>
            <a:bodyPr vert="eaVert" anchor="ctr" anchorCtr="0">
              <a:no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3199" b="1" dirty="0">
                  <a:solidFill>
                    <a:schemeClr val="bg1"/>
                  </a:solidFill>
                  <a:latin typeface="Meiryo" panose="020B0604030504040204" pitchFamily="34" charset="-128"/>
                  <a:ea typeface="Meiryo" panose="020B0604030504040204" pitchFamily="34" charset="-128"/>
                  <a:cs typeface="ＭＳ ゴシック" charset="0"/>
                </a:rPr>
                <a:t>対応策</a:t>
              </a:r>
            </a:p>
          </p:txBody>
        </p:sp>
      </p:grpSp>
      <p:sp>
        <p:nvSpPr>
          <p:cNvPr id="18" name="Oval 11">
            <a:extLst>
              <a:ext uri="{FF2B5EF4-FFF2-40B4-BE49-F238E27FC236}">
                <a16:creationId xmlns:a16="http://schemas.microsoft.com/office/drawing/2014/main" id="{C7B964ED-BA03-4ACE-8F21-E028C9A14B95}"/>
              </a:ext>
            </a:extLst>
          </p:cNvPr>
          <p:cNvSpPr>
            <a:spLocks noChangeArrowheads="1"/>
          </p:cNvSpPr>
          <p:nvPr/>
        </p:nvSpPr>
        <p:spPr bwMode="auto">
          <a:xfrm>
            <a:off x="3577116" y="3687887"/>
            <a:ext cx="2784296" cy="670648"/>
          </a:xfrm>
          <a:prstGeom prst="ellipse">
            <a:avLst/>
          </a:prstGeom>
          <a:solidFill>
            <a:srgbClr val="FFBA5D"/>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bIns="0"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eaLnBrk="1" hangingPunct="1">
              <a:defRPr/>
            </a:pPr>
            <a:r>
              <a:rPr lang="ja-JP" altLang="en-US" sz="2799" dirty="0">
                <a:latin typeface="Meiryo" panose="020B0604030504040204" pitchFamily="34" charset="-128"/>
                <a:ea typeface="Meiryo" panose="020B0604030504040204" pitchFamily="34" charset="-128"/>
                <a:cs typeface="ＭＳ ゴシック" charset="0"/>
              </a:rPr>
              <a:t>免疫力低下</a:t>
            </a:r>
          </a:p>
        </p:txBody>
      </p:sp>
      <p:sp>
        <p:nvSpPr>
          <p:cNvPr id="19" name="Line 13">
            <a:extLst>
              <a:ext uri="{FF2B5EF4-FFF2-40B4-BE49-F238E27FC236}">
                <a16:creationId xmlns:a16="http://schemas.microsoft.com/office/drawing/2014/main" id="{CC0487A1-025F-4FF8-80EA-F115AEC55B4E}"/>
              </a:ext>
            </a:extLst>
          </p:cNvPr>
          <p:cNvSpPr>
            <a:spLocks noChangeShapeType="1"/>
          </p:cNvSpPr>
          <p:nvPr/>
        </p:nvSpPr>
        <p:spPr bwMode="auto">
          <a:xfrm flipV="1">
            <a:off x="4969262" y="3475862"/>
            <a:ext cx="0" cy="21193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7997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栄養障害の悪循環</a:t>
            </a:r>
          </a:p>
        </p:txBody>
      </p:sp>
      <p:sp>
        <p:nvSpPr>
          <p:cNvPr id="25" name="AutoShape 40">
            <a:extLst>
              <a:ext uri="{FF2B5EF4-FFF2-40B4-BE49-F238E27FC236}">
                <a16:creationId xmlns:a16="http://schemas.microsoft.com/office/drawing/2014/main" id="{6E22D656-2ED4-4073-A7B3-E02DFEE69E9E}"/>
              </a:ext>
            </a:extLst>
          </p:cNvPr>
          <p:cNvSpPr>
            <a:spLocks noChangeArrowheads="1"/>
          </p:cNvSpPr>
          <p:nvPr/>
        </p:nvSpPr>
        <p:spPr bwMode="auto">
          <a:xfrm rot="19576606">
            <a:off x="6556160" y="4724400"/>
            <a:ext cx="1349375" cy="457200"/>
          </a:xfrm>
          <a:prstGeom prst="rightArrow">
            <a:avLst>
              <a:gd name="adj1" fmla="val 50000"/>
              <a:gd name="adj2" fmla="val 49996"/>
            </a:avLst>
          </a:prstGeom>
          <a:solidFill>
            <a:srgbClr val="FFBA5D"/>
          </a:solidFill>
          <a:ln>
            <a:no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6" name="AutoShape 41">
            <a:extLst>
              <a:ext uri="{FF2B5EF4-FFF2-40B4-BE49-F238E27FC236}">
                <a16:creationId xmlns:a16="http://schemas.microsoft.com/office/drawing/2014/main" id="{43CE7289-21DD-439B-846F-9DE1CF5C851A}"/>
              </a:ext>
            </a:extLst>
          </p:cNvPr>
          <p:cNvSpPr>
            <a:spLocks noChangeArrowheads="1"/>
          </p:cNvSpPr>
          <p:nvPr/>
        </p:nvSpPr>
        <p:spPr bwMode="auto">
          <a:xfrm>
            <a:off x="7687881" y="2514600"/>
            <a:ext cx="457200" cy="1066800"/>
          </a:xfrm>
          <a:prstGeom prst="upArrow">
            <a:avLst>
              <a:gd name="adj1" fmla="val 50000"/>
              <a:gd name="adj2" fmla="val 72225"/>
            </a:avLst>
          </a:prstGeom>
          <a:solidFill>
            <a:schemeClr val="accent5">
              <a:lumMod val="60000"/>
              <a:lumOff val="4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7" name="AutoShape 44">
            <a:extLst>
              <a:ext uri="{FF2B5EF4-FFF2-40B4-BE49-F238E27FC236}">
                <a16:creationId xmlns:a16="http://schemas.microsoft.com/office/drawing/2014/main" id="{31803B65-9C34-43C2-AA30-B8869CE0319B}"/>
              </a:ext>
            </a:extLst>
          </p:cNvPr>
          <p:cNvSpPr>
            <a:spLocks noChangeArrowheads="1"/>
          </p:cNvSpPr>
          <p:nvPr/>
        </p:nvSpPr>
        <p:spPr bwMode="auto">
          <a:xfrm>
            <a:off x="5753705" y="1798084"/>
            <a:ext cx="1258887" cy="381000"/>
          </a:xfrm>
          <a:prstGeom prst="leftArrow">
            <a:avLst>
              <a:gd name="adj1" fmla="val 50000"/>
              <a:gd name="adj2" fmla="val 115936"/>
            </a:avLst>
          </a:prstGeom>
          <a:solidFill>
            <a:srgbClr val="77B6E5"/>
          </a:solidFill>
          <a:ln>
            <a:no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8" name="AutoShape 45">
            <a:extLst>
              <a:ext uri="{FF2B5EF4-FFF2-40B4-BE49-F238E27FC236}">
                <a16:creationId xmlns:a16="http://schemas.microsoft.com/office/drawing/2014/main" id="{A408E07C-654E-4C90-B441-15E846495FF0}"/>
              </a:ext>
            </a:extLst>
          </p:cNvPr>
          <p:cNvSpPr>
            <a:spLocks noChangeArrowheads="1"/>
          </p:cNvSpPr>
          <p:nvPr/>
        </p:nvSpPr>
        <p:spPr bwMode="auto">
          <a:xfrm rot="19869727">
            <a:off x="2178172" y="2384414"/>
            <a:ext cx="1585912" cy="452438"/>
          </a:xfrm>
          <a:prstGeom prst="leftArrow">
            <a:avLst>
              <a:gd name="adj1" fmla="val 50000"/>
              <a:gd name="adj2" fmla="val 119147"/>
            </a:avLst>
          </a:prstGeom>
          <a:solidFill>
            <a:srgbClr val="93D050"/>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9" name="Oval 48">
            <a:extLst>
              <a:ext uri="{FF2B5EF4-FFF2-40B4-BE49-F238E27FC236}">
                <a16:creationId xmlns:a16="http://schemas.microsoft.com/office/drawing/2014/main" id="{70B1B8D5-A903-41E7-BF6F-5E8D3F085840}"/>
              </a:ext>
            </a:extLst>
          </p:cNvPr>
          <p:cNvSpPr>
            <a:spLocks noChangeArrowheads="1"/>
          </p:cNvSpPr>
          <p:nvPr/>
        </p:nvSpPr>
        <p:spPr bwMode="auto">
          <a:xfrm>
            <a:off x="712054" y="4572001"/>
            <a:ext cx="2504324" cy="1812994"/>
          </a:xfrm>
          <a:prstGeom prst="ellipse">
            <a:avLst/>
          </a:prstGeom>
          <a:solidFill>
            <a:srgbClr val="FF9400"/>
          </a:solidFill>
          <a:ln>
            <a:noFill/>
            <a:headEnd/>
            <a:tailEnd/>
          </a:ln>
        </p:spPr>
        <p:style>
          <a:lnRef idx="1">
            <a:schemeClr val="accent2"/>
          </a:lnRef>
          <a:fillRef idx="2">
            <a:schemeClr val="accent2"/>
          </a:fillRef>
          <a:effectRef idx="1">
            <a:schemeClr val="accent2"/>
          </a:effectRef>
          <a:fontRef idx="minor">
            <a:schemeClr val="dk1"/>
          </a:fontRef>
        </p:style>
        <p:txBody>
          <a:bodyPr wrap="none"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4400" dirty="0">
                <a:latin typeface="メイリオ" panose="020B0604030504040204" pitchFamily="50" charset="-128"/>
                <a:ea typeface="メイリオ" panose="020B0604030504040204" pitchFamily="50" charset="-128"/>
              </a:rPr>
              <a:t>経管</a:t>
            </a:r>
            <a:endParaRPr lang="en-US" altLang="ja-JP" sz="4400" dirty="0">
              <a:latin typeface="メイリオ" panose="020B0604030504040204" pitchFamily="50" charset="-128"/>
              <a:ea typeface="メイリオ" panose="020B0604030504040204" pitchFamily="50" charset="-128"/>
            </a:endParaRPr>
          </a:p>
          <a:p>
            <a:pPr algn="ctr" eaLnBrk="1" hangingPunct="1">
              <a:defRPr/>
            </a:pPr>
            <a:r>
              <a:rPr lang="ja-JP" altLang="en-US" sz="4400" dirty="0">
                <a:latin typeface="メイリオ" panose="020B0604030504040204" pitchFamily="50" charset="-128"/>
                <a:ea typeface="メイリオ" panose="020B0604030504040204" pitchFamily="50" charset="-128"/>
              </a:rPr>
              <a:t>栄養</a:t>
            </a:r>
          </a:p>
        </p:txBody>
      </p:sp>
      <p:sp>
        <p:nvSpPr>
          <p:cNvPr id="30" name="左矢印 9">
            <a:extLst>
              <a:ext uri="{FF2B5EF4-FFF2-40B4-BE49-F238E27FC236}">
                <a16:creationId xmlns:a16="http://schemas.microsoft.com/office/drawing/2014/main" id="{68613143-F508-4A4C-95EA-B0E0CEB44FE3}"/>
              </a:ext>
            </a:extLst>
          </p:cNvPr>
          <p:cNvSpPr>
            <a:spLocks noChangeArrowheads="1"/>
          </p:cNvSpPr>
          <p:nvPr/>
        </p:nvSpPr>
        <p:spPr bwMode="auto">
          <a:xfrm>
            <a:off x="2934883" y="4810638"/>
            <a:ext cx="1894840" cy="685801"/>
          </a:xfrm>
          <a:prstGeom prst="leftArrow">
            <a:avLst>
              <a:gd name="adj1" fmla="val 50000"/>
              <a:gd name="adj2" fmla="val 49973"/>
            </a:avLst>
          </a:prstGeom>
          <a:solidFill>
            <a:srgbClr val="FFBA5D"/>
          </a:solidFill>
          <a:ln>
            <a:noFill/>
            <a:headEnd/>
            <a:tailEnd/>
          </a:ln>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31" name="AutoShape 52">
            <a:extLst>
              <a:ext uri="{FF2B5EF4-FFF2-40B4-BE49-F238E27FC236}">
                <a16:creationId xmlns:a16="http://schemas.microsoft.com/office/drawing/2014/main" id="{4059AAE9-4D0E-4319-9968-D74A555508E1}"/>
              </a:ext>
            </a:extLst>
          </p:cNvPr>
          <p:cNvSpPr>
            <a:spLocks noChangeArrowheads="1"/>
          </p:cNvSpPr>
          <p:nvPr/>
        </p:nvSpPr>
        <p:spPr bwMode="auto">
          <a:xfrm>
            <a:off x="3005594" y="1280383"/>
            <a:ext cx="3064317" cy="1920019"/>
          </a:xfrm>
          <a:prstGeom prst="irregularSeal1">
            <a:avLst/>
          </a:prstGeom>
          <a:solidFill>
            <a:srgbClr val="B4DE86"/>
          </a:solidFill>
          <a:ln>
            <a:headEnd/>
            <a:tailEnd/>
          </a:ln>
        </p:spPr>
        <p:style>
          <a:lnRef idx="0">
            <a:schemeClr val="accent3"/>
          </a:lnRef>
          <a:fillRef idx="3">
            <a:schemeClr val="accent3"/>
          </a:fillRef>
          <a:effectRef idx="3">
            <a:schemeClr val="accent3"/>
          </a:effectRef>
          <a:fontRef idx="minor">
            <a:schemeClr val="lt1"/>
          </a:fontRef>
        </p:style>
        <p:txBody>
          <a:bodyPr wrap="none" tIns="144000" bIns="0" anchor="ctr"/>
          <a:lstStyle/>
          <a:p>
            <a:pPr algn="ctr" eaLnBrk="1" hangingPunct="1">
              <a:defRPr/>
            </a:pPr>
            <a:r>
              <a:rPr lang="ja-JP" altLang="en-US" sz="2799" dirty="0">
                <a:solidFill>
                  <a:schemeClr val="tx1"/>
                </a:solidFill>
                <a:latin typeface="メイリオ" panose="020B0604030504040204" pitchFamily="50" charset="-128"/>
                <a:ea typeface="メイリオ" panose="020B0604030504040204" pitchFamily="50" charset="-128"/>
                <a:cs typeface="ＭＳ ゴシック" charset="0"/>
              </a:rPr>
              <a:t>嚥下機能障害</a:t>
            </a:r>
          </a:p>
        </p:txBody>
      </p:sp>
      <p:sp>
        <p:nvSpPr>
          <p:cNvPr id="32" name="Rectangle 31">
            <a:extLst>
              <a:ext uri="{FF2B5EF4-FFF2-40B4-BE49-F238E27FC236}">
                <a16:creationId xmlns:a16="http://schemas.microsoft.com/office/drawing/2014/main" id="{76660BC0-105F-4C82-B976-CC0676995944}"/>
              </a:ext>
            </a:extLst>
          </p:cNvPr>
          <p:cNvSpPr>
            <a:spLocks noChangeArrowheads="1"/>
          </p:cNvSpPr>
          <p:nvPr/>
        </p:nvSpPr>
        <p:spPr bwMode="auto">
          <a:xfrm>
            <a:off x="7033831" y="3429000"/>
            <a:ext cx="1949450" cy="1066800"/>
          </a:xfrm>
          <a:prstGeom prst="rect">
            <a:avLst/>
          </a:prstGeom>
          <a:solidFill>
            <a:schemeClr val="accent1">
              <a:lumMod val="40000"/>
              <a:lumOff val="60000"/>
            </a:schemeClr>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2799" dirty="0">
                <a:latin typeface="メイリオ" panose="020B0604030504040204" pitchFamily="50" charset="-128"/>
                <a:ea typeface="メイリオ" panose="020B0604030504040204" pitchFamily="50" charset="-128"/>
              </a:rPr>
              <a:t>免疫機能</a:t>
            </a:r>
            <a:endParaRPr lang="en-US" altLang="ja-JP" sz="2799" dirty="0">
              <a:latin typeface="メイリオ" panose="020B0604030504040204" pitchFamily="50" charset="-128"/>
              <a:ea typeface="メイリオ" panose="020B0604030504040204" pitchFamily="50" charset="-128"/>
            </a:endParaRPr>
          </a:p>
          <a:p>
            <a:pPr algn="ctr" eaLnBrk="1" hangingPunct="1">
              <a:defRPr/>
            </a:pPr>
            <a:r>
              <a:rPr lang="ja-JP" altLang="en-US" sz="2799" dirty="0">
                <a:latin typeface="メイリオ" panose="020B0604030504040204" pitchFamily="50" charset="-128"/>
                <a:ea typeface="メイリオ" panose="020B0604030504040204" pitchFamily="50" charset="-128"/>
              </a:rPr>
              <a:t>の低下</a:t>
            </a:r>
          </a:p>
        </p:txBody>
      </p:sp>
      <p:sp>
        <p:nvSpPr>
          <p:cNvPr id="33" name="Rectangle 30">
            <a:extLst>
              <a:ext uri="{FF2B5EF4-FFF2-40B4-BE49-F238E27FC236}">
                <a16:creationId xmlns:a16="http://schemas.microsoft.com/office/drawing/2014/main" id="{04CA5A71-2121-4E97-B979-94FC78EAC2E9}"/>
              </a:ext>
            </a:extLst>
          </p:cNvPr>
          <p:cNvSpPr>
            <a:spLocks noChangeArrowheads="1"/>
          </p:cNvSpPr>
          <p:nvPr/>
        </p:nvSpPr>
        <p:spPr bwMode="auto">
          <a:xfrm>
            <a:off x="7033831" y="1447800"/>
            <a:ext cx="1949450" cy="1066800"/>
          </a:xfrm>
          <a:prstGeom prst="rect">
            <a:avLst/>
          </a:prstGeom>
          <a:solidFill>
            <a:schemeClr val="accent5">
              <a:lumMod val="40000"/>
              <a:lumOff val="60000"/>
            </a:schemeClr>
          </a:solidFill>
          <a:ln>
            <a:headEnd/>
            <a:tailEnd/>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ja-JP" altLang="en-US" sz="2799" dirty="0">
                <a:solidFill>
                  <a:schemeClr val="tx1"/>
                </a:solidFill>
                <a:latin typeface="メイリオ" panose="020B0604030504040204" pitchFamily="50" charset="-128"/>
                <a:ea typeface="メイリオ" panose="020B0604030504040204" pitchFamily="50" charset="-128"/>
                <a:cs typeface="ＭＳ ゴシック" charset="0"/>
              </a:rPr>
              <a:t>感染症の反復</a:t>
            </a:r>
          </a:p>
        </p:txBody>
      </p:sp>
      <p:sp>
        <p:nvSpPr>
          <p:cNvPr id="34" name="AutoShape 43">
            <a:extLst>
              <a:ext uri="{FF2B5EF4-FFF2-40B4-BE49-F238E27FC236}">
                <a16:creationId xmlns:a16="http://schemas.microsoft.com/office/drawing/2014/main" id="{0A340908-EED2-4887-A7F2-1F7BD934F37F}"/>
              </a:ext>
            </a:extLst>
          </p:cNvPr>
          <p:cNvSpPr>
            <a:spLocks noChangeArrowheads="1"/>
          </p:cNvSpPr>
          <p:nvPr/>
        </p:nvSpPr>
        <p:spPr bwMode="auto">
          <a:xfrm>
            <a:off x="4249870" y="4179889"/>
            <a:ext cx="3007663" cy="2133600"/>
          </a:xfrm>
          <a:prstGeom prst="irregularSeal1">
            <a:avLst/>
          </a:prstGeom>
          <a:solidFill>
            <a:srgbClr val="FFF0C1"/>
          </a:solidFill>
          <a:ln w="12700">
            <a:solidFill>
              <a:srgbClr val="FF9400"/>
            </a:solidFill>
            <a:headEnd/>
            <a:tailEnd/>
          </a:ln>
        </p:spPr>
        <p:style>
          <a:lnRef idx="0">
            <a:schemeClr val="accent2"/>
          </a:lnRef>
          <a:fillRef idx="3">
            <a:schemeClr val="accent2"/>
          </a:fillRef>
          <a:effectRef idx="3">
            <a:schemeClr val="accent2"/>
          </a:effectRef>
          <a:fontRef idx="minor">
            <a:schemeClr val="lt1"/>
          </a:fontRef>
        </p:style>
        <p:txBody>
          <a:bodyPr wrap="none" tIns="144000" bIns="0" anchor="ct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defRPr/>
            </a:pPr>
            <a:r>
              <a:rPr lang="ja-JP" altLang="en-US" sz="3199" b="1" dirty="0">
                <a:solidFill>
                  <a:srgbClr val="FF9400"/>
                </a:solidFill>
                <a:latin typeface="メイリオ" panose="020B0604030504040204" pitchFamily="50" charset="-128"/>
                <a:ea typeface="メイリオ" panose="020B0604030504040204" pitchFamily="50" charset="-128"/>
              </a:rPr>
              <a:t>栄養障害</a:t>
            </a:r>
          </a:p>
        </p:txBody>
      </p:sp>
      <p:sp>
        <p:nvSpPr>
          <p:cNvPr id="22" name="AutoShape 46">
            <a:extLst>
              <a:ext uri="{FF2B5EF4-FFF2-40B4-BE49-F238E27FC236}">
                <a16:creationId xmlns:a16="http://schemas.microsoft.com/office/drawing/2014/main" id="{081D126B-3D42-4735-B357-DA8C18782D32}"/>
              </a:ext>
            </a:extLst>
          </p:cNvPr>
          <p:cNvSpPr>
            <a:spLocks noChangeArrowheads="1"/>
          </p:cNvSpPr>
          <p:nvPr/>
        </p:nvSpPr>
        <p:spPr bwMode="auto">
          <a:xfrm rot="1960085">
            <a:off x="2863343" y="4018555"/>
            <a:ext cx="1948584" cy="471488"/>
          </a:xfrm>
          <a:prstGeom prst="rightArrow">
            <a:avLst>
              <a:gd name="adj1" fmla="val 50000"/>
              <a:gd name="adj2" fmla="val 87493"/>
            </a:avLst>
          </a:prstGeom>
          <a:solidFill>
            <a:srgbClr val="77B6E5"/>
          </a:solidFill>
          <a:ln>
            <a:no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eaLnBrk="1" hangingPunct="1">
              <a:defRPr/>
            </a:pPr>
            <a:endParaRPr lang="ja-JP" altLang="en-US" sz="1600">
              <a:latin typeface="メイリオ" panose="020B0604030504040204" pitchFamily="50" charset="-128"/>
              <a:ea typeface="メイリオ" panose="020B0604030504040204" pitchFamily="50" charset="-128"/>
            </a:endParaRPr>
          </a:p>
        </p:txBody>
      </p:sp>
      <p:sp>
        <p:nvSpPr>
          <p:cNvPr id="24" name="Rectangle 24">
            <a:extLst>
              <a:ext uri="{FF2B5EF4-FFF2-40B4-BE49-F238E27FC236}">
                <a16:creationId xmlns:a16="http://schemas.microsoft.com/office/drawing/2014/main" id="{946FD0D2-16A9-4E87-A9D4-1F04EDBC87FE}"/>
              </a:ext>
            </a:extLst>
          </p:cNvPr>
          <p:cNvSpPr>
            <a:spLocks noChangeArrowheads="1"/>
          </p:cNvSpPr>
          <p:nvPr/>
        </p:nvSpPr>
        <p:spPr bwMode="auto">
          <a:xfrm>
            <a:off x="1329193" y="3083898"/>
            <a:ext cx="2020888" cy="1066800"/>
          </a:xfrm>
          <a:prstGeom prst="rect">
            <a:avLst/>
          </a:prstGeom>
          <a:solidFill>
            <a:schemeClr val="accent5">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eaLnBrk="1" hangingPunct="1">
              <a:defRPr/>
            </a:pPr>
            <a:r>
              <a:rPr lang="ja-JP" altLang="en-US" sz="2799" dirty="0">
                <a:solidFill>
                  <a:schemeClr val="tx1"/>
                </a:solidFill>
                <a:latin typeface="メイリオ" panose="020B0604030504040204" pitchFamily="50" charset="-128"/>
                <a:ea typeface="メイリオ" panose="020B0604030504040204" pitchFamily="50" charset="-128"/>
                <a:cs typeface="ＭＳ ゴシック" charset="0"/>
              </a:rPr>
              <a:t>経口摂食量</a:t>
            </a:r>
            <a:endParaRPr lang="en-US" altLang="ja-JP" sz="2799" dirty="0">
              <a:solidFill>
                <a:schemeClr val="tx1"/>
              </a:solidFill>
              <a:latin typeface="メイリオ" panose="020B0604030504040204" pitchFamily="50" charset="-128"/>
              <a:ea typeface="メイリオ" panose="020B0604030504040204" pitchFamily="50" charset="-128"/>
              <a:cs typeface="ＭＳ ゴシック" charset="0"/>
            </a:endParaRPr>
          </a:p>
          <a:p>
            <a:pPr algn="ctr" eaLnBrk="1" hangingPunct="1">
              <a:defRPr/>
            </a:pPr>
            <a:r>
              <a:rPr lang="ja-JP" altLang="en-US" sz="2799" dirty="0">
                <a:solidFill>
                  <a:schemeClr val="tx1"/>
                </a:solidFill>
                <a:latin typeface="メイリオ" panose="020B0604030504040204" pitchFamily="50" charset="-128"/>
                <a:ea typeface="メイリオ" panose="020B0604030504040204" pitchFamily="50" charset="-128"/>
                <a:cs typeface="ＭＳ ゴシック" charset="0"/>
              </a:rPr>
              <a:t>の減少</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912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55"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経管栄養とは？</a:t>
            </a:r>
          </a:p>
        </p:txBody>
      </p:sp>
      <p:grpSp>
        <p:nvGrpSpPr>
          <p:cNvPr id="16" name="図形グループ 15390">
            <a:extLst>
              <a:ext uri="{FF2B5EF4-FFF2-40B4-BE49-F238E27FC236}">
                <a16:creationId xmlns:a16="http://schemas.microsoft.com/office/drawing/2014/main" id="{0028BA55-5951-4267-AD9B-49B4EA3DAB42}"/>
              </a:ext>
            </a:extLst>
          </p:cNvPr>
          <p:cNvGrpSpPr>
            <a:grpSpLocks/>
          </p:cNvGrpSpPr>
          <p:nvPr/>
        </p:nvGrpSpPr>
        <p:grpSpPr bwMode="auto">
          <a:xfrm>
            <a:off x="4670825" y="1971277"/>
            <a:ext cx="4729512" cy="4744245"/>
            <a:chOff x="4009981" y="1568723"/>
            <a:chExt cx="5085292" cy="5100637"/>
          </a:xfrm>
        </p:grpSpPr>
        <p:pic>
          <p:nvPicPr>
            <p:cNvPr id="17" name="Picture 9">
              <a:extLst>
                <a:ext uri="{FF2B5EF4-FFF2-40B4-BE49-F238E27FC236}">
                  <a16:creationId xmlns:a16="http://schemas.microsoft.com/office/drawing/2014/main" id="{FF47617D-2C4C-477B-9BCF-D04F9CAD1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981" y="1568723"/>
              <a:ext cx="4804243" cy="510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9D1DCD86-D7C7-4825-9FBE-54624F3CDCC6}"/>
                </a:ext>
              </a:extLst>
            </p:cNvPr>
            <p:cNvSpPr>
              <a:spLocks noChangeArrowheads="1"/>
            </p:cNvSpPr>
            <p:nvPr/>
          </p:nvSpPr>
          <p:spPr bwMode="auto">
            <a:xfrm>
              <a:off x="7775898" y="4149997"/>
              <a:ext cx="843045" cy="382588"/>
            </a:xfrm>
            <a:prstGeom prst="rect">
              <a:avLst/>
            </a:prstGeom>
            <a:noFill/>
            <a:ln w="19050">
              <a:solidFill>
                <a:srgbClr val="0000FF"/>
              </a:solidFill>
              <a:round/>
              <a:headEnd/>
              <a:tailEnd/>
            </a:ln>
            <a:effectLst/>
            <a:extLst>
              <a:ext uri="{909E8E84-426E-40dd-AFC4-6F175D3DCCD1}">
                <a14:hiddenFill xmlns="" xmlns:a14="http://schemas.microsoft.com/office/drawing/2010/main">
                  <a:solidFill>
                    <a:srgbClr val="FFFFFF"/>
                  </a:solidFill>
                </a14:hiddenFill>
              </a:ext>
            </a:extLst>
          </p:spPr>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EB15E26-EA50-4DA8-8339-3C54A2F7DF53}"/>
                </a:ext>
              </a:extLst>
            </p:cNvPr>
            <p:cNvSpPr>
              <a:spLocks noChangeArrowheads="1"/>
            </p:cNvSpPr>
            <p:nvPr/>
          </p:nvSpPr>
          <p:spPr bwMode="auto">
            <a:xfrm>
              <a:off x="4083013" y="2521564"/>
              <a:ext cx="1149462" cy="460375"/>
            </a:xfrm>
            <a:prstGeom prst="rect">
              <a:avLst/>
            </a:prstGeom>
            <a:noFill/>
            <a:ln w="19050">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cxnSp>
          <p:nvCxnSpPr>
            <p:cNvPr id="20" name="曲線コネクタ 6">
              <a:extLst>
                <a:ext uri="{FF2B5EF4-FFF2-40B4-BE49-F238E27FC236}">
                  <a16:creationId xmlns:a16="http://schemas.microsoft.com/office/drawing/2014/main" id="{92AA844D-26A7-4A82-9762-6AB79D9C6CC7}"/>
                </a:ext>
              </a:extLst>
            </p:cNvPr>
            <p:cNvCxnSpPr>
              <a:cxnSpLocks noChangeShapeType="1"/>
            </p:cNvCxnSpPr>
            <p:nvPr/>
          </p:nvCxnSpPr>
          <p:spPr bwMode="auto">
            <a:xfrm rot="5400000" flipH="1" flipV="1">
              <a:off x="6292269" y="2845843"/>
              <a:ext cx="684212" cy="482647"/>
            </a:xfrm>
            <a:prstGeom prst="curvedConnector3">
              <a:avLst>
                <a:gd name="adj1" fmla="val 50000"/>
              </a:avLst>
            </a:prstGeom>
            <a:noFill/>
            <a:ln w="63500"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テキスト ボックス 20">
              <a:extLst>
                <a:ext uri="{FF2B5EF4-FFF2-40B4-BE49-F238E27FC236}">
                  <a16:creationId xmlns:a16="http://schemas.microsoft.com/office/drawing/2014/main" id="{FFAF4708-86ED-4D1A-9FCD-BBBCC5DA14C2}"/>
                </a:ext>
              </a:extLst>
            </p:cNvPr>
            <p:cNvSpPr txBox="1"/>
            <p:nvPr/>
          </p:nvSpPr>
          <p:spPr>
            <a:xfrm>
              <a:off x="7407534" y="4653235"/>
              <a:ext cx="1687739" cy="694884"/>
            </a:xfrm>
            <a:prstGeom prst="rect">
              <a:avLst/>
            </a:prstGeom>
            <a:solidFill>
              <a:srgbClr val="FFFFFF"/>
            </a:solidFill>
            <a:ln>
              <a:solidFill>
                <a:schemeClr val="tx1"/>
              </a:solidFill>
            </a:ln>
          </p:spPr>
          <p:txBody>
            <a:bodyPr wrap="none">
              <a:spAutoFit/>
            </a:bodyPr>
            <a:lstStyle/>
            <a:p>
              <a:pPr algn="ct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経胃瘻的</a:t>
              </a:r>
              <a:endParaRPr lang="en-US" altLang="ja-JP" dirty="0">
                <a:solidFill>
                  <a:prstClr val="black"/>
                </a:solidFill>
                <a:latin typeface="Meiryo" panose="020B0604030504040204" pitchFamily="34" charset="-128"/>
                <a:ea typeface="Meiryo" panose="020B0604030504040204" pitchFamily="34" charset="-128"/>
                <a:cs typeface="ＭＳ Ｐ明朝" charset="0"/>
              </a:endParaRPr>
            </a:p>
            <a:p>
              <a:pPr algn="ct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空腸チューブ</a:t>
              </a:r>
            </a:p>
          </p:txBody>
        </p:sp>
        <p:sp>
          <p:nvSpPr>
            <p:cNvPr id="35" name="テキスト ボックス 34">
              <a:extLst>
                <a:ext uri="{FF2B5EF4-FFF2-40B4-BE49-F238E27FC236}">
                  <a16:creationId xmlns:a16="http://schemas.microsoft.com/office/drawing/2014/main" id="{73C09D42-7053-4C77-A575-B4C929FF522C}"/>
                </a:ext>
              </a:extLst>
            </p:cNvPr>
            <p:cNvSpPr txBox="1"/>
            <p:nvPr/>
          </p:nvSpPr>
          <p:spPr>
            <a:xfrm>
              <a:off x="6747098" y="2421212"/>
              <a:ext cx="1935936" cy="397077"/>
            </a:xfrm>
            <a:prstGeom prst="rect">
              <a:avLst/>
            </a:prstGeom>
            <a:solidFill>
              <a:srgbClr val="FFFFFF"/>
            </a:solidFill>
            <a:ln>
              <a:solidFill>
                <a:srgbClr val="000000"/>
              </a:solidFill>
            </a:ln>
          </p:spPr>
          <p:txBody>
            <a:bodyPr wrap="none">
              <a:spAutoFit/>
            </a:bodyPr>
            <a:lstStyle/>
            <a:p>
              <a:pP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経皮経食道胃管</a:t>
              </a:r>
            </a:p>
          </p:txBody>
        </p:sp>
        <p:cxnSp>
          <p:nvCxnSpPr>
            <p:cNvPr id="36" name="曲線コネクタ 9">
              <a:extLst>
                <a:ext uri="{FF2B5EF4-FFF2-40B4-BE49-F238E27FC236}">
                  <a16:creationId xmlns:a16="http://schemas.microsoft.com/office/drawing/2014/main" id="{30CB3D5D-A92B-425E-81E4-274301DA2907}"/>
                </a:ext>
              </a:extLst>
            </p:cNvPr>
            <p:cNvCxnSpPr>
              <a:cxnSpLocks noChangeShapeType="1"/>
            </p:cNvCxnSpPr>
            <p:nvPr/>
          </p:nvCxnSpPr>
          <p:spPr bwMode="auto">
            <a:xfrm>
              <a:off x="6588332" y="5445397"/>
              <a:ext cx="936716" cy="71438"/>
            </a:xfrm>
            <a:prstGeom prst="curvedConnector3">
              <a:avLst>
                <a:gd name="adj1" fmla="val 50000"/>
              </a:avLst>
            </a:prstGeom>
            <a:noFill/>
            <a:ln w="63500"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7" name="テキスト ボックス 36">
              <a:extLst>
                <a:ext uri="{FF2B5EF4-FFF2-40B4-BE49-F238E27FC236}">
                  <a16:creationId xmlns:a16="http://schemas.microsoft.com/office/drawing/2014/main" id="{E8C41DD0-8CD8-4FA7-B7CB-1F70BB7E9FAB}"/>
                </a:ext>
              </a:extLst>
            </p:cNvPr>
            <p:cNvSpPr txBox="1"/>
            <p:nvPr/>
          </p:nvSpPr>
          <p:spPr>
            <a:xfrm>
              <a:off x="7496469" y="5373963"/>
              <a:ext cx="694952" cy="397077"/>
            </a:xfrm>
            <a:prstGeom prst="rect">
              <a:avLst/>
            </a:prstGeom>
            <a:noFill/>
            <a:ln>
              <a:solidFill>
                <a:schemeClr val="tx1"/>
              </a:solidFill>
            </a:ln>
          </p:spPr>
          <p:txBody>
            <a:bodyPr wrap="none" anchor="ctr">
              <a:spAutoFit/>
            </a:bodyPr>
            <a:lstStyle/>
            <a:p>
              <a:pP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腸瘻</a:t>
              </a:r>
            </a:p>
          </p:txBody>
        </p:sp>
        <p:cxnSp>
          <p:nvCxnSpPr>
            <p:cNvPr id="38" name="直線コネクタ 37">
              <a:extLst>
                <a:ext uri="{FF2B5EF4-FFF2-40B4-BE49-F238E27FC236}">
                  <a16:creationId xmlns:a16="http://schemas.microsoft.com/office/drawing/2014/main" id="{84BF545E-A320-4655-B7D6-7A508ABB653E}"/>
                </a:ext>
              </a:extLst>
            </p:cNvPr>
            <p:cNvCxnSpPr>
              <a:cxnSpLocks noChangeShapeType="1"/>
            </p:cNvCxnSpPr>
            <p:nvPr/>
          </p:nvCxnSpPr>
          <p:spPr bwMode="auto">
            <a:xfrm>
              <a:off x="6372411" y="3429273"/>
              <a:ext cx="0" cy="1008063"/>
            </a:xfrm>
            <a:prstGeom prst="line">
              <a:avLst/>
            </a:prstGeom>
            <a:noFill/>
            <a:ln w="76200" cap="sq"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9" name="曲線コネクタ 12">
              <a:extLst>
                <a:ext uri="{FF2B5EF4-FFF2-40B4-BE49-F238E27FC236}">
                  <a16:creationId xmlns:a16="http://schemas.microsoft.com/office/drawing/2014/main" id="{C0B81317-B786-47E4-9D24-B0E9DB861BF4}"/>
                </a:ext>
              </a:extLst>
            </p:cNvPr>
            <p:cNvCxnSpPr>
              <a:cxnSpLocks noChangeShapeType="1"/>
            </p:cNvCxnSpPr>
            <p:nvPr/>
          </p:nvCxnSpPr>
          <p:spPr bwMode="auto">
            <a:xfrm rot="16200000" flipH="1">
              <a:off x="6443867" y="4437325"/>
              <a:ext cx="215900" cy="215921"/>
            </a:xfrm>
            <a:prstGeom prst="curvedConnector3">
              <a:avLst>
                <a:gd name="adj1" fmla="val 50000"/>
              </a:avLst>
            </a:prstGeom>
            <a:noFill/>
            <a:ln w="76200" cap="sq" cmpd="dbl">
              <a:solidFill>
                <a:srgbClr val="7F7F7F"/>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grpSp>
        <p:nvGrpSpPr>
          <p:cNvPr id="40" name="図形グループ 75">
            <a:extLst>
              <a:ext uri="{FF2B5EF4-FFF2-40B4-BE49-F238E27FC236}">
                <a16:creationId xmlns:a16="http://schemas.microsoft.com/office/drawing/2014/main" id="{6EA8F622-7BCB-4B01-909F-95CA1B8B6661}"/>
              </a:ext>
            </a:extLst>
          </p:cNvPr>
          <p:cNvGrpSpPr>
            <a:grpSpLocks/>
          </p:cNvGrpSpPr>
          <p:nvPr/>
        </p:nvGrpSpPr>
        <p:grpSpPr bwMode="auto">
          <a:xfrm>
            <a:off x="514449" y="2817876"/>
            <a:ext cx="4948207" cy="3649720"/>
            <a:chOff x="-57379" y="2786611"/>
            <a:chExt cx="5201518" cy="3836122"/>
          </a:xfrm>
        </p:grpSpPr>
        <p:sp>
          <p:nvSpPr>
            <p:cNvPr id="41" name="テキスト ボックス 40">
              <a:extLst>
                <a:ext uri="{FF2B5EF4-FFF2-40B4-BE49-F238E27FC236}">
                  <a16:creationId xmlns:a16="http://schemas.microsoft.com/office/drawing/2014/main" id="{A362BEB6-9DE9-4AAE-8461-25F8ADE337C7}"/>
                </a:ext>
              </a:extLst>
            </p:cNvPr>
            <p:cNvSpPr txBox="1"/>
            <p:nvPr/>
          </p:nvSpPr>
          <p:spPr>
            <a:xfrm>
              <a:off x="1582087" y="2786611"/>
              <a:ext cx="1811781" cy="372020"/>
            </a:xfrm>
            <a:prstGeom prst="rect">
              <a:avLst/>
            </a:prstGeom>
            <a:ln w="19050">
              <a:solidFill>
                <a:srgbClr val="FF0000"/>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明朝" charset="0"/>
                </a:rPr>
                <a:t>経鼻チューブ</a:t>
              </a:r>
            </a:p>
          </p:txBody>
        </p:sp>
        <p:cxnSp>
          <p:nvCxnSpPr>
            <p:cNvPr id="42" name="直線矢印コネクタ 41">
              <a:extLst>
                <a:ext uri="{FF2B5EF4-FFF2-40B4-BE49-F238E27FC236}">
                  <a16:creationId xmlns:a16="http://schemas.microsoft.com/office/drawing/2014/main" id="{7779BEA0-95A6-471E-B41C-BD4AE54C6DC7}"/>
                </a:ext>
              </a:extLst>
            </p:cNvPr>
            <p:cNvCxnSpPr>
              <a:cxnSpLocks noChangeShapeType="1"/>
              <a:stCxn id="41" idx="2"/>
              <a:endCxn id="44" idx="0"/>
            </p:cNvCxnSpPr>
            <p:nvPr/>
          </p:nvCxnSpPr>
          <p:spPr bwMode="auto">
            <a:xfrm flipH="1">
              <a:off x="2401599" y="3158631"/>
              <a:ext cx="86379" cy="764616"/>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cxnSp>
          <p:nvCxnSpPr>
            <p:cNvPr id="43" name="直線矢印コネクタ 42">
              <a:extLst>
                <a:ext uri="{FF2B5EF4-FFF2-40B4-BE49-F238E27FC236}">
                  <a16:creationId xmlns:a16="http://schemas.microsoft.com/office/drawing/2014/main" id="{127816A6-E99D-4EFF-B9EB-B819894D1AD9}"/>
                </a:ext>
              </a:extLst>
            </p:cNvPr>
            <p:cNvCxnSpPr>
              <a:cxnSpLocks noChangeShapeType="1"/>
            </p:cNvCxnSpPr>
            <p:nvPr/>
          </p:nvCxnSpPr>
          <p:spPr bwMode="auto">
            <a:xfrm>
              <a:off x="999925" y="3572441"/>
              <a:ext cx="0" cy="360329"/>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sp>
          <p:nvSpPr>
            <p:cNvPr id="44" name="テキスト ボックス 43">
              <a:extLst>
                <a:ext uri="{FF2B5EF4-FFF2-40B4-BE49-F238E27FC236}">
                  <a16:creationId xmlns:a16="http://schemas.microsoft.com/office/drawing/2014/main" id="{3A335A9F-B9B9-4CA4-8D87-08575EF5EC11}"/>
                </a:ext>
              </a:extLst>
            </p:cNvPr>
            <p:cNvSpPr txBox="1"/>
            <p:nvPr/>
          </p:nvSpPr>
          <p:spPr>
            <a:xfrm>
              <a:off x="1986502" y="3923247"/>
              <a:ext cx="830194" cy="353177"/>
            </a:xfrm>
            <a:prstGeom prst="rect">
              <a:avLst/>
            </a:prstGeom>
            <a:ln w="19050">
              <a:solidFill>
                <a:srgbClr val="002060"/>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algn="ct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明朝" charset="0"/>
                </a:rPr>
                <a:t>胃瘻</a:t>
              </a:r>
            </a:p>
          </p:txBody>
        </p:sp>
        <p:sp>
          <p:nvSpPr>
            <p:cNvPr id="45" name="テキスト ボックス 44">
              <a:extLst>
                <a:ext uri="{FF2B5EF4-FFF2-40B4-BE49-F238E27FC236}">
                  <a16:creationId xmlns:a16="http://schemas.microsoft.com/office/drawing/2014/main" id="{35B82118-56FD-4702-9273-CD0856669D21}"/>
                </a:ext>
              </a:extLst>
            </p:cNvPr>
            <p:cNvSpPr txBox="1"/>
            <p:nvPr/>
          </p:nvSpPr>
          <p:spPr>
            <a:xfrm>
              <a:off x="3695822" y="3923246"/>
              <a:ext cx="922067" cy="372020"/>
            </a:xfrm>
            <a:prstGeom prst="rect">
              <a:avLst/>
            </a:prstGeom>
            <a:noFill/>
            <a:ln>
              <a:solidFill>
                <a:schemeClr val="tx1"/>
              </a:solidFill>
            </a:ln>
          </p:spPr>
          <p:txBody>
            <a:bodyPr wrap="none" tIns="72000" bIns="0" anchor="ctr" anchorCtr="0">
              <a:noAutofit/>
            </a:bodyPr>
            <a:lstStyle/>
            <a:p>
              <a:pPr algn="ct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腸瘻</a:t>
              </a:r>
            </a:p>
          </p:txBody>
        </p:sp>
        <p:sp>
          <p:nvSpPr>
            <p:cNvPr id="46" name="テキスト ボックス 45">
              <a:extLst>
                <a:ext uri="{FF2B5EF4-FFF2-40B4-BE49-F238E27FC236}">
                  <a16:creationId xmlns:a16="http://schemas.microsoft.com/office/drawing/2014/main" id="{A2FF7E21-28E4-41A0-BBAE-3C54AB63084C}"/>
                </a:ext>
              </a:extLst>
            </p:cNvPr>
            <p:cNvSpPr txBox="1"/>
            <p:nvPr/>
          </p:nvSpPr>
          <p:spPr>
            <a:xfrm>
              <a:off x="375012" y="3923246"/>
              <a:ext cx="1025760" cy="313507"/>
            </a:xfrm>
            <a:prstGeom prst="rect">
              <a:avLst/>
            </a:prstGeom>
            <a:noFill/>
            <a:ln>
              <a:solidFill>
                <a:schemeClr val="tx1"/>
              </a:solidFill>
            </a:ln>
          </p:spPr>
          <p:txBody>
            <a:bodyPr wrap="none" tIns="72000" bIns="0" anchor="ctr" anchorCtr="0">
              <a:noAutofit/>
            </a:bodyPr>
            <a:lstStyle/>
            <a:p>
              <a:pPr lvl="0" algn="ctr">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食道瘻</a:t>
              </a:r>
            </a:p>
          </p:txBody>
        </p:sp>
        <p:sp>
          <p:nvSpPr>
            <p:cNvPr id="47" name="円/楕円 20">
              <a:extLst>
                <a:ext uri="{FF2B5EF4-FFF2-40B4-BE49-F238E27FC236}">
                  <a16:creationId xmlns:a16="http://schemas.microsoft.com/office/drawing/2014/main" id="{8C9B6745-382F-48D2-A656-0D26BB963776}"/>
                </a:ext>
              </a:extLst>
            </p:cNvPr>
            <p:cNvSpPr>
              <a:spLocks noChangeArrowheads="1"/>
            </p:cNvSpPr>
            <p:nvPr/>
          </p:nvSpPr>
          <p:spPr bwMode="auto">
            <a:xfrm>
              <a:off x="868788" y="5902075"/>
              <a:ext cx="1368452" cy="720658"/>
            </a:xfrm>
            <a:prstGeom prst="ellipse">
              <a:avLst/>
            </a:prstGeom>
            <a:solidFill>
              <a:srgbClr val="A3D8FF"/>
            </a:solidFill>
            <a:ln w="19050">
              <a:solidFill>
                <a:srgbClr val="0070C0"/>
              </a:solidFill>
              <a:headEnd/>
              <a:tailEnd/>
            </a:ln>
          </p:spPr>
          <p:style>
            <a:lnRef idx="2">
              <a:schemeClr val="dk1"/>
            </a:lnRef>
            <a:fillRef idx="1">
              <a:schemeClr val="lt1"/>
            </a:fillRef>
            <a:effectRef idx="0">
              <a:schemeClr val="dk1"/>
            </a:effectRef>
            <a:fontRef idx="minor">
              <a:schemeClr val="dk1"/>
            </a:fontRef>
          </p:style>
          <p:txBody>
            <a:bodyPr tIns="72000" bIns="0" anchor="ctr" anchorCtr="0">
              <a:noAutofit/>
            </a:bodyPr>
            <a:lstStyle/>
            <a:p>
              <a:pPr algn="ctr" defTabSz="914324">
                <a:defRPr/>
              </a:pPr>
              <a:r>
                <a:rPr lang="ja-JP" altLang="en-US" sz="2401" dirty="0">
                  <a:solidFill>
                    <a:prstClr val="black"/>
                  </a:solidFill>
                  <a:latin typeface="Meiryo" panose="020B0604030504040204" pitchFamily="34" charset="-128"/>
                  <a:ea typeface="Meiryo" panose="020B0604030504040204" pitchFamily="34" charset="-128"/>
                </a:rPr>
                <a:t>胃</a:t>
              </a:r>
            </a:p>
          </p:txBody>
        </p:sp>
        <p:sp>
          <p:nvSpPr>
            <p:cNvPr id="48" name="円/楕円 21">
              <a:extLst>
                <a:ext uri="{FF2B5EF4-FFF2-40B4-BE49-F238E27FC236}">
                  <a16:creationId xmlns:a16="http://schemas.microsoft.com/office/drawing/2014/main" id="{38ACD093-78E7-43F0-B820-8FC007266D0D}"/>
                </a:ext>
              </a:extLst>
            </p:cNvPr>
            <p:cNvSpPr>
              <a:spLocks noChangeArrowheads="1"/>
            </p:cNvSpPr>
            <p:nvPr/>
          </p:nvSpPr>
          <p:spPr bwMode="auto">
            <a:xfrm>
              <a:off x="3071458" y="5902075"/>
              <a:ext cx="1727234" cy="720658"/>
            </a:xfrm>
            <a:prstGeom prst="ellipse">
              <a:avLst/>
            </a:prstGeom>
            <a:solidFill>
              <a:srgbClr val="EADCF4"/>
            </a:solidFill>
            <a:ln w="19050">
              <a:solidFill>
                <a:srgbClr val="7030A0"/>
              </a:solidFill>
              <a:round/>
              <a:headEnd/>
              <a:tailEnd/>
            </a:ln>
            <a:effectLst/>
          </p:spPr>
          <p:txBody>
            <a:bodyPr tIns="72000" bIns="0" anchor="ctr" anchorCtr="0">
              <a:noAutofit/>
            </a:bodyPr>
            <a:lstStyle/>
            <a:p>
              <a:pPr algn="ctr" defTabSz="914324">
                <a:defRPr/>
              </a:pPr>
              <a:r>
                <a:rPr lang="ja-JP" altLang="en-US" sz="2000" dirty="0">
                  <a:solidFill>
                    <a:prstClr val="black"/>
                  </a:solidFill>
                  <a:latin typeface="Meiryo" panose="020B0604030504040204" pitchFamily="34" charset="-128"/>
                  <a:ea typeface="Meiryo" panose="020B0604030504040204" pitchFamily="34" charset="-128"/>
                </a:rPr>
                <a:t>十二指腸空腸</a:t>
              </a:r>
            </a:p>
          </p:txBody>
        </p:sp>
        <p:cxnSp>
          <p:nvCxnSpPr>
            <p:cNvPr id="49" name="直線矢印コネクタ 48">
              <a:extLst>
                <a:ext uri="{FF2B5EF4-FFF2-40B4-BE49-F238E27FC236}">
                  <a16:creationId xmlns:a16="http://schemas.microsoft.com/office/drawing/2014/main" id="{F8B592B9-44D6-4B41-B074-45932FAE888B}"/>
                </a:ext>
              </a:extLst>
            </p:cNvPr>
            <p:cNvCxnSpPr>
              <a:cxnSpLocks noChangeShapeType="1"/>
            </p:cNvCxnSpPr>
            <p:nvPr/>
          </p:nvCxnSpPr>
          <p:spPr bwMode="auto">
            <a:xfrm>
              <a:off x="4211500" y="3572441"/>
              <a:ext cx="0" cy="360329"/>
            </a:xfrm>
            <a:prstGeom prst="straightConnector1">
              <a:avLst/>
            </a:prstGeom>
            <a:noFill/>
            <a:ln w="25400">
              <a:solidFill>
                <a:schemeClr val="tx1"/>
              </a:solidFill>
              <a:round/>
              <a:headEnd/>
              <a:tailEnd type="arrow" w="med" len="med"/>
            </a:ln>
            <a:effectLst/>
            <a:extLst>
              <a:ext uri="{909E8E84-426E-40dd-AFC4-6F175D3DCCD1}">
                <a14:hiddenFill xmlns="" xmlns:a14="http://schemas.microsoft.com/office/drawing/2010/main">
                  <a:noFill/>
                </a14:hiddenFill>
              </a:ext>
            </a:extLst>
          </p:spPr>
        </p:cxnSp>
        <p:cxnSp>
          <p:nvCxnSpPr>
            <p:cNvPr id="50" name="直線矢印コネクタ 49">
              <a:extLst>
                <a:ext uri="{FF2B5EF4-FFF2-40B4-BE49-F238E27FC236}">
                  <a16:creationId xmlns:a16="http://schemas.microsoft.com/office/drawing/2014/main" id="{287338CE-0869-41BC-95DE-4650786529E4}"/>
                </a:ext>
              </a:extLst>
            </p:cNvPr>
            <p:cNvCxnSpPr>
              <a:cxnSpLocks noChangeShapeType="1"/>
              <a:stCxn id="46" idx="2"/>
              <a:endCxn id="47" idx="1"/>
            </p:cNvCxnSpPr>
            <p:nvPr/>
          </p:nvCxnSpPr>
          <p:spPr bwMode="auto">
            <a:xfrm>
              <a:off x="887892" y="4236753"/>
              <a:ext cx="181301" cy="1770861"/>
            </a:xfrm>
            <a:prstGeom prst="straightConnector1">
              <a:avLst/>
            </a:prstGeom>
            <a:noFill/>
            <a:ln w="57150">
              <a:solidFill>
                <a:srgbClr val="00800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1" name="テキスト ボックス 50">
              <a:extLst>
                <a:ext uri="{FF2B5EF4-FFF2-40B4-BE49-F238E27FC236}">
                  <a16:creationId xmlns:a16="http://schemas.microsoft.com/office/drawing/2014/main" id="{967A7F13-515F-4F51-831E-319C1906732A}"/>
                </a:ext>
              </a:extLst>
            </p:cNvPr>
            <p:cNvSpPr txBox="1"/>
            <p:nvPr/>
          </p:nvSpPr>
          <p:spPr>
            <a:xfrm>
              <a:off x="-57379" y="4724858"/>
              <a:ext cx="1272561" cy="566118"/>
            </a:xfrm>
            <a:prstGeom prst="rect">
              <a:avLst/>
            </a:prstGeom>
            <a:ln w="19050">
              <a:solidFill>
                <a:srgbClr val="008000"/>
              </a:solidFill>
              <a:prstDash val="sysDash"/>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経皮経食道</a:t>
              </a:r>
              <a:endParaRPr lang="en-US" altLang="ja-JP" sz="1600"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胃チューブ</a:t>
              </a:r>
            </a:p>
          </p:txBody>
        </p:sp>
        <p:cxnSp>
          <p:nvCxnSpPr>
            <p:cNvPr id="52" name="直線矢印コネクタ 51">
              <a:extLst>
                <a:ext uri="{FF2B5EF4-FFF2-40B4-BE49-F238E27FC236}">
                  <a16:creationId xmlns:a16="http://schemas.microsoft.com/office/drawing/2014/main" id="{0972D576-4E00-42AE-8BA3-EE315D8DD802}"/>
                </a:ext>
              </a:extLst>
            </p:cNvPr>
            <p:cNvCxnSpPr>
              <a:cxnSpLocks noChangeShapeType="1"/>
              <a:stCxn id="44" idx="2"/>
              <a:endCxn id="47" idx="7"/>
            </p:cNvCxnSpPr>
            <p:nvPr/>
          </p:nvCxnSpPr>
          <p:spPr bwMode="auto">
            <a:xfrm flipH="1">
              <a:off x="2036834" y="4276424"/>
              <a:ext cx="364766" cy="1731189"/>
            </a:xfrm>
            <a:prstGeom prst="straightConnector1">
              <a:avLst/>
            </a:prstGeom>
            <a:noFill/>
            <a:ln w="57150">
              <a:solidFill>
                <a:srgbClr val="0000FF"/>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3" name="テキスト ボックス 52">
              <a:extLst>
                <a:ext uri="{FF2B5EF4-FFF2-40B4-BE49-F238E27FC236}">
                  <a16:creationId xmlns:a16="http://schemas.microsoft.com/office/drawing/2014/main" id="{69EC8D23-5B3B-48DE-ABF9-14B0A86039FD}"/>
                </a:ext>
              </a:extLst>
            </p:cNvPr>
            <p:cNvSpPr txBox="1"/>
            <p:nvPr/>
          </p:nvSpPr>
          <p:spPr>
            <a:xfrm>
              <a:off x="1324170" y="4724858"/>
              <a:ext cx="1056872" cy="566118"/>
            </a:xfrm>
            <a:prstGeom prst="rect">
              <a:avLst/>
            </a:prstGeom>
            <a:ln w="19050">
              <a:solidFill>
                <a:srgbClr val="0000FF"/>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胃瘻</a:t>
              </a:r>
              <a:endParaRPr lang="en-US" altLang="ja-JP" sz="1600"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チューブ</a:t>
              </a:r>
            </a:p>
          </p:txBody>
        </p:sp>
        <p:cxnSp>
          <p:nvCxnSpPr>
            <p:cNvPr id="54" name="直線矢印コネクタ 53">
              <a:extLst>
                <a:ext uri="{FF2B5EF4-FFF2-40B4-BE49-F238E27FC236}">
                  <a16:creationId xmlns:a16="http://schemas.microsoft.com/office/drawing/2014/main" id="{86F70E95-5818-4CCF-BF0A-44EFFFEFCBC7}"/>
                </a:ext>
              </a:extLst>
            </p:cNvPr>
            <p:cNvCxnSpPr>
              <a:cxnSpLocks noChangeShapeType="1"/>
              <a:stCxn id="44" idx="2"/>
              <a:endCxn id="48" idx="1"/>
            </p:cNvCxnSpPr>
            <p:nvPr/>
          </p:nvCxnSpPr>
          <p:spPr bwMode="auto">
            <a:xfrm>
              <a:off x="2401599" y="4276424"/>
              <a:ext cx="922806" cy="1731189"/>
            </a:xfrm>
            <a:prstGeom prst="straightConnector1">
              <a:avLst/>
            </a:prstGeom>
            <a:noFill/>
            <a:ln w="57150">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5" name="テキスト ボックス 54">
              <a:extLst>
                <a:ext uri="{FF2B5EF4-FFF2-40B4-BE49-F238E27FC236}">
                  <a16:creationId xmlns:a16="http://schemas.microsoft.com/office/drawing/2014/main" id="{D753DB28-A314-4ED0-92F7-1D21195DAF91}"/>
                </a:ext>
              </a:extLst>
            </p:cNvPr>
            <p:cNvSpPr txBox="1"/>
            <p:nvPr/>
          </p:nvSpPr>
          <p:spPr>
            <a:xfrm>
              <a:off x="2490031" y="4724858"/>
              <a:ext cx="1488249" cy="566118"/>
            </a:xfrm>
            <a:prstGeom prst="rect">
              <a:avLst/>
            </a:prstGeom>
            <a:ln w="19050">
              <a:solidFill>
                <a:srgbClr val="000090"/>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経胃瘻的</a:t>
              </a:r>
              <a:endParaRPr lang="en-US" altLang="ja-JP" sz="1600"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空腸チューブ</a:t>
              </a:r>
            </a:p>
          </p:txBody>
        </p:sp>
        <p:cxnSp>
          <p:nvCxnSpPr>
            <p:cNvPr id="56" name="直線矢印コネクタ 55">
              <a:extLst>
                <a:ext uri="{FF2B5EF4-FFF2-40B4-BE49-F238E27FC236}">
                  <a16:creationId xmlns:a16="http://schemas.microsoft.com/office/drawing/2014/main" id="{B8589D06-087E-4DD7-8C7D-B5A6CFC5657D}"/>
                </a:ext>
              </a:extLst>
            </p:cNvPr>
            <p:cNvCxnSpPr>
              <a:cxnSpLocks noChangeShapeType="1"/>
              <a:stCxn id="45" idx="2"/>
              <a:endCxn id="48" idx="7"/>
            </p:cNvCxnSpPr>
            <p:nvPr/>
          </p:nvCxnSpPr>
          <p:spPr bwMode="auto">
            <a:xfrm>
              <a:off x="4156856" y="4295266"/>
              <a:ext cx="388889" cy="1712348"/>
            </a:xfrm>
            <a:prstGeom prst="straightConnector1">
              <a:avLst/>
            </a:prstGeom>
            <a:noFill/>
            <a:ln w="57150">
              <a:solidFill>
                <a:srgbClr val="660066"/>
              </a:solidFill>
              <a:round/>
              <a:headEnd/>
              <a:tailEnd type="triangle"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57" name="テキスト ボックス 56">
              <a:extLst>
                <a:ext uri="{FF2B5EF4-FFF2-40B4-BE49-F238E27FC236}">
                  <a16:creationId xmlns:a16="http://schemas.microsoft.com/office/drawing/2014/main" id="{417102E3-6251-4B6A-9983-E719BA7E2423}"/>
                </a:ext>
              </a:extLst>
            </p:cNvPr>
            <p:cNvSpPr txBox="1"/>
            <p:nvPr/>
          </p:nvSpPr>
          <p:spPr>
            <a:xfrm>
              <a:off x="4087267" y="4726446"/>
              <a:ext cx="1056872" cy="566118"/>
            </a:xfrm>
            <a:prstGeom prst="rect">
              <a:avLst/>
            </a:prstGeom>
            <a:ln w="19050">
              <a:solidFill>
                <a:srgbClr val="660066"/>
              </a:solidFill>
              <a:prstDash val="sysDash"/>
            </a:ln>
          </p:spPr>
          <p:style>
            <a:lnRef idx="2">
              <a:schemeClr val="accent1"/>
            </a:lnRef>
            <a:fillRef idx="1">
              <a:schemeClr val="lt1"/>
            </a:fillRef>
            <a:effectRef idx="0">
              <a:schemeClr val="accent1"/>
            </a:effectRef>
            <a:fontRef idx="minor">
              <a:schemeClr val="dk1"/>
            </a:fontRef>
          </p:style>
          <p:txBody>
            <a:bodyPr wrap="none" tIns="72000" bIns="0" anchor="ctr" anchorCtr="0">
              <a:noAutofit/>
            </a:bodyPr>
            <a:lstStyle/>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腸瘻</a:t>
              </a:r>
              <a:endParaRPr lang="en-US" altLang="ja-JP" sz="1600"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sz="1600" dirty="0">
                  <a:solidFill>
                    <a:prstClr val="black"/>
                  </a:solidFill>
                  <a:latin typeface="Meiryo" panose="020B0604030504040204" pitchFamily="34" charset="-128"/>
                  <a:ea typeface="Meiryo" panose="020B0604030504040204" pitchFamily="34" charset="-128"/>
                </a:rPr>
                <a:t>チューブ</a:t>
              </a:r>
            </a:p>
          </p:txBody>
        </p:sp>
        <p:cxnSp>
          <p:nvCxnSpPr>
            <p:cNvPr id="58" name="直線コネクタ 57">
              <a:extLst>
                <a:ext uri="{FF2B5EF4-FFF2-40B4-BE49-F238E27FC236}">
                  <a16:creationId xmlns:a16="http://schemas.microsoft.com/office/drawing/2014/main" id="{AC56A46D-9EE6-4EEE-B21D-9E13AC8B52CF}"/>
                </a:ext>
              </a:extLst>
            </p:cNvPr>
            <p:cNvCxnSpPr>
              <a:cxnSpLocks noChangeShapeType="1"/>
            </p:cNvCxnSpPr>
            <p:nvPr/>
          </p:nvCxnSpPr>
          <p:spPr bwMode="auto">
            <a:xfrm>
              <a:off x="999924" y="3572442"/>
              <a:ext cx="3211575"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Lst>
          </p:spPr>
        </p:cxnSp>
        <p:sp>
          <p:nvSpPr>
            <p:cNvPr id="59" name="星 32 32">
              <a:extLst>
                <a:ext uri="{FF2B5EF4-FFF2-40B4-BE49-F238E27FC236}">
                  <a16:creationId xmlns:a16="http://schemas.microsoft.com/office/drawing/2014/main" id="{DD5DB13D-2666-48B7-982D-6BCD95AF7599}"/>
                </a:ext>
              </a:extLst>
            </p:cNvPr>
            <p:cNvSpPr>
              <a:spLocks noChangeArrowheads="1"/>
            </p:cNvSpPr>
            <p:nvPr/>
          </p:nvSpPr>
          <p:spPr bwMode="auto">
            <a:xfrm>
              <a:off x="1757177" y="3356559"/>
              <a:ext cx="1366863" cy="431759"/>
            </a:xfrm>
            <a:prstGeom prst="star32">
              <a:avLst>
                <a:gd name="adj" fmla="val 375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tIns="72000" bIns="0" anchor="ctr" anchorCtr="0">
              <a:noAutofit/>
            </a:bodyPr>
            <a:lstStyle/>
            <a:p>
              <a:pPr algn="ctr" defTabSz="914324">
                <a:defRPr/>
              </a:pPr>
              <a:r>
                <a:rPr lang="ja-JP" altLang="en-US" dirty="0">
                  <a:solidFill>
                    <a:prstClr val="white"/>
                  </a:solidFill>
                  <a:latin typeface="Meiryo" panose="020B0604030504040204" pitchFamily="34" charset="-128"/>
                  <a:ea typeface="Meiryo" panose="020B0604030504040204" pitchFamily="34" charset="-128"/>
                </a:rPr>
                <a:t>手術</a:t>
              </a:r>
              <a:endParaRPr lang="en-US" altLang="ja-JP" dirty="0">
                <a:solidFill>
                  <a:prstClr val="white"/>
                </a:solidFill>
                <a:latin typeface="Meiryo" panose="020B0604030504040204" pitchFamily="34" charset="-128"/>
                <a:ea typeface="Meiryo" panose="020B0604030504040204" pitchFamily="34" charset="-128"/>
              </a:endParaRPr>
            </a:p>
          </p:txBody>
        </p:sp>
      </p:grpSp>
      <p:sp>
        <p:nvSpPr>
          <p:cNvPr id="60" name="テキスト ボックス 12">
            <a:extLst>
              <a:ext uri="{FF2B5EF4-FFF2-40B4-BE49-F238E27FC236}">
                <a16:creationId xmlns:a16="http://schemas.microsoft.com/office/drawing/2014/main" id="{B31E7B0F-4397-4904-A6A6-8B0E0C656F5D}"/>
              </a:ext>
            </a:extLst>
          </p:cNvPr>
          <p:cNvSpPr txBox="1">
            <a:spLocks noChangeArrowheads="1"/>
          </p:cNvSpPr>
          <p:nvPr/>
        </p:nvSpPr>
        <p:spPr bwMode="auto">
          <a:xfrm>
            <a:off x="681038" y="1481916"/>
            <a:ext cx="8593139" cy="969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defRPr/>
            </a:pPr>
            <a:r>
              <a:rPr lang="ja-JP" altLang="en-US" sz="2000" dirty="0">
                <a:solidFill>
                  <a:prstClr val="black"/>
                </a:solidFill>
                <a:latin typeface="Meiryo" panose="020B0604030504040204" pitchFamily="34" charset="-128"/>
                <a:ea typeface="Meiryo" panose="020B0604030504040204" pitchFamily="34" charset="-128"/>
              </a:rPr>
              <a:t>　口から食事を摂取することが、不可能になったり不十分になったりした場合、様々な方法で胃や腸にチューブを挿入して、栄養剤などを直接注入する方法。</a:t>
            </a:r>
          </a:p>
        </p:txBody>
      </p:sp>
      <p:sp>
        <p:nvSpPr>
          <p:cNvPr id="61" name="テキスト ボックス 60"/>
          <p:cNvSpPr txBox="1"/>
          <p:nvPr/>
        </p:nvSpPr>
        <p:spPr>
          <a:xfrm>
            <a:off x="211646" y="3185826"/>
            <a:ext cx="1642858" cy="276999"/>
          </a:xfrm>
          <a:prstGeom prst="rect">
            <a:avLst/>
          </a:prstGeom>
          <a:solidFill>
            <a:schemeClr val="bg1"/>
          </a:solidFill>
          <a:ln w="6350">
            <a:solidFill>
              <a:srgbClr val="FF0000"/>
            </a:solidFill>
          </a:ln>
        </p:spPr>
        <p:txBody>
          <a:bodyPr wrap="square" rtlCol="0" anchor="ctr">
            <a:spAutoFit/>
          </a:bodyPr>
          <a:lstStyle/>
          <a:p>
            <a:pPr algn="ctr" defTabSz="914324">
              <a:defRPr/>
            </a:pPr>
            <a:r>
              <a:rPr lang="ja-JP" altLang="en-US" sz="1200" dirty="0">
                <a:solidFill>
                  <a:prstClr val="black"/>
                </a:solidFill>
                <a:latin typeface="游ゴシック" panose="020F0502020204030204"/>
                <a:ea typeface="游ゴシック" panose="020B0400000000000000" pitchFamily="50" charset="-128"/>
              </a:rPr>
              <a:t>教職員はできません</a:t>
            </a:r>
            <a:endParaRPr lang="en-US" altLang="ja-JP" sz="1200" dirty="0">
              <a:solidFill>
                <a:prstClr val="black"/>
              </a:solidFill>
              <a:latin typeface="游ゴシック" panose="020F0502020204030204"/>
              <a:ea typeface="游ゴシック" panose="020B0400000000000000" pitchFamily="50" charset="-128"/>
            </a:endParaRPr>
          </a:p>
        </p:txBody>
      </p:sp>
      <p:sp>
        <p:nvSpPr>
          <p:cNvPr id="4" name="楕円 3"/>
          <p:cNvSpPr/>
          <p:nvPr/>
        </p:nvSpPr>
        <p:spPr>
          <a:xfrm>
            <a:off x="327460" y="3624949"/>
            <a:ext cx="1834872" cy="1823825"/>
          </a:xfrm>
          <a:custGeom>
            <a:avLst/>
            <a:gdLst>
              <a:gd name="connsiteX0" fmla="*/ 0 w 1828037"/>
              <a:gd name="connsiteY0" fmla="*/ 795133 h 1590266"/>
              <a:gd name="connsiteX1" fmla="*/ 914019 w 1828037"/>
              <a:gd name="connsiteY1" fmla="*/ 0 h 1590266"/>
              <a:gd name="connsiteX2" fmla="*/ 1828038 w 1828037"/>
              <a:gd name="connsiteY2" fmla="*/ 795133 h 1590266"/>
              <a:gd name="connsiteX3" fmla="*/ 914019 w 1828037"/>
              <a:gd name="connsiteY3" fmla="*/ 1590266 h 1590266"/>
              <a:gd name="connsiteX4" fmla="*/ 0 w 1828037"/>
              <a:gd name="connsiteY4" fmla="*/ 795133 h 1590266"/>
              <a:gd name="connsiteX0" fmla="*/ 0 w 1570460"/>
              <a:gd name="connsiteY0" fmla="*/ 795170 h 1590343"/>
              <a:gd name="connsiteX1" fmla="*/ 914019 w 1570460"/>
              <a:gd name="connsiteY1" fmla="*/ 37 h 1590343"/>
              <a:gd name="connsiteX2" fmla="*/ 1570460 w 1570460"/>
              <a:gd name="connsiteY2" fmla="*/ 820928 h 1590343"/>
              <a:gd name="connsiteX3" fmla="*/ 914019 w 1570460"/>
              <a:gd name="connsiteY3" fmla="*/ 1590303 h 1590343"/>
              <a:gd name="connsiteX4" fmla="*/ 0 w 1570460"/>
              <a:gd name="connsiteY4" fmla="*/ 795170 h 1590343"/>
              <a:gd name="connsiteX0" fmla="*/ 490 w 1570950"/>
              <a:gd name="connsiteY0" fmla="*/ 795161 h 1835016"/>
              <a:gd name="connsiteX1" fmla="*/ 914509 w 1570950"/>
              <a:gd name="connsiteY1" fmla="*/ 28 h 1835016"/>
              <a:gd name="connsiteX2" fmla="*/ 1570950 w 1570950"/>
              <a:gd name="connsiteY2" fmla="*/ 820919 h 1835016"/>
              <a:gd name="connsiteX3" fmla="*/ 798599 w 1570950"/>
              <a:gd name="connsiteY3" fmla="*/ 1834993 h 1835016"/>
              <a:gd name="connsiteX4" fmla="*/ 490 w 1570950"/>
              <a:gd name="connsiteY4" fmla="*/ 795161 h 1835016"/>
              <a:gd name="connsiteX0" fmla="*/ 42087 w 1612547"/>
              <a:gd name="connsiteY0" fmla="*/ 795161 h 1841892"/>
              <a:gd name="connsiteX1" fmla="*/ 956106 w 1612547"/>
              <a:gd name="connsiteY1" fmla="*/ 28 h 1841892"/>
              <a:gd name="connsiteX2" fmla="*/ 1612547 w 1612547"/>
              <a:gd name="connsiteY2" fmla="*/ 820919 h 1841892"/>
              <a:gd name="connsiteX3" fmla="*/ 840196 w 1612547"/>
              <a:gd name="connsiteY3" fmla="*/ 1834993 h 1841892"/>
              <a:gd name="connsiteX4" fmla="*/ 222713 w 1612547"/>
              <a:gd name="connsiteY4" fmla="*/ 1243691 h 1841892"/>
              <a:gd name="connsiteX5" fmla="*/ 42087 w 1612547"/>
              <a:gd name="connsiteY5" fmla="*/ 795161 h 1841892"/>
              <a:gd name="connsiteX0" fmla="*/ 24714 w 1595174"/>
              <a:gd name="connsiteY0" fmla="*/ 795160 h 1901859"/>
              <a:gd name="connsiteX1" fmla="*/ 938733 w 1595174"/>
              <a:gd name="connsiteY1" fmla="*/ 27 h 1901859"/>
              <a:gd name="connsiteX2" fmla="*/ 1595174 w 1595174"/>
              <a:gd name="connsiteY2" fmla="*/ 820918 h 1901859"/>
              <a:gd name="connsiteX3" fmla="*/ 822823 w 1595174"/>
              <a:gd name="connsiteY3" fmla="*/ 1834992 h 1901859"/>
              <a:gd name="connsiteX4" fmla="*/ 308371 w 1595174"/>
              <a:gd name="connsiteY4" fmla="*/ 1694450 h 1901859"/>
              <a:gd name="connsiteX5" fmla="*/ 24714 w 1595174"/>
              <a:gd name="connsiteY5" fmla="*/ 795160 h 1901859"/>
              <a:gd name="connsiteX0" fmla="*/ 49472 w 1439627"/>
              <a:gd name="connsiteY0" fmla="*/ 898469 h 1902138"/>
              <a:gd name="connsiteX1" fmla="*/ 783186 w 1439627"/>
              <a:gd name="connsiteY1" fmla="*/ 306 h 1902138"/>
              <a:gd name="connsiteX2" fmla="*/ 1439627 w 1439627"/>
              <a:gd name="connsiteY2" fmla="*/ 821197 h 1902138"/>
              <a:gd name="connsiteX3" fmla="*/ 667276 w 1439627"/>
              <a:gd name="connsiteY3" fmla="*/ 1835271 h 1902138"/>
              <a:gd name="connsiteX4" fmla="*/ 152824 w 1439627"/>
              <a:gd name="connsiteY4" fmla="*/ 1694729 h 1902138"/>
              <a:gd name="connsiteX5" fmla="*/ 49472 w 1439627"/>
              <a:gd name="connsiteY5" fmla="*/ 898469 h 1902138"/>
              <a:gd name="connsiteX0" fmla="*/ 49472 w 1594173"/>
              <a:gd name="connsiteY0" fmla="*/ 898294 h 1900057"/>
              <a:gd name="connsiteX1" fmla="*/ 783186 w 1594173"/>
              <a:gd name="connsiteY1" fmla="*/ 131 h 1900057"/>
              <a:gd name="connsiteX2" fmla="*/ 1594173 w 1594173"/>
              <a:gd name="connsiteY2" fmla="*/ 846779 h 1900057"/>
              <a:gd name="connsiteX3" fmla="*/ 667276 w 1594173"/>
              <a:gd name="connsiteY3" fmla="*/ 1835096 h 1900057"/>
              <a:gd name="connsiteX4" fmla="*/ 152824 w 1594173"/>
              <a:gd name="connsiteY4" fmla="*/ 1694554 h 1900057"/>
              <a:gd name="connsiteX5" fmla="*/ 49472 w 1594173"/>
              <a:gd name="connsiteY5" fmla="*/ 898294 h 1900057"/>
              <a:gd name="connsiteX0" fmla="*/ 49472 w 1607845"/>
              <a:gd name="connsiteY0" fmla="*/ 898252 h 1856395"/>
              <a:gd name="connsiteX1" fmla="*/ 783186 w 1607845"/>
              <a:gd name="connsiteY1" fmla="*/ 89 h 1856395"/>
              <a:gd name="connsiteX2" fmla="*/ 1594173 w 1607845"/>
              <a:gd name="connsiteY2" fmla="*/ 846737 h 1856395"/>
              <a:gd name="connsiteX3" fmla="*/ 1247528 w 1607845"/>
              <a:gd name="connsiteY3" fmla="*/ 1436935 h 1856395"/>
              <a:gd name="connsiteX4" fmla="*/ 667276 w 1607845"/>
              <a:gd name="connsiteY4" fmla="*/ 1835054 h 1856395"/>
              <a:gd name="connsiteX5" fmla="*/ 152824 w 1607845"/>
              <a:gd name="connsiteY5" fmla="*/ 1694512 h 1856395"/>
              <a:gd name="connsiteX6" fmla="*/ 49472 w 1607845"/>
              <a:gd name="connsiteY6" fmla="*/ 898252 h 1856395"/>
              <a:gd name="connsiteX0" fmla="*/ 49472 w 1612773"/>
              <a:gd name="connsiteY0" fmla="*/ 898252 h 1842202"/>
              <a:gd name="connsiteX1" fmla="*/ 783186 w 1612773"/>
              <a:gd name="connsiteY1" fmla="*/ 89 h 1842202"/>
              <a:gd name="connsiteX2" fmla="*/ 1594173 w 1612773"/>
              <a:gd name="connsiteY2" fmla="*/ 846737 h 1842202"/>
              <a:gd name="connsiteX3" fmla="*/ 1337680 w 1612773"/>
              <a:gd name="connsiteY3" fmla="*/ 1630118 h 1842202"/>
              <a:gd name="connsiteX4" fmla="*/ 667276 w 1612773"/>
              <a:gd name="connsiteY4" fmla="*/ 1835054 h 1842202"/>
              <a:gd name="connsiteX5" fmla="*/ 152824 w 1612773"/>
              <a:gd name="connsiteY5" fmla="*/ 1694512 h 1842202"/>
              <a:gd name="connsiteX6" fmla="*/ 49472 w 1612773"/>
              <a:gd name="connsiteY6" fmla="*/ 898252 h 1842202"/>
              <a:gd name="connsiteX0" fmla="*/ 49472 w 1482178"/>
              <a:gd name="connsiteY0" fmla="*/ 898447 h 1842397"/>
              <a:gd name="connsiteX1" fmla="*/ 783186 w 1482178"/>
              <a:gd name="connsiteY1" fmla="*/ 284 h 1842397"/>
              <a:gd name="connsiteX2" fmla="*/ 1439627 w 1482178"/>
              <a:gd name="connsiteY2" fmla="*/ 808296 h 1842397"/>
              <a:gd name="connsiteX3" fmla="*/ 1337680 w 1482178"/>
              <a:gd name="connsiteY3" fmla="*/ 1630313 h 1842397"/>
              <a:gd name="connsiteX4" fmla="*/ 667276 w 1482178"/>
              <a:gd name="connsiteY4" fmla="*/ 1835249 h 1842397"/>
              <a:gd name="connsiteX5" fmla="*/ 152824 w 1482178"/>
              <a:gd name="connsiteY5" fmla="*/ 1694707 h 1842397"/>
              <a:gd name="connsiteX6" fmla="*/ 49472 w 1482178"/>
              <a:gd name="connsiteY6" fmla="*/ 898447 h 1842397"/>
              <a:gd name="connsiteX0" fmla="*/ 49472 w 1446394"/>
              <a:gd name="connsiteY0" fmla="*/ 899438 h 1843388"/>
              <a:gd name="connsiteX1" fmla="*/ 783186 w 1446394"/>
              <a:gd name="connsiteY1" fmla="*/ 1275 h 1843388"/>
              <a:gd name="connsiteX2" fmla="*/ 1363438 w 1446394"/>
              <a:gd name="connsiteY2" fmla="*/ 704027 h 1843388"/>
              <a:gd name="connsiteX3" fmla="*/ 1439627 w 1446394"/>
              <a:gd name="connsiteY3" fmla="*/ 809287 h 1843388"/>
              <a:gd name="connsiteX4" fmla="*/ 1337680 w 1446394"/>
              <a:gd name="connsiteY4" fmla="*/ 1631304 h 1843388"/>
              <a:gd name="connsiteX5" fmla="*/ 667276 w 1446394"/>
              <a:gd name="connsiteY5" fmla="*/ 1836240 h 1843388"/>
              <a:gd name="connsiteX6" fmla="*/ 152824 w 1446394"/>
              <a:gd name="connsiteY6" fmla="*/ 1695698 h 1843388"/>
              <a:gd name="connsiteX7" fmla="*/ 49472 w 1446394"/>
              <a:gd name="connsiteY7" fmla="*/ 899438 h 1843388"/>
              <a:gd name="connsiteX0" fmla="*/ 49472 w 1830420"/>
              <a:gd name="connsiteY0" fmla="*/ 918235 h 1862185"/>
              <a:gd name="connsiteX1" fmla="*/ 783186 w 1830420"/>
              <a:gd name="connsiteY1" fmla="*/ 20072 h 1862185"/>
              <a:gd name="connsiteX2" fmla="*/ 1814199 w 1830420"/>
              <a:gd name="connsiteY2" fmla="*/ 336458 h 1862185"/>
              <a:gd name="connsiteX3" fmla="*/ 1439627 w 1830420"/>
              <a:gd name="connsiteY3" fmla="*/ 828084 h 1862185"/>
              <a:gd name="connsiteX4" fmla="*/ 1337680 w 1830420"/>
              <a:gd name="connsiteY4" fmla="*/ 1650101 h 1862185"/>
              <a:gd name="connsiteX5" fmla="*/ 667276 w 1830420"/>
              <a:gd name="connsiteY5" fmla="*/ 1855037 h 1862185"/>
              <a:gd name="connsiteX6" fmla="*/ 152824 w 1830420"/>
              <a:gd name="connsiteY6" fmla="*/ 1714495 h 1862185"/>
              <a:gd name="connsiteX7" fmla="*/ 49472 w 1830420"/>
              <a:gd name="connsiteY7" fmla="*/ 918235 h 1862185"/>
              <a:gd name="connsiteX0" fmla="*/ 49472 w 1830052"/>
              <a:gd name="connsiteY0" fmla="*/ 918235 h 1862185"/>
              <a:gd name="connsiteX1" fmla="*/ 783186 w 1830052"/>
              <a:gd name="connsiteY1" fmla="*/ 20072 h 1862185"/>
              <a:gd name="connsiteX2" fmla="*/ 1814199 w 1830052"/>
              <a:gd name="connsiteY2" fmla="*/ 336458 h 1862185"/>
              <a:gd name="connsiteX3" fmla="*/ 1426748 w 1830052"/>
              <a:gd name="connsiteY3" fmla="*/ 815205 h 1862185"/>
              <a:gd name="connsiteX4" fmla="*/ 1337680 w 1830052"/>
              <a:gd name="connsiteY4" fmla="*/ 1650101 h 1862185"/>
              <a:gd name="connsiteX5" fmla="*/ 667276 w 1830052"/>
              <a:gd name="connsiteY5" fmla="*/ 1855037 h 1862185"/>
              <a:gd name="connsiteX6" fmla="*/ 152824 w 1830052"/>
              <a:gd name="connsiteY6" fmla="*/ 1714495 h 1862185"/>
              <a:gd name="connsiteX7" fmla="*/ 49472 w 1830052"/>
              <a:gd name="connsiteY7" fmla="*/ 918235 h 1862185"/>
              <a:gd name="connsiteX0" fmla="*/ 49472 w 1814498"/>
              <a:gd name="connsiteY0" fmla="*/ 961139 h 1905089"/>
              <a:gd name="connsiteX1" fmla="*/ 783186 w 1814498"/>
              <a:gd name="connsiteY1" fmla="*/ 62976 h 1905089"/>
              <a:gd name="connsiteX2" fmla="*/ 1350559 w 1814498"/>
              <a:gd name="connsiteY2" fmla="*/ 108906 h 1905089"/>
              <a:gd name="connsiteX3" fmla="*/ 1814199 w 1814498"/>
              <a:gd name="connsiteY3" fmla="*/ 379362 h 1905089"/>
              <a:gd name="connsiteX4" fmla="*/ 1426748 w 1814498"/>
              <a:gd name="connsiteY4" fmla="*/ 858109 h 1905089"/>
              <a:gd name="connsiteX5" fmla="*/ 1337680 w 1814498"/>
              <a:gd name="connsiteY5" fmla="*/ 1693005 h 1905089"/>
              <a:gd name="connsiteX6" fmla="*/ 667276 w 1814498"/>
              <a:gd name="connsiteY6" fmla="*/ 1897941 h 1905089"/>
              <a:gd name="connsiteX7" fmla="*/ 152824 w 1814498"/>
              <a:gd name="connsiteY7" fmla="*/ 1757399 h 1905089"/>
              <a:gd name="connsiteX8" fmla="*/ 49472 w 1814498"/>
              <a:gd name="connsiteY8" fmla="*/ 961139 h 1905089"/>
              <a:gd name="connsiteX0" fmla="*/ 49472 w 1814498"/>
              <a:gd name="connsiteY0" fmla="*/ 975036 h 1918986"/>
              <a:gd name="connsiteX1" fmla="*/ 783186 w 1814498"/>
              <a:gd name="connsiteY1" fmla="*/ 76873 h 1918986"/>
              <a:gd name="connsiteX2" fmla="*/ 1427833 w 1814498"/>
              <a:gd name="connsiteY2" fmla="*/ 84166 h 1918986"/>
              <a:gd name="connsiteX3" fmla="*/ 1814199 w 1814498"/>
              <a:gd name="connsiteY3" fmla="*/ 393259 h 1918986"/>
              <a:gd name="connsiteX4" fmla="*/ 1426748 w 1814498"/>
              <a:gd name="connsiteY4" fmla="*/ 872006 h 1918986"/>
              <a:gd name="connsiteX5" fmla="*/ 1337680 w 1814498"/>
              <a:gd name="connsiteY5" fmla="*/ 1706902 h 1918986"/>
              <a:gd name="connsiteX6" fmla="*/ 667276 w 1814498"/>
              <a:gd name="connsiteY6" fmla="*/ 1911838 h 1918986"/>
              <a:gd name="connsiteX7" fmla="*/ 152824 w 1814498"/>
              <a:gd name="connsiteY7" fmla="*/ 1771296 h 1918986"/>
              <a:gd name="connsiteX8" fmla="*/ 49472 w 1814498"/>
              <a:gd name="connsiteY8" fmla="*/ 975036 h 1918986"/>
              <a:gd name="connsiteX0" fmla="*/ 49472 w 1819239"/>
              <a:gd name="connsiteY0" fmla="*/ 975036 h 1918986"/>
              <a:gd name="connsiteX1" fmla="*/ 783186 w 1819239"/>
              <a:gd name="connsiteY1" fmla="*/ 76873 h 1918986"/>
              <a:gd name="connsiteX2" fmla="*/ 1427833 w 1819239"/>
              <a:gd name="connsiteY2" fmla="*/ 84166 h 1918986"/>
              <a:gd name="connsiteX3" fmla="*/ 1814199 w 1819239"/>
              <a:gd name="connsiteY3" fmla="*/ 393259 h 1918986"/>
              <a:gd name="connsiteX4" fmla="*/ 1633895 w 1819239"/>
              <a:gd name="connsiteY4" fmla="*/ 560685 h 1918986"/>
              <a:gd name="connsiteX5" fmla="*/ 1426748 w 1819239"/>
              <a:gd name="connsiteY5" fmla="*/ 872006 h 1918986"/>
              <a:gd name="connsiteX6" fmla="*/ 1337680 w 1819239"/>
              <a:gd name="connsiteY6" fmla="*/ 1706902 h 1918986"/>
              <a:gd name="connsiteX7" fmla="*/ 667276 w 1819239"/>
              <a:gd name="connsiteY7" fmla="*/ 1911838 h 1918986"/>
              <a:gd name="connsiteX8" fmla="*/ 152824 w 1819239"/>
              <a:gd name="connsiteY8" fmla="*/ 1771296 h 1918986"/>
              <a:gd name="connsiteX9" fmla="*/ 49472 w 1819239"/>
              <a:gd name="connsiteY9" fmla="*/ 975036 h 1918986"/>
              <a:gd name="connsiteX0" fmla="*/ 49472 w 1825758"/>
              <a:gd name="connsiteY0" fmla="*/ 975036 h 1918986"/>
              <a:gd name="connsiteX1" fmla="*/ 783186 w 1825758"/>
              <a:gd name="connsiteY1" fmla="*/ 76873 h 1918986"/>
              <a:gd name="connsiteX2" fmla="*/ 1427833 w 1825758"/>
              <a:gd name="connsiteY2" fmla="*/ 84166 h 1918986"/>
              <a:gd name="connsiteX3" fmla="*/ 1814199 w 1825758"/>
              <a:gd name="connsiteY3" fmla="*/ 393259 h 1918986"/>
              <a:gd name="connsiteX4" fmla="*/ 1736926 w 1825758"/>
              <a:gd name="connsiteY4" fmla="*/ 689473 h 1918986"/>
              <a:gd name="connsiteX5" fmla="*/ 1426748 w 1825758"/>
              <a:gd name="connsiteY5" fmla="*/ 872006 h 1918986"/>
              <a:gd name="connsiteX6" fmla="*/ 1337680 w 1825758"/>
              <a:gd name="connsiteY6" fmla="*/ 1706902 h 1918986"/>
              <a:gd name="connsiteX7" fmla="*/ 667276 w 1825758"/>
              <a:gd name="connsiteY7" fmla="*/ 1911838 h 1918986"/>
              <a:gd name="connsiteX8" fmla="*/ 152824 w 1825758"/>
              <a:gd name="connsiteY8" fmla="*/ 1771296 h 1918986"/>
              <a:gd name="connsiteX9" fmla="*/ 49472 w 1825758"/>
              <a:gd name="connsiteY9" fmla="*/ 975036 h 1918986"/>
              <a:gd name="connsiteX0" fmla="*/ 49472 w 1825758"/>
              <a:gd name="connsiteY0" fmla="*/ 975036 h 1919927"/>
              <a:gd name="connsiteX1" fmla="*/ 783186 w 1825758"/>
              <a:gd name="connsiteY1" fmla="*/ 76873 h 1919927"/>
              <a:gd name="connsiteX2" fmla="*/ 1427833 w 1825758"/>
              <a:gd name="connsiteY2" fmla="*/ 84166 h 1919927"/>
              <a:gd name="connsiteX3" fmla="*/ 1814199 w 1825758"/>
              <a:gd name="connsiteY3" fmla="*/ 393259 h 1919927"/>
              <a:gd name="connsiteX4" fmla="*/ 1736926 w 1825758"/>
              <a:gd name="connsiteY4" fmla="*/ 689473 h 1919927"/>
              <a:gd name="connsiteX5" fmla="*/ 1426748 w 1825758"/>
              <a:gd name="connsiteY5" fmla="*/ 872006 h 1919927"/>
              <a:gd name="connsiteX6" fmla="*/ 1363437 w 1825758"/>
              <a:gd name="connsiteY6" fmla="*/ 1694024 h 1919927"/>
              <a:gd name="connsiteX7" fmla="*/ 667276 w 1825758"/>
              <a:gd name="connsiteY7" fmla="*/ 1911838 h 1919927"/>
              <a:gd name="connsiteX8" fmla="*/ 152824 w 1825758"/>
              <a:gd name="connsiteY8" fmla="*/ 1771296 h 1919927"/>
              <a:gd name="connsiteX9" fmla="*/ 49472 w 1825758"/>
              <a:gd name="connsiteY9" fmla="*/ 975036 h 1919927"/>
              <a:gd name="connsiteX0" fmla="*/ 49472 w 1825758"/>
              <a:gd name="connsiteY0" fmla="*/ 975036 h 1919927"/>
              <a:gd name="connsiteX1" fmla="*/ 783186 w 1825758"/>
              <a:gd name="connsiteY1" fmla="*/ 76873 h 1919927"/>
              <a:gd name="connsiteX2" fmla="*/ 1427833 w 1825758"/>
              <a:gd name="connsiteY2" fmla="*/ 84166 h 1919927"/>
              <a:gd name="connsiteX3" fmla="*/ 1814199 w 1825758"/>
              <a:gd name="connsiteY3" fmla="*/ 393259 h 1919927"/>
              <a:gd name="connsiteX4" fmla="*/ 1736926 w 1825758"/>
              <a:gd name="connsiteY4" fmla="*/ 689473 h 1919927"/>
              <a:gd name="connsiteX5" fmla="*/ 1452505 w 1825758"/>
              <a:gd name="connsiteY5" fmla="*/ 872006 h 1919927"/>
              <a:gd name="connsiteX6" fmla="*/ 1363437 w 1825758"/>
              <a:gd name="connsiteY6" fmla="*/ 1694024 h 1919927"/>
              <a:gd name="connsiteX7" fmla="*/ 667276 w 1825758"/>
              <a:gd name="connsiteY7" fmla="*/ 1911838 h 1919927"/>
              <a:gd name="connsiteX8" fmla="*/ 152824 w 1825758"/>
              <a:gd name="connsiteY8" fmla="*/ 1771296 h 1919927"/>
              <a:gd name="connsiteX9" fmla="*/ 49472 w 1825758"/>
              <a:gd name="connsiteY9" fmla="*/ 975036 h 1919927"/>
              <a:gd name="connsiteX0" fmla="*/ 58586 w 1834872"/>
              <a:gd name="connsiteY0" fmla="*/ 975036 h 1913864"/>
              <a:gd name="connsiteX1" fmla="*/ 792300 w 1834872"/>
              <a:gd name="connsiteY1" fmla="*/ 76873 h 1913864"/>
              <a:gd name="connsiteX2" fmla="*/ 1436947 w 1834872"/>
              <a:gd name="connsiteY2" fmla="*/ 84166 h 1913864"/>
              <a:gd name="connsiteX3" fmla="*/ 1823313 w 1834872"/>
              <a:gd name="connsiteY3" fmla="*/ 393259 h 1913864"/>
              <a:gd name="connsiteX4" fmla="*/ 1746040 w 1834872"/>
              <a:gd name="connsiteY4" fmla="*/ 689473 h 1913864"/>
              <a:gd name="connsiteX5" fmla="*/ 1461619 w 1834872"/>
              <a:gd name="connsiteY5" fmla="*/ 872006 h 1913864"/>
              <a:gd name="connsiteX6" fmla="*/ 1372551 w 1834872"/>
              <a:gd name="connsiteY6" fmla="*/ 1694024 h 1913864"/>
              <a:gd name="connsiteX7" fmla="*/ 676390 w 1834872"/>
              <a:gd name="connsiteY7" fmla="*/ 1911838 h 1913864"/>
              <a:gd name="connsiteX8" fmla="*/ 136180 w 1834872"/>
              <a:gd name="connsiteY8" fmla="*/ 1603871 h 1913864"/>
              <a:gd name="connsiteX9" fmla="*/ 58586 w 1834872"/>
              <a:gd name="connsiteY9" fmla="*/ 975036 h 1913864"/>
              <a:gd name="connsiteX0" fmla="*/ 58586 w 1834872"/>
              <a:gd name="connsiteY0" fmla="*/ 975036 h 1787778"/>
              <a:gd name="connsiteX1" fmla="*/ 792300 w 1834872"/>
              <a:gd name="connsiteY1" fmla="*/ 76873 h 1787778"/>
              <a:gd name="connsiteX2" fmla="*/ 1436947 w 1834872"/>
              <a:gd name="connsiteY2" fmla="*/ 84166 h 1787778"/>
              <a:gd name="connsiteX3" fmla="*/ 1823313 w 1834872"/>
              <a:gd name="connsiteY3" fmla="*/ 393259 h 1787778"/>
              <a:gd name="connsiteX4" fmla="*/ 1746040 w 1834872"/>
              <a:gd name="connsiteY4" fmla="*/ 689473 h 1787778"/>
              <a:gd name="connsiteX5" fmla="*/ 1461619 w 1834872"/>
              <a:gd name="connsiteY5" fmla="*/ 872006 h 1787778"/>
              <a:gd name="connsiteX6" fmla="*/ 1372551 w 1834872"/>
              <a:gd name="connsiteY6" fmla="*/ 1694024 h 1787778"/>
              <a:gd name="connsiteX7" fmla="*/ 676390 w 1834872"/>
              <a:gd name="connsiteY7" fmla="*/ 1744413 h 1787778"/>
              <a:gd name="connsiteX8" fmla="*/ 136180 w 1834872"/>
              <a:gd name="connsiteY8" fmla="*/ 1603871 h 1787778"/>
              <a:gd name="connsiteX9" fmla="*/ 58586 w 1834872"/>
              <a:gd name="connsiteY9" fmla="*/ 975036 h 1787778"/>
              <a:gd name="connsiteX0" fmla="*/ 58586 w 1834872"/>
              <a:gd name="connsiteY0" fmla="*/ 975036 h 1765159"/>
              <a:gd name="connsiteX1" fmla="*/ 792300 w 1834872"/>
              <a:gd name="connsiteY1" fmla="*/ 76873 h 1765159"/>
              <a:gd name="connsiteX2" fmla="*/ 1436947 w 1834872"/>
              <a:gd name="connsiteY2" fmla="*/ 84166 h 1765159"/>
              <a:gd name="connsiteX3" fmla="*/ 1823313 w 1834872"/>
              <a:gd name="connsiteY3" fmla="*/ 393259 h 1765159"/>
              <a:gd name="connsiteX4" fmla="*/ 1746040 w 1834872"/>
              <a:gd name="connsiteY4" fmla="*/ 689473 h 1765159"/>
              <a:gd name="connsiteX5" fmla="*/ 1461619 w 1834872"/>
              <a:gd name="connsiteY5" fmla="*/ 872006 h 1765159"/>
              <a:gd name="connsiteX6" fmla="*/ 1385430 w 1834872"/>
              <a:gd name="connsiteY6" fmla="*/ 1655387 h 1765159"/>
              <a:gd name="connsiteX7" fmla="*/ 676390 w 1834872"/>
              <a:gd name="connsiteY7" fmla="*/ 1744413 h 1765159"/>
              <a:gd name="connsiteX8" fmla="*/ 136180 w 1834872"/>
              <a:gd name="connsiteY8" fmla="*/ 1603871 h 1765159"/>
              <a:gd name="connsiteX9" fmla="*/ 58586 w 1834872"/>
              <a:gd name="connsiteY9" fmla="*/ 975036 h 1765159"/>
              <a:gd name="connsiteX0" fmla="*/ 58586 w 1834872"/>
              <a:gd name="connsiteY0" fmla="*/ 975036 h 1823825"/>
              <a:gd name="connsiteX1" fmla="*/ 792300 w 1834872"/>
              <a:gd name="connsiteY1" fmla="*/ 76873 h 1823825"/>
              <a:gd name="connsiteX2" fmla="*/ 1436947 w 1834872"/>
              <a:gd name="connsiteY2" fmla="*/ 84166 h 1823825"/>
              <a:gd name="connsiteX3" fmla="*/ 1823313 w 1834872"/>
              <a:gd name="connsiteY3" fmla="*/ 393259 h 1823825"/>
              <a:gd name="connsiteX4" fmla="*/ 1746040 w 1834872"/>
              <a:gd name="connsiteY4" fmla="*/ 689473 h 1823825"/>
              <a:gd name="connsiteX5" fmla="*/ 1461619 w 1834872"/>
              <a:gd name="connsiteY5" fmla="*/ 872006 h 1823825"/>
              <a:gd name="connsiteX6" fmla="*/ 1385430 w 1834872"/>
              <a:gd name="connsiteY6" fmla="*/ 1655387 h 1823825"/>
              <a:gd name="connsiteX7" fmla="*/ 676390 w 1834872"/>
              <a:gd name="connsiteY7" fmla="*/ 1821686 h 1823825"/>
              <a:gd name="connsiteX8" fmla="*/ 136180 w 1834872"/>
              <a:gd name="connsiteY8" fmla="*/ 1603871 h 1823825"/>
              <a:gd name="connsiteX9" fmla="*/ 58586 w 1834872"/>
              <a:gd name="connsiteY9" fmla="*/ 975036 h 18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4872" h="1823825">
                <a:moveTo>
                  <a:pt x="58586" y="975036"/>
                </a:moveTo>
                <a:cubicBezTo>
                  <a:pt x="167939" y="720536"/>
                  <a:pt x="562573" y="225351"/>
                  <a:pt x="792300" y="76873"/>
                </a:cubicBezTo>
                <a:cubicBezTo>
                  <a:pt x="1022027" y="-71605"/>
                  <a:pt x="1265112" y="31435"/>
                  <a:pt x="1436947" y="84166"/>
                </a:cubicBezTo>
                <a:cubicBezTo>
                  <a:pt x="1608782" y="136897"/>
                  <a:pt x="1788969" y="313839"/>
                  <a:pt x="1823313" y="393259"/>
                </a:cubicBezTo>
                <a:cubicBezTo>
                  <a:pt x="1857657" y="472679"/>
                  <a:pt x="1810615" y="609682"/>
                  <a:pt x="1746040" y="689473"/>
                </a:cubicBezTo>
                <a:cubicBezTo>
                  <a:pt x="1681465" y="769264"/>
                  <a:pt x="1510988" y="680970"/>
                  <a:pt x="1461619" y="872006"/>
                </a:cubicBezTo>
                <a:cubicBezTo>
                  <a:pt x="1412250" y="1063042"/>
                  <a:pt x="1539913" y="1490668"/>
                  <a:pt x="1385430" y="1655387"/>
                </a:cubicBezTo>
                <a:cubicBezTo>
                  <a:pt x="1230947" y="1820106"/>
                  <a:pt x="884598" y="1830272"/>
                  <a:pt x="676390" y="1821686"/>
                </a:cubicBezTo>
                <a:cubicBezTo>
                  <a:pt x="468182" y="1813100"/>
                  <a:pt x="269198" y="1777176"/>
                  <a:pt x="136180" y="1603871"/>
                </a:cubicBezTo>
                <a:cubicBezTo>
                  <a:pt x="3162" y="1430566"/>
                  <a:pt x="-50767" y="1229536"/>
                  <a:pt x="58586" y="97503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cxnSp>
        <p:nvCxnSpPr>
          <p:cNvPr id="6" name="直線コネクタ 5"/>
          <p:cNvCxnSpPr>
            <a:cxnSpLocks/>
            <a:stCxn id="4" idx="1"/>
          </p:cNvCxnSpPr>
          <p:nvPr/>
        </p:nvCxnSpPr>
        <p:spPr>
          <a:xfrm flipH="1" flipV="1">
            <a:off x="386047" y="3462825"/>
            <a:ext cx="733714" cy="2389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E46C968B-4C6B-464D-A52C-8CDB74164D08}"/>
              </a:ext>
            </a:extLst>
          </p:cNvPr>
          <p:cNvSpPr txBox="1"/>
          <p:nvPr/>
        </p:nvSpPr>
        <p:spPr bwMode="auto">
          <a:xfrm>
            <a:off x="8173266" y="4372193"/>
            <a:ext cx="789764" cy="355855"/>
          </a:xfrm>
          <a:prstGeom prst="rect">
            <a:avLst/>
          </a:pr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algn="ct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明朝" charset="0"/>
              </a:rPr>
              <a:t>胃瘻</a:t>
            </a:r>
          </a:p>
        </p:txBody>
      </p:sp>
      <p:sp>
        <p:nvSpPr>
          <p:cNvPr id="63" name="正方形/長方形 6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581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経鼻咽頭エアウェイ</a:t>
            </a:r>
            <a:r>
              <a:rPr lang="ja-JP" altLang="en-US" sz="2401" dirty="0"/>
              <a:t>（経鼻エアウェイ）</a:t>
            </a:r>
            <a:endParaRPr lang="ja-JP" altLang="en-US" sz="2799" dirty="0"/>
          </a:p>
        </p:txBody>
      </p:sp>
      <p:sp>
        <p:nvSpPr>
          <p:cNvPr id="7" name="Line 6">
            <a:extLst>
              <a:ext uri="{FF2B5EF4-FFF2-40B4-BE49-F238E27FC236}">
                <a16:creationId xmlns:a16="http://schemas.microsoft.com/office/drawing/2014/main" id="{4D35C976-58A5-4D60-ACD5-D1931A3C5F43}"/>
              </a:ext>
            </a:extLst>
          </p:cNvPr>
          <p:cNvSpPr>
            <a:spLocks noChangeShapeType="1"/>
          </p:cNvSpPr>
          <p:nvPr/>
        </p:nvSpPr>
        <p:spPr bwMode="auto">
          <a:xfrm flipH="1" flipV="1">
            <a:off x="6573840" y="3734597"/>
            <a:ext cx="1" cy="627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8" name="図 5">
            <a:extLst>
              <a:ext uri="{FF2B5EF4-FFF2-40B4-BE49-F238E27FC236}">
                <a16:creationId xmlns:a16="http://schemas.microsoft.com/office/drawing/2014/main" id="{40CABFA1-88CD-41DA-B414-B94401FE4913}"/>
              </a:ext>
            </a:extLst>
          </p:cNvPr>
          <p:cNvPicPr>
            <a:picLocks noChangeAspect="1"/>
          </p:cNvPicPr>
          <p:nvPr/>
        </p:nvPicPr>
        <p:blipFill rotWithShape="1">
          <a:blip r:embed="rId3">
            <a:extLst>
              <a:ext uri="{28A0092B-C50C-407E-A947-70E740481C1C}">
                <a14:useLocalDpi xmlns:a14="http://schemas.microsoft.com/office/drawing/2010/main" val="0"/>
              </a:ext>
            </a:extLst>
          </a:blip>
          <a:srcRect t="11166" b="28630"/>
          <a:stretch/>
        </p:blipFill>
        <p:spPr bwMode="auto">
          <a:xfrm>
            <a:off x="1776314" y="1587500"/>
            <a:ext cx="6210499" cy="4902200"/>
          </a:xfrm>
          <a:prstGeom prst="rect">
            <a:avLst/>
          </a:prstGeom>
          <a:extLst>
            <a:ext uri="{909E8E84-426E-40DD-AFC4-6F175D3DCCD1}">
              <a14:hiddenFill xmlns:a14="http://schemas.microsoft.com/office/drawing/2010/main">
                <a:solidFill>
                  <a:srgbClr val="FFFFFF"/>
                </a:solidFill>
              </a14:hiddenFill>
            </a:ext>
          </a:extLst>
        </p:spPr>
      </p:pic>
      <p:sp>
        <p:nvSpPr>
          <p:cNvPr id="9" name="テキスト ボックス 7">
            <a:extLst>
              <a:ext uri="{FF2B5EF4-FFF2-40B4-BE49-F238E27FC236}">
                <a16:creationId xmlns:a16="http://schemas.microsoft.com/office/drawing/2014/main" id="{2D0E9B6E-6392-4AFA-A68A-177F168D0D05}"/>
              </a:ext>
            </a:extLst>
          </p:cNvPr>
          <p:cNvSpPr txBox="1">
            <a:spLocks noChangeArrowheads="1"/>
          </p:cNvSpPr>
          <p:nvPr/>
        </p:nvSpPr>
        <p:spPr bwMode="auto">
          <a:xfrm>
            <a:off x="2039938" y="1307070"/>
            <a:ext cx="3712612"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ja-JP" altLang="en-US" sz="1400" dirty="0">
                <a:latin typeface="メイリオ" panose="020B0604030504040204" pitchFamily="50" charset="-128"/>
                <a:ea typeface="メイリオ" panose="020B0604030504040204" pitchFamily="50" charset="-128"/>
              </a:rPr>
              <a:t>改良型　平成</a:t>
            </a:r>
            <a:r>
              <a:rPr lang="en-US" altLang="ja-JP" sz="1400" dirty="0">
                <a:latin typeface="メイリオ" panose="020B0604030504040204" pitchFamily="50" charset="-128"/>
                <a:ea typeface="メイリオ" panose="020B0604030504040204" pitchFamily="50" charset="-128"/>
              </a:rPr>
              <a:t>27</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11</a:t>
            </a:r>
            <a:r>
              <a:rPr lang="ja-JP" altLang="en-US" sz="1400" dirty="0">
                <a:latin typeface="メイリオ" panose="020B0604030504040204" pitchFamily="50" charset="-128"/>
                <a:ea typeface="メイリオ" panose="020B0604030504040204" pitchFamily="50" charset="-128"/>
              </a:rPr>
              <a:t>月発売</a:t>
            </a:r>
          </a:p>
        </p:txBody>
      </p:sp>
      <p:pic>
        <p:nvPicPr>
          <p:cNvPr id="10" name="図 5">
            <a:extLst>
              <a:ext uri="{FF2B5EF4-FFF2-40B4-BE49-F238E27FC236}">
                <a16:creationId xmlns:a16="http://schemas.microsoft.com/office/drawing/2014/main" id="{9A39CCAA-BBDD-4A4D-802E-118C45A26916}"/>
              </a:ext>
            </a:extLst>
          </p:cNvPr>
          <p:cNvPicPr>
            <a:picLocks noChangeAspect="1"/>
          </p:cNvPicPr>
          <p:nvPr/>
        </p:nvPicPr>
        <p:blipFill rotWithShape="1">
          <a:blip r:embed="rId3">
            <a:extLst>
              <a:ext uri="{28A0092B-C50C-407E-A947-70E740481C1C}">
                <a14:useLocalDpi xmlns:a14="http://schemas.microsoft.com/office/drawing/2010/main" val="0"/>
              </a:ext>
            </a:extLst>
          </a:blip>
          <a:srcRect l="77525" t="2170" r="2103" b="93855"/>
          <a:stretch/>
        </p:blipFill>
        <p:spPr bwMode="auto">
          <a:xfrm>
            <a:off x="7986813" y="1397001"/>
            <a:ext cx="1092199" cy="27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7">
            <a:extLst>
              <a:ext uri="{FF2B5EF4-FFF2-40B4-BE49-F238E27FC236}">
                <a16:creationId xmlns:a16="http://schemas.microsoft.com/office/drawing/2014/main" id="{2D0E9B6E-6392-4AFA-A68A-177F168D0D05}"/>
              </a:ext>
            </a:extLst>
          </p:cNvPr>
          <p:cNvSpPr txBox="1">
            <a:spLocks noChangeArrowheads="1"/>
          </p:cNvSpPr>
          <p:nvPr/>
        </p:nvSpPr>
        <p:spPr bwMode="auto">
          <a:xfrm>
            <a:off x="7502986" y="6556044"/>
            <a:ext cx="1721979" cy="248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en-US" altLang="ja-JP" sz="1000" dirty="0">
                <a:latin typeface="メイリオ" panose="020B0604030504040204" pitchFamily="50" charset="-128"/>
                <a:ea typeface="メイリオ" panose="020B0604030504040204" pitchFamily="50" charset="-128"/>
              </a:rPr>
              <a:t>©2020 KOKEN CO.</a:t>
            </a:r>
            <a:r>
              <a:rPr lang="ja-JP" altLang="en-US"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LTD.</a:t>
            </a:r>
            <a:endParaRPr lang="ja-JP" altLang="en-US" sz="10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1839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障害児に実施される代表的な経管栄養法</a:t>
            </a:r>
          </a:p>
        </p:txBody>
      </p:sp>
      <p:sp>
        <p:nvSpPr>
          <p:cNvPr id="61" name="Rectangle 2">
            <a:extLst>
              <a:ext uri="{FF2B5EF4-FFF2-40B4-BE49-F238E27FC236}">
                <a16:creationId xmlns:a16="http://schemas.microsoft.com/office/drawing/2014/main" id="{D8F1BFA2-3A0D-483F-BA3D-3043F04D53A3}"/>
              </a:ext>
            </a:extLst>
          </p:cNvPr>
          <p:cNvSpPr txBox="1">
            <a:spLocks noChangeArrowheads="1"/>
          </p:cNvSpPr>
          <p:nvPr/>
        </p:nvSpPr>
        <p:spPr bwMode="auto">
          <a:xfrm>
            <a:off x="741324" y="1744928"/>
            <a:ext cx="4323224" cy="47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800100" indent="-34290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0" indent="0">
              <a:lnSpc>
                <a:spcPct val="114000"/>
              </a:lnSpc>
              <a:spcBef>
                <a:spcPct val="20000"/>
              </a:spcBef>
            </a:pPr>
            <a:r>
              <a:rPr lang="ja-JP" altLang="en-US" sz="2000" dirty="0">
                <a:latin typeface="Meiryo" panose="020B0604030504040204" pitchFamily="34" charset="-128"/>
                <a:ea typeface="Meiryo" panose="020B0604030504040204" pitchFamily="34" charset="-128"/>
              </a:rPr>
              <a:t>● 間歇的経管栄養</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 口腔ネラトン</a:t>
            </a:r>
            <a:r>
              <a:rPr lang="en-US" altLang="ja-JP" sz="2000" dirty="0">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経口胃管）</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口腔→胃</a:t>
            </a:r>
          </a:p>
          <a:p>
            <a:pPr marL="0" indent="0">
              <a:lnSpc>
                <a:spcPct val="114000"/>
              </a:lnSpc>
              <a:spcBef>
                <a:spcPct val="20000"/>
              </a:spcBef>
            </a:pPr>
            <a:r>
              <a:rPr lang="ja-JP" altLang="en-US" sz="2000" dirty="0">
                <a:latin typeface="Meiryo" panose="020B0604030504040204" pitchFamily="34" charset="-128"/>
                <a:ea typeface="Meiryo" panose="020B0604030504040204" pitchFamily="34" charset="-128"/>
              </a:rPr>
              <a:t>● 留置チューブによる経管栄養</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solidFill>
                  <a:srgbClr val="FF3399"/>
                </a:solidFill>
                <a:latin typeface="Meiryo" panose="020B0604030504040204" pitchFamily="34" charset="-128"/>
                <a:ea typeface="Meiryo" panose="020B0604030504040204" pitchFamily="34" charset="-128"/>
              </a:rPr>
              <a:t>◆経鼻胃管</a:t>
            </a:r>
            <a:br>
              <a:rPr lang="en-US" altLang="ja-JP" sz="2000" dirty="0">
                <a:solidFill>
                  <a:srgbClr val="FF3399"/>
                </a:solidFill>
                <a:latin typeface="Meiryo" panose="020B0604030504040204" pitchFamily="34" charset="-128"/>
                <a:ea typeface="Meiryo" panose="020B0604030504040204" pitchFamily="34" charset="-128"/>
              </a:rPr>
            </a:br>
            <a:r>
              <a:rPr lang="en-US" altLang="ja-JP" sz="2000" dirty="0">
                <a:solidFill>
                  <a:srgbClr val="FF3399"/>
                </a:solidFill>
                <a:latin typeface="Meiryo" panose="020B0604030504040204" pitchFamily="34" charset="-128"/>
                <a:ea typeface="Meiryo" panose="020B0604030504040204" pitchFamily="34" charset="-128"/>
              </a:rPr>
              <a:t>		</a:t>
            </a:r>
            <a:r>
              <a:rPr lang="ja-JP" altLang="en-US" sz="2000" dirty="0">
                <a:solidFill>
                  <a:srgbClr val="FF3399"/>
                </a:solidFill>
                <a:latin typeface="Meiryo" panose="020B0604030504040204" pitchFamily="34" charset="-128"/>
                <a:ea typeface="Meiryo" panose="020B0604030504040204" pitchFamily="34" charset="-128"/>
              </a:rPr>
              <a:t>鼻腔→胃</a:t>
            </a:r>
            <a:br>
              <a:rPr lang="en-US" altLang="ja-JP" sz="2000" dirty="0">
                <a:solidFill>
                  <a:srgbClr val="FF3399"/>
                </a:solidFill>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◆経鼻空腸チューブ</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鼻腔→胃→空腸</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solidFill>
                  <a:srgbClr val="1022FF"/>
                </a:solidFill>
                <a:latin typeface="Meiryo" panose="020B0604030504040204" pitchFamily="34" charset="-128"/>
                <a:ea typeface="Meiryo" panose="020B0604030504040204" pitchFamily="34" charset="-128"/>
              </a:rPr>
              <a:t>◆胃瘻チューブ</a:t>
            </a:r>
            <a:br>
              <a:rPr lang="en-US" altLang="ja-JP" sz="2000" dirty="0">
                <a:solidFill>
                  <a:srgbClr val="1022FF"/>
                </a:solidFill>
                <a:latin typeface="Meiryo" panose="020B0604030504040204" pitchFamily="34" charset="-128"/>
                <a:ea typeface="Meiryo" panose="020B0604030504040204" pitchFamily="34" charset="-128"/>
              </a:rPr>
            </a:br>
            <a:r>
              <a:rPr lang="en-US" altLang="ja-JP" sz="2000" dirty="0">
                <a:solidFill>
                  <a:srgbClr val="1022FF"/>
                </a:solidFill>
                <a:latin typeface="Meiryo" panose="020B0604030504040204" pitchFamily="34" charset="-128"/>
                <a:ea typeface="Meiryo" panose="020B0604030504040204" pitchFamily="34" charset="-128"/>
              </a:rPr>
              <a:t>		</a:t>
            </a:r>
            <a:r>
              <a:rPr lang="ja-JP" altLang="en-US" sz="2000" dirty="0">
                <a:solidFill>
                  <a:srgbClr val="1022FF"/>
                </a:solidFill>
                <a:latin typeface="Meiryo" panose="020B0604030504040204" pitchFamily="34" charset="-128"/>
                <a:ea typeface="Meiryo" panose="020B0604030504040204" pitchFamily="34" charset="-128"/>
              </a:rPr>
              <a:t>瘻孔→胃</a:t>
            </a:r>
            <a:br>
              <a:rPr lang="en-US" altLang="ja-JP" sz="2000" dirty="0">
                <a:solidFill>
                  <a:srgbClr val="1022FF"/>
                </a:solidFill>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瘻孔→胃→空腸</a:t>
            </a:r>
          </a:p>
          <a:p>
            <a:pPr marL="0" indent="0">
              <a:lnSpc>
                <a:spcPct val="114000"/>
              </a:lnSpc>
              <a:spcBef>
                <a:spcPct val="20000"/>
              </a:spcBef>
            </a:pP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◆腸瘻チューブ</a:t>
            </a:r>
            <a:br>
              <a:rPr lang="en-US" altLang="ja-JP" sz="2000" dirty="0">
                <a:latin typeface="Meiryo" panose="020B0604030504040204" pitchFamily="34" charset="-128"/>
                <a:ea typeface="Meiryo" panose="020B0604030504040204" pitchFamily="34" charset="-128"/>
              </a:rPr>
            </a:br>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瘻孔→空腸</a:t>
            </a:r>
            <a:endParaRPr lang="ja-JP" altLang="en-US" sz="2000" dirty="0">
              <a:solidFill>
                <a:srgbClr val="000000"/>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C022D30-BA1D-498D-924A-C4F54F5ABD1F}"/>
              </a:ext>
            </a:extLst>
          </p:cNvPr>
          <p:cNvGrpSpPr/>
          <p:nvPr/>
        </p:nvGrpSpPr>
        <p:grpSpPr>
          <a:xfrm>
            <a:off x="5547076" y="1592265"/>
            <a:ext cx="3677889" cy="4852535"/>
            <a:chOff x="5105400" y="979488"/>
            <a:chExt cx="4455510" cy="5878512"/>
          </a:xfrm>
        </p:grpSpPr>
        <p:pic>
          <p:nvPicPr>
            <p:cNvPr id="62" name="Picture 3">
              <a:extLst>
                <a:ext uri="{FF2B5EF4-FFF2-40B4-BE49-F238E27FC236}">
                  <a16:creationId xmlns:a16="http://schemas.microsoft.com/office/drawing/2014/main" id="{8EA89B92-19A4-40CA-AA2B-765685743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200150"/>
              <a:ext cx="18780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
              <a:extLst>
                <a:ext uri="{FF2B5EF4-FFF2-40B4-BE49-F238E27FC236}">
                  <a16:creationId xmlns:a16="http://schemas.microsoft.com/office/drawing/2014/main" id="{3722EFFB-D635-4AED-83AD-FEBAFD2E8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525" y="4043363"/>
              <a:ext cx="18700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5">
              <a:extLst>
                <a:ext uri="{FF2B5EF4-FFF2-40B4-BE49-F238E27FC236}">
                  <a16:creationId xmlns:a16="http://schemas.microsoft.com/office/drawing/2014/main" id="{39491C03-91E5-48D3-AAF0-CB092FCCC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00150"/>
              <a:ext cx="185896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
              <a:extLst>
                <a:ext uri="{FF2B5EF4-FFF2-40B4-BE49-F238E27FC236}">
                  <a16:creationId xmlns:a16="http://schemas.microsoft.com/office/drawing/2014/main" id="{7C2815CA-C981-41D3-BFA8-8B6516025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4176713"/>
              <a:ext cx="15859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7">
              <a:extLst>
                <a:ext uri="{FF2B5EF4-FFF2-40B4-BE49-F238E27FC236}">
                  <a16:creationId xmlns:a16="http://schemas.microsoft.com/office/drawing/2014/main" id="{F8C48B7C-44CC-4716-A78F-9C38E8548F4C}"/>
                </a:ext>
              </a:extLst>
            </p:cNvPr>
            <p:cNvSpPr txBox="1">
              <a:spLocks noChangeArrowheads="1"/>
            </p:cNvSpPr>
            <p:nvPr/>
          </p:nvSpPr>
          <p:spPr bwMode="auto">
            <a:xfrm>
              <a:off x="5334000" y="979488"/>
              <a:ext cx="1217977" cy="410135"/>
            </a:xfrm>
            <a:prstGeom prst="rect">
              <a:avLst/>
            </a:prstGeom>
            <a:solidFill>
              <a:schemeClr val="bg1"/>
            </a:solidFill>
            <a:ln w="9525">
              <a:solidFill>
                <a:schemeClr val="tx1"/>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latin typeface="Meiryo" panose="020B0604030504040204" pitchFamily="34" charset="-128"/>
                  <a:ea typeface="Meiryo" panose="020B0604030504040204" pitchFamily="34" charset="-128"/>
                </a:rPr>
                <a:t>経口胃管</a:t>
              </a:r>
            </a:p>
          </p:txBody>
        </p:sp>
        <p:sp>
          <p:nvSpPr>
            <p:cNvPr id="67" name="Text Box 8">
              <a:extLst>
                <a:ext uri="{FF2B5EF4-FFF2-40B4-BE49-F238E27FC236}">
                  <a16:creationId xmlns:a16="http://schemas.microsoft.com/office/drawing/2014/main" id="{4F7B661B-D345-4852-920E-0F9251523DE6}"/>
                </a:ext>
              </a:extLst>
            </p:cNvPr>
            <p:cNvSpPr txBox="1">
              <a:spLocks noChangeArrowheads="1"/>
            </p:cNvSpPr>
            <p:nvPr/>
          </p:nvSpPr>
          <p:spPr bwMode="auto">
            <a:xfrm>
              <a:off x="7253288" y="979488"/>
              <a:ext cx="1217977" cy="410135"/>
            </a:xfrm>
            <a:prstGeom prst="rect">
              <a:avLst/>
            </a:prstGeom>
            <a:solidFill>
              <a:schemeClr val="bg1"/>
            </a:solidFill>
            <a:ln w="19050">
              <a:solidFill>
                <a:srgbClr val="FF0066"/>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solidFill>
                    <a:srgbClr val="FF0066"/>
                  </a:solidFill>
                  <a:latin typeface="Meiryo" panose="020B0604030504040204" pitchFamily="34" charset="-128"/>
                  <a:ea typeface="Meiryo" panose="020B0604030504040204" pitchFamily="34" charset="-128"/>
                </a:rPr>
                <a:t>経鼻胃管</a:t>
              </a:r>
            </a:p>
          </p:txBody>
        </p:sp>
        <p:sp>
          <p:nvSpPr>
            <p:cNvPr id="68" name="Text Box 9">
              <a:extLst>
                <a:ext uri="{FF2B5EF4-FFF2-40B4-BE49-F238E27FC236}">
                  <a16:creationId xmlns:a16="http://schemas.microsoft.com/office/drawing/2014/main" id="{EBEF186C-5E8C-4A2E-B2B2-A5A0F53B81BA}"/>
                </a:ext>
              </a:extLst>
            </p:cNvPr>
            <p:cNvSpPr txBox="1">
              <a:spLocks noChangeArrowheads="1"/>
            </p:cNvSpPr>
            <p:nvPr/>
          </p:nvSpPr>
          <p:spPr bwMode="auto">
            <a:xfrm>
              <a:off x="5197475" y="3890963"/>
              <a:ext cx="1963678" cy="410135"/>
            </a:xfrm>
            <a:prstGeom prst="rect">
              <a:avLst/>
            </a:prstGeom>
            <a:solidFill>
              <a:schemeClr val="bg1"/>
            </a:solidFill>
            <a:ln w="19050">
              <a:solidFill>
                <a:srgbClr val="000090"/>
              </a:solidFill>
              <a:miter lim="800000"/>
              <a:headEnd/>
              <a:tailEnd/>
            </a:ln>
          </p:spPr>
          <p:txBody>
            <a:bodyPr wrap="non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dirty="0">
                  <a:solidFill>
                    <a:srgbClr val="1022FF"/>
                  </a:solidFill>
                  <a:latin typeface="Meiryo" panose="020B0604030504040204" pitchFamily="34" charset="-128"/>
                  <a:ea typeface="Meiryo" panose="020B0604030504040204" pitchFamily="34" charset="-128"/>
                </a:rPr>
                <a:t>胃瘻チューブ</a:t>
              </a:r>
            </a:p>
          </p:txBody>
        </p:sp>
        <p:sp>
          <p:nvSpPr>
            <p:cNvPr id="69" name="Text Box 10">
              <a:extLst>
                <a:ext uri="{FF2B5EF4-FFF2-40B4-BE49-F238E27FC236}">
                  <a16:creationId xmlns:a16="http://schemas.microsoft.com/office/drawing/2014/main" id="{E0BB7E60-5FE4-407C-81B0-668DB4ADCD0C}"/>
                </a:ext>
              </a:extLst>
            </p:cNvPr>
            <p:cNvSpPr txBox="1">
              <a:spLocks noChangeArrowheads="1"/>
            </p:cNvSpPr>
            <p:nvPr/>
          </p:nvSpPr>
          <p:spPr bwMode="auto">
            <a:xfrm>
              <a:off x="7253288" y="3890963"/>
              <a:ext cx="2307622" cy="410135"/>
            </a:xfrm>
            <a:prstGeom prst="rect">
              <a:avLst/>
            </a:prstGeom>
            <a:solidFill>
              <a:schemeClr val="bg1"/>
            </a:solidFill>
            <a:ln w="9525">
              <a:solidFill>
                <a:schemeClr val="tx1"/>
              </a:solidFill>
              <a:miter lim="800000"/>
              <a:headEnd/>
              <a:tailEnd/>
            </a:ln>
          </p:spPr>
          <p:txBody>
            <a:bodyPr wrap="square" lIns="0" rIns="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a:latin typeface="Meiryo" panose="020B0604030504040204" pitchFamily="34" charset="-128"/>
                  <a:ea typeface="Meiryo" panose="020B0604030504040204" pitchFamily="34" charset="-128"/>
                </a:rPr>
                <a:t>経鼻空腸チューブ</a:t>
              </a:r>
            </a:p>
          </p:txBody>
        </p:sp>
        <p:sp>
          <p:nvSpPr>
            <p:cNvPr id="70" name="アーチ 69">
              <a:extLst>
                <a:ext uri="{FF2B5EF4-FFF2-40B4-BE49-F238E27FC236}">
                  <a16:creationId xmlns:a16="http://schemas.microsoft.com/office/drawing/2014/main" id="{50518BA9-7B73-4B02-BACE-04F9D73528D5}"/>
                </a:ext>
              </a:extLst>
            </p:cNvPr>
            <p:cNvSpPr/>
            <p:nvPr/>
          </p:nvSpPr>
          <p:spPr>
            <a:xfrm rot="19037890">
              <a:off x="5564188" y="6149975"/>
              <a:ext cx="382587" cy="200025"/>
            </a:xfrm>
            <a:prstGeom prst="blockArc">
              <a:avLst/>
            </a:prstGeom>
            <a:solidFill>
              <a:srgbClr val="FFFFFF"/>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sz="1600">
                <a:solidFill>
                  <a:schemeClr val="tx1"/>
                </a:solidFill>
                <a:latin typeface="Meiryo" panose="020B0604030504040204" pitchFamily="34" charset="-128"/>
                <a:ea typeface="Meiryo" panose="020B0604030504040204" pitchFamily="34" charset="-128"/>
              </a:endParaRPr>
            </a:p>
          </p:txBody>
        </p:sp>
      </p:grpSp>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89676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4FA0B96-8F9A-49CA-9A6B-6CAB0B92B349}"/>
              </a:ext>
            </a:extLst>
          </p:cNvPr>
          <p:cNvGrpSpPr/>
          <p:nvPr/>
        </p:nvGrpSpPr>
        <p:grpSpPr>
          <a:xfrm>
            <a:off x="3125658" y="1775590"/>
            <a:ext cx="5213101" cy="4948451"/>
            <a:chOff x="3358427" y="1742281"/>
            <a:chExt cx="5213101" cy="4948451"/>
          </a:xfrm>
        </p:grpSpPr>
        <p:pic>
          <p:nvPicPr>
            <p:cNvPr id="15" name="Picture 9">
              <a:extLst>
                <a:ext uri="{FF2B5EF4-FFF2-40B4-BE49-F238E27FC236}">
                  <a16:creationId xmlns:a16="http://schemas.microsoft.com/office/drawing/2014/main" id="{A20817A6-2B8E-4D0A-9C7F-6B09B23EA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427" y="1742281"/>
              <a:ext cx="4660446" cy="494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40DCB4E3-903B-4398-87D1-FE7E7E4C0B71}"/>
                </a:ext>
              </a:extLst>
            </p:cNvPr>
            <p:cNvSpPr>
              <a:spLocks noChangeArrowheads="1"/>
            </p:cNvSpPr>
            <p:nvPr/>
          </p:nvSpPr>
          <p:spPr bwMode="auto">
            <a:xfrm>
              <a:off x="7010145" y="4249814"/>
              <a:ext cx="842962" cy="382587"/>
            </a:xfrm>
            <a:prstGeom prst="rect">
              <a:avLst/>
            </a:prstGeom>
            <a:noFill/>
            <a:ln w="19050">
              <a:solidFill>
                <a:srgbClr val="0000FF"/>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D961CCF-7538-44D8-9616-7F879F8F96D5}"/>
                </a:ext>
              </a:extLst>
            </p:cNvPr>
            <p:cNvSpPr txBox="1"/>
            <p:nvPr/>
          </p:nvSpPr>
          <p:spPr>
            <a:xfrm>
              <a:off x="7003078" y="4753051"/>
              <a:ext cx="1568450" cy="646113"/>
            </a:xfrm>
            <a:prstGeom prst="rect">
              <a:avLst/>
            </a:prstGeom>
            <a:solidFill>
              <a:srgbClr val="FFFFFF"/>
            </a:solidFill>
            <a:ln w="12700">
              <a:solidFill>
                <a:schemeClr val="tx1"/>
              </a:solidFill>
            </a:ln>
          </p:spPr>
          <p:txBody>
            <a:bodyPr wrap="none" bIns="0" anchor="ctr" anchorCtr="0">
              <a:noAutofit/>
            </a:bodyPr>
            <a:lstStyle/>
            <a:p>
              <a:pPr algn="ct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経胃瘻的</a:t>
              </a:r>
              <a:endParaRPr lang="en-US" altLang="ja-JP" dirty="0">
                <a:solidFill>
                  <a:prstClr val="black"/>
                </a:solidFill>
                <a:latin typeface="Meiryo" panose="020B0604030504040204" pitchFamily="34" charset="-128"/>
                <a:ea typeface="Meiryo" panose="020B0604030504040204" pitchFamily="34" charset="-128"/>
                <a:cs typeface="ＭＳ Ｐ明朝" charset="0"/>
              </a:endParaRPr>
            </a:p>
            <a:p>
              <a:pPr algn="ctr" defTabSz="914324">
                <a:defRPr/>
              </a:pPr>
              <a:r>
                <a:rPr lang="ja-JP" altLang="en-US" dirty="0">
                  <a:solidFill>
                    <a:prstClr val="black"/>
                  </a:solidFill>
                  <a:latin typeface="Meiryo" panose="020B0604030504040204" pitchFamily="34" charset="-128"/>
                  <a:ea typeface="Meiryo" panose="020B0604030504040204" pitchFamily="34" charset="-128"/>
                  <a:cs typeface="ＭＳ Ｐ明朝" charset="0"/>
                </a:rPr>
                <a:t>空腸チューブ</a:t>
              </a:r>
            </a:p>
          </p:txBody>
        </p:sp>
        <p:sp>
          <p:nvSpPr>
            <p:cNvPr id="19" name="正方形/長方形 18">
              <a:extLst>
                <a:ext uri="{FF2B5EF4-FFF2-40B4-BE49-F238E27FC236}">
                  <a16:creationId xmlns:a16="http://schemas.microsoft.com/office/drawing/2014/main" id="{8E766DEF-9416-43D9-8EB9-517937763136}"/>
                </a:ext>
              </a:extLst>
            </p:cNvPr>
            <p:cNvSpPr>
              <a:spLocks noChangeArrowheads="1"/>
            </p:cNvSpPr>
            <p:nvPr/>
          </p:nvSpPr>
          <p:spPr bwMode="auto">
            <a:xfrm>
              <a:off x="3389022" y="2713703"/>
              <a:ext cx="1149350" cy="339213"/>
            </a:xfrm>
            <a:prstGeom prst="rect">
              <a:avLst/>
            </a:prstGeom>
            <a:noFill/>
            <a:ln w="19050">
              <a:solidFill>
                <a:srgbClr val="FF0066"/>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grpSp>
      <p:sp>
        <p:nvSpPr>
          <p:cNvPr id="3" name="テキスト プレースホルダー 2">
            <a:extLst>
              <a:ext uri="{FF2B5EF4-FFF2-40B4-BE49-F238E27FC236}">
                <a16:creationId xmlns:a16="http://schemas.microsoft.com/office/drawing/2014/main" id="{73DBB6BB-D38B-4E99-B0AA-85978CDD5842}"/>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経鼻胃管と胃瘻の利点と欠点</a:t>
            </a:r>
          </a:p>
        </p:txBody>
      </p:sp>
      <p:sp>
        <p:nvSpPr>
          <p:cNvPr id="16" name="テキスト ボックス 3">
            <a:extLst>
              <a:ext uri="{FF2B5EF4-FFF2-40B4-BE49-F238E27FC236}">
                <a16:creationId xmlns:a16="http://schemas.microsoft.com/office/drawing/2014/main" id="{961EA9F9-C733-4B5C-91A3-B774229F33E5}"/>
              </a:ext>
            </a:extLst>
          </p:cNvPr>
          <p:cNvSpPr txBox="1">
            <a:spLocks noChangeArrowheads="1"/>
          </p:cNvSpPr>
          <p:nvPr/>
        </p:nvSpPr>
        <p:spPr bwMode="auto">
          <a:xfrm>
            <a:off x="651543" y="3327940"/>
            <a:ext cx="3625491" cy="32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lnSpc>
                <a:spcPct val="114000"/>
              </a:lnSpc>
              <a:defRPr/>
            </a:pPr>
            <a:r>
              <a:rPr lang="ja-JP" altLang="en-US" sz="2000" b="1" dirty="0">
                <a:solidFill>
                  <a:srgbClr val="FF3399"/>
                </a:solidFill>
                <a:latin typeface="Meiryo" panose="020B0604030504040204" pitchFamily="34" charset="-128"/>
                <a:ea typeface="Meiryo" panose="020B0604030504040204" pitchFamily="34" charset="-128"/>
              </a:rPr>
              <a:t>経鼻胃管</a:t>
            </a:r>
            <a:endParaRPr lang="en-US" altLang="ja-JP" sz="2000" b="1"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多くの場合は挿入が簡便</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鼻腔から胃までの挿入が困難</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a:t>
            </a:r>
            <a:r>
              <a:rPr lang="en-US" altLang="ja-JP" sz="1800" dirty="0">
                <a:solidFill>
                  <a:prstClr val="black"/>
                </a:solidFill>
                <a:latin typeface="Meiryo" panose="020B0604030504040204" pitchFamily="34" charset="-128"/>
                <a:ea typeface="Meiryo" panose="020B0604030504040204" pitchFamily="34" charset="-128"/>
              </a:rPr>
              <a:t> </a:t>
            </a:r>
            <a:r>
              <a:rPr lang="ja-JP" altLang="en-US" sz="1800" dirty="0">
                <a:solidFill>
                  <a:prstClr val="black"/>
                </a:solidFill>
                <a:latin typeface="Meiryo" panose="020B0604030504040204" pitchFamily="34" charset="-128"/>
                <a:ea typeface="Meiryo" panose="020B0604030504040204" pitchFamily="34" charset="-128"/>
              </a:rPr>
              <a:t>な場合がある</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a:t>
            </a:r>
            <a:r>
              <a:rPr lang="en-US" altLang="ja-JP" sz="1800" dirty="0">
                <a:solidFill>
                  <a:prstClr val="black"/>
                </a:solidFill>
                <a:latin typeface="Meiryo" panose="020B0604030504040204" pitchFamily="34" charset="-128"/>
                <a:ea typeface="Meiryo" panose="020B0604030504040204" pitchFamily="34" charset="-128"/>
              </a:rPr>
              <a:t>1</a:t>
            </a:r>
            <a:r>
              <a:rPr lang="ja-JP" altLang="en-US" sz="1800" dirty="0">
                <a:solidFill>
                  <a:prstClr val="black"/>
                </a:solidFill>
                <a:latin typeface="Meiryo" panose="020B0604030504040204" pitchFamily="34" charset="-128"/>
                <a:ea typeface="Meiryo" panose="020B0604030504040204" pitchFamily="34" charset="-128"/>
              </a:rPr>
              <a:t>～</a:t>
            </a:r>
            <a:r>
              <a:rPr lang="en-US" altLang="ja-JP" sz="1800" dirty="0">
                <a:solidFill>
                  <a:prstClr val="black"/>
                </a:solidFill>
                <a:latin typeface="Meiryo" panose="020B0604030504040204" pitchFamily="34" charset="-128"/>
                <a:ea typeface="Meiryo" panose="020B0604030504040204" pitchFamily="34" charset="-128"/>
              </a:rPr>
              <a:t>2</a:t>
            </a:r>
            <a:r>
              <a:rPr lang="ja-JP" altLang="en-US" sz="1800" dirty="0">
                <a:solidFill>
                  <a:prstClr val="black"/>
                </a:solidFill>
                <a:latin typeface="Meiryo" panose="020B0604030504040204" pitchFamily="34" charset="-128"/>
                <a:ea typeface="Meiryo" panose="020B0604030504040204" pitchFamily="34" charset="-128"/>
              </a:rPr>
              <a:t>週間毎交換が必要</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管が胃瘻よりも細いので</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a:t>
            </a:r>
            <a:r>
              <a:rPr lang="en-US" altLang="ja-JP" sz="1800" dirty="0">
                <a:solidFill>
                  <a:prstClr val="black"/>
                </a:solidFill>
                <a:latin typeface="Meiryo" panose="020B0604030504040204" pitchFamily="34" charset="-128"/>
                <a:ea typeface="Meiryo" panose="020B0604030504040204" pitchFamily="34" charset="-128"/>
              </a:rPr>
              <a:t> </a:t>
            </a:r>
            <a:r>
              <a:rPr lang="ja-JP" altLang="en-US" sz="1800" dirty="0">
                <a:solidFill>
                  <a:prstClr val="black"/>
                </a:solidFill>
                <a:latin typeface="Meiryo" panose="020B0604030504040204" pitchFamily="34" charset="-128"/>
                <a:ea typeface="Meiryo" panose="020B0604030504040204" pitchFamily="34" charset="-128"/>
              </a:rPr>
              <a:t>栄養剤等が詰まりやすい</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管が抜けやすい</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a:t>
            </a:r>
            <a:r>
              <a:rPr lang="en-US" altLang="ja-JP" sz="1800" dirty="0">
                <a:solidFill>
                  <a:prstClr val="black"/>
                </a:solidFill>
                <a:latin typeface="Meiryo" panose="020B0604030504040204" pitchFamily="34" charset="-128"/>
                <a:ea typeface="Meiryo" panose="020B0604030504040204" pitchFamily="34" charset="-128"/>
              </a:rPr>
              <a:t> </a:t>
            </a:r>
            <a:r>
              <a:rPr lang="ja-JP" altLang="en-US" sz="1800" dirty="0">
                <a:solidFill>
                  <a:prstClr val="black"/>
                </a:solidFill>
                <a:latin typeface="Meiryo" panose="020B0604030504040204" pitchFamily="34" charset="-128"/>
                <a:ea typeface="Meiryo" panose="020B0604030504040204" pitchFamily="34" charset="-128"/>
              </a:rPr>
              <a:t>注入中に管が抜けかかると</a:t>
            </a:r>
            <a:endParaRPr lang="en-US" altLang="ja-JP" sz="1800" dirty="0">
              <a:solidFill>
                <a:prstClr val="black"/>
              </a:solidFill>
              <a:latin typeface="Meiryo" panose="020B0604030504040204" pitchFamily="34" charset="-128"/>
              <a:ea typeface="Meiryo" panose="020B0604030504040204" pitchFamily="34" charset="-128"/>
            </a:endParaRPr>
          </a:p>
          <a:p>
            <a:pPr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　</a:t>
            </a:r>
            <a:r>
              <a:rPr lang="en-US" altLang="ja-JP" sz="1800" dirty="0">
                <a:solidFill>
                  <a:prstClr val="black"/>
                </a:solidFill>
                <a:latin typeface="Meiryo" panose="020B0604030504040204" pitchFamily="34" charset="-128"/>
                <a:ea typeface="Meiryo" panose="020B0604030504040204" pitchFamily="34" charset="-128"/>
              </a:rPr>
              <a:t> </a:t>
            </a:r>
            <a:r>
              <a:rPr lang="ja-JP" altLang="en-US" sz="1800" dirty="0">
                <a:solidFill>
                  <a:prstClr val="black"/>
                </a:solidFill>
                <a:latin typeface="Meiryo" panose="020B0604030504040204" pitchFamily="34" charset="-128"/>
                <a:ea typeface="Meiryo" panose="020B0604030504040204" pitchFamily="34" charset="-128"/>
              </a:rPr>
              <a:t>重大な事故につながりやすい</a:t>
            </a:r>
            <a:endParaRPr lang="en-US" altLang="ja-JP" sz="1800" dirty="0">
              <a:solidFill>
                <a:prstClr val="black"/>
              </a:solidFill>
              <a:latin typeface="Meiryo" panose="020B0604030504040204" pitchFamily="34" charset="-128"/>
              <a:ea typeface="Meiryo" panose="020B0604030504040204" pitchFamily="34" charset="-128"/>
            </a:endParaRPr>
          </a:p>
        </p:txBody>
      </p:sp>
      <p:sp>
        <p:nvSpPr>
          <p:cNvPr id="17" name="テキスト ボックス 4">
            <a:extLst>
              <a:ext uri="{FF2B5EF4-FFF2-40B4-BE49-F238E27FC236}">
                <a16:creationId xmlns:a16="http://schemas.microsoft.com/office/drawing/2014/main" id="{CFFAEBD1-8822-45DD-BAA7-EC2018461D30}"/>
              </a:ext>
            </a:extLst>
          </p:cNvPr>
          <p:cNvSpPr txBox="1">
            <a:spLocks noChangeArrowheads="1"/>
          </p:cNvSpPr>
          <p:nvPr/>
        </p:nvSpPr>
        <p:spPr bwMode="auto">
          <a:xfrm>
            <a:off x="5778268" y="1584120"/>
            <a:ext cx="3459397" cy="230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091" indent="-265091" algn="just" defTabSz="914324">
              <a:lnSpc>
                <a:spcPct val="114000"/>
              </a:lnSpc>
              <a:defRPr/>
            </a:pPr>
            <a:r>
              <a:rPr lang="ja-JP" altLang="en-US" sz="1800" b="1" dirty="0">
                <a:solidFill>
                  <a:srgbClr val="000090"/>
                </a:solidFill>
                <a:latin typeface="Meiryo" panose="020B0604030504040204" pitchFamily="34" charset="-128"/>
                <a:ea typeface="Meiryo" panose="020B0604030504040204" pitchFamily="34" charset="-128"/>
              </a:rPr>
              <a:t>胃瘻</a:t>
            </a:r>
            <a:endParaRPr lang="en-US" altLang="ja-JP" sz="1800" b="1" dirty="0">
              <a:solidFill>
                <a:prstClr val="black"/>
              </a:solidFill>
              <a:latin typeface="Meiryo" panose="020B0604030504040204" pitchFamily="34" charset="-128"/>
              <a:ea typeface="Meiryo" panose="020B0604030504040204" pitchFamily="34" charset="-128"/>
            </a:endParaRPr>
          </a:p>
          <a:p>
            <a:pPr marL="265091" indent="-265091" algn="just"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○抜けにくい</a:t>
            </a:r>
            <a:endParaRPr lang="en-US" altLang="ja-JP" sz="1800" dirty="0">
              <a:solidFill>
                <a:prstClr val="black"/>
              </a:solidFill>
              <a:latin typeface="Meiryo" panose="020B0604030504040204" pitchFamily="34" charset="-128"/>
              <a:ea typeface="Meiryo" panose="020B0604030504040204" pitchFamily="34" charset="-128"/>
            </a:endParaRPr>
          </a:p>
          <a:p>
            <a:pPr marL="265091" indent="-265091" algn="just"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○胃瘻ボタンや胃瘻チューブの交換が</a:t>
            </a:r>
            <a:r>
              <a:rPr lang="en-US" altLang="ja-JP" sz="1800" dirty="0">
                <a:solidFill>
                  <a:prstClr val="black"/>
                </a:solidFill>
                <a:latin typeface="Meiryo" panose="020B0604030504040204" pitchFamily="34" charset="-128"/>
                <a:ea typeface="Meiryo" panose="020B0604030504040204" pitchFamily="34" charset="-128"/>
              </a:rPr>
              <a:t>3-6</a:t>
            </a:r>
            <a:r>
              <a:rPr lang="ja-JP" altLang="en-US" sz="1800" dirty="0">
                <a:solidFill>
                  <a:prstClr val="black"/>
                </a:solidFill>
                <a:latin typeface="Meiryo" panose="020B0604030504040204" pitchFamily="34" charset="-128"/>
                <a:ea typeface="Meiryo" panose="020B0604030504040204" pitchFamily="34" charset="-128"/>
              </a:rPr>
              <a:t>ヶ月毎でよい</a:t>
            </a:r>
            <a:endParaRPr lang="en-US" altLang="ja-JP" sz="1800" dirty="0">
              <a:solidFill>
                <a:prstClr val="black"/>
              </a:solidFill>
              <a:latin typeface="Meiryo" panose="020B0604030504040204" pitchFamily="34" charset="-128"/>
              <a:ea typeface="Meiryo" panose="020B0604030504040204" pitchFamily="34" charset="-128"/>
            </a:endParaRPr>
          </a:p>
          <a:p>
            <a:pPr marL="265091" indent="-265091" algn="just"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●造設時に手術が必要</a:t>
            </a:r>
            <a:endParaRPr lang="en-US" altLang="ja-JP" sz="1800" dirty="0">
              <a:solidFill>
                <a:prstClr val="black"/>
              </a:solidFill>
              <a:latin typeface="Meiryo" panose="020B0604030504040204" pitchFamily="34" charset="-128"/>
              <a:ea typeface="Meiryo" panose="020B0604030504040204" pitchFamily="34" charset="-128"/>
            </a:endParaRPr>
          </a:p>
          <a:p>
            <a:pPr marL="265091" indent="-265091" algn="just" defTabSz="914324">
              <a:lnSpc>
                <a:spcPct val="114000"/>
              </a:lnSpc>
              <a:defRPr/>
            </a:pPr>
            <a:r>
              <a:rPr lang="ja-JP" altLang="en-US" sz="1800" dirty="0">
                <a:solidFill>
                  <a:prstClr val="black"/>
                </a:solidFill>
                <a:latin typeface="Meiryo" panose="020B0604030504040204" pitchFamily="34" charset="-128"/>
                <a:ea typeface="Meiryo" panose="020B0604030504040204" pitchFamily="34" charset="-128"/>
              </a:rPr>
              <a:t>●合併症（皮膚のトラブルや腹膜炎等）のリスクがある</a:t>
            </a:r>
          </a:p>
        </p:txBody>
      </p:sp>
      <p:sp>
        <p:nvSpPr>
          <p:cNvPr id="21" name="テキスト ボックス 20">
            <a:extLst>
              <a:ext uri="{FF2B5EF4-FFF2-40B4-BE49-F238E27FC236}">
                <a16:creationId xmlns:a16="http://schemas.microsoft.com/office/drawing/2014/main" id="{8E360BA8-39D9-4DC6-8818-8A10767DE7F5}"/>
              </a:ext>
            </a:extLst>
          </p:cNvPr>
          <p:cNvSpPr txBox="1">
            <a:spLocks noChangeArrowheads="1"/>
          </p:cNvSpPr>
          <p:nvPr/>
        </p:nvSpPr>
        <p:spPr bwMode="auto">
          <a:xfrm>
            <a:off x="668340" y="1568013"/>
            <a:ext cx="3505457" cy="1015663"/>
          </a:xfrm>
          <a:prstGeom prst="rect">
            <a:avLst/>
          </a:prstGeom>
          <a:solidFill>
            <a:srgbClr val="A3D8FF"/>
          </a:solidFill>
          <a:ln w="9525">
            <a:noFill/>
            <a:miter lim="800000"/>
            <a:headEnd/>
            <a:tailEnd/>
          </a:ln>
          <a:effectLst>
            <a:outerShdw blurRad="40000" dist="20000" dir="5400000" rotWithShape="0">
              <a:srgbClr val="808080">
                <a:alpha val="37999"/>
              </a:srgbClr>
            </a:outerShdw>
          </a:effectLst>
        </p:spPr>
        <p:txBody>
          <a:bodyPr wrap="square" bIns="0" anchor="ctr" anchorCtr="0">
            <a:noAutofit/>
          </a:bodyPr>
          <a:lstStyle/>
          <a:p>
            <a:pPr algn="just" defTabSz="914324">
              <a:defRPr/>
            </a:pPr>
            <a:r>
              <a:rPr lang="ja-JP" altLang="en-US" sz="2000" dirty="0">
                <a:solidFill>
                  <a:prstClr val="black"/>
                </a:solidFill>
                <a:latin typeface="Meiryo" panose="020B0604030504040204" pitchFamily="34" charset="-128"/>
                <a:ea typeface="Meiryo" panose="020B0604030504040204" pitchFamily="34" charset="-128"/>
              </a:rPr>
              <a:t>病院以外の場で生活する場合</a:t>
            </a:r>
            <a:endParaRPr lang="en-US" altLang="ja-JP" sz="2000" dirty="0">
              <a:solidFill>
                <a:prstClr val="black"/>
              </a:solidFill>
              <a:latin typeface="Meiryo" panose="020B0604030504040204" pitchFamily="34" charset="-128"/>
              <a:ea typeface="Meiryo" panose="020B0604030504040204" pitchFamily="34" charset="-128"/>
            </a:endParaRPr>
          </a:p>
          <a:p>
            <a:pPr algn="just" defTabSz="914324">
              <a:defRPr/>
            </a:pPr>
            <a:r>
              <a:rPr lang="ja-JP" altLang="en-US" sz="2000" dirty="0">
                <a:solidFill>
                  <a:prstClr val="black"/>
                </a:solidFill>
                <a:latin typeface="Meiryo" panose="020B0604030504040204" pitchFamily="34" charset="-128"/>
                <a:ea typeface="Meiryo" panose="020B0604030504040204" pitchFamily="34" charset="-128"/>
              </a:rPr>
              <a:t>胃瘻の方が管理しやすく</a:t>
            </a:r>
            <a:endParaRPr lang="en-US" altLang="ja-JP" sz="2000" dirty="0">
              <a:solidFill>
                <a:prstClr val="black"/>
              </a:solidFill>
              <a:latin typeface="Meiryo" panose="020B0604030504040204" pitchFamily="34" charset="-128"/>
              <a:ea typeface="Meiryo" panose="020B0604030504040204" pitchFamily="34" charset="-128"/>
            </a:endParaRPr>
          </a:p>
          <a:p>
            <a:pPr algn="just" defTabSz="914324">
              <a:defRPr/>
            </a:pPr>
            <a:r>
              <a:rPr lang="ja-JP" altLang="en-US" sz="2000" dirty="0">
                <a:solidFill>
                  <a:prstClr val="black"/>
                </a:solidFill>
                <a:latin typeface="Meiryo" panose="020B0604030504040204" pitchFamily="34" charset="-128"/>
                <a:ea typeface="Meiryo" panose="020B0604030504040204" pitchFamily="34" charset="-128"/>
              </a:rPr>
              <a:t>支援者からの受け入れが良い</a:t>
            </a:r>
          </a:p>
        </p:txBody>
      </p:sp>
      <p:sp>
        <p:nvSpPr>
          <p:cNvPr id="12" name="テキスト ボックス 11">
            <a:extLst>
              <a:ext uri="{FF2B5EF4-FFF2-40B4-BE49-F238E27FC236}">
                <a16:creationId xmlns:a16="http://schemas.microsoft.com/office/drawing/2014/main" id="{D54FC766-06DF-44C9-918A-37ACE0A3B34E}"/>
              </a:ext>
            </a:extLst>
          </p:cNvPr>
          <p:cNvSpPr txBox="1"/>
          <p:nvPr/>
        </p:nvSpPr>
        <p:spPr bwMode="auto">
          <a:xfrm>
            <a:off x="6777377" y="4283123"/>
            <a:ext cx="842962" cy="382587"/>
          </a:xfrm>
          <a:prstGeom prst="rect">
            <a:avLst/>
          </a:pr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wrap="none" tIns="72000" bIns="0" anchor="ctr" anchorCtr="0">
            <a:noAutofit/>
          </a:bodyPr>
          <a:lstStyle/>
          <a:p>
            <a:pPr algn="ct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明朝" charset="0"/>
              </a:rPr>
              <a:t>胃瘻</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509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ja-JP" altLang="en-US"/>
              <a:t>６－２　経</a:t>
            </a:r>
            <a:r>
              <a:rPr lang="ja-JP" altLang="en-US" dirty="0"/>
              <a:t>鼻経管栄養の管理</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経鼻胃管の抜去防止</a:t>
            </a:r>
            <a:endParaRPr lang="en-US" altLang="ja-JP" sz="2799" dirty="0"/>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40" y="2674130"/>
            <a:ext cx="8593136" cy="1616949"/>
          </a:xfrm>
          <a:prstGeom prst="rect">
            <a:avLst/>
          </a:prstGeom>
          <a:solidFill>
            <a:schemeClr val="accent6">
              <a:lumMod val="20000"/>
              <a:lumOff val="80000"/>
            </a:schemeClr>
          </a:solidFill>
          <a:ln w="9525">
            <a:solidFill>
              <a:srgbClr val="0070C0"/>
            </a:solidFill>
            <a:miter lim="800000"/>
            <a:headEnd/>
            <a:tailEnd/>
          </a:ln>
          <a:effectLst/>
        </p:spPr>
        <p:txBody>
          <a:bodyPr tIns="0" bIns="0" anchor="ctr"/>
          <a:lstStyle/>
          <a:p>
            <a:pPr marL="176198" indent="-176198" algn="just">
              <a:lnSpc>
                <a:spcPct val="114000"/>
              </a:lnSpc>
              <a:spcAft>
                <a:spcPts val="599"/>
              </a:spcAft>
              <a:buFont typeface="Wingdings" charset="2"/>
              <a:buChar char="l"/>
              <a:defRPr/>
            </a:pPr>
            <a:r>
              <a:rPr lang="ja-JP" altLang="en-US" sz="1499" dirty="0">
                <a:solidFill>
                  <a:srgbClr val="000090"/>
                </a:solidFill>
                <a:latin typeface="Meiryo" panose="020B0604030504040204" pitchFamily="34" charset="-128"/>
                <a:ea typeface="Meiryo" panose="020B0604030504040204" pitchFamily="34" charset="-128"/>
                <a:cs typeface="ＭＳ ゴシック" charset="0"/>
              </a:rPr>
              <a:t>経鼻胃管先端をブラブラさせておくと</a:t>
            </a:r>
            <a:r>
              <a:rPr lang="ja-JP" altLang="en-US" sz="1499" b="1" dirty="0">
                <a:solidFill>
                  <a:srgbClr val="000090"/>
                </a:solidFill>
                <a:latin typeface="Meiryo" panose="020B0604030504040204" pitchFamily="34" charset="-128"/>
                <a:ea typeface="Meiryo" panose="020B0604030504040204" pitchFamily="34" charset="-128"/>
                <a:cs typeface="ＭＳ ゴシック" charset="0"/>
              </a:rPr>
              <a:t>更衣の時</a:t>
            </a:r>
            <a:r>
              <a:rPr lang="ja-JP" altLang="en-US" sz="1499" dirty="0">
                <a:solidFill>
                  <a:srgbClr val="000090"/>
                </a:solidFill>
                <a:latin typeface="Meiryo" panose="020B0604030504040204" pitchFamily="34" charset="-128"/>
                <a:ea typeface="Meiryo" panose="020B0604030504040204" pitchFamily="34" charset="-128"/>
                <a:cs typeface="ＭＳ ゴシック" charset="0"/>
              </a:rPr>
              <a:t>などに引っ掛けて抜け易いので、経鼻胃管を束ねて頭や本人の衣類に留めておくとよいです。</a:t>
            </a:r>
            <a:endParaRPr lang="en-US" altLang="ja-JP" sz="1499" dirty="0">
              <a:solidFill>
                <a:srgbClr val="000090"/>
              </a:solidFill>
              <a:latin typeface="Meiryo" panose="020B0604030504040204" pitchFamily="34" charset="-128"/>
              <a:ea typeface="Meiryo" panose="020B0604030504040204" pitchFamily="34" charset="-128"/>
              <a:cs typeface="ＭＳ ゴシック" charset="0"/>
            </a:endParaRPr>
          </a:p>
          <a:p>
            <a:pPr marL="176198" indent="-176198" algn="just">
              <a:lnSpc>
                <a:spcPct val="114000"/>
              </a:lnSpc>
              <a:spcAft>
                <a:spcPts val="599"/>
              </a:spcAft>
              <a:buFont typeface="Wingdings" charset="2"/>
              <a:buChar char="l"/>
              <a:defRPr/>
            </a:pPr>
            <a:r>
              <a:rPr lang="ja-JP" altLang="en-US" sz="1499" b="1" dirty="0">
                <a:solidFill>
                  <a:srgbClr val="000090"/>
                </a:solidFill>
                <a:latin typeface="Meiryo" panose="020B0604030504040204" pitchFamily="34" charset="-128"/>
                <a:ea typeface="Meiryo" panose="020B0604030504040204" pitchFamily="34" charset="-128"/>
                <a:cs typeface="ＭＳ ゴシック" charset="0"/>
              </a:rPr>
              <a:t>鼻の分泌物が多い時</a:t>
            </a:r>
            <a:r>
              <a:rPr lang="ja-JP" altLang="en-US" sz="1499" dirty="0">
                <a:solidFill>
                  <a:srgbClr val="000090"/>
                </a:solidFill>
                <a:latin typeface="Meiryo" panose="020B0604030504040204" pitchFamily="34" charset="-128"/>
                <a:ea typeface="Meiryo" panose="020B0604030504040204" pitchFamily="34" charset="-128"/>
                <a:cs typeface="ＭＳ ゴシック" charset="0"/>
              </a:rPr>
              <a:t>にはテープが剥がれやすいの注意します。</a:t>
            </a:r>
            <a:endParaRPr lang="en-US" altLang="ja-JP" sz="1499" dirty="0">
              <a:solidFill>
                <a:srgbClr val="000090"/>
              </a:solidFill>
              <a:latin typeface="Meiryo" panose="020B0604030504040204" pitchFamily="34" charset="-128"/>
              <a:ea typeface="Meiryo" panose="020B0604030504040204" pitchFamily="34" charset="-128"/>
              <a:cs typeface="ＭＳ ゴシック" charset="0"/>
            </a:endParaRPr>
          </a:p>
          <a:p>
            <a:pPr marL="176198" indent="-176198" algn="just">
              <a:lnSpc>
                <a:spcPct val="114000"/>
              </a:lnSpc>
              <a:spcAft>
                <a:spcPts val="599"/>
              </a:spcAft>
              <a:buFont typeface="Wingdings" charset="2"/>
              <a:buChar char="l"/>
              <a:defRPr/>
            </a:pPr>
            <a:r>
              <a:rPr lang="ja-JP" altLang="en-US" sz="1499" b="1" dirty="0">
                <a:solidFill>
                  <a:srgbClr val="000090"/>
                </a:solidFill>
                <a:latin typeface="Meiryo" panose="020B0604030504040204" pitchFamily="34" charset="-128"/>
                <a:ea typeface="Meiryo" panose="020B0604030504040204" pitchFamily="34" charset="-128"/>
                <a:cs typeface="ＭＳ ゴシック" charset="0"/>
              </a:rPr>
              <a:t>自分で抜く</a:t>
            </a:r>
            <a:r>
              <a:rPr lang="ja-JP" altLang="en-US" sz="1499" dirty="0">
                <a:solidFill>
                  <a:srgbClr val="000090"/>
                </a:solidFill>
                <a:latin typeface="Meiryo" panose="020B0604030504040204" pitchFamily="34" charset="-128"/>
                <a:ea typeface="Meiryo" panose="020B0604030504040204" pitchFamily="34" charset="-128"/>
                <a:cs typeface="ＭＳ ゴシック" charset="0"/>
              </a:rPr>
              <a:t>可能性のある子どもでは、手に</a:t>
            </a:r>
            <a:r>
              <a:rPr lang="ja-JP" altLang="en-US" sz="1499" b="1" dirty="0">
                <a:solidFill>
                  <a:srgbClr val="000090"/>
                </a:solidFill>
                <a:latin typeface="Meiryo" panose="020B0604030504040204" pitchFamily="34" charset="-128"/>
                <a:ea typeface="Meiryo" panose="020B0604030504040204" pitchFamily="34" charset="-128"/>
                <a:cs typeface="ＭＳ ゴシック" charset="0"/>
              </a:rPr>
              <a:t>ミトン手袋</a:t>
            </a:r>
            <a:r>
              <a:rPr lang="ja-JP" altLang="en-US" sz="1499" dirty="0">
                <a:solidFill>
                  <a:srgbClr val="000090"/>
                </a:solidFill>
                <a:latin typeface="Meiryo" panose="020B0604030504040204" pitchFamily="34" charset="-128"/>
                <a:ea typeface="Meiryo" panose="020B0604030504040204" pitchFamily="34" charset="-128"/>
                <a:cs typeface="ＭＳ ゴシック" charset="0"/>
              </a:rPr>
              <a:t>を着けるなどして指先が利かないようにしたり、</a:t>
            </a:r>
            <a:r>
              <a:rPr lang="ja-JP" altLang="en-US" sz="1499" b="1" dirty="0">
                <a:solidFill>
                  <a:srgbClr val="000090"/>
                </a:solidFill>
                <a:latin typeface="Meiryo" panose="020B0604030504040204" pitchFamily="34" charset="-128"/>
                <a:ea typeface="Meiryo" panose="020B0604030504040204" pitchFamily="34" charset="-128"/>
                <a:cs typeface="ＭＳ ゴシック" charset="0"/>
              </a:rPr>
              <a:t>小鼻の脇に経鼻胃管の隙間ができない</a:t>
            </a:r>
            <a:r>
              <a:rPr lang="ja-JP" altLang="en-US" sz="1499" dirty="0">
                <a:solidFill>
                  <a:srgbClr val="000090"/>
                </a:solidFill>
                <a:latin typeface="Meiryo" panose="020B0604030504040204" pitchFamily="34" charset="-128"/>
                <a:ea typeface="Meiryo" panose="020B0604030504040204" pitchFamily="34" charset="-128"/>
                <a:cs typeface="ＭＳ ゴシック" charset="0"/>
              </a:rPr>
              <a:t>ようにテープ固定をするなどの工夫が必要です。</a:t>
            </a:r>
            <a:endParaRPr lang="ja-JP" altLang="en-US" sz="1499" dirty="0">
              <a:solidFill>
                <a:srgbClr val="000090"/>
              </a:solidFill>
              <a:latin typeface="Meiryo" panose="020B0604030504040204" pitchFamily="34" charset="-128"/>
              <a:ea typeface="Meiryo" panose="020B0604030504040204" pitchFamily="34" charset="-128"/>
              <a:cs typeface="ＭＳ Ｐゴシック" charset="0"/>
            </a:endParaRPr>
          </a:p>
        </p:txBody>
      </p:sp>
      <p:sp>
        <p:nvSpPr>
          <p:cNvPr id="6" name="テキスト ボックス 34">
            <a:extLst>
              <a:ext uri="{FF2B5EF4-FFF2-40B4-BE49-F238E27FC236}">
                <a16:creationId xmlns:a16="http://schemas.microsoft.com/office/drawing/2014/main" id="{5F74AD45-F1C9-4771-9F2C-2E057871B81E}"/>
              </a:ext>
            </a:extLst>
          </p:cNvPr>
          <p:cNvSpPr txBox="1">
            <a:spLocks noChangeArrowheads="1"/>
          </p:cNvSpPr>
          <p:nvPr/>
        </p:nvSpPr>
        <p:spPr bwMode="auto">
          <a:xfrm>
            <a:off x="681040" y="1737195"/>
            <a:ext cx="8593136" cy="111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091" indent="-265091" algn="just">
              <a:lnSpc>
                <a:spcPct val="114000"/>
              </a:lnSpc>
              <a:spcAft>
                <a:spcPts val="300"/>
              </a:spcAft>
              <a:buFont typeface="Wingdings" pitchFamily="2" charset="2"/>
              <a:buChar char="u"/>
            </a:pPr>
            <a:r>
              <a:rPr lang="ja-JP" altLang="en-US" sz="1600" dirty="0">
                <a:solidFill>
                  <a:srgbClr val="000000"/>
                </a:solidFill>
                <a:latin typeface="Meiryo" panose="020B0604030504040204" pitchFamily="34" charset="-128"/>
                <a:ea typeface="Meiryo" panose="020B0604030504040204" pitchFamily="34" charset="-128"/>
              </a:rPr>
              <a:t>注入中に抜けると、注入物の誤嚥の危険性が生じます。</a:t>
            </a:r>
            <a:endParaRPr lang="en-US" altLang="ja-JP" sz="1600" dirty="0">
              <a:solidFill>
                <a:srgbClr val="000000"/>
              </a:solidFill>
              <a:latin typeface="Meiryo" panose="020B0604030504040204" pitchFamily="34" charset="-128"/>
              <a:ea typeface="Meiryo" panose="020B0604030504040204" pitchFamily="34" charset="-128"/>
            </a:endParaRPr>
          </a:p>
          <a:p>
            <a:pPr marL="265091" indent="-265091" algn="just">
              <a:lnSpc>
                <a:spcPct val="114000"/>
              </a:lnSpc>
              <a:spcAft>
                <a:spcPts val="300"/>
              </a:spcAft>
              <a:buFont typeface="Wingdings" pitchFamily="2" charset="2"/>
              <a:buChar char="u"/>
            </a:pPr>
            <a:r>
              <a:rPr lang="ja-JP" altLang="en-US" sz="1600" dirty="0">
                <a:solidFill>
                  <a:srgbClr val="000000"/>
                </a:solidFill>
                <a:latin typeface="Meiryo" panose="020B0604030504040204" pitchFamily="34" charset="-128"/>
                <a:ea typeface="Meiryo" panose="020B0604030504040204" pitchFamily="34" charset="-128"/>
              </a:rPr>
              <a:t>経鼻胃管は挿入が困難なケースがあるので、注入していない時でも経鼻胃管が抜けないように充分に注意します。</a:t>
            </a:r>
            <a:endParaRPr lang="en-US" altLang="ja-JP" sz="1600" dirty="0">
              <a:solidFill>
                <a:srgbClr val="000000"/>
              </a:solidFill>
              <a:latin typeface="Meiryo" panose="020B0604030504040204" pitchFamily="34" charset="-128"/>
              <a:ea typeface="Meiryo" panose="020B0604030504040204" pitchFamily="34" charset="-128"/>
            </a:endParaRP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9" y="1348554"/>
            <a:ext cx="4801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2000" dirty="0">
                <a:solidFill>
                  <a:srgbClr val="FF0066"/>
                </a:solidFill>
                <a:latin typeface="Meiryo" panose="020B0604030504040204" pitchFamily="34" charset="-128"/>
                <a:ea typeface="Meiryo" panose="020B0604030504040204" pitchFamily="34" charset="-128"/>
              </a:rPr>
              <a:t>経鼻胃管（チューブ）が抜けないように気をつけます</a:t>
            </a:r>
            <a:endParaRPr lang="en-US" altLang="ja-JP" sz="2000" dirty="0">
              <a:solidFill>
                <a:srgbClr val="FF0066"/>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5CDF3FF5-5E99-4C57-8BDD-C1C019134555}"/>
              </a:ext>
            </a:extLst>
          </p:cNvPr>
          <p:cNvGrpSpPr/>
          <p:nvPr/>
        </p:nvGrpSpPr>
        <p:grpSpPr>
          <a:xfrm>
            <a:off x="4993244" y="4571816"/>
            <a:ext cx="2458605" cy="1769990"/>
            <a:chOff x="4764990" y="4571815"/>
            <a:chExt cx="2458605" cy="1769991"/>
          </a:xfrm>
        </p:grpSpPr>
        <p:pic>
          <p:nvPicPr>
            <p:cNvPr id="9" name="図 26">
              <a:extLst>
                <a:ext uri="{FF2B5EF4-FFF2-40B4-BE49-F238E27FC236}">
                  <a16:creationId xmlns:a16="http://schemas.microsoft.com/office/drawing/2014/main" id="{0DDFC66E-8132-41A3-AEC9-F1877F21A162}"/>
                </a:ext>
              </a:extLst>
            </p:cNvPr>
            <p:cNvPicPr>
              <a:picLocks noChangeAspect="1"/>
            </p:cNvPicPr>
            <p:nvPr/>
          </p:nvPicPr>
          <p:blipFill rotWithShape="1">
            <a:blip r:embed="rId3">
              <a:extLst>
                <a:ext uri="{28A0092B-C50C-407E-A947-70E740481C1C}">
                  <a14:useLocalDpi xmlns:a14="http://schemas.microsoft.com/office/drawing/2010/main"/>
                </a:ext>
              </a:extLst>
            </a:blip>
            <a:srcRect l="4737" b="8494"/>
            <a:stretch/>
          </p:blipFill>
          <p:spPr bwMode="auto">
            <a:xfrm>
              <a:off x="4764990" y="4571815"/>
              <a:ext cx="2458605" cy="1769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平行四辺形 9">
              <a:extLst>
                <a:ext uri="{FF2B5EF4-FFF2-40B4-BE49-F238E27FC236}">
                  <a16:creationId xmlns:a16="http://schemas.microsoft.com/office/drawing/2014/main" id="{93960B16-F68D-4C26-AFD0-69AD43FE6D37}"/>
                </a:ext>
              </a:extLst>
            </p:cNvPr>
            <p:cNvSpPr/>
            <p:nvPr/>
          </p:nvSpPr>
          <p:spPr bwMode="auto">
            <a:xfrm rot="225527">
              <a:off x="5956688" y="4707095"/>
              <a:ext cx="253607" cy="726041"/>
            </a:xfrm>
            <a:prstGeom prst="parallelogram">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latin typeface="メイリオ" panose="020B0604030504040204" pitchFamily="50" charset="-128"/>
                <a:ea typeface="メイリオ" panose="020B0604030504040204" pitchFamily="50" charset="-128"/>
              </a:endParaRPr>
            </a:p>
          </p:txBody>
        </p:sp>
      </p:grpSp>
      <p:sp>
        <p:nvSpPr>
          <p:cNvPr id="11" name="正方形/長方形 35">
            <a:extLst>
              <a:ext uri="{FF2B5EF4-FFF2-40B4-BE49-F238E27FC236}">
                <a16:creationId xmlns:a16="http://schemas.microsoft.com/office/drawing/2014/main" id="{136570F2-47E5-411A-A106-25456F8699AB}"/>
              </a:ext>
            </a:extLst>
          </p:cNvPr>
          <p:cNvSpPr>
            <a:spLocks noChangeArrowheads="1"/>
          </p:cNvSpPr>
          <p:nvPr/>
        </p:nvSpPr>
        <p:spPr bwMode="auto">
          <a:xfrm>
            <a:off x="4669151" y="5950347"/>
            <a:ext cx="1665577" cy="539353"/>
          </a:xfrm>
          <a:prstGeom prst="rect">
            <a:avLst/>
          </a:prstGeom>
          <a:solidFill>
            <a:srgbClr val="FFFFFF"/>
          </a:solidFill>
          <a:ln>
            <a:solidFill>
              <a:srgbClr val="0C53FF"/>
            </a:solidFill>
          </a:ln>
          <a:extLst>
            <a:ext uri="{91240B29-F687-4f45-9708-019B960494DF}">
              <a14:hiddenLine xmlns:a14="http://schemas.microsoft.com/office/drawing/2010/main" xmlns="" w="9525">
                <a:solidFill>
                  <a:srgbClr val="000000"/>
                </a:solidFill>
                <a:miter lim="800000"/>
                <a:headEnd/>
                <a:tailEnd/>
              </a14:hiddenLine>
            </a:ext>
          </a:extLst>
        </p:spPr>
        <p:txBody>
          <a:bodyPr wrap="squar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r>
              <a:rPr lang="ja-JP" altLang="en-US" sz="1600" dirty="0">
                <a:solidFill>
                  <a:srgbClr val="000000"/>
                </a:solidFill>
                <a:latin typeface="メイリオ" panose="020B0604030504040204" pitchFamily="50" charset="-128"/>
                <a:ea typeface="メイリオ" panose="020B0604030504040204" pitchFamily="50" charset="-128"/>
              </a:rPr>
              <a:t>経鼻胃管</a:t>
            </a:r>
            <a:r>
              <a:rPr lang="ja-JP" altLang="en-US" sz="1600" dirty="0">
                <a:latin typeface="メイリオ" panose="020B0604030504040204" pitchFamily="50" charset="-128"/>
                <a:ea typeface="メイリオ" panose="020B0604030504040204" pitchFamily="50" charset="-128"/>
              </a:rPr>
              <a:t>先端を頭に留めておく</a:t>
            </a:r>
          </a:p>
        </p:txBody>
      </p:sp>
      <p:pic>
        <p:nvPicPr>
          <p:cNvPr id="13" name="図 28">
            <a:extLst>
              <a:ext uri="{FF2B5EF4-FFF2-40B4-BE49-F238E27FC236}">
                <a16:creationId xmlns:a16="http://schemas.microsoft.com/office/drawing/2014/main" id="{15CD4176-67F3-44DB-9D81-644D0D2EC9F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0578" y="4567735"/>
            <a:ext cx="2604073" cy="192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正方形/長方形 32">
            <a:extLst>
              <a:ext uri="{FF2B5EF4-FFF2-40B4-BE49-F238E27FC236}">
                <a16:creationId xmlns:a16="http://schemas.microsoft.com/office/drawing/2014/main" id="{5A44B4C6-D00F-402D-ABC4-33B909BBE442}"/>
              </a:ext>
            </a:extLst>
          </p:cNvPr>
          <p:cNvSpPr>
            <a:spLocks noChangeArrowheads="1"/>
          </p:cNvSpPr>
          <p:nvPr/>
        </p:nvSpPr>
        <p:spPr bwMode="auto">
          <a:xfrm>
            <a:off x="2726241" y="4397562"/>
            <a:ext cx="1670397" cy="584775"/>
          </a:xfrm>
          <a:prstGeom prst="rect">
            <a:avLst/>
          </a:prstGeom>
          <a:solidFill>
            <a:srgbClr val="FFFFFF"/>
          </a:solidFill>
          <a:ln>
            <a:solidFill>
              <a:srgbClr val="0C53FF"/>
            </a:solidFill>
          </a:ln>
          <a:extLst>
            <a:ext uri="{91240B29-F687-4f45-9708-019B960494DF}">
              <a14:hiddenLine xmlns:a14="http://schemas.microsoft.com/office/drawing/2010/main" xmlns="" w="9525">
                <a:solidFill>
                  <a:srgbClr val="000000"/>
                </a:solidFill>
                <a:miter lim="800000"/>
                <a:headEnd/>
                <a:tailEnd/>
              </a14:hiddenLine>
            </a:ext>
          </a:extLst>
        </p:spPr>
        <p:txBody>
          <a:bodyPr wrap="squar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ja-JP" altLang="en-US" sz="1600" dirty="0">
                <a:solidFill>
                  <a:srgbClr val="000000"/>
                </a:solidFill>
                <a:latin typeface="メイリオ" panose="020B0604030504040204" pitchFamily="50" charset="-128"/>
                <a:ea typeface="メイリオ" panose="020B0604030504040204" pitchFamily="50" charset="-128"/>
              </a:rPr>
              <a:t>経鼻胃管先端をまとめておく</a:t>
            </a:r>
          </a:p>
        </p:txBody>
      </p:sp>
      <p:sp>
        <p:nvSpPr>
          <p:cNvPr id="15" name="正方形/長方形 14">
            <a:extLst>
              <a:ext uri="{FF2B5EF4-FFF2-40B4-BE49-F238E27FC236}">
                <a16:creationId xmlns:a16="http://schemas.microsoft.com/office/drawing/2014/main" id="{0551FDB7-ABB5-4CD4-AC60-8922B59BA685}"/>
              </a:ext>
            </a:extLst>
          </p:cNvPr>
          <p:cNvSpPr/>
          <p:nvPr/>
        </p:nvSpPr>
        <p:spPr>
          <a:xfrm>
            <a:off x="7187693" y="4397560"/>
            <a:ext cx="1813935" cy="830998"/>
          </a:xfrm>
          <a:prstGeom prst="rect">
            <a:avLst/>
          </a:prstGeom>
          <a:solidFill>
            <a:schemeClr val="bg1"/>
          </a:solidFill>
          <a:ln>
            <a:solidFill>
              <a:srgbClr val="0C53FF"/>
            </a:solidFill>
          </a:ln>
        </p:spPr>
        <p:txBody>
          <a:bodyPr wrap="square" bIns="0" anchor="ctr" anchorCtr="0">
            <a:noAutofit/>
          </a:bodyPr>
          <a:lstStyle/>
          <a:p>
            <a:pPr algn="just"/>
            <a:r>
              <a:rPr lang="ja-JP" altLang="en-US" sz="1600" dirty="0">
                <a:latin typeface="Meiryo" panose="020B0604030504040204" pitchFamily="34" charset="-128"/>
                <a:ea typeface="Meiryo" panose="020B0604030504040204" pitchFamily="34" charset="-128"/>
                <a:cs typeface="ＭＳ ゴシック" charset="0"/>
              </a:rPr>
              <a:t>小鼻の脇に隙間ができないように固定する</a:t>
            </a:r>
            <a:endParaRPr lang="ja-JP" altLang="en-US" sz="1600" dirty="0"/>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18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横たわる, 座る, 犬 が含まれている画像&#10;&#10;自動的に生成された説明">
            <a:extLst>
              <a:ext uri="{FF2B5EF4-FFF2-40B4-BE49-F238E27FC236}">
                <a16:creationId xmlns:a16="http://schemas.microsoft.com/office/drawing/2014/main" id="{F1E1DAF2-22F4-4A44-BF97-6DC4325B6207}"/>
              </a:ext>
            </a:extLst>
          </p:cNvPr>
          <p:cNvPicPr>
            <a:picLocks noChangeAspect="1"/>
          </p:cNvPicPr>
          <p:nvPr/>
        </p:nvPicPr>
        <p:blipFill>
          <a:blip r:embed="rId3"/>
          <a:stretch>
            <a:fillRect/>
          </a:stretch>
        </p:blipFill>
        <p:spPr>
          <a:xfrm>
            <a:off x="1181978" y="3972481"/>
            <a:ext cx="3383000" cy="2023706"/>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経鼻胃管の先端の位置確認（</a:t>
            </a:r>
            <a:r>
              <a:rPr lang="en-US" altLang="ja-JP" sz="2799" dirty="0"/>
              <a:t>1</a:t>
            </a:r>
            <a:r>
              <a:rPr lang="ja-JP" altLang="en-US" sz="2799" dirty="0"/>
              <a:t>）</a:t>
            </a:r>
            <a:endParaRPr lang="en-US" altLang="ja-JP" sz="2799" dirty="0"/>
          </a:p>
        </p:txBody>
      </p:sp>
      <p:sp>
        <p:nvSpPr>
          <p:cNvPr id="6" name="テキスト ボックス 34">
            <a:extLst>
              <a:ext uri="{FF2B5EF4-FFF2-40B4-BE49-F238E27FC236}">
                <a16:creationId xmlns:a16="http://schemas.microsoft.com/office/drawing/2014/main" id="{5F74AD45-F1C9-4771-9F2C-2E057871B81E}"/>
              </a:ext>
            </a:extLst>
          </p:cNvPr>
          <p:cNvSpPr txBox="1">
            <a:spLocks noChangeArrowheads="1"/>
          </p:cNvSpPr>
          <p:nvPr/>
        </p:nvSpPr>
        <p:spPr bwMode="auto">
          <a:xfrm>
            <a:off x="681040" y="2200749"/>
            <a:ext cx="8593136" cy="111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58743" indent="-258743" algn="just" defTabSz="914324">
              <a:lnSpc>
                <a:spcPct val="114000"/>
              </a:lnSpc>
              <a:buFont typeface="Wingdings" pitchFamily="2" charset="2"/>
              <a:buChar char="l"/>
              <a:defRPr/>
            </a:pPr>
            <a:r>
              <a:rPr lang="ja-JP" altLang="en-US" sz="1800" dirty="0">
                <a:solidFill>
                  <a:prstClr val="black"/>
                </a:solidFill>
                <a:latin typeface="Meiryo" panose="020B0604030504040204" pitchFamily="34" charset="-128"/>
                <a:ea typeface="Meiryo" panose="020B0604030504040204" pitchFamily="34" charset="-128"/>
              </a:rPr>
              <a:t>あらかじめ空気を入れておいた</a:t>
            </a:r>
            <a:r>
              <a:rPr lang="en-US" altLang="ja-JP" sz="1800" dirty="0">
                <a:solidFill>
                  <a:prstClr val="black"/>
                </a:solidFill>
                <a:latin typeface="Meiryo" panose="020B0604030504040204" pitchFamily="34" charset="-128"/>
                <a:ea typeface="Meiryo" panose="020B0604030504040204" pitchFamily="34" charset="-128"/>
              </a:rPr>
              <a:t>10〜20ml</a:t>
            </a:r>
            <a:r>
              <a:rPr lang="ja-JP" altLang="en-US" sz="1800" dirty="0">
                <a:solidFill>
                  <a:prstClr val="black"/>
                </a:solidFill>
                <a:latin typeface="Meiryo" panose="020B0604030504040204" pitchFamily="34" charset="-128"/>
                <a:ea typeface="Meiryo" panose="020B0604030504040204" pitchFamily="34" charset="-128"/>
              </a:rPr>
              <a:t>の注射器を経鼻胃管に接続します</a:t>
            </a:r>
            <a:endParaRPr lang="en-US" altLang="ja-JP" sz="1800" dirty="0">
              <a:solidFill>
                <a:prstClr val="black"/>
              </a:solidFill>
              <a:latin typeface="Meiryo" panose="020B0604030504040204" pitchFamily="34" charset="-128"/>
              <a:ea typeface="Meiryo" panose="020B0604030504040204" pitchFamily="34" charset="-128"/>
            </a:endParaRPr>
          </a:p>
          <a:p>
            <a:pPr marL="258743" indent="-258743" algn="just" defTabSz="914324">
              <a:lnSpc>
                <a:spcPct val="114000"/>
              </a:lnSpc>
              <a:buFont typeface="Wingdings" pitchFamily="2" charset="2"/>
              <a:buChar char="l"/>
              <a:defRPr/>
            </a:pPr>
            <a:r>
              <a:rPr lang="en-US" altLang="ja-JP" sz="1800" dirty="0">
                <a:solidFill>
                  <a:prstClr val="black"/>
                </a:solidFill>
                <a:latin typeface="Meiryo" panose="020B0604030504040204" pitchFamily="34" charset="-128"/>
                <a:ea typeface="Meiryo" panose="020B0604030504040204" pitchFamily="34" charset="-128"/>
              </a:rPr>
              <a:t>5〜10ml</a:t>
            </a:r>
            <a:r>
              <a:rPr lang="ja-JP" altLang="en-US" sz="1800" dirty="0">
                <a:solidFill>
                  <a:prstClr val="black"/>
                </a:solidFill>
                <a:latin typeface="Meiryo" panose="020B0604030504040204" pitchFamily="34" charset="-128"/>
                <a:ea typeface="Meiryo" panose="020B0604030504040204" pitchFamily="34" charset="-128"/>
              </a:rPr>
              <a:t>の空気</a:t>
            </a:r>
            <a:r>
              <a:rPr lang="ja-JP" altLang="en-US" sz="1800">
                <a:solidFill>
                  <a:prstClr val="black"/>
                </a:solidFill>
                <a:latin typeface="Meiryo" panose="020B0604030504040204" pitchFamily="34" charset="-128"/>
                <a:ea typeface="Meiryo" panose="020B0604030504040204" pitchFamily="34" charset="-128"/>
              </a:rPr>
              <a:t>をシュ一</a:t>
            </a:r>
            <a:r>
              <a:rPr lang="ja-JP" altLang="en-US" sz="1800" dirty="0">
                <a:solidFill>
                  <a:prstClr val="black"/>
                </a:solidFill>
                <a:latin typeface="Meiryo" panose="020B0604030504040204" pitchFamily="34" charset="-128"/>
                <a:ea typeface="Meiryo" panose="020B0604030504040204" pitchFamily="34" charset="-128"/>
              </a:rPr>
              <a:t>ッと速く入れます。</a:t>
            </a:r>
            <a:endParaRPr lang="en-US" altLang="ja-JP" sz="1800" dirty="0">
              <a:solidFill>
                <a:prstClr val="black"/>
              </a:solidFill>
              <a:latin typeface="Meiryo" panose="020B0604030504040204" pitchFamily="34" charset="-128"/>
              <a:ea typeface="Meiryo" panose="020B0604030504040204" pitchFamily="34" charset="-128"/>
            </a:endParaRPr>
          </a:p>
          <a:p>
            <a:pPr marL="258743" indent="-258743" algn="just" defTabSz="914324">
              <a:lnSpc>
                <a:spcPct val="114000"/>
              </a:lnSpc>
              <a:buFont typeface="Wingdings" pitchFamily="2" charset="2"/>
              <a:buChar char="l"/>
              <a:defRPr/>
            </a:pPr>
            <a:r>
              <a:rPr lang="ja-JP" altLang="en-US" sz="1800" dirty="0">
                <a:solidFill>
                  <a:prstClr val="black"/>
                </a:solidFill>
                <a:latin typeface="Meiryo" panose="020B0604030504040204" pitchFamily="34" charset="-128"/>
                <a:ea typeface="Meiryo" panose="020B0604030504040204" pitchFamily="34" charset="-128"/>
              </a:rPr>
              <a:t>空気が胃に入る音を、腹部にあてた聴診器で確認します。</a:t>
            </a:r>
            <a:endParaRPr lang="en-US" altLang="ja-JP" sz="1800" dirty="0">
              <a:solidFill>
                <a:prstClr val="black"/>
              </a:solidFill>
              <a:latin typeface="Meiryo" panose="020B0604030504040204" pitchFamily="34" charset="-128"/>
              <a:ea typeface="Meiryo" panose="020B0604030504040204" pitchFamily="34" charset="-128"/>
            </a:endParaRP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9" y="1348554"/>
            <a:ext cx="8605837" cy="104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lnSpc>
                <a:spcPct val="125000"/>
              </a:lnSpc>
              <a:defRPr/>
            </a:pPr>
            <a:r>
              <a:rPr lang="ja-JP" altLang="en-US" sz="2000" dirty="0">
                <a:solidFill>
                  <a:srgbClr val="000000"/>
                </a:solidFill>
                <a:latin typeface="Meiryo" panose="020B0604030504040204" pitchFamily="34" charset="-128"/>
                <a:ea typeface="Meiryo" panose="020B0604030504040204" pitchFamily="34" charset="-128"/>
              </a:rPr>
              <a:t>経鼻胃管の先端が胃の中にあることの確認</a:t>
            </a:r>
          </a:p>
          <a:p>
            <a:pPr defTabSz="914324">
              <a:lnSpc>
                <a:spcPct val="125000"/>
              </a:lnSpc>
              <a:defRPr/>
            </a:pPr>
            <a:r>
              <a:rPr lang="ja-JP" altLang="en-US" sz="2000" b="1" dirty="0">
                <a:solidFill>
                  <a:srgbClr val="FF0066"/>
                </a:solidFill>
                <a:latin typeface="Meiryo" panose="020B0604030504040204" pitchFamily="34" charset="-128"/>
                <a:ea typeface="Meiryo" panose="020B0604030504040204" pitchFamily="34" charset="-128"/>
              </a:rPr>
              <a:t>空気注入音の確認</a:t>
            </a:r>
            <a:endParaRPr lang="ja-JP" altLang="en-US" sz="2000" dirty="0">
              <a:solidFill>
                <a:srgbClr val="FF0066"/>
              </a:solidFill>
              <a:latin typeface="Meiryo" panose="020B0604030504040204" pitchFamily="34" charset="-128"/>
              <a:ea typeface="Meiryo" panose="020B0604030504040204" pitchFamily="34" charset="-128"/>
            </a:endParaRPr>
          </a:p>
        </p:txBody>
      </p:sp>
      <p:sp>
        <p:nvSpPr>
          <p:cNvPr id="16" name="Text Box 4">
            <a:extLst>
              <a:ext uri="{FF2B5EF4-FFF2-40B4-BE49-F238E27FC236}">
                <a16:creationId xmlns:a16="http://schemas.microsoft.com/office/drawing/2014/main" id="{148479AC-D3CE-4A15-9DC3-E99A7938ACDC}"/>
              </a:ext>
            </a:extLst>
          </p:cNvPr>
          <p:cNvSpPr txBox="1">
            <a:spLocks noChangeArrowheads="1"/>
          </p:cNvSpPr>
          <p:nvPr/>
        </p:nvSpPr>
        <p:spPr bwMode="auto">
          <a:xfrm>
            <a:off x="5885550" y="5480286"/>
            <a:ext cx="2838476" cy="74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defTabSz="914324">
              <a:defRPr/>
            </a:pPr>
            <a:r>
              <a:rPr lang="en-US" altLang="ja-JP" sz="1600" b="1" dirty="0">
                <a:solidFill>
                  <a:prstClr val="black"/>
                </a:solidFill>
                <a:latin typeface="Meiryo" panose="020B0604030504040204" pitchFamily="34" charset="-128"/>
                <a:ea typeface="Meiryo" panose="020B0604030504040204" pitchFamily="34" charset="-128"/>
              </a:rPr>
              <a:t>【2</a:t>
            </a:r>
            <a:r>
              <a:rPr lang="ja-JP" altLang="en-US" sz="1600" b="1" dirty="0">
                <a:solidFill>
                  <a:prstClr val="black"/>
                </a:solidFill>
                <a:latin typeface="Meiryo" panose="020B0604030504040204" pitchFamily="34" charset="-128"/>
                <a:ea typeface="Meiryo" panose="020B0604030504040204" pitchFamily="34" charset="-128"/>
              </a:rPr>
              <a:t>人用聴診器</a:t>
            </a:r>
            <a:r>
              <a:rPr lang="en-US" altLang="ja-JP" sz="1600" b="1" dirty="0">
                <a:solidFill>
                  <a:prstClr val="black"/>
                </a:solidFill>
                <a:latin typeface="Meiryo" panose="020B0604030504040204" pitchFamily="34" charset="-128"/>
                <a:ea typeface="Meiryo" panose="020B0604030504040204" pitchFamily="34" charset="-128"/>
              </a:rPr>
              <a:t>】</a:t>
            </a:r>
          </a:p>
          <a:p>
            <a:pPr marL="88893" algn="just" defTabSz="914324">
              <a:defRPr/>
            </a:pPr>
            <a:r>
              <a:rPr lang="ja-JP" altLang="en-US" sz="1600" dirty="0">
                <a:solidFill>
                  <a:prstClr val="black"/>
                </a:solidFill>
                <a:latin typeface="Meiryo" panose="020B0604030504040204" pitchFamily="34" charset="-128"/>
                <a:ea typeface="Meiryo" panose="020B0604030504040204" pitchFamily="34" charset="-128"/>
              </a:rPr>
              <a:t>同じ部位に当てて</a:t>
            </a:r>
            <a:r>
              <a:rPr lang="en-US" altLang="ja-JP" sz="1600" dirty="0">
                <a:solidFill>
                  <a:prstClr val="black"/>
                </a:solidFill>
                <a:latin typeface="Meiryo" panose="020B0604030504040204" pitchFamily="34" charset="-128"/>
                <a:ea typeface="Meiryo" panose="020B0604030504040204" pitchFamily="34" charset="-128"/>
              </a:rPr>
              <a:t>2</a:t>
            </a:r>
            <a:r>
              <a:rPr lang="ja-JP" altLang="en-US" sz="1600" dirty="0">
                <a:solidFill>
                  <a:prstClr val="black"/>
                </a:solidFill>
                <a:latin typeface="Meiryo" panose="020B0604030504040204" pitchFamily="34" charset="-128"/>
                <a:ea typeface="Meiryo" panose="020B0604030504040204" pitchFamily="34" charset="-128"/>
              </a:rPr>
              <a:t>人で同時に確認することができるます。</a:t>
            </a:r>
          </a:p>
        </p:txBody>
      </p:sp>
      <p:sp>
        <p:nvSpPr>
          <p:cNvPr id="17" name="テキスト ボックス 5">
            <a:extLst>
              <a:ext uri="{FF2B5EF4-FFF2-40B4-BE49-F238E27FC236}">
                <a16:creationId xmlns:a16="http://schemas.microsoft.com/office/drawing/2014/main" id="{12134E38-7E6C-4947-AE3C-001F9558D983}"/>
              </a:ext>
            </a:extLst>
          </p:cNvPr>
          <p:cNvSpPr txBox="1">
            <a:spLocks noChangeArrowheads="1"/>
          </p:cNvSpPr>
          <p:nvPr/>
        </p:nvSpPr>
        <p:spPr bwMode="auto">
          <a:xfrm>
            <a:off x="1016105" y="3322041"/>
            <a:ext cx="3994150" cy="5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defRPr/>
            </a:pPr>
            <a:r>
              <a:rPr lang="en-US" altLang="ja-JP" sz="1600" b="1" dirty="0">
                <a:solidFill>
                  <a:prstClr val="black"/>
                </a:solidFill>
                <a:latin typeface="Meiryo" panose="020B0604030504040204" pitchFamily="34" charset="-128"/>
                <a:ea typeface="Meiryo" panose="020B0604030504040204" pitchFamily="34" charset="-128"/>
              </a:rPr>
              <a:t>【</a:t>
            </a:r>
            <a:r>
              <a:rPr lang="ja-JP" altLang="en-US" sz="1600" b="1" dirty="0">
                <a:solidFill>
                  <a:prstClr val="black"/>
                </a:solidFill>
                <a:latin typeface="Meiryo" panose="020B0604030504040204" pitchFamily="34" charset="-128"/>
                <a:ea typeface="Meiryo" panose="020B0604030504040204" pitchFamily="34" charset="-128"/>
              </a:rPr>
              <a:t>聴診器をあてる場所</a:t>
            </a:r>
            <a:r>
              <a:rPr lang="en-US" altLang="ja-JP" sz="1600" b="1" dirty="0">
                <a:solidFill>
                  <a:prstClr val="black"/>
                </a:solidFill>
                <a:latin typeface="Meiryo" panose="020B0604030504040204" pitchFamily="34" charset="-128"/>
                <a:ea typeface="Meiryo" panose="020B0604030504040204" pitchFamily="34" charset="-128"/>
              </a:rPr>
              <a:t>】</a:t>
            </a:r>
          </a:p>
          <a:p>
            <a:pPr marL="139688" indent="0" algn="just" defTabSz="914324">
              <a:lnSpc>
                <a:spcPct val="114000"/>
              </a:lnSpc>
              <a:defRPr/>
            </a:pPr>
            <a:r>
              <a:rPr lang="ja-JP" altLang="en-US" sz="1600" dirty="0">
                <a:solidFill>
                  <a:prstClr val="black"/>
                </a:solidFill>
                <a:latin typeface="Meiryo" panose="020B0604030504040204" pitchFamily="34" charset="-128"/>
                <a:ea typeface="Meiryo" panose="020B0604030504040204" pitchFamily="34" charset="-128"/>
              </a:rPr>
              <a:t>左の上腹部で、臍と左の肋弓の間です。</a:t>
            </a:r>
            <a:endParaRPr lang="en-US" altLang="ja-JP" sz="1600" dirty="0">
              <a:solidFill>
                <a:prstClr val="black"/>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3FB52E0C-081A-4D66-B3FF-AA6541B76A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6281914" y="3184151"/>
            <a:ext cx="2026918" cy="2454963"/>
          </a:xfrm>
          <a:prstGeom prst="rect">
            <a:avLst/>
          </a:prstGeom>
        </p:spPr>
      </p:pic>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181806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経鼻胃管の先端の位置確認（</a:t>
            </a:r>
            <a:r>
              <a:rPr lang="en-US" altLang="ja-JP" sz="2799" dirty="0"/>
              <a:t>2</a:t>
            </a:r>
            <a:r>
              <a:rPr lang="ja-JP" altLang="en-US" sz="2799" dirty="0"/>
              <a:t>）</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9" y="1348556"/>
            <a:ext cx="8605837" cy="124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lnSpc>
                <a:spcPct val="125000"/>
              </a:lnSpc>
              <a:defRPr/>
            </a:pPr>
            <a:r>
              <a:rPr lang="ja-JP" altLang="en-US" sz="2000" b="1" dirty="0">
                <a:solidFill>
                  <a:srgbClr val="FF0066"/>
                </a:solidFill>
                <a:latin typeface="Meiryo" panose="020B0604030504040204" pitchFamily="34" charset="-128"/>
                <a:ea typeface="Meiryo" panose="020B0604030504040204" pitchFamily="34" charset="-128"/>
              </a:rPr>
              <a:t>空気注入音の確認</a:t>
            </a:r>
            <a:endParaRPr lang="en-US" altLang="ja-JP" sz="2000" b="1" dirty="0">
              <a:solidFill>
                <a:srgbClr val="FF0066"/>
              </a:solidFill>
              <a:latin typeface="Meiryo" panose="020B0604030504040204" pitchFamily="34" charset="-128"/>
              <a:ea typeface="Meiryo" panose="020B0604030504040204" pitchFamily="34" charset="-128"/>
            </a:endParaRPr>
          </a:p>
          <a:p>
            <a:pPr algn="just" defTabSz="914324">
              <a:defRPr/>
            </a:pPr>
            <a:r>
              <a:rPr lang="ja-JP" altLang="en-US" sz="1800" dirty="0">
                <a:solidFill>
                  <a:prstClr val="black"/>
                </a:solidFill>
                <a:latin typeface="Meiryo" panose="020B0604030504040204" pitchFamily="34" charset="-128"/>
                <a:ea typeface="Meiryo" panose="020B0604030504040204" pitchFamily="34" charset="-128"/>
              </a:rPr>
              <a:t>経鼻胃管の先が気管に入っていたり、食道に戻っている場合でも、</a:t>
            </a:r>
            <a:endParaRPr lang="en-US" altLang="ja-JP" sz="1800" dirty="0">
              <a:solidFill>
                <a:prstClr val="black"/>
              </a:solidFill>
              <a:latin typeface="Meiryo" panose="020B0604030504040204" pitchFamily="34" charset="-128"/>
              <a:ea typeface="Meiryo" panose="020B0604030504040204" pitchFamily="34" charset="-128"/>
            </a:endParaRPr>
          </a:p>
          <a:p>
            <a:pPr algn="just" defTabSz="914324">
              <a:defRPr/>
            </a:pPr>
            <a:r>
              <a:rPr lang="ja-JP" altLang="en-US" sz="1800" dirty="0">
                <a:solidFill>
                  <a:prstClr val="black"/>
                </a:solidFill>
                <a:latin typeface="Meiryo" panose="020B0604030504040204" pitchFamily="34" charset="-128"/>
                <a:ea typeface="Meiryo" panose="020B0604030504040204" pitchFamily="34" charset="-128"/>
              </a:rPr>
              <a:t>空気を注入した音が左上腹部で聞こえることがあることがあります。</a:t>
            </a:r>
            <a:endParaRPr lang="en-US" altLang="ja-JP" sz="1800" dirty="0">
              <a:solidFill>
                <a:prstClr val="black"/>
              </a:solidFill>
              <a:latin typeface="Meiryo" panose="020B0604030504040204" pitchFamily="34" charset="-128"/>
              <a:ea typeface="Meiryo" panose="020B0604030504040204" pitchFamily="34" charset="-128"/>
            </a:endParaRPr>
          </a:p>
          <a:p>
            <a:pPr algn="just" defTabSz="914324">
              <a:defRPr/>
            </a:pPr>
            <a:r>
              <a:rPr lang="ja-JP" altLang="en-US" sz="1800" dirty="0">
                <a:solidFill>
                  <a:prstClr val="black"/>
                </a:solidFill>
                <a:latin typeface="Meiryo" panose="020B0604030504040204" pitchFamily="34" charset="-128"/>
                <a:ea typeface="Meiryo" panose="020B0604030504040204" pitchFamily="34" charset="-128"/>
              </a:rPr>
              <a:t>このような時は音の聞こえ方が普段と違って弱く、しっかり聞こえません。</a:t>
            </a:r>
          </a:p>
          <a:p>
            <a:pPr defTabSz="914324">
              <a:lnSpc>
                <a:spcPct val="125000"/>
              </a:lnSpc>
              <a:defRPr/>
            </a:pPr>
            <a:endParaRPr lang="ja-JP" altLang="en-US" sz="2000" dirty="0">
              <a:solidFill>
                <a:srgbClr val="FF0066"/>
              </a:solidFill>
              <a:latin typeface="Meiryo" panose="020B0604030504040204" pitchFamily="34" charset="-128"/>
              <a:ea typeface="Meiryo" panose="020B0604030504040204" pitchFamily="34" charset="-128"/>
            </a:endParaRPr>
          </a:p>
        </p:txBody>
      </p:sp>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pic>
        <p:nvPicPr>
          <p:cNvPr id="13" name="Picture 3">
            <a:extLst>
              <a:ext uri="{FF2B5EF4-FFF2-40B4-BE49-F238E27FC236}">
                <a16:creationId xmlns:a16="http://schemas.microsoft.com/office/drawing/2014/main" id="{9A4C3426-896E-4534-AC06-2A97BD1C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173" y="2815471"/>
            <a:ext cx="3786790" cy="281286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7">
            <a:extLst>
              <a:ext uri="{FF2B5EF4-FFF2-40B4-BE49-F238E27FC236}">
                <a16:creationId xmlns:a16="http://schemas.microsoft.com/office/drawing/2014/main" id="{F991AD4F-5F82-4944-9181-8E99AFCCBF15}"/>
              </a:ext>
            </a:extLst>
          </p:cNvPr>
          <p:cNvSpPr txBox="1">
            <a:spLocks noChangeArrowheads="1"/>
          </p:cNvSpPr>
          <p:nvPr/>
        </p:nvSpPr>
        <p:spPr bwMode="auto">
          <a:xfrm>
            <a:off x="6253472" y="2875557"/>
            <a:ext cx="1828644" cy="3163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400" dirty="0">
                <a:solidFill>
                  <a:prstClr val="black"/>
                </a:solidFill>
                <a:latin typeface="Meiryo" panose="020B0604030504040204" pitchFamily="34" charset="-128"/>
                <a:ea typeface="Meiryo" panose="020B0604030504040204" pitchFamily="34" charset="-128"/>
              </a:rPr>
              <a:t>聴診器をあてる位置</a:t>
            </a:r>
          </a:p>
        </p:txBody>
      </p:sp>
      <p:sp>
        <p:nvSpPr>
          <p:cNvPr id="15" name="テキスト ボックス 9">
            <a:extLst>
              <a:ext uri="{FF2B5EF4-FFF2-40B4-BE49-F238E27FC236}">
                <a16:creationId xmlns:a16="http://schemas.microsoft.com/office/drawing/2014/main" id="{56EDC25E-FA86-41A7-AEBF-D28608CF68C5}"/>
              </a:ext>
            </a:extLst>
          </p:cNvPr>
          <p:cNvSpPr txBox="1">
            <a:spLocks noChangeArrowheads="1"/>
          </p:cNvSpPr>
          <p:nvPr/>
        </p:nvSpPr>
        <p:spPr bwMode="auto">
          <a:xfrm>
            <a:off x="681038" y="4926088"/>
            <a:ext cx="4399781" cy="100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buClr>
                <a:srgbClr val="629DD1"/>
              </a:buClr>
              <a:defRPr/>
            </a:pPr>
            <a:r>
              <a:rPr lang="ja-JP" altLang="en-US" sz="1800" dirty="0">
                <a:solidFill>
                  <a:prstClr val="black"/>
                </a:solidFill>
                <a:latin typeface="Meiryo" panose="020B0604030504040204" pitchFamily="34" charset="-128"/>
                <a:ea typeface="Meiryo" panose="020B0604030504040204" pitchFamily="34" charset="-128"/>
              </a:rPr>
              <a:t>頸部・上胸部・下胸部・心窩部で注入音を聞き比べ、胃に相当しない部位に最強点があれば先端が胃ではないと判断します。</a:t>
            </a:r>
            <a:endParaRPr lang="en-US" altLang="ja-JP" sz="1800" dirty="0">
              <a:solidFill>
                <a:prstClr val="black"/>
              </a:solidFill>
              <a:latin typeface="Meiryo" panose="020B0604030504040204" pitchFamily="34" charset="-128"/>
              <a:ea typeface="Meiryo" panose="020B0604030504040204" pitchFamily="34" charset="-128"/>
            </a:endParaRPr>
          </a:p>
        </p:txBody>
      </p:sp>
      <p:sp>
        <p:nvSpPr>
          <p:cNvPr id="19" name="Text Box 3">
            <a:extLst>
              <a:ext uri="{FF2B5EF4-FFF2-40B4-BE49-F238E27FC236}">
                <a16:creationId xmlns:a16="http://schemas.microsoft.com/office/drawing/2014/main" id="{21D500CD-4450-4F5F-ACAB-67625A56E322}"/>
              </a:ext>
            </a:extLst>
          </p:cNvPr>
          <p:cNvSpPr txBox="1">
            <a:spLocks noChangeArrowheads="1"/>
          </p:cNvSpPr>
          <p:nvPr/>
        </p:nvSpPr>
        <p:spPr bwMode="auto">
          <a:xfrm>
            <a:off x="690000" y="2895478"/>
            <a:ext cx="4263000" cy="1647730"/>
          </a:xfrm>
          <a:prstGeom prst="rect">
            <a:avLst/>
          </a:prstGeom>
          <a:solidFill>
            <a:srgbClr val="C5E6FF"/>
          </a:solidFill>
          <a:ln w="9525">
            <a:noFill/>
            <a:miter lim="800000"/>
            <a:headEnd/>
            <a:tailEnd/>
          </a:ln>
          <a:effectLst/>
        </p:spPr>
        <p:txBody>
          <a:bodyPr wrap="square">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lgn="just" defTabSz="914324">
              <a:lnSpc>
                <a:spcPct val="114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空気の注入音が、Ａの部分でしっかり聴こえにくい時は、Ｂの部分と聴き比べて、Ｂでの音の方が大きければ、食道か気管に経鼻胃管先端が入っている可能性があります。</a:t>
            </a:r>
          </a:p>
        </p:txBody>
      </p:sp>
      <p:sp>
        <p:nvSpPr>
          <p:cNvPr id="3" name="正方形/長方形 2">
            <a:extLst>
              <a:ext uri="{FF2B5EF4-FFF2-40B4-BE49-F238E27FC236}">
                <a16:creationId xmlns:a16="http://schemas.microsoft.com/office/drawing/2014/main" id="{9D5649ED-8A36-4C23-A888-23FCEE3FB071}"/>
              </a:ext>
            </a:extLst>
          </p:cNvPr>
          <p:cNvSpPr/>
          <p:nvPr/>
        </p:nvSpPr>
        <p:spPr>
          <a:xfrm>
            <a:off x="690000" y="5898251"/>
            <a:ext cx="8584174" cy="369331"/>
          </a:xfrm>
          <a:prstGeom prst="rect">
            <a:avLst/>
          </a:prstGeom>
        </p:spPr>
        <p:txBody>
          <a:bodyPr wrap="square" lIns="0" tIns="0" rIns="0" bIns="0">
            <a:noAutofit/>
          </a:bodyPr>
          <a:lstStyle/>
          <a:p>
            <a:pPr defTabSz="914324">
              <a:buClr>
                <a:srgbClr val="629DD1"/>
              </a:buClr>
              <a:defRPr/>
            </a:pPr>
            <a:r>
              <a:rPr lang="ja-JP" altLang="en-US" dirty="0">
                <a:solidFill>
                  <a:srgbClr val="1022FF"/>
                </a:solidFill>
                <a:latin typeface="Meiryo" panose="020B0604030504040204" pitchFamily="34" charset="-128"/>
                <a:ea typeface="Meiryo" panose="020B0604030504040204" pitchFamily="34" charset="-128"/>
              </a:rPr>
              <a:t>先端が確実に胃内にある時に予め個々の最強点を把握しておくとよいです。</a:t>
            </a:r>
            <a:endParaRPr lang="en-US" altLang="ja-JP" dirty="0">
              <a:solidFill>
                <a:srgbClr val="1022FF"/>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3B6A9992-B6A8-4097-AC4C-54544D5DD1DC}"/>
              </a:ext>
            </a:extLst>
          </p:cNvPr>
          <p:cNvSpPr/>
          <p:nvPr/>
        </p:nvSpPr>
        <p:spPr>
          <a:xfrm>
            <a:off x="4189810" y="3244334"/>
            <a:ext cx="1526380" cy="369332"/>
          </a:xfrm>
          <a:prstGeom prst="rect">
            <a:avLst/>
          </a:prstGeom>
        </p:spPr>
        <p:txBody>
          <a:bodyPr wrap="none">
            <a:spAutoFit/>
          </a:bodyPr>
          <a:lstStyle/>
          <a:p>
            <a:r>
              <a:rPr lang="en-US" altLang="ja-JP" dirty="0"/>
              <a:t>3.</a:t>
            </a:r>
            <a:r>
              <a:rPr lang="ja-JP" altLang="en-US" dirty="0"/>
              <a:t>　気管切開</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761946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a:spLocks noChangeArrowheads="1"/>
          </p:cNvSpPr>
          <p:nvPr/>
        </p:nvSpPr>
        <p:spPr bwMode="auto">
          <a:xfrm>
            <a:off x="6048121" y="1352550"/>
            <a:ext cx="3057247" cy="1559401"/>
          </a:xfrm>
          <a:prstGeom prst="rect">
            <a:avLst/>
          </a:prstGeom>
          <a:gradFill rotWithShape="1">
            <a:gsLst>
              <a:gs pos="0">
                <a:srgbClr val="FFFFFF"/>
              </a:gs>
              <a:gs pos="64000">
                <a:srgbClr val="FFFFFF"/>
              </a:gs>
              <a:gs pos="100000">
                <a:srgbClr val="FFFFFF"/>
              </a:gs>
            </a:gsLst>
            <a:lin ang="5400000" scaled="1"/>
          </a:gradFill>
          <a:ln w="15875">
            <a:solidFill>
              <a:srgbClr val="008000"/>
            </a:solidFill>
            <a:miter lim="800000"/>
            <a:headEnd/>
            <a:tailEnd/>
          </a:ln>
          <a:effectLst/>
        </p:spPr>
        <p:txBody>
          <a:bodyPr wrap="none" anchor="ctr">
            <a:spAutoFit/>
          </a:bodyPr>
          <a:lstStyle/>
          <a:p>
            <a:pPr>
              <a:lnSpc>
                <a:spcPts val="1920"/>
              </a:lnSpc>
              <a:defRPr/>
            </a:pPr>
            <a:r>
              <a:rPr lang="ja-JP" altLang="en-US" sz="1600" dirty="0">
                <a:solidFill>
                  <a:srgbClr val="000000"/>
                </a:solidFill>
                <a:latin typeface="Meiryo" panose="020B0604030504040204" pitchFamily="34" charset="-128"/>
                <a:ea typeface="Meiryo" panose="020B0604030504040204" pitchFamily="34" charset="-128"/>
              </a:rPr>
              <a:t>＊制酸剤の内服や腸液の逆流</a:t>
            </a:r>
            <a:endParaRPr lang="en-US" altLang="ja-JP" sz="1600" dirty="0">
              <a:solidFill>
                <a:srgbClr val="000000"/>
              </a:solidFill>
              <a:latin typeface="Meiryo" panose="020B0604030504040204" pitchFamily="34" charset="-128"/>
              <a:ea typeface="Meiryo" panose="020B0604030504040204" pitchFamily="34" charset="-128"/>
            </a:endParaRPr>
          </a:p>
          <a:p>
            <a:pPr>
              <a:lnSpc>
                <a:spcPts val="1920"/>
              </a:lnSpc>
              <a:defRPr/>
            </a:pPr>
            <a:r>
              <a:rPr lang="ja-JP" altLang="en-US" sz="1600" dirty="0">
                <a:solidFill>
                  <a:srgbClr val="000000"/>
                </a:solidFill>
                <a:latin typeface="Meiryo" panose="020B0604030504040204" pitchFamily="34" charset="-128"/>
                <a:ea typeface="Meiryo" panose="020B0604030504040204" pitchFamily="34" charset="-128"/>
              </a:rPr>
              <a:t>　によって胃液がアルカリ化</a:t>
            </a:r>
            <a:endParaRPr lang="en-US" altLang="ja-JP" sz="1600" dirty="0">
              <a:solidFill>
                <a:srgbClr val="000000"/>
              </a:solidFill>
              <a:latin typeface="Meiryo" panose="020B0604030504040204" pitchFamily="34" charset="-128"/>
              <a:ea typeface="Meiryo" panose="020B0604030504040204" pitchFamily="34" charset="-128"/>
            </a:endParaRPr>
          </a:p>
          <a:p>
            <a:pPr>
              <a:lnSpc>
                <a:spcPts val="1920"/>
              </a:lnSpc>
              <a:defRPr/>
            </a:pPr>
            <a:r>
              <a:rPr lang="ja-JP" altLang="en-US" sz="1600" dirty="0">
                <a:solidFill>
                  <a:srgbClr val="000000"/>
                </a:solidFill>
                <a:latin typeface="Meiryo" panose="020B0604030504040204" pitchFamily="34" charset="-128"/>
                <a:ea typeface="Meiryo" panose="020B0604030504040204" pitchFamily="34" charset="-128"/>
              </a:rPr>
              <a:t>　している可能性があります</a:t>
            </a:r>
            <a:endParaRPr lang="en-US" altLang="ja-JP" sz="1600" dirty="0">
              <a:solidFill>
                <a:srgbClr val="000000"/>
              </a:solidFill>
              <a:latin typeface="Meiryo" panose="020B0604030504040204" pitchFamily="34" charset="-128"/>
              <a:ea typeface="Meiryo" panose="020B0604030504040204" pitchFamily="34" charset="-128"/>
            </a:endParaRPr>
          </a:p>
          <a:p>
            <a:pPr>
              <a:lnSpc>
                <a:spcPts val="1920"/>
              </a:lnSpc>
              <a:defRPr/>
            </a:pPr>
            <a:r>
              <a:rPr lang="ja-JP" altLang="en-US" sz="1600" dirty="0">
                <a:solidFill>
                  <a:srgbClr val="000000"/>
                </a:solidFill>
                <a:latin typeface="Meiryo" panose="020B0604030504040204" pitchFamily="34" charset="-128"/>
                <a:ea typeface="Meiryo" panose="020B0604030504040204" pitchFamily="34" charset="-128"/>
              </a:rPr>
              <a:t>＊胃食道逆流症があると</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　食道内でも</a:t>
            </a:r>
            <a:r>
              <a:rPr lang="en-US" altLang="ja-JP" sz="1600" dirty="0">
                <a:solidFill>
                  <a:srgbClr val="000000"/>
                </a:solidFill>
                <a:latin typeface="Meiryo" panose="020B0604030504040204" pitchFamily="34" charset="-128"/>
                <a:ea typeface="Meiryo" panose="020B0604030504040204" pitchFamily="34" charset="-128"/>
              </a:rPr>
              <a:t>pH4</a:t>
            </a:r>
            <a:r>
              <a:rPr lang="ja-JP" altLang="en-US" sz="1600" dirty="0">
                <a:solidFill>
                  <a:srgbClr val="000000"/>
                </a:solidFill>
                <a:latin typeface="Meiryo" panose="020B0604030504040204" pitchFamily="34" charset="-128"/>
                <a:ea typeface="Meiryo" panose="020B0604030504040204" pitchFamily="34" charset="-128"/>
              </a:rPr>
              <a:t>以下の液が</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　吸引される可能性があります</a:t>
            </a:r>
            <a:endParaRPr lang="en-US" altLang="ja-JP" sz="1600" dirty="0">
              <a:solidFill>
                <a:srgbClr val="000000"/>
              </a:solidFill>
              <a:latin typeface="Meiryo" panose="020B0604030504040204" pitchFamily="34" charset="-128"/>
              <a:ea typeface="Meiryo" panose="020B0604030504040204" pitchFamily="34" charset="-128"/>
            </a:endParaRPr>
          </a:p>
        </p:txBody>
      </p:sp>
      <p:sp>
        <p:nvSpPr>
          <p:cNvPr id="20" name="テキスト ボックス 19"/>
          <p:cNvSpPr txBox="1">
            <a:spLocks noChangeArrowheads="1"/>
          </p:cNvSpPr>
          <p:nvPr/>
        </p:nvSpPr>
        <p:spPr bwMode="auto">
          <a:xfrm>
            <a:off x="5684506" y="3520536"/>
            <a:ext cx="3904465" cy="1631216"/>
          </a:xfrm>
          <a:prstGeom prst="rect">
            <a:avLst/>
          </a:prstGeom>
          <a:gradFill rotWithShape="1">
            <a:gsLst>
              <a:gs pos="0">
                <a:srgbClr val="FFFFFF"/>
              </a:gs>
              <a:gs pos="64000">
                <a:srgbClr val="FFFFFF"/>
              </a:gs>
              <a:gs pos="100000">
                <a:srgbClr val="FFFFFF"/>
              </a:gs>
            </a:gsLst>
            <a:lin ang="5400000" scaled="1"/>
          </a:gradFill>
          <a:ln w="15875">
            <a:solidFill>
              <a:srgbClr val="FF0000"/>
            </a:solidFill>
            <a:round/>
            <a:headEnd/>
            <a:tailEnd/>
          </a:ln>
          <a:effectLst/>
        </p:spPr>
        <p:txBody>
          <a:bodyPr wrap="square" anchor="ctr">
            <a:spAutoFit/>
          </a:bodyPr>
          <a:lstStyle/>
          <a:p>
            <a:pPr>
              <a:defRPr/>
            </a:pPr>
            <a:r>
              <a:rPr lang="ja-JP" altLang="en-US" sz="1600" dirty="0">
                <a:solidFill>
                  <a:srgbClr val="000000"/>
                </a:solidFill>
                <a:latin typeface="Meiryo" panose="020B0604030504040204" pitchFamily="34" charset="-128"/>
                <a:ea typeface="Meiryo" panose="020B0604030504040204" pitchFamily="34" charset="-128"/>
              </a:rPr>
              <a:t>＊経鼻胃管が胃内にあっても胃内容物が</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　吸引されない可能性があります</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＊梨状窩などの下咽頭から液が吸引され</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　る可能性あります</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＊胃食道逆流症があると、食道からも液</a:t>
            </a:r>
            <a:endParaRPr lang="en-US" altLang="ja-JP" sz="1600" dirty="0">
              <a:solidFill>
                <a:srgbClr val="000000"/>
              </a:solidFill>
              <a:latin typeface="Meiryo" panose="020B0604030504040204" pitchFamily="34" charset="-128"/>
              <a:ea typeface="Meiryo" panose="020B0604030504040204" pitchFamily="34" charset="-128"/>
            </a:endParaRPr>
          </a:p>
          <a:p>
            <a:pPr>
              <a:defRPr/>
            </a:pPr>
            <a:r>
              <a:rPr lang="ja-JP" altLang="en-US" sz="1600" dirty="0">
                <a:solidFill>
                  <a:srgbClr val="000000"/>
                </a:solidFill>
                <a:latin typeface="Meiryo" panose="020B0604030504040204" pitchFamily="34" charset="-128"/>
                <a:ea typeface="Meiryo" panose="020B0604030504040204" pitchFamily="34" charset="-128"/>
              </a:rPr>
              <a:t>　が吸引される可能性があります</a:t>
            </a:r>
          </a:p>
        </p:txBody>
      </p:sp>
      <p:sp>
        <p:nvSpPr>
          <p:cNvPr id="13" name="直方体 12"/>
          <p:cNvSpPr/>
          <p:nvPr/>
        </p:nvSpPr>
        <p:spPr>
          <a:xfrm>
            <a:off x="457200" y="3880257"/>
            <a:ext cx="4648200" cy="1828800"/>
          </a:xfrm>
          <a:prstGeom prst="cube">
            <a:avLst>
              <a:gd name="adj" fmla="val 39268"/>
            </a:avLst>
          </a:prstGeom>
          <a:solidFill>
            <a:srgbClr val="A9D18E"/>
          </a:solidFill>
          <a:ln w="12700" cap="flat" cmpd="sng" algn="ctr">
            <a:solidFill>
              <a:srgbClr val="000000"/>
            </a:solidFill>
            <a:prstDash val="solid"/>
            <a:round/>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ja-JP" altLang="en-US" sz="3200" dirty="0">
                <a:solidFill>
                  <a:schemeClr val="tx1"/>
                </a:solidFill>
                <a:latin typeface="Meiryo" panose="020B0604030504040204" pitchFamily="34" charset="-128"/>
                <a:ea typeface="Meiryo" panose="020B0604030504040204" pitchFamily="34" charset="-128"/>
              </a:rPr>
              <a:t>レントゲン撮影</a:t>
            </a:r>
          </a:p>
        </p:txBody>
      </p:sp>
      <p:sp>
        <p:nvSpPr>
          <p:cNvPr id="14" name="直方体 13"/>
          <p:cNvSpPr/>
          <p:nvPr/>
        </p:nvSpPr>
        <p:spPr>
          <a:xfrm>
            <a:off x="609600" y="2889657"/>
            <a:ext cx="4267200" cy="1584960"/>
          </a:xfrm>
          <a:prstGeom prst="cube">
            <a:avLst>
              <a:gd name="adj" fmla="val 38241"/>
            </a:avLst>
          </a:prstGeom>
          <a:solidFill>
            <a:srgbClr val="C7E4F0"/>
          </a:solidFill>
          <a:ln w="38100" cap="flat" cmpd="sng" algn="ctr">
            <a:solidFill>
              <a:srgbClr val="000090"/>
            </a:solidFill>
            <a:prstDash val="solid"/>
            <a:round/>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ja-JP" altLang="en-US" sz="3000" dirty="0">
                <a:solidFill>
                  <a:srgbClr val="000090"/>
                </a:solidFill>
                <a:latin typeface="Meiryo" panose="020B0604030504040204" pitchFamily="34" charset="-128"/>
                <a:ea typeface="Meiryo" panose="020B0604030504040204" pitchFamily="34" charset="-128"/>
              </a:rPr>
              <a:t>空気注入音の確認</a:t>
            </a:r>
            <a:endParaRPr lang="en-US" altLang="ja-JP" sz="3000" dirty="0">
              <a:solidFill>
                <a:srgbClr val="000090"/>
              </a:solidFill>
              <a:latin typeface="Meiryo" panose="020B0604030504040204" pitchFamily="34" charset="-128"/>
              <a:ea typeface="Meiryo" panose="020B0604030504040204" pitchFamily="34" charset="-128"/>
            </a:endParaRPr>
          </a:p>
        </p:txBody>
      </p:sp>
      <p:sp>
        <p:nvSpPr>
          <p:cNvPr id="15" name="直方体 14"/>
          <p:cNvSpPr/>
          <p:nvPr/>
        </p:nvSpPr>
        <p:spPr>
          <a:xfrm>
            <a:off x="1447800" y="2051457"/>
            <a:ext cx="3124200" cy="1371600"/>
          </a:xfrm>
          <a:prstGeom prst="cube">
            <a:avLst>
              <a:gd name="adj" fmla="val 31945"/>
            </a:avLst>
          </a:prstGeom>
          <a:solidFill>
            <a:schemeClr val="bg1">
              <a:lumMod val="95000"/>
            </a:schemeClr>
          </a:solidFill>
          <a:ln>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sz="3000" dirty="0">
                <a:solidFill>
                  <a:srgbClr val="FF0000"/>
                </a:solidFill>
                <a:latin typeface="Meiryo" panose="020B0604030504040204" pitchFamily="34" charset="-128"/>
                <a:ea typeface="Meiryo" panose="020B0604030504040204" pitchFamily="34" charset="-128"/>
              </a:rPr>
              <a:t>胃内容の吸引</a:t>
            </a:r>
          </a:p>
        </p:txBody>
      </p:sp>
      <p:sp>
        <p:nvSpPr>
          <p:cNvPr id="16" name="直方体 15"/>
          <p:cNvSpPr/>
          <p:nvPr/>
        </p:nvSpPr>
        <p:spPr>
          <a:xfrm>
            <a:off x="1790700" y="1365657"/>
            <a:ext cx="2590800" cy="1066800"/>
          </a:xfrm>
          <a:prstGeom prst="cube">
            <a:avLst>
              <a:gd name="adj" fmla="val 32031"/>
            </a:avLst>
          </a:prstGeom>
          <a:solidFill>
            <a:schemeClr val="bg1">
              <a:lumMod val="95000"/>
            </a:schemeClr>
          </a:solidFill>
          <a:ln>
            <a:solidFill>
              <a:schemeClr val="tx1"/>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altLang="ja-JP" sz="3000" dirty="0">
                <a:solidFill>
                  <a:srgbClr val="00B050"/>
                </a:solidFill>
                <a:latin typeface="Meiryo" panose="020B0604030504040204" pitchFamily="34" charset="-128"/>
                <a:ea typeface="Meiryo" panose="020B0604030504040204" pitchFamily="34" charset="-128"/>
              </a:rPr>
              <a:t>pH</a:t>
            </a:r>
            <a:r>
              <a:rPr lang="ja-JP" altLang="en-US" sz="3000" dirty="0">
                <a:solidFill>
                  <a:srgbClr val="00B050"/>
                </a:solidFill>
                <a:latin typeface="Meiryo" panose="020B0604030504040204" pitchFamily="34" charset="-128"/>
                <a:ea typeface="Meiryo" panose="020B0604030504040204" pitchFamily="34" charset="-128"/>
              </a:rPr>
              <a:t>チェック</a:t>
            </a:r>
          </a:p>
        </p:txBody>
      </p:sp>
      <p:sp>
        <p:nvSpPr>
          <p:cNvPr id="17" name="右矢印 16"/>
          <p:cNvSpPr/>
          <p:nvPr/>
        </p:nvSpPr>
        <p:spPr>
          <a:xfrm rot="2060907">
            <a:off x="4267049" y="2795480"/>
            <a:ext cx="1604480" cy="777883"/>
          </a:xfrm>
          <a:prstGeom prst="rightArrow">
            <a:avLst/>
          </a:prstGeom>
          <a:solidFill>
            <a:srgbClr val="FF0000"/>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不適切例</a:t>
            </a:r>
          </a:p>
        </p:txBody>
      </p:sp>
      <p:sp>
        <p:nvSpPr>
          <p:cNvPr id="18" name="右矢印 17"/>
          <p:cNvSpPr/>
          <p:nvPr/>
        </p:nvSpPr>
        <p:spPr>
          <a:xfrm>
            <a:off x="4343400" y="1441857"/>
            <a:ext cx="1676400" cy="762000"/>
          </a:xfrm>
          <a:prstGeom prst="rightArrow">
            <a:avLst/>
          </a:prstGeom>
          <a:solidFill>
            <a:srgbClr val="008000"/>
          </a:solidFill>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ja-JP" altLang="en-US" dirty="0">
                <a:solidFill>
                  <a:schemeClr val="bg1"/>
                </a:solidFill>
                <a:latin typeface="Meiryo" panose="020B0604030504040204" pitchFamily="34" charset="-128"/>
                <a:ea typeface="Meiryo" panose="020B0604030504040204" pitchFamily="34" charset="-128"/>
              </a:rPr>
              <a:t>不適切例</a:t>
            </a:r>
          </a:p>
        </p:txBody>
      </p:sp>
      <p:sp>
        <p:nvSpPr>
          <p:cNvPr id="21" name="星 16 20"/>
          <p:cNvSpPr>
            <a:spLocks noChangeAspect="1" noChangeArrowheads="1"/>
          </p:cNvSpPr>
          <p:nvPr/>
        </p:nvSpPr>
        <p:spPr bwMode="auto">
          <a:xfrm>
            <a:off x="2823561" y="5171310"/>
            <a:ext cx="3496877" cy="1590765"/>
          </a:xfrm>
          <a:prstGeom prst="star16">
            <a:avLst>
              <a:gd name="adj" fmla="val 37500"/>
            </a:avLst>
          </a:prstGeom>
          <a:solidFill>
            <a:schemeClr val="accent1"/>
          </a:solidFill>
          <a:ln w="9525">
            <a:solidFill>
              <a:srgbClr val="2E2ECB"/>
            </a:solidFill>
            <a:miter lim="800000"/>
            <a:headEnd/>
            <a:tailEnd/>
          </a:ln>
          <a:effectLst>
            <a:outerShdw dist="20000" dir="5400000" rotWithShape="0">
              <a:srgbClr val="808080">
                <a:alpha val="37999"/>
              </a:srgbClr>
            </a:outerShdw>
          </a:effectLst>
        </p:spPr>
        <p:txBody>
          <a:bodyPr wrap="none" anchor="ctr">
            <a:spAutoFit/>
          </a:bodyPr>
          <a:lstStyle/>
          <a:p>
            <a:pPr algn="ctr">
              <a:defRPr/>
            </a:pPr>
            <a:r>
              <a:rPr lang="ja-JP" altLang="en-US" sz="2000" dirty="0">
                <a:solidFill>
                  <a:schemeClr val="bg1"/>
                </a:solidFill>
                <a:latin typeface="Meiryo" panose="020B0604030504040204" pitchFamily="34" charset="-128"/>
                <a:ea typeface="Meiryo" panose="020B0604030504040204" pitchFamily="34" charset="-128"/>
              </a:rPr>
              <a:t>空気注入音の確認</a:t>
            </a:r>
            <a:endParaRPr lang="en-US" altLang="ja-JP" sz="2000" dirty="0">
              <a:solidFill>
                <a:schemeClr val="bg1"/>
              </a:solidFill>
              <a:latin typeface="Meiryo" panose="020B0604030504040204" pitchFamily="34" charset="-128"/>
              <a:ea typeface="Meiryo" panose="020B0604030504040204" pitchFamily="34" charset="-128"/>
            </a:endParaRPr>
          </a:p>
          <a:p>
            <a:pPr algn="ctr">
              <a:defRPr/>
            </a:pPr>
            <a:r>
              <a:rPr lang="ja-JP" altLang="en-US" sz="2000" dirty="0">
                <a:solidFill>
                  <a:schemeClr val="bg1"/>
                </a:solidFill>
                <a:latin typeface="Meiryo" panose="020B0604030504040204" pitchFamily="34" charset="-128"/>
                <a:ea typeface="Meiryo" panose="020B0604030504040204" pitchFamily="34" charset="-128"/>
              </a:rPr>
              <a:t>が最も合理的で</a:t>
            </a:r>
            <a:endParaRPr lang="en-US" altLang="ja-JP" sz="2000" dirty="0">
              <a:solidFill>
                <a:schemeClr val="bg1"/>
              </a:solidFill>
              <a:latin typeface="Meiryo" panose="020B0604030504040204" pitchFamily="34" charset="-128"/>
              <a:ea typeface="Meiryo" panose="020B0604030504040204" pitchFamily="34" charset="-128"/>
            </a:endParaRPr>
          </a:p>
          <a:p>
            <a:pPr algn="ctr">
              <a:defRPr/>
            </a:pPr>
            <a:r>
              <a:rPr lang="ja-JP" altLang="en-US" sz="2000" dirty="0">
                <a:solidFill>
                  <a:schemeClr val="bg1"/>
                </a:solidFill>
                <a:latin typeface="Meiryo" panose="020B0604030504040204" pitchFamily="34" charset="-128"/>
                <a:ea typeface="Meiryo" panose="020B0604030504040204" pitchFamily="34" charset="-128"/>
              </a:rPr>
              <a:t>確実な確認方法</a:t>
            </a:r>
          </a:p>
        </p:txBody>
      </p:sp>
      <p:sp>
        <p:nvSpPr>
          <p:cNvPr id="4" name="テキスト プレースホルダー 3">
            <a:extLst>
              <a:ext uri="{FF2B5EF4-FFF2-40B4-BE49-F238E27FC236}">
                <a16:creationId xmlns:a16="http://schemas.microsoft.com/office/drawing/2014/main" id="{B101EEDF-525C-4D0C-AA46-505803E306D8}"/>
              </a:ext>
            </a:extLst>
          </p:cNvPr>
          <p:cNvSpPr>
            <a:spLocks noGrp="1"/>
          </p:cNvSpPr>
          <p:nvPr>
            <p:ph type="body" sz="quarter" idx="10"/>
          </p:nvPr>
        </p:nvSpPr>
        <p:spPr/>
        <p:txBody>
          <a:bodyPr/>
          <a:lstStyle/>
          <a:p>
            <a:endParaRPr lang="ja-JP" altLang="en-US" dirty="0"/>
          </a:p>
        </p:txBody>
      </p:sp>
      <p:sp>
        <p:nvSpPr>
          <p:cNvPr id="3" name="タイトル 2">
            <a:extLst>
              <a:ext uri="{FF2B5EF4-FFF2-40B4-BE49-F238E27FC236}">
                <a16:creationId xmlns:a16="http://schemas.microsoft.com/office/drawing/2014/main" id="{1EC369F9-48B1-4951-958A-409D524F132A}"/>
              </a:ext>
            </a:extLst>
          </p:cNvPr>
          <p:cNvSpPr>
            <a:spLocks noGrp="1"/>
          </p:cNvSpPr>
          <p:nvPr>
            <p:ph type="title"/>
          </p:nvPr>
        </p:nvSpPr>
        <p:spPr/>
        <p:txBody>
          <a:bodyPr>
            <a:normAutofit fontScale="90000"/>
          </a:bodyPr>
          <a:lstStyle/>
          <a:p>
            <a:r>
              <a:rPr lang="ja-JP" altLang="en-US" dirty="0"/>
              <a:t>経鼻胃管の先端の位置確認（３）</a:t>
            </a:r>
          </a:p>
        </p:txBody>
      </p:sp>
      <p:sp>
        <p:nvSpPr>
          <p:cNvPr id="22" name="正方形/長方形 2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289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40544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2000"/>
                                        <p:tgtEl>
                                          <p:spTgt spid="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経鼻胃管先端の位置確認（４）</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9" y="1348556"/>
            <a:ext cx="8605837" cy="124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spcBef>
                <a:spcPts val="599"/>
              </a:spcBef>
              <a:defRPr/>
            </a:pPr>
            <a:r>
              <a:rPr lang="ja-JP" altLang="en-US" sz="2000" b="1" dirty="0">
                <a:solidFill>
                  <a:prstClr val="black"/>
                </a:solidFill>
                <a:latin typeface="メイリオ" panose="020B0604030504040204" pitchFamily="50" charset="-128"/>
                <a:ea typeface="メイリオ" panose="020B0604030504040204" pitchFamily="50" charset="-128"/>
              </a:rPr>
              <a:t>空気注入音の聴取位置</a:t>
            </a:r>
            <a:r>
              <a:rPr lang="ja-JP" altLang="en-US" sz="1800" b="1" dirty="0">
                <a:solidFill>
                  <a:prstClr val="black"/>
                </a:solidFill>
                <a:latin typeface="メイリオ" panose="020B0604030504040204" pitchFamily="50" charset="-128"/>
                <a:ea typeface="メイリオ" panose="020B0604030504040204" pitchFamily="50" charset="-128"/>
              </a:rPr>
              <a:t>（胃の上方偏位）</a:t>
            </a:r>
            <a:endParaRPr lang="en-US" altLang="ja-JP" sz="1800" b="1" dirty="0">
              <a:solidFill>
                <a:prstClr val="black"/>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301037F4-DC52-4E84-9FE8-960583B2E6FC}"/>
              </a:ext>
            </a:extLst>
          </p:cNvPr>
          <p:cNvPicPr>
            <a:picLocks noChangeAspect="1"/>
          </p:cNvPicPr>
          <p:nvPr/>
        </p:nvPicPr>
        <p:blipFill rotWithShape="1">
          <a:blip r:embed="rId3"/>
          <a:srcRect t="4728" b="22072"/>
          <a:stretch/>
        </p:blipFill>
        <p:spPr>
          <a:xfrm>
            <a:off x="681039" y="1765154"/>
            <a:ext cx="8593137" cy="2895338"/>
          </a:xfrm>
          <a:prstGeom prst="rect">
            <a:avLst/>
          </a:prstGeom>
        </p:spPr>
      </p:pic>
      <p:sp>
        <p:nvSpPr>
          <p:cNvPr id="27" name="正方形/長方形 8">
            <a:extLst>
              <a:ext uri="{FF2B5EF4-FFF2-40B4-BE49-F238E27FC236}">
                <a16:creationId xmlns:a16="http://schemas.microsoft.com/office/drawing/2014/main" id="{0A270706-922E-4413-A33A-BD73939CFB39}"/>
              </a:ext>
            </a:extLst>
          </p:cNvPr>
          <p:cNvSpPr>
            <a:spLocks noChangeArrowheads="1"/>
          </p:cNvSpPr>
          <p:nvPr/>
        </p:nvSpPr>
        <p:spPr bwMode="auto">
          <a:xfrm>
            <a:off x="681039" y="4881717"/>
            <a:ext cx="8605837" cy="1976285"/>
          </a:xfrm>
          <a:prstGeom prst="rect">
            <a:avLst/>
          </a:prstGeom>
          <a:noFill/>
          <a:ln>
            <a:noFill/>
          </a:ln>
          <a:effectLst/>
        </p:spPr>
        <p:txBody>
          <a:bodyPr lIns="0" tIns="0" rIns="0" bIns="0"/>
          <a:lstStyle/>
          <a:p>
            <a:pPr algn="ctr" defTabSz="914324">
              <a:defRPr/>
            </a:pPr>
            <a:r>
              <a:rPr lang="ja-JP" altLang="en-US" dirty="0">
                <a:solidFill>
                  <a:srgbClr val="4F844F"/>
                </a:solidFill>
                <a:latin typeface="Meiryo" panose="020B0604030504040204" pitchFamily="34" charset="-128"/>
                <a:ea typeface="Meiryo" panose="020B0604030504040204" pitchFamily="34" charset="-128"/>
                <a:cs typeface="ＭＳ ゴシック" charset="0"/>
              </a:rPr>
              <a:t>肋骨弓に銅線をおいて胃を造影したレントゲン写真</a:t>
            </a:r>
            <a:endParaRPr lang="en-US" altLang="ja-JP" dirty="0">
              <a:solidFill>
                <a:srgbClr val="4F844F"/>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重症心障害児者では胃がかなり</a:t>
            </a:r>
            <a:r>
              <a:rPr lang="ja-JP" altLang="en-US" dirty="0">
                <a:solidFill>
                  <a:srgbClr val="FF0000"/>
                </a:solidFill>
                <a:latin typeface="Meiryo" panose="020B0604030504040204" pitchFamily="34" charset="-128"/>
                <a:ea typeface="Meiryo" panose="020B0604030504040204" pitchFamily="34" charset="-128"/>
                <a:cs typeface="ＭＳ ゴシック" charset="0"/>
              </a:rPr>
              <a:t>上に偏位</a:t>
            </a:r>
            <a:r>
              <a:rPr lang="ja-JP" altLang="en-US" dirty="0">
                <a:solidFill>
                  <a:srgbClr val="000000"/>
                </a:solidFill>
                <a:latin typeface="Meiryo" panose="020B0604030504040204" pitchFamily="34" charset="-128"/>
                <a:ea typeface="Meiryo" panose="020B0604030504040204" pitchFamily="34" charset="-128"/>
                <a:cs typeface="ＭＳ ゴシック" charset="0"/>
              </a:rPr>
              <a:t>していることが多く、</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spcAft>
                <a:spcPts val="1200"/>
              </a:spcAft>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特に</a:t>
            </a:r>
            <a:r>
              <a:rPr lang="ja-JP" altLang="en-US" dirty="0">
                <a:solidFill>
                  <a:srgbClr val="FF0000"/>
                </a:solidFill>
                <a:latin typeface="Meiryo" panose="020B0604030504040204" pitchFamily="34" charset="-128"/>
                <a:ea typeface="Meiryo" panose="020B0604030504040204" pitchFamily="34" charset="-128"/>
                <a:cs typeface="ＭＳ ゴシック" charset="0"/>
              </a:rPr>
              <a:t>左凸側彎</a:t>
            </a:r>
            <a:r>
              <a:rPr lang="ja-JP" altLang="en-US" dirty="0">
                <a:solidFill>
                  <a:srgbClr val="000000"/>
                </a:solidFill>
                <a:latin typeface="Meiryo" panose="020B0604030504040204" pitchFamily="34" charset="-128"/>
                <a:ea typeface="Meiryo" panose="020B0604030504040204" pitchFamily="34" charset="-128"/>
                <a:cs typeface="ＭＳ ゴシック" charset="0"/>
              </a:rPr>
              <a:t>の症例では胃は</a:t>
            </a:r>
            <a:r>
              <a:rPr lang="ja-JP" altLang="en-US" dirty="0">
                <a:solidFill>
                  <a:srgbClr val="FF0000"/>
                </a:solidFill>
                <a:latin typeface="Meiryo" panose="020B0604030504040204" pitchFamily="34" charset="-128"/>
                <a:ea typeface="Meiryo" panose="020B0604030504040204" pitchFamily="34" charset="-128"/>
                <a:cs typeface="ＭＳ ゴシック" charset="0"/>
              </a:rPr>
              <a:t>左上方に偏位</a:t>
            </a:r>
            <a:r>
              <a:rPr lang="ja-JP" altLang="en-US" dirty="0">
                <a:solidFill>
                  <a:srgbClr val="000000"/>
                </a:solidFill>
                <a:latin typeface="Meiryo" panose="020B0604030504040204" pitchFamily="34" charset="-128"/>
                <a:ea typeface="Meiryo" panose="020B0604030504040204" pitchFamily="34" charset="-128"/>
                <a:cs typeface="ＭＳ ゴシック" charset="0"/>
              </a:rPr>
              <a:t>していることが多いです。</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2401" dirty="0">
                <a:solidFill>
                  <a:prstClr val="black"/>
                </a:solidFill>
                <a:latin typeface="Meiryo" panose="020B0604030504040204" pitchFamily="34" charset="-128"/>
                <a:ea typeface="Meiryo" panose="020B0604030504040204" pitchFamily="34" charset="-128"/>
                <a:cs typeface="ＭＳ ゴシック" charset="0"/>
              </a:rPr>
              <a:t>空気注入音（気胞音）</a:t>
            </a:r>
            <a:r>
              <a:rPr lang="ja-JP" altLang="en-US" sz="2401" dirty="0">
                <a:solidFill>
                  <a:srgbClr val="000000"/>
                </a:solidFill>
                <a:latin typeface="Meiryo" panose="020B0604030504040204" pitchFamily="34" charset="-128"/>
                <a:ea typeface="Meiryo" panose="020B0604030504040204" pitchFamily="34" charset="-128"/>
                <a:cs typeface="ＭＳ ゴシック" charset="0"/>
              </a:rPr>
              <a:t>は</a:t>
            </a:r>
            <a:endParaRPr lang="en-US" altLang="ja-JP" sz="2401"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2000" b="1" dirty="0">
                <a:solidFill>
                  <a:srgbClr val="0000FF"/>
                </a:solidFill>
                <a:latin typeface="Meiryo" panose="020B0604030504040204" pitchFamily="34" charset="-128"/>
                <a:ea typeface="Meiryo" panose="020B0604030504040204" pitchFamily="34" charset="-128"/>
                <a:cs typeface="ＭＳ ゴシック" charset="0"/>
              </a:rPr>
              <a:t>心窩部</a:t>
            </a:r>
            <a:r>
              <a:rPr lang="ja-JP" altLang="en-US" dirty="0">
                <a:solidFill>
                  <a:prstClr val="black"/>
                </a:solidFill>
                <a:latin typeface="Meiryo" panose="020B0604030504040204" pitchFamily="34" charset="-128"/>
                <a:ea typeface="Meiryo" panose="020B0604030504040204" pitchFamily="34" charset="-128"/>
                <a:cs typeface="ＭＳ ゴシック" charset="0"/>
              </a:rPr>
              <a:t>よりも</a:t>
            </a:r>
            <a:r>
              <a:rPr lang="ja-JP" altLang="en-US" sz="2401" b="1" dirty="0">
                <a:solidFill>
                  <a:srgbClr val="0000FF"/>
                </a:solidFill>
                <a:latin typeface="Meiryo" panose="020B0604030504040204" pitchFamily="34" charset="-128"/>
                <a:ea typeface="Meiryo" panose="020B0604030504040204" pitchFamily="34" charset="-128"/>
                <a:cs typeface="ＭＳ ゴシック" charset="0"/>
              </a:rPr>
              <a:t>左下胸部</a:t>
            </a:r>
            <a:r>
              <a:rPr lang="ja-JP" altLang="en-US" dirty="0">
                <a:solidFill>
                  <a:srgbClr val="000000"/>
                </a:solidFill>
                <a:latin typeface="Meiryo" panose="020B0604030504040204" pitchFamily="34" charset="-128"/>
                <a:ea typeface="Meiryo" panose="020B0604030504040204" pitchFamily="34" charset="-128"/>
                <a:cs typeface="ＭＳ ゴシック" charset="0"/>
              </a:rPr>
              <a:t>でよく聞こえることもあります。</a:t>
            </a:r>
            <a:endParaRPr lang="en-US" altLang="ja-JP"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1127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空気注入音の確認困難の原因</a:t>
            </a:r>
          </a:p>
        </p:txBody>
      </p:sp>
      <p:grpSp>
        <p:nvGrpSpPr>
          <p:cNvPr id="9" name="図形グループ 1">
            <a:extLst>
              <a:ext uri="{FF2B5EF4-FFF2-40B4-BE49-F238E27FC236}">
                <a16:creationId xmlns:a16="http://schemas.microsoft.com/office/drawing/2014/main" id="{F358442D-37BC-4B37-A238-F18EE4CA0D48}"/>
              </a:ext>
            </a:extLst>
          </p:cNvPr>
          <p:cNvGrpSpPr>
            <a:grpSpLocks/>
          </p:cNvGrpSpPr>
          <p:nvPr/>
        </p:nvGrpSpPr>
        <p:grpSpPr bwMode="auto">
          <a:xfrm>
            <a:off x="1288324" y="1373976"/>
            <a:ext cx="6915310" cy="1916905"/>
            <a:chOff x="206375" y="620713"/>
            <a:chExt cx="8813800" cy="2443195"/>
          </a:xfrm>
        </p:grpSpPr>
        <p:grpSp>
          <p:nvGrpSpPr>
            <p:cNvPr id="10" name="図形グループ 14">
              <a:extLst>
                <a:ext uri="{FF2B5EF4-FFF2-40B4-BE49-F238E27FC236}">
                  <a16:creationId xmlns:a16="http://schemas.microsoft.com/office/drawing/2014/main" id="{298677B0-3504-4CD4-A4FA-F562163B0E1A}"/>
                </a:ext>
              </a:extLst>
            </p:cNvPr>
            <p:cNvGrpSpPr>
              <a:grpSpLocks/>
            </p:cNvGrpSpPr>
            <p:nvPr/>
          </p:nvGrpSpPr>
          <p:grpSpPr bwMode="auto">
            <a:xfrm>
              <a:off x="4633913" y="620713"/>
              <a:ext cx="4386262" cy="2414552"/>
              <a:chOff x="4644164" y="243728"/>
              <a:chExt cx="4499836" cy="2149573"/>
            </a:xfrm>
          </p:grpSpPr>
          <p:pic>
            <p:nvPicPr>
              <p:cNvPr id="18" name="図 5" descr="NGチューブ８.jpg">
                <a:extLst>
                  <a:ext uri="{FF2B5EF4-FFF2-40B4-BE49-F238E27FC236}">
                    <a16:creationId xmlns:a16="http://schemas.microsoft.com/office/drawing/2014/main" id="{7230C915-1168-4B0D-ABE7-2EEED000A7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164" y="243728"/>
                <a:ext cx="4499836" cy="21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0">
                <a:extLst>
                  <a:ext uri="{FF2B5EF4-FFF2-40B4-BE49-F238E27FC236}">
                    <a16:creationId xmlns:a16="http://schemas.microsoft.com/office/drawing/2014/main" id="{44D0E5D0-A414-46C4-A4A7-C970B6F3F15B}"/>
                  </a:ext>
                </a:extLst>
              </p:cNvPr>
              <p:cNvSpPr txBox="1">
                <a:spLocks noChangeArrowheads="1"/>
              </p:cNvSpPr>
              <p:nvPr/>
            </p:nvSpPr>
            <p:spPr bwMode="auto">
              <a:xfrm>
                <a:off x="5171628" y="299593"/>
                <a:ext cx="459439" cy="419073"/>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en-US" altLang="ja-JP" sz="1800" dirty="0">
                    <a:solidFill>
                      <a:srgbClr val="000000"/>
                    </a:solidFill>
                    <a:ea typeface="メイリオ" panose="020B0604030504040204" pitchFamily="50" charset="-128"/>
                  </a:rPr>
                  <a:t>D</a:t>
                </a:r>
                <a:endParaRPr lang="ja-JP" altLang="en-US" sz="1800" dirty="0">
                  <a:solidFill>
                    <a:srgbClr val="000000"/>
                  </a:solidFill>
                  <a:ea typeface="メイリオ" panose="020B0604030504040204" pitchFamily="50" charset="-128"/>
                </a:endParaRPr>
              </a:p>
            </p:txBody>
          </p:sp>
          <p:sp>
            <p:nvSpPr>
              <p:cNvPr id="20" name="テキスト ボックス 11">
                <a:extLst>
                  <a:ext uri="{FF2B5EF4-FFF2-40B4-BE49-F238E27FC236}">
                    <a16:creationId xmlns:a16="http://schemas.microsoft.com/office/drawing/2014/main" id="{337E9E5E-9E76-450C-82AE-BC0E8160F29E}"/>
                  </a:ext>
                </a:extLst>
              </p:cNvPr>
              <p:cNvSpPr txBox="1">
                <a:spLocks noChangeArrowheads="1"/>
              </p:cNvSpPr>
              <p:nvPr/>
            </p:nvSpPr>
            <p:spPr bwMode="auto">
              <a:xfrm>
                <a:off x="6649078" y="307812"/>
                <a:ext cx="442672" cy="419073"/>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en-US" altLang="ja-JP" sz="1800" dirty="0">
                    <a:solidFill>
                      <a:srgbClr val="000000"/>
                    </a:solidFill>
                    <a:ea typeface="メイリオ" panose="020B0604030504040204" pitchFamily="50" charset="-128"/>
                  </a:rPr>
                  <a:t>E</a:t>
                </a:r>
                <a:endParaRPr lang="ja-JP" altLang="en-US" sz="1800" dirty="0">
                  <a:solidFill>
                    <a:srgbClr val="000000"/>
                  </a:solidFill>
                  <a:ea typeface="メイリオ" panose="020B0604030504040204" pitchFamily="50" charset="-128"/>
                </a:endParaRPr>
              </a:p>
            </p:txBody>
          </p:sp>
          <p:sp>
            <p:nvSpPr>
              <p:cNvPr id="21" name="テキスト ボックス 12">
                <a:extLst>
                  <a:ext uri="{FF2B5EF4-FFF2-40B4-BE49-F238E27FC236}">
                    <a16:creationId xmlns:a16="http://schemas.microsoft.com/office/drawing/2014/main" id="{839FA6B3-49C1-4AC2-B9B1-08C5221FE93B}"/>
                  </a:ext>
                </a:extLst>
              </p:cNvPr>
              <p:cNvSpPr txBox="1">
                <a:spLocks noChangeArrowheads="1"/>
              </p:cNvSpPr>
              <p:nvPr/>
            </p:nvSpPr>
            <p:spPr bwMode="auto">
              <a:xfrm>
                <a:off x="8235662" y="299593"/>
                <a:ext cx="425904" cy="419073"/>
              </a:xfrm>
              <a:prstGeom prst="rect">
                <a:avLst/>
              </a:prstGeom>
              <a:solidFill>
                <a:srgbClr val="B3A2C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en-US" altLang="ja-JP" sz="1800" dirty="0">
                    <a:solidFill>
                      <a:srgbClr val="000000"/>
                    </a:solidFill>
                    <a:ea typeface="メイリオ" panose="020B0604030504040204" pitchFamily="50" charset="-128"/>
                  </a:rPr>
                  <a:t>F</a:t>
                </a:r>
                <a:endParaRPr lang="ja-JP" altLang="en-US" sz="1800" dirty="0">
                  <a:solidFill>
                    <a:srgbClr val="000000"/>
                  </a:solidFill>
                  <a:ea typeface="メイリオ" panose="020B0604030504040204" pitchFamily="50" charset="-128"/>
                </a:endParaRPr>
              </a:p>
            </p:txBody>
          </p:sp>
        </p:grpSp>
        <p:grpSp>
          <p:nvGrpSpPr>
            <p:cNvPr id="11" name="グループ化 2">
              <a:extLst>
                <a:ext uri="{FF2B5EF4-FFF2-40B4-BE49-F238E27FC236}">
                  <a16:creationId xmlns:a16="http://schemas.microsoft.com/office/drawing/2014/main" id="{4436E035-2F45-4FAD-93FF-03E45BF14323}"/>
                </a:ext>
              </a:extLst>
            </p:cNvPr>
            <p:cNvGrpSpPr>
              <a:grpSpLocks/>
            </p:cNvGrpSpPr>
            <p:nvPr/>
          </p:nvGrpSpPr>
          <p:grpSpPr bwMode="auto">
            <a:xfrm>
              <a:off x="206375" y="641350"/>
              <a:ext cx="4435475" cy="2422558"/>
              <a:chOff x="206650" y="641384"/>
              <a:chExt cx="4434698" cy="2422759"/>
            </a:xfrm>
          </p:grpSpPr>
          <p:grpSp>
            <p:nvGrpSpPr>
              <p:cNvPr id="12" name="グループ化 1">
                <a:extLst>
                  <a:ext uri="{FF2B5EF4-FFF2-40B4-BE49-F238E27FC236}">
                    <a16:creationId xmlns:a16="http://schemas.microsoft.com/office/drawing/2014/main" id="{E7E2DAB5-92A7-46D3-861D-1C3927B5D3F9}"/>
                  </a:ext>
                </a:extLst>
              </p:cNvPr>
              <p:cNvGrpSpPr>
                <a:grpSpLocks/>
              </p:cNvGrpSpPr>
              <p:nvPr/>
            </p:nvGrpSpPr>
            <p:grpSpPr bwMode="auto">
              <a:xfrm>
                <a:off x="206650" y="641384"/>
                <a:ext cx="4434698" cy="2422759"/>
                <a:chOff x="206650" y="641384"/>
                <a:chExt cx="4434698" cy="2422759"/>
              </a:xfrm>
            </p:grpSpPr>
            <p:pic>
              <p:nvPicPr>
                <p:cNvPr id="16" name="図 4" descr="NGチューブ７.jpg">
                  <a:extLst>
                    <a:ext uri="{FF2B5EF4-FFF2-40B4-BE49-F238E27FC236}">
                      <a16:creationId xmlns:a16="http://schemas.microsoft.com/office/drawing/2014/main" id="{DDD96A1C-8F33-4099-8E9F-A75CEA03D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3327" y="641384"/>
                  <a:ext cx="2898021" cy="23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7" descr="NGチューブ７.jpg">
                  <a:extLst>
                    <a:ext uri="{FF2B5EF4-FFF2-40B4-BE49-F238E27FC236}">
                      <a16:creationId xmlns:a16="http://schemas.microsoft.com/office/drawing/2014/main" id="{104B91E1-B07F-45BA-B63B-F64C19810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650" y="686453"/>
                  <a:ext cx="1431820" cy="23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テキスト ボックス 18">
                <a:extLst>
                  <a:ext uri="{FF2B5EF4-FFF2-40B4-BE49-F238E27FC236}">
                    <a16:creationId xmlns:a16="http://schemas.microsoft.com/office/drawing/2014/main" id="{25C07B4F-FC59-440C-A6D0-7DC313FDF361}"/>
                  </a:ext>
                </a:extLst>
              </p:cNvPr>
              <p:cNvSpPr txBox="1">
                <a:spLocks noChangeArrowheads="1"/>
              </p:cNvSpPr>
              <p:nvPr/>
            </p:nvSpPr>
            <p:spPr bwMode="auto">
              <a:xfrm>
                <a:off x="684405" y="692189"/>
                <a:ext cx="431423" cy="470772"/>
              </a:xfrm>
              <a:prstGeom prst="rect">
                <a:avLst/>
              </a:prstGeom>
              <a:solidFill>
                <a:schemeClr val="accent2">
                  <a:lumMod val="60000"/>
                  <a:lumOff val="4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en-US" altLang="ja-JP" sz="1800" dirty="0">
                    <a:solidFill>
                      <a:prstClr val="black"/>
                    </a:solidFill>
                    <a:latin typeface="Arial" charset="0"/>
                    <a:ea typeface="メイリオ" panose="020B0604030504040204" pitchFamily="50" charset="-128"/>
                    <a:cs typeface="ＭＳ Ｐ明朝" charset="0"/>
                  </a:rPr>
                  <a:t>A</a:t>
                </a:r>
                <a:endParaRPr lang="ja-JP" altLang="en-US" sz="1800" dirty="0">
                  <a:solidFill>
                    <a:prstClr val="black"/>
                  </a:solidFill>
                  <a:latin typeface="Arial" charset="0"/>
                  <a:ea typeface="メイリオ" panose="020B0604030504040204" pitchFamily="50" charset="-128"/>
                  <a:cs typeface="ＭＳ Ｐ明朝" charset="0"/>
                </a:endParaRPr>
              </a:p>
            </p:txBody>
          </p:sp>
          <p:sp>
            <p:nvSpPr>
              <p:cNvPr id="14" name="テキスト ボックス 19">
                <a:extLst>
                  <a:ext uri="{FF2B5EF4-FFF2-40B4-BE49-F238E27FC236}">
                    <a16:creationId xmlns:a16="http://schemas.microsoft.com/office/drawing/2014/main" id="{071BDE13-5F82-4DC2-A13C-DA9EA4FA8BB7}"/>
                  </a:ext>
                </a:extLst>
              </p:cNvPr>
              <p:cNvSpPr txBox="1">
                <a:spLocks noChangeArrowheads="1"/>
              </p:cNvSpPr>
              <p:nvPr/>
            </p:nvSpPr>
            <p:spPr bwMode="auto">
              <a:xfrm>
                <a:off x="2268452" y="692189"/>
                <a:ext cx="431423" cy="470772"/>
              </a:xfrm>
              <a:prstGeom prst="rect">
                <a:avLst/>
              </a:prstGeom>
              <a:solidFill>
                <a:schemeClr val="accent3">
                  <a:lumMod val="60000"/>
                  <a:lumOff val="4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en-US" altLang="ja-JP" sz="1800" dirty="0">
                    <a:solidFill>
                      <a:srgbClr val="000000"/>
                    </a:solidFill>
                    <a:latin typeface="Arial" charset="0"/>
                    <a:ea typeface="メイリオ" panose="020B0604030504040204" pitchFamily="50" charset="-128"/>
                    <a:cs typeface="ＭＳ Ｐ明朝" charset="0"/>
                  </a:rPr>
                  <a:t>B</a:t>
                </a:r>
                <a:endParaRPr lang="ja-JP" altLang="en-US" sz="1800" dirty="0">
                  <a:solidFill>
                    <a:srgbClr val="000000"/>
                  </a:solidFill>
                  <a:latin typeface="Arial" charset="0"/>
                  <a:ea typeface="メイリオ" panose="020B0604030504040204" pitchFamily="50" charset="-128"/>
                  <a:cs typeface="ＭＳ Ｐ明朝" charset="0"/>
                </a:endParaRPr>
              </a:p>
            </p:txBody>
          </p:sp>
          <p:sp>
            <p:nvSpPr>
              <p:cNvPr id="15" name="テキスト ボックス 20">
                <a:extLst>
                  <a:ext uri="{FF2B5EF4-FFF2-40B4-BE49-F238E27FC236}">
                    <a16:creationId xmlns:a16="http://schemas.microsoft.com/office/drawing/2014/main" id="{B0F3CF83-820D-48A0-AE2B-704891A76E00}"/>
                  </a:ext>
                </a:extLst>
              </p:cNvPr>
              <p:cNvSpPr txBox="1">
                <a:spLocks noChangeArrowheads="1"/>
              </p:cNvSpPr>
              <p:nvPr/>
            </p:nvSpPr>
            <p:spPr bwMode="auto">
              <a:xfrm>
                <a:off x="3708060" y="692189"/>
                <a:ext cx="447765" cy="470772"/>
              </a:xfrm>
              <a:prstGeom prst="rect">
                <a:avLst/>
              </a:prstGeom>
              <a:solidFill>
                <a:schemeClr val="tx2">
                  <a:lumMod val="40000"/>
                  <a:lumOff val="60000"/>
                </a:schemeClr>
              </a:solidFill>
              <a:ln>
                <a:noFill/>
              </a:ln>
            </p:spPr>
            <p:txBody>
              <a:bodyPr wrap="none">
                <a:sp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en-US" altLang="ja-JP" sz="1800" dirty="0">
                    <a:solidFill>
                      <a:prstClr val="black"/>
                    </a:solidFill>
                    <a:latin typeface="Arial" charset="0"/>
                    <a:ea typeface="メイリオ" panose="020B0604030504040204" pitchFamily="50" charset="-128"/>
                    <a:cs typeface="ＭＳ Ｐ明朝" charset="0"/>
                  </a:rPr>
                  <a:t>C</a:t>
                </a:r>
                <a:endParaRPr lang="ja-JP" altLang="en-US" sz="1800" dirty="0">
                  <a:solidFill>
                    <a:prstClr val="black"/>
                  </a:solidFill>
                  <a:latin typeface="Arial" charset="0"/>
                  <a:ea typeface="メイリオ" panose="020B0604030504040204" pitchFamily="50" charset="-128"/>
                  <a:cs typeface="ＭＳ Ｐ明朝" charset="0"/>
                </a:endParaRPr>
              </a:p>
            </p:txBody>
          </p:sp>
        </p:grpSp>
      </p:grpSp>
      <p:sp>
        <p:nvSpPr>
          <p:cNvPr id="22" name="テキスト ボックス 6">
            <a:extLst>
              <a:ext uri="{FF2B5EF4-FFF2-40B4-BE49-F238E27FC236}">
                <a16:creationId xmlns:a16="http://schemas.microsoft.com/office/drawing/2014/main" id="{4594439F-472F-4940-B08E-E07EBB96E7CD}"/>
              </a:ext>
            </a:extLst>
          </p:cNvPr>
          <p:cNvSpPr txBox="1">
            <a:spLocks noChangeArrowheads="1"/>
          </p:cNvSpPr>
          <p:nvPr/>
        </p:nvSpPr>
        <p:spPr bwMode="auto">
          <a:xfrm>
            <a:off x="730253" y="3347362"/>
            <a:ext cx="8543925" cy="33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091" indent="-265091" algn="just" defTabSz="914324">
              <a:lnSpc>
                <a:spcPct val="120000"/>
              </a:lnSpc>
              <a:spcAft>
                <a:spcPts val="599"/>
              </a:spcAft>
              <a:defRPr/>
            </a:pPr>
            <a:r>
              <a:rPr lang="en-US" altLang="ja-JP" sz="1800" b="1" dirty="0">
                <a:solidFill>
                  <a:srgbClr val="FF1A75"/>
                </a:solidFill>
                <a:latin typeface="Meiryo" panose="020B0604030504040204" pitchFamily="34" charset="-128"/>
                <a:ea typeface="Meiryo" panose="020B0604030504040204" pitchFamily="34" charset="-128"/>
              </a:rPr>
              <a:t>A: </a:t>
            </a:r>
            <a:r>
              <a:rPr lang="ja-JP" altLang="en-US" sz="1800" b="1" dirty="0">
                <a:solidFill>
                  <a:srgbClr val="FF1A75"/>
                </a:solidFill>
                <a:latin typeface="Meiryo" panose="020B0604030504040204" pitchFamily="34" charset="-128"/>
                <a:ea typeface="Meiryo" panose="020B0604030504040204" pitchFamily="34" charset="-128"/>
              </a:rPr>
              <a:t>経鼻胃管が気管内に入っている　</a:t>
            </a:r>
            <a:r>
              <a:rPr lang="ja-JP" altLang="en-US" sz="1600" dirty="0">
                <a:solidFill>
                  <a:srgbClr val="FF1A75"/>
                </a:solidFill>
                <a:latin typeface="Meiryo" panose="020B0604030504040204" pitchFamily="34" charset="-128"/>
                <a:ea typeface="Meiryo" panose="020B0604030504040204" pitchFamily="34" charset="-128"/>
              </a:rPr>
              <a:t>気管内に挿入されていてもむせないことがあります</a:t>
            </a:r>
            <a:endParaRPr lang="en-US" altLang="ja-JP" sz="1400" dirty="0">
              <a:solidFill>
                <a:srgbClr val="FF1A75"/>
              </a:solidFill>
              <a:latin typeface="Meiryo" panose="020B0604030504040204" pitchFamily="34" charset="-128"/>
              <a:ea typeface="Meiryo" panose="020B0604030504040204" pitchFamily="34" charset="-128"/>
            </a:endParaRPr>
          </a:p>
          <a:p>
            <a:pPr marL="265091" indent="-265091" algn="just" defTabSz="914324">
              <a:lnSpc>
                <a:spcPct val="120000"/>
              </a:lnSpc>
              <a:spcAft>
                <a:spcPts val="599"/>
              </a:spcAft>
              <a:defRPr/>
            </a:pPr>
            <a:r>
              <a:rPr lang="en-US" altLang="ja-JP" sz="1800" b="1" dirty="0">
                <a:solidFill>
                  <a:srgbClr val="007D00"/>
                </a:solidFill>
                <a:latin typeface="Meiryo" panose="020B0604030504040204" pitchFamily="34" charset="-128"/>
                <a:ea typeface="Meiryo" panose="020B0604030504040204" pitchFamily="34" charset="-128"/>
              </a:rPr>
              <a:t>B: </a:t>
            </a:r>
            <a:r>
              <a:rPr lang="ja-JP" altLang="en-US" sz="1800" b="1" dirty="0">
                <a:solidFill>
                  <a:srgbClr val="007D00"/>
                </a:solidFill>
                <a:latin typeface="Meiryo" panose="020B0604030504040204" pitchFamily="34" charset="-128"/>
                <a:ea typeface="Meiryo" panose="020B0604030504040204" pitchFamily="34" charset="-128"/>
              </a:rPr>
              <a:t>経鼻胃管挿入が浅い　</a:t>
            </a:r>
            <a:r>
              <a:rPr lang="ja-JP" altLang="en-US" sz="1600" dirty="0">
                <a:solidFill>
                  <a:srgbClr val="007D00"/>
                </a:solidFill>
                <a:latin typeface="Meiryo" panose="020B0604030504040204" pitchFamily="34" charset="-128"/>
                <a:ea typeface="Meiryo" panose="020B0604030504040204" pitchFamily="34" charset="-128"/>
              </a:rPr>
              <a:t>子どもの体が大きくなっているのに長さの変更をしていないことがあります</a:t>
            </a:r>
            <a:endParaRPr lang="en-US" altLang="ja-JP" sz="1400" dirty="0">
              <a:solidFill>
                <a:srgbClr val="007D00"/>
              </a:solidFill>
              <a:latin typeface="Meiryo" panose="020B0604030504040204" pitchFamily="34" charset="-128"/>
              <a:ea typeface="Meiryo" panose="020B0604030504040204" pitchFamily="34" charset="-128"/>
            </a:endParaRPr>
          </a:p>
          <a:p>
            <a:pPr marL="265091" indent="-265091" algn="just" defTabSz="914324">
              <a:lnSpc>
                <a:spcPct val="120000"/>
              </a:lnSpc>
              <a:spcAft>
                <a:spcPts val="599"/>
              </a:spcAft>
              <a:defRPr/>
            </a:pPr>
            <a:r>
              <a:rPr lang="en-US" altLang="ja-JP" sz="1800" b="1" dirty="0">
                <a:solidFill>
                  <a:srgbClr val="000090"/>
                </a:solidFill>
                <a:latin typeface="Meiryo" panose="020B0604030504040204" pitchFamily="34" charset="-128"/>
                <a:ea typeface="Meiryo" panose="020B0604030504040204" pitchFamily="34" charset="-128"/>
              </a:rPr>
              <a:t>C: </a:t>
            </a:r>
            <a:r>
              <a:rPr lang="ja-JP" altLang="en-US" sz="1800" b="1" dirty="0">
                <a:solidFill>
                  <a:srgbClr val="000090"/>
                </a:solidFill>
                <a:latin typeface="Meiryo" panose="020B0604030504040204" pitchFamily="34" charset="-128"/>
                <a:ea typeface="Meiryo" panose="020B0604030504040204" pitchFamily="34" charset="-128"/>
              </a:rPr>
              <a:t>経鼻胃管が咽頭部でとぐろを巻いている</a:t>
            </a:r>
            <a:endParaRPr lang="en-US" altLang="ja-JP" sz="1800" b="1" dirty="0">
              <a:solidFill>
                <a:srgbClr val="000090"/>
              </a:solidFill>
              <a:latin typeface="Meiryo" panose="020B0604030504040204" pitchFamily="34" charset="-128"/>
              <a:ea typeface="Meiryo" panose="020B0604030504040204" pitchFamily="34" charset="-128"/>
            </a:endParaRPr>
          </a:p>
          <a:p>
            <a:pPr marL="265091" indent="-265091" algn="just" defTabSz="914324">
              <a:lnSpc>
                <a:spcPct val="120000"/>
              </a:lnSpc>
              <a:spcAft>
                <a:spcPts val="599"/>
              </a:spcAft>
              <a:defRPr/>
            </a:pPr>
            <a:r>
              <a:rPr lang="en-US" altLang="ja-JP" sz="1800" b="1" dirty="0">
                <a:solidFill>
                  <a:srgbClr val="000090"/>
                </a:solidFill>
                <a:latin typeface="Meiryo" panose="020B0604030504040204" pitchFamily="34" charset="-128"/>
                <a:ea typeface="Meiryo" panose="020B0604030504040204" pitchFamily="34" charset="-128"/>
              </a:rPr>
              <a:t>D: </a:t>
            </a:r>
            <a:r>
              <a:rPr lang="ja-JP" altLang="en-US" sz="1800" b="1" dirty="0">
                <a:solidFill>
                  <a:srgbClr val="000090"/>
                </a:solidFill>
                <a:latin typeface="Meiryo" panose="020B0604030504040204" pitchFamily="34" charset="-128"/>
                <a:ea typeface="Meiryo" panose="020B0604030504040204" pitchFamily="34" charset="-128"/>
              </a:rPr>
              <a:t>胃の手前で</a:t>
            </a:r>
            <a:r>
              <a:rPr lang="en-US" altLang="ja-JP" sz="1800" b="1" dirty="0">
                <a:solidFill>
                  <a:srgbClr val="000090"/>
                </a:solidFill>
                <a:latin typeface="Meiryo" panose="020B0604030504040204" pitchFamily="34" charset="-128"/>
                <a:ea typeface="Meiryo" panose="020B0604030504040204" pitchFamily="34" charset="-128"/>
              </a:rPr>
              <a:t>U</a:t>
            </a:r>
            <a:r>
              <a:rPr lang="ja-JP" altLang="en-US" sz="1800" b="1" dirty="0">
                <a:solidFill>
                  <a:srgbClr val="000090"/>
                </a:solidFill>
                <a:latin typeface="Meiryo" panose="020B0604030504040204" pitchFamily="34" charset="-128"/>
                <a:ea typeface="Meiryo" panose="020B0604030504040204" pitchFamily="34" charset="-128"/>
              </a:rPr>
              <a:t>ターンして先端が食道内にある</a:t>
            </a:r>
            <a:endParaRPr lang="en-US" altLang="ja-JP" sz="1800" b="1" dirty="0">
              <a:solidFill>
                <a:srgbClr val="000090"/>
              </a:solidFill>
              <a:latin typeface="Meiryo" panose="020B0604030504040204" pitchFamily="34" charset="-128"/>
              <a:ea typeface="Meiryo" panose="020B0604030504040204" pitchFamily="34" charset="-128"/>
            </a:endParaRPr>
          </a:p>
          <a:p>
            <a:pPr marL="265091" indent="-265091" algn="just" defTabSz="914324">
              <a:lnSpc>
                <a:spcPct val="120000"/>
              </a:lnSpc>
              <a:spcAft>
                <a:spcPts val="599"/>
              </a:spcAft>
              <a:defRPr/>
            </a:pPr>
            <a:r>
              <a:rPr lang="en-US" altLang="ja-JP" sz="1800" b="1" dirty="0">
                <a:solidFill>
                  <a:srgbClr val="000090"/>
                </a:solidFill>
                <a:latin typeface="Meiryo" panose="020B0604030504040204" pitchFamily="34" charset="-128"/>
                <a:ea typeface="Meiryo" panose="020B0604030504040204" pitchFamily="34" charset="-128"/>
              </a:rPr>
              <a:t>E: </a:t>
            </a:r>
            <a:r>
              <a:rPr lang="ja-JP" altLang="en-US" sz="1800" b="1" dirty="0">
                <a:solidFill>
                  <a:srgbClr val="000090"/>
                </a:solidFill>
                <a:latin typeface="Meiryo" panose="020B0604030504040204" pitchFamily="34" charset="-128"/>
                <a:ea typeface="Meiryo" panose="020B0604030504040204" pitchFamily="34" charset="-128"/>
              </a:rPr>
              <a:t>挿入が深過ぎて</a:t>
            </a:r>
            <a:r>
              <a:rPr lang="en-US" altLang="ja-JP" sz="1800" b="1" dirty="0">
                <a:solidFill>
                  <a:srgbClr val="000090"/>
                </a:solidFill>
                <a:latin typeface="Meiryo" panose="020B0604030504040204" pitchFamily="34" charset="-128"/>
                <a:ea typeface="Meiryo" panose="020B0604030504040204" pitchFamily="34" charset="-128"/>
              </a:rPr>
              <a:t>U</a:t>
            </a:r>
            <a:r>
              <a:rPr lang="ja-JP" altLang="en-US" sz="1800" b="1" dirty="0">
                <a:solidFill>
                  <a:srgbClr val="000090"/>
                </a:solidFill>
                <a:latin typeface="Meiryo" panose="020B0604030504040204" pitchFamily="34" charset="-128"/>
                <a:ea typeface="Meiryo" panose="020B0604030504040204" pitchFamily="34" charset="-128"/>
              </a:rPr>
              <a:t>ターンして食道に戻っている　</a:t>
            </a:r>
            <a:r>
              <a:rPr lang="ja-JP" altLang="en-US" sz="1600" dirty="0">
                <a:solidFill>
                  <a:srgbClr val="000090"/>
                </a:solidFill>
                <a:latin typeface="Meiryo" panose="020B0604030504040204" pitchFamily="34" charset="-128"/>
                <a:ea typeface="Meiryo" panose="020B0604030504040204" pitchFamily="34" charset="-128"/>
              </a:rPr>
              <a:t>あわてて経鼻胃管の入れ替えをした後は要注意です</a:t>
            </a:r>
            <a:endParaRPr lang="en-US" altLang="ja-JP" sz="1400" dirty="0">
              <a:solidFill>
                <a:srgbClr val="000090"/>
              </a:solidFill>
              <a:latin typeface="Meiryo" panose="020B0604030504040204" pitchFamily="34" charset="-128"/>
              <a:ea typeface="Meiryo" panose="020B0604030504040204" pitchFamily="34" charset="-128"/>
            </a:endParaRPr>
          </a:p>
          <a:p>
            <a:pPr marL="265091" indent="-265091" algn="just" defTabSz="914324">
              <a:lnSpc>
                <a:spcPct val="120000"/>
              </a:lnSpc>
              <a:spcAft>
                <a:spcPts val="599"/>
              </a:spcAft>
              <a:defRPr/>
            </a:pPr>
            <a:r>
              <a:rPr lang="en-US" altLang="ja-JP" sz="1800" b="1" dirty="0">
                <a:solidFill>
                  <a:srgbClr val="660066"/>
                </a:solidFill>
                <a:latin typeface="Meiryo" panose="020B0604030504040204" pitchFamily="34" charset="-128"/>
                <a:ea typeface="Meiryo" panose="020B0604030504040204" pitchFamily="34" charset="-128"/>
              </a:rPr>
              <a:t>F: </a:t>
            </a:r>
            <a:r>
              <a:rPr lang="ja-JP" altLang="en-US" sz="1800" b="1" dirty="0">
                <a:solidFill>
                  <a:srgbClr val="660066"/>
                </a:solidFill>
                <a:latin typeface="Meiryo" panose="020B0604030504040204" pitchFamily="34" charset="-128"/>
                <a:ea typeface="Meiryo" panose="020B0604030504040204" pitchFamily="34" charset="-128"/>
              </a:rPr>
              <a:t>胃内に空気が充満して空気音が聞こえない</a:t>
            </a:r>
            <a:r>
              <a:rPr lang="ja-JP" altLang="en-US" sz="1600" b="1" dirty="0">
                <a:solidFill>
                  <a:srgbClr val="660066"/>
                </a:solidFill>
                <a:latin typeface="Meiryo" panose="020B0604030504040204" pitchFamily="34" charset="-128"/>
                <a:ea typeface="Meiryo" panose="020B0604030504040204" pitchFamily="34" charset="-128"/>
              </a:rPr>
              <a:t>　</a:t>
            </a:r>
            <a:r>
              <a:rPr lang="ja-JP" altLang="en-US" sz="1600" dirty="0">
                <a:solidFill>
                  <a:srgbClr val="660066"/>
                </a:solidFill>
                <a:latin typeface="Meiryo" panose="020B0604030504040204" pitchFamily="34" charset="-128"/>
                <a:ea typeface="Meiryo" panose="020B0604030504040204" pitchFamily="34" charset="-128"/>
              </a:rPr>
              <a:t>上腹部が膨満している時には先に胃内容を吸引してみましょう</a:t>
            </a:r>
            <a:endParaRPr lang="en-US" altLang="ja-JP" sz="1600" dirty="0">
              <a:solidFill>
                <a:srgbClr val="660066"/>
              </a:solidFill>
              <a:latin typeface="Meiryo" panose="020B0604030504040204" pitchFamily="34" charset="-128"/>
              <a:ea typeface="Meiryo" panose="020B0604030504040204" pitchFamily="34" charset="-128"/>
            </a:endParaRPr>
          </a:p>
        </p:txBody>
      </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332395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空気注入音が明瞭に聞こえない場合の対応</a:t>
            </a:r>
          </a:p>
        </p:txBody>
      </p:sp>
      <p:sp>
        <p:nvSpPr>
          <p:cNvPr id="7" name="テキスト ボックス 4">
            <a:extLst>
              <a:ext uri="{FF2B5EF4-FFF2-40B4-BE49-F238E27FC236}">
                <a16:creationId xmlns:a16="http://schemas.microsoft.com/office/drawing/2014/main" id="{FBA68696-1384-4625-8548-36538F39F68C}"/>
              </a:ext>
            </a:extLst>
          </p:cNvPr>
          <p:cNvSpPr txBox="1">
            <a:spLocks noChangeArrowheads="1"/>
          </p:cNvSpPr>
          <p:nvPr/>
        </p:nvSpPr>
        <p:spPr bwMode="auto">
          <a:xfrm>
            <a:off x="668339" y="1592263"/>
            <a:ext cx="8605837" cy="503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872" indent="-342872" defTabSz="914324">
              <a:lnSpc>
                <a:spcPct val="125000"/>
              </a:lnSpc>
              <a:spcAft>
                <a:spcPts val="1800"/>
              </a:spcAft>
              <a:buFont typeface="Wingdings" panose="05000000000000000000" pitchFamily="2" charset="2"/>
              <a:buChar char="u"/>
              <a:defRPr/>
            </a:pPr>
            <a:r>
              <a:rPr lang="ja-JP" altLang="en-US" sz="2000" dirty="0">
                <a:solidFill>
                  <a:prstClr val="black"/>
                </a:solidFill>
                <a:latin typeface="Meiryo" panose="020B0604030504040204" pitchFamily="34" charset="-128"/>
                <a:ea typeface="Meiryo" panose="020B0604030504040204" pitchFamily="34" charset="-128"/>
              </a:rPr>
              <a:t>複数のスタッフで一緒に確認します。</a:t>
            </a:r>
            <a:endParaRPr lang="en-US" altLang="ja-JP" sz="2000" dirty="0">
              <a:solidFill>
                <a:prstClr val="black"/>
              </a:solidFill>
              <a:latin typeface="Meiryo" panose="020B0604030504040204" pitchFamily="34" charset="-128"/>
              <a:ea typeface="Meiryo" panose="020B0604030504040204" pitchFamily="34" charset="-128"/>
            </a:endParaRPr>
          </a:p>
          <a:p>
            <a:pPr marL="342872" indent="-342872" defTabSz="914324">
              <a:lnSpc>
                <a:spcPct val="125000"/>
              </a:lnSpc>
              <a:buFont typeface="Wingdings" panose="05000000000000000000" pitchFamily="2" charset="2"/>
              <a:buChar char="u"/>
              <a:defRPr/>
            </a:pPr>
            <a:r>
              <a:rPr lang="ja-JP" altLang="en-US" sz="2000" dirty="0">
                <a:solidFill>
                  <a:prstClr val="black"/>
                </a:solidFill>
                <a:latin typeface="Meiryo" panose="020B0604030504040204" pitchFamily="34" charset="-128"/>
                <a:ea typeface="Meiryo" panose="020B0604030504040204" pitchFamily="34" charset="-128"/>
                <a:cs typeface="ＭＳ ゴシック" charset="0"/>
              </a:rPr>
              <a:t>空気注入音が明瞭に聞こえなかったり、胃に相当しない部位に最強点があれば、先端が胃ではないと判断し、</a:t>
            </a:r>
            <a:endParaRPr lang="en-US" altLang="ja-JP" sz="2000" dirty="0">
              <a:solidFill>
                <a:prstClr val="black"/>
              </a:solidFill>
              <a:latin typeface="Meiryo" panose="020B0604030504040204" pitchFamily="34" charset="-128"/>
              <a:ea typeface="Meiryo" panose="020B0604030504040204" pitchFamily="34" charset="-128"/>
              <a:cs typeface="ＭＳ ゴシック" charset="0"/>
            </a:endParaRPr>
          </a:p>
          <a:p>
            <a:pPr defTabSz="914324">
              <a:lnSpc>
                <a:spcPct val="125000"/>
              </a:lnSpc>
              <a:defRPr/>
            </a:pPr>
            <a:r>
              <a:rPr lang="ja-JP" altLang="en-US" sz="2799" dirty="0">
                <a:solidFill>
                  <a:srgbClr val="FF0066"/>
                </a:solidFill>
                <a:latin typeface="Meiryo" panose="020B0604030504040204" pitchFamily="34" charset="-128"/>
                <a:ea typeface="Meiryo" panose="020B0604030504040204" pitchFamily="34" charset="-128"/>
                <a:cs typeface="ＭＳ ゴシック" charset="0"/>
              </a:rPr>
              <a:t>　</a:t>
            </a:r>
            <a:r>
              <a:rPr lang="ja-JP" altLang="en-US" sz="2799" b="1" dirty="0">
                <a:solidFill>
                  <a:srgbClr val="FF0066"/>
                </a:solidFill>
                <a:latin typeface="Meiryo" panose="020B0604030504040204" pitchFamily="34" charset="-128"/>
                <a:ea typeface="Meiryo" panose="020B0604030504040204" pitchFamily="34" charset="-128"/>
                <a:cs typeface="ＭＳ ゴシック" charset="0"/>
              </a:rPr>
              <a:t>注入は中止し、経鼻胃管の入れ替えをします。</a:t>
            </a:r>
            <a:endParaRPr lang="en-US" altLang="ja-JP" sz="2799" b="1" dirty="0">
              <a:solidFill>
                <a:srgbClr val="FF0066"/>
              </a:solidFill>
              <a:latin typeface="Meiryo" panose="020B0604030504040204" pitchFamily="34" charset="-128"/>
              <a:ea typeface="Meiryo" panose="020B0604030504040204" pitchFamily="34" charset="-128"/>
              <a:cs typeface="ＭＳ ゴシック" charset="0"/>
            </a:endParaRPr>
          </a:p>
          <a:p>
            <a:pPr defTabSz="914324">
              <a:lnSpc>
                <a:spcPct val="125000"/>
              </a:lnSpc>
              <a:defRPr/>
            </a:pPr>
            <a:r>
              <a:rPr lang="ja-JP" altLang="en-US" sz="1800" dirty="0">
                <a:solidFill>
                  <a:prstClr val="black"/>
                </a:solidFill>
                <a:latin typeface="Meiryo" panose="020B0604030504040204" pitchFamily="34" charset="-128"/>
                <a:ea typeface="Meiryo" panose="020B0604030504040204" pitchFamily="34" charset="-128"/>
                <a:cs typeface="ＭＳ ゴシック" charset="0"/>
              </a:rPr>
              <a:t>　　</a:t>
            </a:r>
            <a:r>
              <a:rPr lang="ja-JP" altLang="en-US" sz="1800" dirty="0">
                <a:solidFill>
                  <a:srgbClr val="0C53FF"/>
                </a:solidFill>
                <a:latin typeface="Meiryo" panose="020B0604030504040204" pitchFamily="34" charset="-128"/>
                <a:ea typeface="Meiryo" panose="020B0604030504040204" pitchFamily="34" charset="-128"/>
                <a:cs typeface="ＭＳ ゴシック" charset="0"/>
              </a:rPr>
              <a:t>一度で確認できない時は繰り返し確認します。</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defTabSz="914324">
              <a:lnSpc>
                <a:spcPct val="125000"/>
              </a:lnSpc>
              <a:defRPr/>
            </a:pPr>
            <a:r>
              <a:rPr lang="ja-JP" altLang="en-US" sz="1800" dirty="0">
                <a:solidFill>
                  <a:srgbClr val="0C53FF"/>
                </a:solidFill>
                <a:latin typeface="Meiryo" panose="020B0604030504040204" pitchFamily="34" charset="-128"/>
                <a:ea typeface="Meiryo" panose="020B0604030504040204" pitchFamily="34" charset="-128"/>
                <a:cs typeface="ＭＳ ゴシック" charset="0"/>
              </a:rPr>
              <a:t>　　確認のため多めに空気が入ってもほとんど間題はありません。</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defTabSz="914324">
              <a:lnSpc>
                <a:spcPct val="125000"/>
              </a:lnSpc>
              <a:spcAft>
                <a:spcPts val="1800"/>
              </a:spcAft>
              <a:defRPr/>
            </a:pPr>
            <a:r>
              <a:rPr lang="ja-JP" altLang="en-US" sz="1800" dirty="0">
                <a:solidFill>
                  <a:srgbClr val="0C53FF"/>
                </a:solidFill>
                <a:latin typeface="Meiryo" panose="020B0604030504040204" pitchFamily="34" charset="-128"/>
                <a:ea typeface="Meiryo" panose="020B0604030504040204" pitchFamily="34" charset="-128"/>
                <a:cs typeface="ＭＳ ゴシック" charset="0"/>
              </a:rPr>
              <a:t>　　確認が不完全のままに注入することは絶対に避けます。</a:t>
            </a:r>
            <a:endParaRPr lang="en-US" altLang="ja-JP" sz="1800" dirty="0">
              <a:solidFill>
                <a:srgbClr val="0C53FF"/>
              </a:solidFill>
              <a:latin typeface="Meiryo" panose="020B0604030504040204" pitchFamily="34" charset="-128"/>
              <a:ea typeface="Meiryo" panose="020B0604030504040204" pitchFamily="34" charset="-128"/>
              <a:cs typeface="ＭＳ ゴシック" charset="0"/>
            </a:endParaRPr>
          </a:p>
          <a:p>
            <a:pPr marL="342872" indent="-342872" algn="just" defTabSz="914324">
              <a:lnSpc>
                <a:spcPct val="125000"/>
              </a:lnSpc>
              <a:spcAft>
                <a:spcPts val="599"/>
              </a:spcAft>
              <a:buFont typeface="Wingdings" panose="05000000000000000000" pitchFamily="2" charset="2"/>
              <a:buChar char="u"/>
              <a:defRPr/>
            </a:pPr>
            <a:r>
              <a:rPr lang="ja-JP" altLang="en-US" sz="2000" dirty="0">
                <a:solidFill>
                  <a:srgbClr val="000000"/>
                </a:solidFill>
                <a:latin typeface="Meiryo" panose="020B0604030504040204" pitchFamily="34" charset="-128"/>
                <a:ea typeface="Meiryo" panose="020B0604030504040204" pitchFamily="34" charset="-128"/>
              </a:rPr>
              <a:t>おそらく大丈夫だが、少々不安が残るという場合は、栄養剤や薬剤を注入する前に、生理食塩水や湯冷ましを</a:t>
            </a:r>
            <a:r>
              <a:rPr lang="en-US" altLang="ja-JP" sz="2000" dirty="0">
                <a:solidFill>
                  <a:srgbClr val="000000"/>
                </a:solidFill>
                <a:latin typeface="Meiryo" panose="020B0604030504040204" pitchFamily="34" charset="-128"/>
                <a:ea typeface="Meiryo" panose="020B0604030504040204" pitchFamily="34" charset="-128"/>
              </a:rPr>
              <a:t>10ml</a:t>
            </a:r>
            <a:r>
              <a:rPr lang="ja-JP" altLang="en-US" sz="2000" dirty="0">
                <a:solidFill>
                  <a:srgbClr val="000000"/>
                </a:solidFill>
                <a:latin typeface="Meiryo" panose="020B0604030504040204" pitchFamily="34" charset="-128"/>
                <a:ea typeface="Meiryo" panose="020B0604030504040204" pitchFamily="34" charset="-128"/>
              </a:rPr>
              <a:t>注入し、子どもの状態を観察し、胸部聴診をしてから、栄養剤や薬剤の注入を行います。</a:t>
            </a:r>
            <a:endParaRPr lang="ja-JP" altLang="en-US" sz="2000" dirty="0">
              <a:solidFill>
                <a:prstClr val="black"/>
              </a:solidFill>
              <a:latin typeface="Meiryo" panose="020B0604030504040204" pitchFamily="34" charset="-128"/>
              <a:ea typeface="Meiryo" panose="020B0604030504040204" pitchFamily="34" charset="-128"/>
            </a:endParaRPr>
          </a:p>
        </p:txBody>
      </p:sp>
      <p:sp>
        <p:nvSpPr>
          <p:cNvPr id="21" name="テキスト ボックス 3">
            <a:extLst>
              <a:ext uri="{FF2B5EF4-FFF2-40B4-BE49-F238E27FC236}">
                <a16:creationId xmlns:a16="http://schemas.microsoft.com/office/drawing/2014/main" id="{69222295-87A7-48D6-8357-4871E0D048C8}"/>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342940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13">
            <a:extLst>
              <a:ext uri="{FF2B5EF4-FFF2-40B4-BE49-F238E27FC236}">
                <a16:creationId xmlns:a16="http://schemas.microsoft.com/office/drawing/2014/main" id="{E9521D2A-481D-4C8C-A12F-6AE7E6A5D9B7}"/>
              </a:ext>
            </a:extLst>
          </p:cNvPr>
          <p:cNvSpPr>
            <a:spLocks noGrp="1"/>
          </p:cNvSpPr>
          <p:nvPr>
            <p:ph type="body" sz="quarter" idx="10"/>
          </p:nvPr>
        </p:nvSpPr>
        <p:spPr/>
        <p:txBody>
          <a:bodyPr/>
          <a:lstStyle/>
          <a:p>
            <a:r>
              <a:rPr lang="ja-JP" altLang="en-US" dirty="0"/>
              <a:t>６－３　胃瘻管理</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胃瘻造設の適応</a:t>
            </a:r>
            <a:endParaRPr lang="en-US" altLang="ja-JP" sz="2799" dirty="0"/>
          </a:p>
        </p:txBody>
      </p:sp>
      <p:sp>
        <p:nvSpPr>
          <p:cNvPr id="41" name="Rectangle 6">
            <a:extLst>
              <a:ext uri="{FF2B5EF4-FFF2-40B4-BE49-F238E27FC236}">
                <a16:creationId xmlns:a16="http://schemas.microsoft.com/office/drawing/2014/main" id="{0C2311C5-3718-428F-B7C5-75F47C4E3E70}"/>
              </a:ext>
            </a:extLst>
          </p:cNvPr>
          <p:cNvSpPr txBox="1">
            <a:spLocks noChangeArrowheads="1"/>
          </p:cNvSpPr>
          <p:nvPr/>
        </p:nvSpPr>
        <p:spPr bwMode="auto">
          <a:xfrm>
            <a:off x="5080821" y="1649896"/>
            <a:ext cx="4193357" cy="2789370"/>
          </a:xfrm>
          <a:prstGeom prst="rect">
            <a:avLst/>
          </a:prstGeom>
          <a:noFill/>
          <a:ln>
            <a:noFill/>
            <a:headEnd/>
            <a:tailEnd/>
          </a:ln>
          <a:effectLst/>
        </p:spPr>
        <p:style>
          <a:lnRef idx="0">
            <a:schemeClr val="accent6"/>
          </a:lnRef>
          <a:fillRef idx="3">
            <a:schemeClr val="accent6"/>
          </a:fillRef>
          <a:effectRef idx="3">
            <a:schemeClr val="accent6"/>
          </a:effectRef>
          <a:fontRef idx="minor">
            <a:schemeClr val="lt1"/>
          </a:fontRef>
        </p:style>
        <p:txBody>
          <a:bodyPr wrap="square" lIns="0" tIns="0" rIns="0" bIns="0">
            <a:noAutofit/>
          </a:bodyPr>
          <a:lstStyle/>
          <a:p>
            <a:pPr marL="342872" indent="-342872" defTabSz="914324">
              <a:lnSpc>
                <a:spcPct val="125000"/>
              </a:lnSpc>
              <a:spcAft>
                <a:spcPts val="599"/>
              </a:spcAft>
              <a:buFont typeface="Wingdings" pitchFamily="1" charset="2"/>
              <a:buChar char="l"/>
              <a:defRPr/>
            </a:pPr>
            <a:r>
              <a:rPr lang="ja-JP" altLang="en-US" sz="2000" dirty="0">
                <a:solidFill>
                  <a:prstClr val="black"/>
                </a:solidFill>
                <a:latin typeface="Meiryo" panose="020B0604030504040204" pitchFamily="34" charset="-128"/>
                <a:ea typeface="Meiryo" panose="020B0604030504040204" pitchFamily="34" charset="-128"/>
              </a:rPr>
              <a:t>経口摂取が不可能であったり、必要十分な量の経口摂取ができなかったり、誤嚥がかなりあるため、永続的に経管栄養が必要な場合。</a:t>
            </a:r>
            <a:endParaRPr lang="en-US" altLang="ja-JP" sz="2000" dirty="0">
              <a:solidFill>
                <a:prstClr val="black"/>
              </a:solidFill>
              <a:latin typeface="Meiryo" panose="020B0604030504040204" pitchFamily="34" charset="-128"/>
              <a:ea typeface="Meiryo" panose="020B0604030504040204" pitchFamily="34" charset="-128"/>
            </a:endParaRPr>
          </a:p>
          <a:p>
            <a:pPr marL="342872" indent="-342872" defTabSz="914324">
              <a:lnSpc>
                <a:spcPct val="125000"/>
              </a:lnSpc>
              <a:spcAft>
                <a:spcPts val="599"/>
              </a:spcAft>
              <a:buFont typeface="Wingdings" pitchFamily="1" charset="2"/>
              <a:buChar char="l"/>
              <a:defRPr/>
            </a:pPr>
            <a:r>
              <a:rPr lang="ja-JP" altLang="en-US" sz="2000" dirty="0">
                <a:solidFill>
                  <a:prstClr val="black"/>
                </a:solidFill>
                <a:latin typeface="Meiryo" panose="020B0604030504040204" pitchFamily="34" charset="-128"/>
                <a:ea typeface="Meiryo" panose="020B0604030504040204" pitchFamily="34" charset="-128"/>
              </a:rPr>
              <a:t>経鼻胃管の挿入が容易ではない場合や、誤って気管内に管が挿入されてしまう可能性が高い場合。</a:t>
            </a:r>
          </a:p>
        </p:txBody>
      </p:sp>
      <p:sp>
        <p:nvSpPr>
          <p:cNvPr id="5" name="正方形/長方形 4">
            <a:extLst>
              <a:ext uri="{FF2B5EF4-FFF2-40B4-BE49-F238E27FC236}">
                <a16:creationId xmlns:a16="http://schemas.microsoft.com/office/drawing/2014/main" id="{62D6C742-4E5F-4272-8C41-0D7AC6D97933}"/>
              </a:ext>
            </a:extLst>
          </p:cNvPr>
          <p:cNvSpPr>
            <a:spLocks noChangeArrowheads="1"/>
          </p:cNvSpPr>
          <p:nvPr/>
        </p:nvSpPr>
        <p:spPr bwMode="auto">
          <a:xfrm>
            <a:off x="681040" y="5208104"/>
            <a:ext cx="8593136" cy="1272070"/>
          </a:xfrm>
          <a:prstGeom prst="rect">
            <a:avLst/>
          </a:prstGeom>
          <a:solidFill>
            <a:schemeClr val="accent5">
              <a:lumMod val="20000"/>
              <a:lumOff val="80000"/>
            </a:schemeClr>
          </a:solidFill>
          <a:ln w="9525">
            <a:solidFill>
              <a:srgbClr val="0070C0"/>
            </a:solidFill>
            <a:miter lim="800000"/>
            <a:headEnd/>
            <a:tailEnd/>
          </a:ln>
          <a:effectLst/>
        </p:spPr>
        <p:txBody>
          <a:bodyPr anchor="ctr"/>
          <a:lstStyle/>
          <a:p>
            <a:pPr indent="627011" defTabSz="914324">
              <a:defRPr/>
            </a:pPr>
            <a:r>
              <a:rPr lang="ja-JP" altLang="en-US" sz="2200" dirty="0">
                <a:solidFill>
                  <a:prstClr val="black"/>
                </a:solidFill>
                <a:latin typeface="Meiryo" panose="020B0604030504040204" pitchFamily="34" charset="-128"/>
                <a:ea typeface="Meiryo" panose="020B0604030504040204" pitchFamily="34" charset="-128"/>
                <a:cs typeface="ＭＳ ゴシック" charset="0"/>
              </a:rPr>
              <a:t>腹壁から胃の中まで連なる孔を</a:t>
            </a:r>
            <a:r>
              <a:rPr lang="ja-JP" altLang="en-US" sz="2200" b="1" dirty="0">
                <a:solidFill>
                  <a:srgbClr val="FF0066"/>
                </a:solidFill>
                <a:latin typeface="Meiryo" panose="020B0604030504040204" pitchFamily="34" charset="-128"/>
                <a:ea typeface="Meiryo" panose="020B0604030504040204" pitchFamily="34" charset="-128"/>
                <a:cs typeface="ＭＳ ゴシック" charset="0"/>
              </a:rPr>
              <a:t>瘻孔</a:t>
            </a:r>
            <a:r>
              <a:rPr lang="ja-JP" altLang="en-US" sz="2200" dirty="0">
                <a:solidFill>
                  <a:prstClr val="black"/>
                </a:solidFill>
                <a:latin typeface="Meiryo" panose="020B0604030504040204" pitchFamily="34" charset="-128"/>
                <a:ea typeface="Meiryo" panose="020B0604030504040204" pitchFamily="34" charset="-128"/>
                <a:cs typeface="ＭＳ ゴシック" charset="0"/>
              </a:rPr>
              <a:t>といいます。</a:t>
            </a:r>
            <a:endParaRPr lang="en-US" altLang="ja-JP" sz="2200" dirty="0">
              <a:solidFill>
                <a:prstClr val="black"/>
              </a:solidFill>
              <a:latin typeface="Meiryo" panose="020B0604030504040204" pitchFamily="34" charset="-128"/>
              <a:ea typeface="Meiryo" panose="020B0604030504040204" pitchFamily="34" charset="-128"/>
              <a:cs typeface="ＭＳ ゴシック" charset="0"/>
            </a:endParaRPr>
          </a:p>
          <a:p>
            <a:pPr indent="627011" defTabSz="914324">
              <a:defRPr/>
            </a:pPr>
            <a:r>
              <a:rPr lang="ja-JP" altLang="en-US" sz="2200" dirty="0">
                <a:solidFill>
                  <a:prstClr val="black"/>
                </a:solidFill>
                <a:latin typeface="Meiryo" panose="020B0604030504040204" pitchFamily="34" charset="-128"/>
                <a:ea typeface="Meiryo" panose="020B0604030504040204" pitchFamily="34" charset="-128"/>
                <a:cs typeface="ＭＳ ゴシック" charset="0"/>
              </a:rPr>
              <a:t>腹壁の外と胃の内部を直接つなぐために、</a:t>
            </a:r>
            <a:endParaRPr lang="en-US" altLang="ja-JP" sz="2200" dirty="0">
              <a:solidFill>
                <a:prstClr val="black"/>
              </a:solidFill>
              <a:latin typeface="Meiryo" panose="020B0604030504040204" pitchFamily="34" charset="-128"/>
              <a:ea typeface="Meiryo" panose="020B0604030504040204" pitchFamily="34" charset="-128"/>
              <a:cs typeface="ＭＳ ゴシック" charset="0"/>
            </a:endParaRPr>
          </a:p>
          <a:p>
            <a:pPr indent="627011" defTabSz="914324">
              <a:defRPr/>
            </a:pPr>
            <a:r>
              <a:rPr lang="ja-JP" altLang="en-US" sz="2200" dirty="0">
                <a:solidFill>
                  <a:prstClr val="black"/>
                </a:solidFill>
                <a:latin typeface="Meiryo" panose="020B0604030504040204" pitchFamily="34" charset="-128"/>
                <a:ea typeface="Meiryo" panose="020B0604030504040204" pitchFamily="34" charset="-128"/>
                <a:cs typeface="ＭＳ ゴシック" charset="0"/>
              </a:rPr>
              <a:t>瘻孔には必ず</a:t>
            </a:r>
            <a:r>
              <a:rPr lang="ja-JP" altLang="en-US" sz="2200" b="1" dirty="0">
                <a:solidFill>
                  <a:srgbClr val="FF0066"/>
                </a:solidFill>
                <a:latin typeface="Meiryo" panose="020B0604030504040204" pitchFamily="34" charset="-128"/>
                <a:ea typeface="Meiryo" panose="020B0604030504040204" pitchFamily="34" charset="-128"/>
                <a:cs typeface="ＭＳ ゴシック" charset="0"/>
              </a:rPr>
              <a:t>胃瘻カテーテル</a:t>
            </a:r>
            <a:r>
              <a:rPr lang="ja-JP" altLang="en-US" sz="2200" dirty="0">
                <a:solidFill>
                  <a:prstClr val="black"/>
                </a:solidFill>
                <a:latin typeface="Meiryo" panose="020B0604030504040204" pitchFamily="34" charset="-128"/>
                <a:ea typeface="Meiryo" panose="020B0604030504040204" pitchFamily="34" charset="-128"/>
                <a:cs typeface="ＭＳ ゴシック" charset="0"/>
              </a:rPr>
              <a:t>を挿入しておきます。</a:t>
            </a:r>
          </a:p>
        </p:txBody>
      </p:sp>
      <p:grpSp>
        <p:nvGrpSpPr>
          <p:cNvPr id="3" name="グループ化 2">
            <a:extLst>
              <a:ext uri="{FF2B5EF4-FFF2-40B4-BE49-F238E27FC236}">
                <a16:creationId xmlns:a16="http://schemas.microsoft.com/office/drawing/2014/main" id="{6502AE28-222A-44B0-961D-CD361F9ACB1E}"/>
              </a:ext>
            </a:extLst>
          </p:cNvPr>
          <p:cNvGrpSpPr/>
          <p:nvPr/>
        </p:nvGrpSpPr>
        <p:grpSpPr>
          <a:xfrm>
            <a:off x="879767" y="1613247"/>
            <a:ext cx="3723027" cy="3292224"/>
            <a:chOff x="179388" y="1252538"/>
            <a:chExt cx="4252903" cy="3760787"/>
          </a:xfrm>
        </p:grpSpPr>
        <p:pic>
          <p:nvPicPr>
            <p:cNvPr id="6" name="Picture 7">
              <a:extLst>
                <a:ext uri="{FF2B5EF4-FFF2-40B4-BE49-F238E27FC236}">
                  <a16:creationId xmlns:a16="http://schemas.microsoft.com/office/drawing/2014/main" id="{065E2D6D-B5C3-45E5-9A24-E9251B3AF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52538"/>
              <a:ext cx="42481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ADCB6039-1B72-45F1-8811-25445938B689}"/>
                </a:ext>
              </a:extLst>
            </p:cNvPr>
            <p:cNvSpPr txBox="1"/>
            <p:nvPr/>
          </p:nvSpPr>
          <p:spPr>
            <a:xfrm>
              <a:off x="1761336" y="4267201"/>
              <a:ext cx="796916" cy="457055"/>
            </a:xfrm>
            <a:prstGeom prst="rect">
              <a:avLst/>
            </a:prstGeom>
            <a:solidFill>
              <a:schemeClr val="bg1">
                <a:lumMod val="95000"/>
              </a:schemeClr>
            </a:solidFill>
          </p:spPr>
          <p:txBody>
            <a:bodyPr wrap="none">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ゴシック" charset="0"/>
                </a:rPr>
                <a:t>胃内</a:t>
              </a:r>
            </a:p>
          </p:txBody>
        </p:sp>
        <p:sp>
          <p:nvSpPr>
            <p:cNvPr id="8" name="テキスト ボックス 21">
              <a:extLst>
                <a:ext uri="{FF2B5EF4-FFF2-40B4-BE49-F238E27FC236}">
                  <a16:creationId xmlns:a16="http://schemas.microsoft.com/office/drawing/2014/main" id="{E6878630-0F61-4690-949B-4739AA03E56F}"/>
                </a:ext>
              </a:extLst>
            </p:cNvPr>
            <p:cNvSpPr txBox="1">
              <a:spLocks noChangeArrowheads="1"/>
            </p:cNvSpPr>
            <p:nvPr/>
          </p:nvSpPr>
          <p:spPr bwMode="auto">
            <a:xfrm>
              <a:off x="3635375" y="3268662"/>
              <a:ext cx="796916" cy="45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2000">
                  <a:solidFill>
                    <a:prstClr val="black"/>
                  </a:solidFill>
                  <a:latin typeface="Meiryo" panose="020B0604030504040204" pitchFamily="34" charset="-128"/>
                  <a:ea typeface="Meiryo" panose="020B0604030504040204" pitchFamily="34" charset="-128"/>
                </a:rPr>
                <a:t>腹腔</a:t>
              </a:r>
            </a:p>
          </p:txBody>
        </p:sp>
        <p:sp>
          <p:nvSpPr>
            <p:cNvPr id="9" name="テキスト ボックス 8">
              <a:extLst>
                <a:ext uri="{FF2B5EF4-FFF2-40B4-BE49-F238E27FC236}">
                  <a16:creationId xmlns:a16="http://schemas.microsoft.com/office/drawing/2014/main" id="{FA2933A9-B520-4EA1-84D8-801F4C006036}"/>
                </a:ext>
              </a:extLst>
            </p:cNvPr>
            <p:cNvSpPr txBox="1"/>
            <p:nvPr/>
          </p:nvSpPr>
          <p:spPr>
            <a:xfrm>
              <a:off x="3276601" y="3771900"/>
              <a:ext cx="701696" cy="808635"/>
            </a:xfrm>
            <a:prstGeom prst="rect">
              <a:avLst/>
            </a:prstGeom>
            <a:noFill/>
          </p:spPr>
          <p:txBody>
            <a:bodyPr wrap="none">
              <a:spAutoFit/>
            </a:bodyPr>
            <a:lstStyle/>
            <a:p>
              <a:pPr defTabSz="914324">
                <a:defRPr/>
              </a:pPr>
              <a:r>
                <a:rPr lang="ja-JP" altLang="en-US" sz="2000" dirty="0">
                  <a:solidFill>
                    <a:prstClr val="black"/>
                  </a:solidFill>
                  <a:latin typeface="Meiryo" panose="020B0604030504040204" pitchFamily="34" charset="-128"/>
                  <a:ea typeface="Meiryo" panose="020B0604030504040204" pitchFamily="34" charset="-128"/>
                  <a:cs typeface="ＭＳ Ｐ明朝" charset="0"/>
                </a:rPr>
                <a:t>胃</a:t>
              </a:r>
              <a:endParaRPr lang="en-US" altLang="ja-JP" sz="2000" dirty="0">
                <a:solidFill>
                  <a:prstClr val="black"/>
                </a:solidFill>
                <a:latin typeface="Meiryo" panose="020B0604030504040204" pitchFamily="34" charset="-128"/>
                <a:ea typeface="Meiryo" panose="020B0604030504040204" pitchFamily="34" charset="-128"/>
                <a:cs typeface="ＭＳ Ｐ明朝" charset="0"/>
              </a:endParaRPr>
            </a:p>
            <a:p>
              <a:pPr defTabSz="914324">
                <a:defRPr/>
              </a:pPr>
              <a:r>
                <a:rPr lang="en-US" altLang="ja-JP" sz="2000" dirty="0">
                  <a:solidFill>
                    <a:prstClr val="black"/>
                  </a:solidFill>
                  <a:latin typeface="Meiryo" panose="020B0604030504040204" pitchFamily="34" charset="-128"/>
                  <a:ea typeface="Meiryo" panose="020B0604030504040204" pitchFamily="34" charset="-128"/>
                  <a:cs typeface="ＭＳ Ｐ明朝" charset="0"/>
                </a:rPr>
                <a:t>  </a:t>
              </a:r>
              <a:r>
                <a:rPr lang="ja-JP" altLang="en-US" sz="2000" dirty="0">
                  <a:solidFill>
                    <a:prstClr val="black"/>
                  </a:solidFill>
                  <a:latin typeface="Meiryo" panose="020B0604030504040204" pitchFamily="34" charset="-128"/>
                  <a:ea typeface="Meiryo" panose="020B0604030504040204" pitchFamily="34" charset="-128"/>
                  <a:cs typeface="ＭＳ Ｐ明朝" charset="0"/>
                </a:rPr>
                <a:t>壁</a:t>
              </a:r>
            </a:p>
          </p:txBody>
        </p:sp>
        <p:grpSp>
          <p:nvGrpSpPr>
            <p:cNvPr id="10" name="図形グループ 10">
              <a:extLst>
                <a:ext uri="{FF2B5EF4-FFF2-40B4-BE49-F238E27FC236}">
                  <a16:creationId xmlns:a16="http://schemas.microsoft.com/office/drawing/2014/main" id="{9267A03E-5AF5-4ED4-AC59-AC593579F98C}"/>
                </a:ext>
              </a:extLst>
            </p:cNvPr>
            <p:cNvGrpSpPr>
              <a:grpSpLocks/>
            </p:cNvGrpSpPr>
            <p:nvPr/>
          </p:nvGrpSpPr>
          <p:grpSpPr bwMode="auto">
            <a:xfrm>
              <a:off x="1692277" y="2332038"/>
              <a:ext cx="1346032" cy="838200"/>
              <a:chOff x="1828800" y="5257800"/>
              <a:chExt cx="1346527" cy="837996"/>
            </a:xfrm>
          </p:grpSpPr>
          <p:sp>
            <p:nvSpPr>
              <p:cNvPr id="11" name="円/楕円 13">
                <a:extLst>
                  <a:ext uri="{FF2B5EF4-FFF2-40B4-BE49-F238E27FC236}">
                    <a16:creationId xmlns:a16="http://schemas.microsoft.com/office/drawing/2014/main" id="{001E146F-67E0-4A36-A611-1E8D3CED6221}"/>
                  </a:ext>
                </a:extLst>
              </p:cNvPr>
              <p:cNvSpPr/>
              <p:nvPr/>
            </p:nvSpPr>
            <p:spPr>
              <a:xfrm>
                <a:off x="1828800" y="5257800"/>
                <a:ext cx="838509" cy="837996"/>
              </a:xfrm>
              <a:prstGeom prst="ellipse">
                <a:avLst/>
              </a:prstGeom>
              <a:noFill/>
              <a:ln w="19050" cap="flat" cmpd="sng" algn="ctr">
                <a:solidFill>
                  <a:schemeClr val="tx1"/>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12" name="テキスト ボックス 9">
                <a:extLst>
                  <a:ext uri="{FF2B5EF4-FFF2-40B4-BE49-F238E27FC236}">
                    <a16:creationId xmlns:a16="http://schemas.microsoft.com/office/drawing/2014/main" id="{E9EA885B-AE4D-4B8D-991E-9C738D394C60}"/>
                  </a:ext>
                </a:extLst>
              </p:cNvPr>
              <p:cNvSpPr txBox="1">
                <a:spLocks noChangeArrowheads="1"/>
              </p:cNvSpPr>
              <p:nvPr/>
            </p:nvSpPr>
            <p:spPr bwMode="auto">
              <a:xfrm>
                <a:off x="2260881" y="5473772"/>
                <a:ext cx="914446" cy="52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2401">
                    <a:solidFill>
                      <a:prstClr val="black"/>
                    </a:solidFill>
                    <a:latin typeface="Meiryo" panose="020B0604030504040204" pitchFamily="34" charset="-128"/>
                    <a:ea typeface="Meiryo" panose="020B0604030504040204" pitchFamily="34" charset="-128"/>
                  </a:rPr>
                  <a:t>瘻孔</a:t>
                </a:r>
              </a:p>
            </p:txBody>
          </p:sp>
        </p:grpSp>
      </p:grpSp>
      <p:sp>
        <p:nvSpPr>
          <p:cNvPr id="13" name="テキスト ボックス 12">
            <a:extLst>
              <a:ext uri="{FF2B5EF4-FFF2-40B4-BE49-F238E27FC236}">
                <a16:creationId xmlns:a16="http://schemas.microsoft.com/office/drawing/2014/main" id="{637FAC78-4B11-4635-994E-37A96451FEDD}"/>
              </a:ext>
            </a:extLst>
          </p:cNvPr>
          <p:cNvSpPr txBox="1"/>
          <p:nvPr/>
        </p:nvSpPr>
        <p:spPr>
          <a:xfrm>
            <a:off x="3106996" y="1997142"/>
            <a:ext cx="1491639" cy="261610"/>
          </a:xfrm>
          <a:prstGeom prst="rect">
            <a:avLst/>
          </a:prstGeom>
          <a:solidFill>
            <a:schemeClr val="bg1"/>
          </a:solidFill>
        </p:spPr>
        <p:txBody>
          <a:bodyPr wrap="square" lIns="72000" rIns="72000" bIns="0" rtlCol="0" anchor="ctr" anchorCtr="0">
            <a:spAutoFit/>
          </a:bodyPr>
          <a:lstStyle/>
          <a:p>
            <a:pPr algn="ctr" defTabSz="914324">
              <a:defRPr/>
            </a:pPr>
            <a:r>
              <a:rPr lang="ja-JP" altLang="en-US" sz="1400" dirty="0">
                <a:solidFill>
                  <a:prstClr val="black"/>
                </a:solidFill>
                <a:latin typeface="メイリオ" panose="020B0604030504040204" pitchFamily="50" charset="-128"/>
                <a:ea typeface="メイリオ" panose="020B0604030504040204" pitchFamily="50" charset="-128"/>
              </a:rPr>
              <a:t>胃瘻のボタン</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959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pPr>
              <a:lnSpc>
                <a:spcPct val="100000"/>
              </a:lnSpc>
            </a:pPr>
            <a:r>
              <a:rPr lang="ja-JP" altLang="en-US" sz="2799" dirty="0"/>
              <a:t>重症児者における気道狭窄症状（喘鳴・陥没呼吸）と対応</a:t>
            </a:r>
          </a:p>
        </p:txBody>
      </p:sp>
      <p:sp>
        <p:nvSpPr>
          <p:cNvPr id="15" name="Text Box 3">
            <a:extLst>
              <a:ext uri="{FF2B5EF4-FFF2-40B4-BE49-F238E27FC236}">
                <a16:creationId xmlns:a16="http://schemas.microsoft.com/office/drawing/2014/main" id="{F06840DF-021A-4545-8531-167471022B25}"/>
              </a:ext>
            </a:extLst>
          </p:cNvPr>
          <p:cNvSpPr txBox="1">
            <a:spLocks noChangeArrowheads="1"/>
          </p:cNvSpPr>
          <p:nvPr/>
        </p:nvSpPr>
        <p:spPr bwMode="auto">
          <a:xfrm>
            <a:off x="1891677" y="1592265"/>
            <a:ext cx="2644160" cy="400110"/>
          </a:xfrm>
          <a:prstGeom prst="rect">
            <a:avLst/>
          </a:prstGeom>
          <a:solidFill>
            <a:srgbClr val="ABE9FF"/>
          </a:solidFill>
          <a:ln w="9525">
            <a:solidFill>
              <a:schemeClr val="tx1"/>
            </a:solidFill>
            <a:miter lim="800000"/>
            <a:headEnd/>
            <a:tailEnd/>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吸気 ＞ 呼気</a:t>
            </a:r>
          </a:p>
        </p:txBody>
      </p:sp>
      <p:sp>
        <p:nvSpPr>
          <p:cNvPr id="16" name="Text Box 4">
            <a:extLst>
              <a:ext uri="{FF2B5EF4-FFF2-40B4-BE49-F238E27FC236}">
                <a16:creationId xmlns:a16="http://schemas.microsoft.com/office/drawing/2014/main" id="{13D03840-2E91-4757-A60A-949304D11E9A}"/>
              </a:ext>
            </a:extLst>
          </p:cNvPr>
          <p:cNvSpPr txBox="1">
            <a:spLocks noChangeArrowheads="1"/>
          </p:cNvSpPr>
          <p:nvPr/>
        </p:nvSpPr>
        <p:spPr bwMode="auto">
          <a:xfrm>
            <a:off x="3961273" y="2292877"/>
            <a:ext cx="1911298" cy="400110"/>
          </a:xfrm>
          <a:prstGeom prst="rect">
            <a:avLst/>
          </a:prstGeom>
          <a:solidFill>
            <a:srgbClr val="A0D4A1">
              <a:alpha val="50980"/>
            </a:srgbClr>
          </a:solidFill>
          <a:ln w="28575">
            <a:solidFill>
              <a:srgbClr val="00CC00"/>
            </a:solidFill>
            <a:prstDash val="sysDot"/>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睡眠＜覚醒</a:t>
            </a:r>
          </a:p>
        </p:txBody>
      </p:sp>
      <p:sp>
        <p:nvSpPr>
          <p:cNvPr id="17" name="Text Box 5">
            <a:extLst>
              <a:ext uri="{FF2B5EF4-FFF2-40B4-BE49-F238E27FC236}">
                <a16:creationId xmlns:a16="http://schemas.microsoft.com/office/drawing/2014/main" id="{11247F86-586E-4DE8-B752-8836FD0EBABD}"/>
              </a:ext>
            </a:extLst>
          </p:cNvPr>
          <p:cNvSpPr txBox="1">
            <a:spLocks noChangeArrowheads="1"/>
          </p:cNvSpPr>
          <p:nvPr/>
        </p:nvSpPr>
        <p:spPr bwMode="auto">
          <a:xfrm>
            <a:off x="1891680" y="2298739"/>
            <a:ext cx="1911299" cy="401576"/>
          </a:xfrm>
          <a:prstGeom prst="rect">
            <a:avLst/>
          </a:prstGeom>
          <a:solidFill>
            <a:srgbClr val="ABE9FF"/>
          </a:solidFill>
          <a:ln w="28575">
            <a:solidFill>
              <a:schemeClr val="tx1"/>
            </a:solidFill>
            <a:prstDash val="sysDot"/>
            <a:miter lim="800000"/>
            <a:headEnd/>
            <a:tailEnd/>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睡眠＞覚醒</a:t>
            </a:r>
          </a:p>
        </p:txBody>
      </p:sp>
      <p:sp>
        <p:nvSpPr>
          <p:cNvPr id="18" name="Text Box 6">
            <a:extLst>
              <a:ext uri="{FF2B5EF4-FFF2-40B4-BE49-F238E27FC236}">
                <a16:creationId xmlns:a16="http://schemas.microsoft.com/office/drawing/2014/main" id="{651AE62E-9CAA-4CC5-B734-2C462C0EEE7B}"/>
              </a:ext>
            </a:extLst>
          </p:cNvPr>
          <p:cNvSpPr txBox="1">
            <a:spLocks noChangeArrowheads="1"/>
          </p:cNvSpPr>
          <p:nvPr/>
        </p:nvSpPr>
        <p:spPr bwMode="auto">
          <a:xfrm>
            <a:off x="6080972" y="2297275"/>
            <a:ext cx="1905593" cy="400110"/>
          </a:xfrm>
          <a:prstGeom prst="rect">
            <a:avLst/>
          </a:prstGeom>
          <a:solidFill>
            <a:srgbClr val="F3EE85">
              <a:alpha val="50980"/>
            </a:srgbClr>
          </a:solidFill>
          <a:ln w="28575">
            <a:solidFill>
              <a:schemeClr val="tx1"/>
            </a:solidFill>
            <a:prstDash val="sysDot"/>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メイリオ" panose="020B0604030504040204" pitchFamily="50" charset="-128"/>
                <a:ea typeface="メイリオ" panose="020B0604030504040204" pitchFamily="50" charset="-128"/>
              </a:rPr>
              <a:t>睡眠＜覚醒</a:t>
            </a:r>
          </a:p>
        </p:txBody>
      </p:sp>
      <p:sp>
        <p:nvSpPr>
          <p:cNvPr id="34" name="Line 12">
            <a:extLst>
              <a:ext uri="{FF2B5EF4-FFF2-40B4-BE49-F238E27FC236}">
                <a16:creationId xmlns:a16="http://schemas.microsoft.com/office/drawing/2014/main" id="{D827AAD1-EBAA-4FBC-A04A-A164A99F5593}"/>
              </a:ext>
            </a:extLst>
          </p:cNvPr>
          <p:cNvSpPr>
            <a:spLocks noChangeShapeType="1"/>
          </p:cNvSpPr>
          <p:nvPr/>
        </p:nvSpPr>
        <p:spPr bwMode="auto">
          <a:xfrm>
            <a:off x="2390023" y="4340488"/>
            <a:ext cx="0" cy="41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5" name="Line 13">
            <a:extLst>
              <a:ext uri="{FF2B5EF4-FFF2-40B4-BE49-F238E27FC236}">
                <a16:creationId xmlns:a16="http://schemas.microsoft.com/office/drawing/2014/main" id="{BD4FA1E6-D12F-4B93-B742-94781D3CEB27}"/>
              </a:ext>
            </a:extLst>
          </p:cNvPr>
          <p:cNvSpPr>
            <a:spLocks noChangeShapeType="1"/>
          </p:cNvSpPr>
          <p:nvPr/>
        </p:nvSpPr>
        <p:spPr bwMode="auto">
          <a:xfrm>
            <a:off x="3186016" y="4300559"/>
            <a:ext cx="493837"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6" name="Line 14">
            <a:extLst>
              <a:ext uri="{FF2B5EF4-FFF2-40B4-BE49-F238E27FC236}">
                <a16:creationId xmlns:a16="http://schemas.microsoft.com/office/drawing/2014/main" id="{C5EB9C83-90A4-4893-8801-14924217D63E}"/>
              </a:ext>
            </a:extLst>
          </p:cNvPr>
          <p:cNvSpPr>
            <a:spLocks noChangeShapeType="1"/>
          </p:cNvSpPr>
          <p:nvPr/>
        </p:nvSpPr>
        <p:spPr bwMode="auto">
          <a:xfrm>
            <a:off x="3304632" y="4234957"/>
            <a:ext cx="4858824" cy="62984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7" name="Line 15">
            <a:extLst>
              <a:ext uri="{FF2B5EF4-FFF2-40B4-BE49-F238E27FC236}">
                <a16:creationId xmlns:a16="http://schemas.microsoft.com/office/drawing/2014/main" id="{20BA415E-1202-439D-AEFF-854721509595}"/>
              </a:ext>
            </a:extLst>
          </p:cNvPr>
          <p:cNvSpPr>
            <a:spLocks noChangeShapeType="1"/>
          </p:cNvSpPr>
          <p:nvPr/>
        </p:nvSpPr>
        <p:spPr bwMode="auto">
          <a:xfrm>
            <a:off x="5610991" y="4300559"/>
            <a:ext cx="100246"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8" name="Line 16">
            <a:extLst>
              <a:ext uri="{FF2B5EF4-FFF2-40B4-BE49-F238E27FC236}">
                <a16:creationId xmlns:a16="http://schemas.microsoft.com/office/drawing/2014/main" id="{6EFE2E10-7B82-4D11-A8FD-1D443F00035A}"/>
              </a:ext>
            </a:extLst>
          </p:cNvPr>
          <p:cNvSpPr>
            <a:spLocks noChangeShapeType="1"/>
          </p:cNvSpPr>
          <p:nvPr/>
        </p:nvSpPr>
        <p:spPr bwMode="auto">
          <a:xfrm>
            <a:off x="5934287" y="4168644"/>
            <a:ext cx="828866" cy="69615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39" name="Line 17">
            <a:extLst>
              <a:ext uri="{FF2B5EF4-FFF2-40B4-BE49-F238E27FC236}">
                <a16:creationId xmlns:a16="http://schemas.microsoft.com/office/drawing/2014/main" id="{8409C4B5-85BD-46BA-8662-8D6E6619A561}"/>
              </a:ext>
            </a:extLst>
          </p:cNvPr>
          <p:cNvSpPr>
            <a:spLocks noChangeShapeType="1"/>
          </p:cNvSpPr>
          <p:nvPr/>
        </p:nvSpPr>
        <p:spPr bwMode="auto">
          <a:xfrm>
            <a:off x="6046994" y="4025144"/>
            <a:ext cx="2373102" cy="847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0" name="Line 18">
            <a:extLst>
              <a:ext uri="{FF2B5EF4-FFF2-40B4-BE49-F238E27FC236}">
                <a16:creationId xmlns:a16="http://schemas.microsoft.com/office/drawing/2014/main" id="{773B86DB-8C7E-4AB8-9603-60127FFD4834}"/>
              </a:ext>
            </a:extLst>
          </p:cNvPr>
          <p:cNvSpPr>
            <a:spLocks noChangeShapeType="1"/>
          </p:cNvSpPr>
          <p:nvPr/>
        </p:nvSpPr>
        <p:spPr bwMode="auto">
          <a:xfrm>
            <a:off x="6994315" y="4287723"/>
            <a:ext cx="0" cy="631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1" name="Line 19">
            <a:extLst>
              <a:ext uri="{FF2B5EF4-FFF2-40B4-BE49-F238E27FC236}">
                <a16:creationId xmlns:a16="http://schemas.microsoft.com/office/drawing/2014/main" id="{0C675831-55BC-46FB-BBE6-958C0D5A1774}"/>
              </a:ext>
            </a:extLst>
          </p:cNvPr>
          <p:cNvSpPr>
            <a:spLocks noChangeShapeType="1"/>
          </p:cNvSpPr>
          <p:nvPr/>
        </p:nvSpPr>
        <p:spPr bwMode="auto">
          <a:xfrm>
            <a:off x="7448225" y="4103044"/>
            <a:ext cx="1220935" cy="7715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2" name="Line 20">
            <a:extLst>
              <a:ext uri="{FF2B5EF4-FFF2-40B4-BE49-F238E27FC236}">
                <a16:creationId xmlns:a16="http://schemas.microsoft.com/office/drawing/2014/main" id="{DE14C5B4-8FEE-455A-BDDD-B218494C8066}"/>
              </a:ext>
            </a:extLst>
          </p:cNvPr>
          <p:cNvSpPr>
            <a:spLocks noChangeShapeType="1"/>
          </p:cNvSpPr>
          <p:nvPr/>
        </p:nvSpPr>
        <p:spPr bwMode="auto">
          <a:xfrm flipH="1">
            <a:off x="4468415" y="4217368"/>
            <a:ext cx="724065" cy="5379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43" name="Text Box 21">
            <a:extLst>
              <a:ext uri="{FF2B5EF4-FFF2-40B4-BE49-F238E27FC236}">
                <a16:creationId xmlns:a16="http://schemas.microsoft.com/office/drawing/2014/main" id="{3E7EC80E-4B31-4AEC-A43A-B9960EC2DA5D}"/>
              </a:ext>
            </a:extLst>
          </p:cNvPr>
          <p:cNvSpPr txBox="1">
            <a:spLocks noChangeArrowheads="1"/>
          </p:cNvSpPr>
          <p:nvPr/>
        </p:nvSpPr>
        <p:spPr bwMode="auto">
          <a:xfrm>
            <a:off x="976982" y="1773935"/>
            <a:ext cx="554126" cy="130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1" b="1" dirty="0">
                <a:solidFill>
                  <a:schemeClr val="tx2"/>
                </a:solidFill>
                <a:latin typeface="メイリオ" panose="020B0604030504040204" pitchFamily="50" charset="-128"/>
                <a:ea typeface="メイリオ" panose="020B0604030504040204" pitchFamily="50" charset="-128"/>
              </a:rPr>
              <a:t>症状</a:t>
            </a:r>
          </a:p>
        </p:txBody>
      </p:sp>
      <p:sp>
        <p:nvSpPr>
          <p:cNvPr id="44" name="Text Box 22">
            <a:extLst>
              <a:ext uri="{FF2B5EF4-FFF2-40B4-BE49-F238E27FC236}">
                <a16:creationId xmlns:a16="http://schemas.microsoft.com/office/drawing/2014/main" id="{EB8BC35D-0DE4-4DE7-BADD-6CD5A917DB99}"/>
              </a:ext>
            </a:extLst>
          </p:cNvPr>
          <p:cNvSpPr txBox="1">
            <a:spLocks noChangeArrowheads="1"/>
          </p:cNvSpPr>
          <p:nvPr/>
        </p:nvSpPr>
        <p:spPr bwMode="auto">
          <a:xfrm>
            <a:off x="960861" y="3291031"/>
            <a:ext cx="554126" cy="104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1" b="1">
                <a:solidFill>
                  <a:srgbClr val="333399"/>
                </a:solidFill>
                <a:latin typeface="メイリオ" panose="020B0604030504040204" pitchFamily="50" charset="-128"/>
                <a:ea typeface="メイリオ" panose="020B0604030504040204" pitchFamily="50" charset="-128"/>
              </a:rPr>
              <a:t>病態</a:t>
            </a:r>
          </a:p>
        </p:txBody>
      </p:sp>
      <p:sp>
        <p:nvSpPr>
          <p:cNvPr id="45" name="Text Box 23">
            <a:extLst>
              <a:ext uri="{FF2B5EF4-FFF2-40B4-BE49-F238E27FC236}">
                <a16:creationId xmlns:a16="http://schemas.microsoft.com/office/drawing/2014/main" id="{701B1F3D-7258-49EA-8200-A129E1DE1CBF}"/>
              </a:ext>
            </a:extLst>
          </p:cNvPr>
          <p:cNvSpPr txBox="1">
            <a:spLocks noChangeArrowheads="1"/>
          </p:cNvSpPr>
          <p:nvPr/>
        </p:nvSpPr>
        <p:spPr bwMode="auto">
          <a:xfrm>
            <a:off x="960861" y="4922933"/>
            <a:ext cx="554126" cy="83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1" b="1">
                <a:latin typeface="メイリオ" panose="020B0604030504040204" pitchFamily="50" charset="-128"/>
                <a:ea typeface="メイリオ" panose="020B0604030504040204" pitchFamily="50" charset="-128"/>
              </a:rPr>
              <a:t>対応</a:t>
            </a:r>
          </a:p>
        </p:txBody>
      </p:sp>
      <p:sp>
        <p:nvSpPr>
          <p:cNvPr id="46" name="Text Box 24">
            <a:extLst>
              <a:ext uri="{FF2B5EF4-FFF2-40B4-BE49-F238E27FC236}">
                <a16:creationId xmlns:a16="http://schemas.microsoft.com/office/drawing/2014/main" id="{F8B9E96E-96CD-4A38-BF9E-8FA24B5801B9}"/>
              </a:ext>
            </a:extLst>
          </p:cNvPr>
          <p:cNvSpPr txBox="1">
            <a:spLocks noChangeArrowheads="1"/>
          </p:cNvSpPr>
          <p:nvPr/>
        </p:nvSpPr>
        <p:spPr bwMode="auto">
          <a:xfrm>
            <a:off x="6064582" y="1601059"/>
            <a:ext cx="3040582" cy="400110"/>
          </a:xfrm>
          <a:prstGeom prst="rect">
            <a:avLst/>
          </a:prstGeom>
          <a:solidFill>
            <a:srgbClr val="F3EE85">
              <a:alpha val="50980"/>
            </a:srgbClr>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吸気 ＜ 呼気</a:t>
            </a:r>
          </a:p>
        </p:txBody>
      </p:sp>
      <p:sp>
        <p:nvSpPr>
          <p:cNvPr id="47" name="Oval 25">
            <a:extLst>
              <a:ext uri="{FF2B5EF4-FFF2-40B4-BE49-F238E27FC236}">
                <a16:creationId xmlns:a16="http://schemas.microsoft.com/office/drawing/2014/main" id="{426EA31E-35A1-4539-BCBC-08FC66FF3B31}"/>
              </a:ext>
            </a:extLst>
          </p:cNvPr>
          <p:cNvSpPr>
            <a:spLocks noChangeArrowheads="1"/>
          </p:cNvSpPr>
          <p:nvPr/>
        </p:nvSpPr>
        <p:spPr bwMode="auto">
          <a:xfrm>
            <a:off x="1599005" y="2983233"/>
            <a:ext cx="1985581" cy="1395367"/>
          </a:xfrm>
          <a:prstGeom prst="ellipse">
            <a:avLst/>
          </a:prstGeom>
          <a:solidFill>
            <a:srgbClr val="ABE9FF"/>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48" name="Oval 26">
            <a:extLst>
              <a:ext uri="{FF2B5EF4-FFF2-40B4-BE49-F238E27FC236}">
                <a16:creationId xmlns:a16="http://schemas.microsoft.com/office/drawing/2014/main" id="{68E53BF4-6F8D-4F7A-ACE7-C6036E966C33}"/>
              </a:ext>
            </a:extLst>
          </p:cNvPr>
          <p:cNvSpPr>
            <a:spLocks noChangeArrowheads="1"/>
          </p:cNvSpPr>
          <p:nvPr/>
        </p:nvSpPr>
        <p:spPr bwMode="auto">
          <a:xfrm>
            <a:off x="4941198" y="3015477"/>
            <a:ext cx="1162480" cy="1257588"/>
          </a:xfrm>
          <a:prstGeom prst="ellipse">
            <a:avLst/>
          </a:prstGeom>
          <a:solidFill>
            <a:srgbClr val="A0D4A1">
              <a:alpha val="50980"/>
            </a:srgbClr>
          </a:solidFill>
          <a:ln w="9525">
            <a:solidFill>
              <a:srgbClr val="00CC00"/>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49" name="Oval 27">
            <a:extLst>
              <a:ext uri="{FF2B5EF4-FFF2-40B4-BE49-F238E27FC236}">
                <a16:creationId xmlns:a16="http://schemas.microsoft.com/office/drawing/2014/main" id="{3B10CD34-F357-4203-8AAF-66F13D4AE658}"/>
              </a:ext>
            </a:extLst>
          </p:cNvPr>
          <p:cNvSpPr>
            <a:spLocks noChangeArrowheads="1"/>
          </p:cNvSpPr>
          <p:nvPr/>
        </p:nvSpPr>
        <p:spPr bwMode="auto">
          <a:xfrm>
            <a:off x="6245700" y="3009614"/>
            <a:ext cx="1496501" cy="1237068"/>
          </a:xfrm>
          <a:prstGeom prst="ellipse">
            <a:avLst/>
          </a:prstGeom>
          <a:solidFill>
            <a:srgbClr val="F3EE85">
              <a:alpha val="50980"/>
            </a:srgbClr>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0" name="Oval 28">
            <a:extLst>
              <a:ext uri="{FF2B5EF4-FFF2-40B4-BE49-F238E27FC236}">
                <a16:creationId xmlns:a16="http://schemas.microsoft.com/office/drawing/2014/main" id="{EA87568A-B5CE-48EB-ACB3-B13A62825685}"/>
              </a:ext>
            </a:extLst>
          </p:cNvPr>
          <p:cNvSpPr>
            <a:spLocks noChangeArrowheads="1"/>
          </p:cNvSpPr>
          <p:nvPr/>
        </p:nvSpPr>
        <p:spPr bwMode="auto">
          <a:xfrm>
            <a:off x="7884220" y="3093161"/>
            <a:ext cx="1220946" cy="1113947"/>
          </a:xfrm>
          <a:prstGeom prst="ellipse">
            <a:avLst/>
          </a:prstGeom>
          <a:solidFill>
            <a:srgbClr val="F9F7C7"/>
          </a:solidFill>
          <a:ln w="9525">
            <a:solidFill>
              <a:schemeClr val="tx1"/>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1" name="Line 29">
            <a:extLst>
              <a:ext uri="{FF2B5EF4-FFF2-40B4-BE49-F238E27FC236}">
                <a16:creationId xmlns:a16="http://schemas.microsoft.com/office/drawing/2014/main" id="{CC851BBB-13CD-486E-99EC-A0B45503BAFE}"/>
              </a:ext>
            </a:extLst>
          </p:cNvPr>
          <p:cNvSpPr>
            <a:spLocks noChangeShapeType="1"/>
          </p:cNvSpPr>
          <p:nvPr/>
        </p:nvSpPr>
        <p:spPr bwMode="auto">
          <a:xfrm>
            <a:off x="2806285" y="2083281"/>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2" name="Oval 30">
            <a:extLst>
              <a:ext uri="{FF2B5EF4-FFF2-40B4-BE49-F238E27FC236}">
                <a16:creationId xmlns:a16="http://schemas.microsoft.com/office/drawing/2014/main" id="{98F6BDF9-FEAD-4C99-96EE-2FEE501147E9}"/>
              </a:ext>
            </a:extLst>
          </p:cNvPr>
          <p:cNvSpPr>
            <a:spLocks noChangeArrowheads="1"/>
          </p:cNvSpPr>
          <p:nvPr/>
        </p:nvSpPr>
        <p:spPr bwMode="auto">
          <a:xfrm>
            <a:off x="3726605" y="3047723"/>
            <a:ext cx="1072574" cy="1220946"/>
          </a:xfrm>
          <a:prstGeom prst="ellipse">
            <a:avLst/>
          </a:prstGeom>
          <a:solidFill>
            <a:srgbClr val="A0D4A1">
              <a:alpha val="50980"/>
            </a:srgbClr>
          </a:solidFill>
          <a:ln w="9525">
            <a:solidFill>
              <a:srgbClr val="00CC00"/>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53" name="Text Box 31">
            <a:extLst>
              <a:ext uri="{FF2B5EF4-FFF2-40B4-BE49-F238E27FC236}">
                <a16:creationId xmlns:a16="http://schemas.microsoft.com/office/drawing/2014/main" id="{AD2DD6D1-2F28-4B03-8447-1664434F93CE}"/>
              </a:ext>
            </a:extLst>
          </p:cNvPr>
          <p:cNvSpPr txBox="1">
            <a:spLocks noChangeArrowheads="1"/>
          </p:cNvSpPr>
          <p:nvPr/>
        </p:nvSpPr>
        <p:spPr bwMode="auto">
          <a:xfrm>
            <a:off x="3833042" y="3317257"/>
            <a:ext cx="8142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舌根</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後退</a:t>
            </a:r>
          </a:p>
        </p:txBody>
      </p:sp>
      <p:sp>
        <p:nvSpPr>
          <p:cNvPr id="54" name="Line 32">
            <a:extLst>
              <a:ext uri="{FF2B5EF4-FFF2-40B4-BE49-F238E27FC236}">
                <a16:creationId xmlns:a16="http://schemas.microsoft.com/office/drawing/2014/main" id="{B82582B5-D8BB-4226-BB11-9C17CF7F8251}"/>
              </a:ext>
            </a:extLst>
          </p:cNvPr>
          <p:cNvSpPr>
            <a:spLocks noChangeShapeType="1"/>
          </p:cNvSpPr>
          <p:nvPr/>
        </p:nvSpPr>
        <p:spPr bwMode="auto">
          <a:xfrm>
            <a:off x="4327704" y="2080347"/>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5" name="Line 33">
            <a:extLst>
              <a:ext uri="{FF2B5EF4-FFF2-40B4-BE49-F238E27FC236}">
                <a16:creationId xmlns:a16="http://schemas.microsoft.com/office/drawing/2014/main" id="{991481E8-1710-4B96-AAE7-8CF1848A95D0}"/>
              </a:ext>
            </a:extLst>
          </p:cNvPr>
          <p:cNvSpPr>
            <a:spLocks noChangeShapeType="1"/>
          </p:cNvSpPr>
          <p:nvPr/>
        </p:nvSpPr>
        <p:spPr bwMode="auto">
          <a:xfrm>
            <a:off x="7028027" y="2075953"/>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6" name="Line 34">
            <a:extLst>
              <a:ext uri="{FF2B5EF4-FFF2-40B4-BE49-F238E27FC236}">
                <a16:creationId xmlns:a16="http://schemas.microsoft.com/office/drawing/2014/main" id="{E67620A5-AE26-4348-AAF9-AAA90B7947E3}"/>
              </a:ext>
            </a:extLst>
          </p:cNvPr>
          <p:cNvSpPr>
            <a:spLocks noChangeShapeType="1"/>
          </p:cNvSpPr>
          <p:nvPr/>
        </p:nvSpPr>
        <p:spPr bwMode="auto">
          <a:xfrm>
            <a:off x="2785766" y="2792688"/>
            <a:ext cx="0" cy="199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7" name="Line 35">
            <a:extLst>
              <a:ext uri="{FF2B5EF4-FFF2-40B4-BE49-F238E27FC236}">
                <a16:creationId xmlns:a16="http://schemas.microsoft.com/office/drawing/2014/main" id="{87BAAD5A-DDAD-4DE2-8F22-356BB0A03FD8}"/>
              </a:ext>
            </a:extLst>
          </p:cNvPr>
          <p:cNvSpPr>
            <a:spLocks noChangeShapeType="1"/>
          </p:cNvSpPr>
          <p:nvPr/>
        </p:nvSpPr>
        <p:spPr bwMode="auto">
          <a:xfrm>
            <a:off x="4327704" y="2800017"/>
            <a:ext cx="0" cy="26529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8" name="Line 36">
            <a:extLst>
              <a:ext uri="{FF2B5EF4-FFF2-40B4-BE49-F238E27FC236}">
                <a16:creationId xmlns:a16="http://schemas.microsoft.com/office/drawing/2014/main" id="{08D0A93F-E71C-4D53-B081-6F014360EE37}"/>
              </a:ext>
            </a:extLst>
          </p:cNvPr>
          <p:cNvSpPr>
            <a:spLocks noChangeShapeType="1"/>
          </p:cNvSpPr>
          <p:nvPr/>
        </p:nvSpPr>
        <p:spPr bwMode="auto">
          <a:xfrm>
            <a:off x="5276174" y="2700317"/>
            <a:ext cx="78937" cy="3151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59" name="Line 37">
            <a:extLst>
              <a:ext uri="{FF2B5EF4-FFF2-40B4-BE49-F238E27FC236}">
                <a16:creationId xmlns:a16="http://schemas.microsoft.com/office/drawing/2014/main" id="{5899814A-1E27-4D4C-9DCF-C4AE1DF4A6AA}"/>
              </a:ext>
            </a:extLst>
          </p:cNvPr>
          <p:cNvSpPr>
            <a:spLocks noChangeShapeType="1"/>
          </p:cNvSpPr>
          <p:nvPr/>
        </p:nvSpPr>
        <p:spPr bwMode="auto">
          <a:xfrm>
            <a:off x="7011902" y="2798552"/>
            <a:ext cx="0" cy="2330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0" name="Line 38">
            <a:extLst>
              <a:ext uri="{FF2B5EF4-FFF2-40B4-BE49-F238E27FC236}">
                <a16:creationId xmlns:a16="http://schemas.microsoft.com/office/drawing/2014/main" id="{AABED5C3-E752-49E0-9389-C0C187AC5278}"/>
              </a:ext>
            </a:extLst>
          </p:cNvPr>
          <p:cNvSpPr>
            <a:spLocks noChangeShapeType="1"/>
          </p:cNvSpPr>
          <p:nvPr/>
        </p:nvSpPr>
        <p:spPr bwMode="auto">
          <a:xfrm>
            <a:off x="8511292" y="2075953"/>
            <a:ext cx="0" cy="10304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1" name="Line 39">
            <a:extLst>
              <a:ext uri="{FF2B5EF4-FFF2-40B4-BE49-F238E27FC236}">
                <a16:creationId xmlns:a16="http://schemas.microsoft.com/office/drawing/2014/main" id="{AABC0112-7BD7-4EF5-B302-A9F173C27859}"/>
              </a:ext>
            </a:extLst>
          </p:cNvPr>
          <p:cNvSpPr>
            <a:spLocks noChangeShapeType="1"/>
          </p:cNvSpPr>
          <p:nvPr/>
        </p:nvSpPr>
        <p:spPr bwMode="auto">
          <a:xfrm>
            <a:off x="4664816" y="4149530"/>
            <a:ext cx="1829340" cy="71527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2" name="Line 40">
            <a:extLst>
              <a:ext uri="{FF2B5EF4-FFF2-40B4-BE49-F238E27FC236}">
                <a16:creationId xmlns:a16="http://schemas.microsoft.com/office/drawing/2014/main" id="{48AD4EEF-CAFC-4926-B1DA-67BD8EBA68E9}"/>
              </a:ext>
            </a:extLst>
          </p:cNvPr>
          <p:cNvSpPr>
            <a:spLocks noChangeShapeType="1"/>
          </p:cNvSpPr>
          <p:nvPr/>
        </p:nvSpPr>
        <p:spPr bwMode="auto">
          <a:xfrm>
            <a:off x="4327704" y="4280396"/>
            <a:ext cx="0" cy="498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3" name="Line 41">
            <a:extLst>
              <a:ext uri="{FF2B5EF4-FFF2-40B4-BE49-F238E27FC236}">
                <a16:creationId xmlns:a16="http://schemas.microsoft.com/office/drawing/2014/main" id="{48BCA34F-9198-4E64-B4AB-421E226E093E}"/>
              </a:ext>
            </a:extLst>
          </p:cNvPr>
          <p:cNvSpPr>
            <a:spLocks noChangeShapeType="1"/>
          </p:cNvSpPr>
          <p:nvPr/>
        </p:nvSpPr>
        <p:spPr bwMode="auto">
          <a:xfrm flipH="1">
            <a:off x="4717588" y="4173396"/>
            <a:ext cx="1745673" cy="5818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64" name="Text Box 42">
            <a:extLst>
              <a:ext uri="{FF2B5EF4-FFF2-40B4-BE49-F238E27FC236}">
                <a16:creationId xmlns:a16="http://schemas.microsoft.com/office/drawing/2014/main" id="{559AF5B8-B4EF-4C22-B77C-E70B7B231BD5}"/>
              </a:ext>
            </a:extLst>
          </p:cNvPr>
          <p:cNvSpPr txBox="1">
            <a:spLocks noChangeArrowheads="1"/>
          </p:cNvSpPr>
          <p:nvPr/>
        </p:nvSpPr>
        <p:spPr bwMode="auto">
          <a:xfrm>
            <a:off x="1582882" y="3173758"/>
            <a:ext cx="2000987" cy="99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舌根沈下</a:t>
            </a:r>
          </a:p>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アデノイドﾞ肥大</a:t>
            </a:r>
          </a:p>
          <a:p>
            <a:pPr algn="ctr" eaLnBrk="1" hangingPunct="1">
              <a:lnSpc>
                <a:spcPct val="90000"/>
              </a:lnSpc>
              <a:spcBef>
                <a:spcPct val="0"/>
              </a:spcBef>
              <a:buFontTx/>
              <a:buNone/>
            </a:pPr>
            <a:r>
              <a:rPr lang="ja-JP" altLang="en-US" sz="1800" dirty="0">
                <a:latin typeface="メイリオ" panose="020B0604030504040204" pitchFamily="50" charset="-128"/>
                <a:ea typeface="メイリオ" panose="020B0604030504040204" pitchFamily="50" charset="-128"/>
              </a:rPr>
              <a:t>   扁桃肥大</a:t>
            </a:r>
          </a:p>
        </p:txBody>
      </p:sp>
      <p:sp>
        <p:nvSpPr>
          <p:cNvPr id="65" name="Text Box 43">
            <a:extLst>
              <a:ext uri="{FF2B5EF4-FFF2-40B4-BE49-F238E27FC236}">
                <a16:creationId xmlns:a16="http://schemas.microsoft.com/office/drawing/2014/main" id="{47BEF7BB-DE0A-417F-8305-C93F2C32B857}"/>
              </a:ext>
            </a:extLst>
          </p:cNvPr>
          <p:cNvSpPr txBox="1">
            <a:spLocks noChangeArrowheads="1"/>
          </p:cNvSpPr>
          <p:nvPr/>
        </p:nvSpPr>
        <p:spPr bwMode="auto">
          <a:xfrm>
            <a:off x="5047638" y="3317257"/>
            <a:ext cx="9525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喉頭</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狭窄</a:t>
            </a:r>
          </a:p>
        </p:txBody>
      </p:sp>
      <p:sp>
        <p:nvSpPr>
          <p:cNvPr id="68" name="Text Box 46">
            <a:extLst>
              <a:ext uri="{FF2B5EF4-FFF2-40B4-BE49-F238E27FC236}">
                <a16:creationId xmlns:a16="http://schemas.microsoft.com/office/drawing/2014/main" id="{3960FE1F-1A36-4CD9-93EE-762C2D4F1D12}"/>
              </a:ext>
            </a:extLst>
          </p:cNvPr>
          <p:cNvSpPr txBox="1">
            <a:spLocks noChangeArrowheads="1"/>
          </p:cNvSpPr>
          <p:nvPr/>
        </p:nvSpPr>
        <p:spPr bwMode="auto">
          <a:xfrm>
            <a:off x="6494156" y="3317257"/>
            <a:ext cx="9541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気管</a:t>
            </a:r>
          </a:p>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軟化症</a:t>
            </a:r>
          </a:p>
        </p:txBody>
      </p:sp>
      <p:grpSp>
        <p:nvGrpSpPr>
          <p:cNvPr id="11" name="グループ化 10">
            <a:extLst>
              <a:ext uri="{FF2B5EF4-FFF2-40B4-BE49-F238E27FC236}">
                <a16:creationId xmlns:a16="http://schemas.microsoft.com/office/drawing/2014/main" id="{DAEB7B7E-E69D-40E4-BC82-1DF0762389BA}"/>
              </a:ext>
            </a:extLst>
          </p:cNvPr>
          <p:cNvGrpSpPr/>
          <p:nvPr/>
        </p:nvGrpSpPr>
        <p:grpSpPr>
          <a:xfrm>
            <a:off x="7975897" y="4922930"/>
            <a:ext cx="1329409" cy="708256"/>
            <a:chOff x="7975897" y="4808630"/>
            <a:chExt cx="1329409" cy="708256"/>
          </a:xfrm>
        </p:grpSpPr>
        <p:sp>
          <p:nvSpPr>
            <p:cNvPr id="25" name="Rectangle 11">
              <a:extLst>
                <a:ext uri="{FF2B5EF4-FFF2-40B4-BE49-F238E27FC236}">
                  <a16:creationId xmlns:a16="http://schemas.microsoft.com/office/drawing/2014/main" id="{E271DBBD-4B4D-43BA-8D0C-0E2CCC096B39}"/>
                </a:ext>
              </a:extLst>
            </p:cNvPr>
            <p:cNvSpPr>
              <a:spLocks noChangeArrowheads="1"/>
            </p:cNvSpPr>
            <p:nvPr/>
          </p:nvSpPr>
          <p:spPr bwMode="auto">
            <a:xfrm>
              <a:off x="7975897" y="4808630"/>
              <a:ext cx="1329409" cy="708256"/>
            </a:xfrm>
            <a:prstGeom prst="rect">
              <a:avLst/>
            </a:prstGeom>
            <a:solidFill>
              <a:srgbClr val="F3EE85">
                <a:alpha val="52156"/>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9" name="Text Box 47">
              <a:extLst>
                <a:ext uri="{FF2B5EF4-FFF2-40B4-BE49-F238E27FC236}">
                  <a16:creationId xmlns:a16="http://schemas.microsoft.com/office/drawing/2014/main" id="{C50AC232-E2AE-4C70-8941-46C6D4A22EB8}"/>
                </a:ext>
              </a:extLst>
            </p:cNvPr>
            <p:cNvSpPr txBox="1">
              <a:spLocks noChangeArrowheads="1"/>
            </p:cNvSpPr>
            <p:nvPr/>
          </p:nvSpPr>
          <p:spPr bwMode="auto">
            <a:xfrm>
              <a:off x="7975897" y="4858829"/>
              <a:ext cx="1329409"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持続陽圧</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呼吸</a:t>
              </a:r>
            </a:p>
          </p:txBody>
        </p:sp>
      </p:grpSp>
      <p:sp>
        <p:nvSpPr>
          <p:cNvPr id="71" name="Text Box 50">
            <a:extLst>
              <a:ext uri="{FF2B5EF4-FFF2-40B4-BE49-F238E27FC236}">
                <a16:creationId xmlns:a16="http://schemas.microsoft.com/office/drawing/2014/main" id="{E3FFB9C7-C225-424F-A7C6-1667BF2FDFF9}"/>
              </a:ext>
            </a:extLst>
          </p:cNvPr>
          <p:cNvSpPr txBox="1">
            <a:spLocks noChangeArrowheads="1"/>
          </p:cNvSpPr>
          <p:nvPr/>
        </p:nvSpPr>
        <p:spPr bwMode="auto">
          <a:xfrm>
            <a:off x="8163469" y="3471145"/>
            <a:ext cx="6976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喘息</a:t>
            </a:r>
          </a:p>
        </p:txBody>
      </p:sp>
      <p:sp>
        <p:nvSpPr>
          <p:cNvPr id="72" name="Text Box 51">
            <a:extLst>
              <a:ext uri="{FF2B5EF4-FFF2-40B4-BE49-F238E27FC236}">
                <a16:creationId xmlns:a16="http://schemas.microsoft.com/office/drawing/2014/main" id="{FF848D3F-A3AE-4CBB-B6B3-CC26FAA9743E}"/>
              </a:ext>
            </a:extLst>
          </p:cNvPr>
          <p:cNvSpPr txBox="1">
            <a:spLocks noChangeArrowheads="1"/>
          </p:cNvSpPr>
          <p:nvPr/>
        </p:nvSpPr>
        <p:spPr bwMode="auto">
          <a:xfrm>
            <a:off x="704850" y="6004450"/>
            <a:ext cx="86042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おもな関係を示す。症状には、これに、貯留性の喘鳴と、代償性の症状（うめき・呻吟様の呼気性喘鳴）が、加わる。</a:t>
            </a:r>
          </a:p>
        </p:txBody>
      </p:sp>
      <p:grpSp>
        <p:nvGrpSpPr>
          <p:cNvPr id="14" name="グループ化 13">
            <a:extLst>
              <a:ext uri="{FF2B5EF4-FFF2-40B4-BE49-F238E27FC236}">
                <a16:creationId xmlns:a16="http://schemas.microsoft.com/office/drawing/2014/main" id="{23704964-861B-46E8-9FAC-730AC5EDA08C}"/>
              </a:ext>
            </a:extLst>
          </p:cNvPr>
          <p:cNvGrpSpPr/>
          <p:nvPr/>
        </p:nvGrpSpPr>
        <p:grpSpPr>
          <a:xfrm>
            <a:off x="3446442" y="4919425"/>
            <a:ext cx="1657262" cy="715273"/>
            <a:chOff x="3284497" y="4805122"/>
            <a:chExt cx="1657262" cy="715273"/>
          </a:xfrm>
        </p:grpSpPr>
        <p:sp>
          <p:nvSpPr>
            <p:cNvPr id="20" name="Rectangle 8">
              <a:extLst>
                <a:ext uri="{FF2B5EF4-FFF2-40B4-BE49-F238E27FC236}">
                  <a16:creationId xmlns:a16="http://schemas.microsoft.com/office/drawing/2014/main" id="{00764072-E63C-4D1E-987E-C140CBA07B06}"/>
                </a:ext>
              </a:extLst>
            </p:cNvPr>
            <p:cNvSpPr>
              <a:spLocks noChangeArrowheads="1"/>
            </p:cNvSpPr>
            <p:nvPr/>
          </p:nvSpPr>
          <p:spPr bwMode="auto">
            <a:xfrm>
              <a:off x="3284497" y="4805122"/>
              <a:ext cx="1657262" cy="715273"/>
            </a:xfrm>
            <a:prstGeom prst="rect">
              <a:avLst/>
            </a:prstGeom>
            <a:solidFill>
              <a:srgbClr val="FFA7D3">
                <a:alpha val="45882"/>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7" name="Text Box 45">
              <a:extLst>
                <a:ext uri="{FF2B5EF4-FFF2-40B4-BE49-F238E27FC236}">
                  <a16:creationId xmlns:a16="http://schemas.microsoft.com/office/drawing/2014/main" id="{0C17CDA2-166D-4901-A24D-51E612986262}"/>
                </a:ext>
              </a:extLst>
            </p:cNvPr>
            <p:cNvSpPr txBox="1">
              <a:spLocks noChangeArrowheads="1"/>
            </p:cNvSpPr>
            <p:nvPr/>
          </p:nvSpPr>
          <p:spPr bwMode="auto">
            <a:xfrm>
              <a:off x="3302086" y="4873064"/>
              <a:ext cx="1639673" cy="57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姿勢管理</a:t>
              </a:r>
            </a:p>
            <a:p>
              <a:pPr algn="ctr" eaLnBrk="1" hangingPunct="1">
                <a:lnSpc>
                  <a:spcPct val="90000"/>
                </a:lnSpc>
                <a:spcBef>
                  <a:spcPct val="0"/>
                </a:spcBef>
                <a:buFontTx/>
                <a:buNone/>
              </a:pPr>
              <a:r>
                <a:rPr lang="ja-JP" altLang="en-US" sz="1800" dirty="0">
                  <a:latin typeface="メイリオ" panose="020B0604030504040204" pitchFamily="50" charset="-128"/>
                  <a:ea typeface="メイリオ" panose="020B0604030504040204" pitchFamily="50" charset="-128"/>
                </a:rPr>
                <a:t>（下顎・全身）</a:t>
              </a:r>
            </a:p>
          </p:txBody>
        </p:sp>
      </p:grpSp>
      <p:grpSp>
        <p:nvGrpSpPr>
          <p:cNvPr id="13" name="グループ化 12">
            <a:extLst>
              <a:ext uri="{FF2B5EF4-FFF2-40B4-BE49-F238E27FC236}">
                <a16:creationId xmlns:a16="http://schemas.microsoft.com/office/drawing/2014/main" id="{10F81CD9-E08D-42A9-A302-B0D083A59E18}"/>
              </a:ext>
            </a:extLst>
          </p:cNvPr>
          <p:cNvGrpSpPr/>
          <p:nvPr/>
        </p:nvGrpSpPr>
        <p:grpSpPr>
          <a:xfrm>
            <a:off x="5337520" y="4919422"/>
            <a:ext cx="790024" cy="715272"/>
            <a:chOff x="5185946" y="4805122"/>
            <a:chExt cx="790024" cy="715272"/>
          </a:xfrm>
        </p:grpSpPr>
        <p:sp>
          <p:nvSpPr>
            <p:cNvPr id="21" name="Rectangle 9">
              <a:extLst>
                <a:ext uri="{FF2B5EF4-FFF2-40B4-BE49-F238E27FC236}">
                  <a16:creationId xmlns:a16="http://schemas.microsoft.com/office/drawing/2014/main" id="{142D7E63-F754-46CF-8152-1925B6A6F3A3}"/>
                </a:ext>
              </a:extLst>
            </p:cNvPr>
            <p:cNvSpPr>
              <a:spLocks noChangeArrowheads="1"/>
            </p:cNvSpPr>
            <p:nvPr/>
          </p:nvSpPr>
          <p:spPr bwMode="auto">
            <a:xfrm>
              <a:off x="5185946" y="4805122"/>
              <a:ext cx="790024" cy="715272"/>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70" name="Text Box 49">
              <a:extLst>
                <a:ext uri="{FF2B5EF4-FFF2-40B4-BE49-F238E27FC236}">
                  <a16:creationId xmlns:a16="http://schemas.microsoft.com/office/drawing/2014/main" id="{07206637-4DD7-4DE5-B46D-4988D013EF11}"/>
                </a:ext>
              </a:extLst>
            </p:cNvPr>
            <p:cNvSpPr txBox="1">
              <a:spLocks noChangeArrowheads="1"/>
            </p:cNvSpPr>
            <p:nvPr/>
          </p:nvSpPr>
          <p:spPr bwMode="auto">
            <a:xfrm>
              <a:off x="5203534" y="4858829"/>
              <a:ext cx="772435"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気管</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切開</a:t>
              </a:r>
            </a:p>
          </p:txBody>
        </p:sp>
      </p:grpSp>
      <p:grpSp>
        <p:nvGrpSpPr>
          <p:cNvPr id="12" name="グループ化 11">
            <a:extLst>
              <a:ext uri="{FF2B5EF4-FFF2-40B4-BE49-F238E27FC236}">
                <a16:creationId xmlns:a16="http://schemas.microsoft.com/office/drawing/2014/main" id="{17D8F988-3F45-4524-AA11-D0ADA5260E67}"/>
              </a:ext>
            </a:extLst>
          </p:cNvPr>
          <p:cNvGrpSpPr/>
          <p:nvPr/>
        </p:nvGrpSpPr>
        <p:grpSpPr>
          <a:xfrm>
            <a:off x="6361361" y="4920157"/>
            <a:ext cx="1380720" cy="713805"/>
            <a:chOff x="6333402" y="4805855"/>
            <a:chExt cx="1380720" cy="713806"/>
          </a:xfrm>
        </p:grpSpPr>
        <p:sp>
          <p:nvSpPr>
            <p:cNvPr id="22" name="Rectangle 10">
              <a:extLst>
                <a:ext uri="{FF2B5EF4-FFF2-40B4-BE49-F238E27FC236}">
                  <a16:creationId xmlns:a16="http://schemas.microsoft.com/office/drawing/2014/main" id="{27AE477E-2739-4FB3-9242-ADAB74813180}"/>
                </a:ext>
              </a:extLst>
            </p:cNvPr>
            <p:cNvSpPr>
              <a:spLocks noChangeArrowheads="1"/>
            </p:cNvSpPr>
            <p:nvPr/>
          </p:nvSpPr>
          <p:spPr bwMode="auto">
            <a:xfrm>
              <a:off x="6333402" y="4805855"/>
              <a:ext cx="1380720" cy="713806"/>
            </a:xfrm>
            <a:prstGeom prst="rect">
              <a:avLst/>
            </a:prstGeom>
            <a:solidFill>
              <a:srgbClr val="CEFF43">
                <a:alpha val="56078"/>
              </a:srgbClr>
            </a:solid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73" name="Text Box 52">
              <a:extLst>
                <a:ext uri="{FF2B5EF4-FFF2-40B4-BE49-F238E27FC236}">
                  <a16:creationId xmlns:a16="http://schemas.microsoft.com/office/drawing/2014/main" id="{EAD5771A-2C1E-4627-82A4-0EFE2163281B}"/>
                </a:ext>
              </a:extLst>
            </p:cNvPr>
            <p:cNvSpPr txBox="1">
              <a:spLocks noChangeArrowheads="1"/>
            </p:cNvSpPr>
            <p:nvPr/>
          </p:nvSpPr>
          <p:spPr bwMode="auto">
            <a:xfrm>
              <a:off x="6333402" y="4858829"/>
              <a:ext cx="1380720" cy="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緊張緩和</a:t>
              </a:r>
            </a:p>
            <a:p>
              <a:pPr algn="ctr" eaLnBrk="1" hangingPunct="1">
                <a:lnSpc>
                  <a:spcPct val="90000"/>
                </a:lnSpc>
                <a:spcBef>
                  <a:spcPct val="0"/>
                </a:spcBef>
                <a:buFontTx/>
                <a:buNone/>
              </a:pPr>
              <a:r>
                <a:rPr lang="ja-JP" altLang="en-US" sz="2000" dirty="0">
                  <a:latin typeface="メイリオ" panose="020B0604030504040204" pitchFamily="50" charset="-128"/>
                  <a:ea typeface="メイリオ" panose="020B0604030504040204" pitchFamily="50" charset="-128"/>
                </a:rPr>
                <a:t>鎮静</a:t>
              </a:r>
            </a:p>
          </p:txBody>
        </p:sp>
      </p:grpSp>
      <p:grpSp>
        <p:nvGrpSpPr>
          <p:cNvPr id="74" name="グループ化 73">
            <a:extLst>
              <a:ext uri="{FF2B5EF4-FFF2-40B4-BE49-F238E27FC236}">
                <a16:creationId xmlns:a16="http://schemas.microsoft.com/office/drawing/2014/main" id="{F2136F88-B4B8-44A0-A671-A6AC4D0CE7DA}"/>
              </a:ext>
            </a:extLst>
          </p:cNvPr>
          <p:cNvGrpSpPr/>
          <p:nvPr/>
        </p:nvGrpSpPr>
        <p:grpSpPr>
          <a:xfrm>
            <a:off x="1555365" y="4919425"/>
            <a:ext cx="1657262" cy="715273"/>
            <a:chOff x="1555364" y="4805122"/>
            <a:chExt cx="1657262" cy="715273"/>
          </a:xfrm>
          <a:solidFill>
            <a:srgbClr val="ABE9FF"/>
          </a:solidFill>
        </p:grpSpPr>
        <p:sp>
          <p:nvSpPr>
            <p:cNvPr id="19" name="Rectangle 7">
              <a:extLst>
                <a:ext uri="{FF2B5EF4-FFF2-40B4-BE49-F238E27FC236}">
                  <a16:creationId xmlns:a16="http://schemas.microsoft.com/office/drawing/2014/main" id="{707990CC-C5CE-4107-A9DA-59FFF4F00AE2}"/>
                </a:ext>
              </a:extLst>
            </p:cNvPr>
            <p:cNvSpPr>
              <a:spLocks noChangeArrowheads="1"/>
            </p:cNvSpPr>
            <p:nvPr/>
          </p:nvSpPr>
          <p:spPr bwMode="auto">
            <a:xfrm>
              <a:off x="1599003" y="4805122"/>
              <a:ext cx="1587011" cy="715273"/>
            </a:xfrm>
            <a:prstGeom prst="rect">
              <a:avLst/>
            </a:prstGeom>
            <a:grpFill/>
            <a:ln w="12700">
              <a:solidFill>
                <a:schemeClr val="tx1"/>
              </a:solidFill>
              <a:miter lim="800000"/>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00">
                <a:latin typeface="メイリオ" panose="020B0604030504040204" pitchFamily="50" charset="-128"/>
                <a:ea typeface="メイリオ" panose="020B0604030504040204" pitchFamily="50" charset="-128"/>
              </a:endParaRPr>
            </a:p>
          </p:txBody>
        </p:sp>
        <p:sp>
          <p:nvSpPr>
            <p:cNvPr id="66" name="Text Box 44">
              <a:extLst>
                <a:ext uri="{FF2B5EF4-FFF2-40B4-BE49-F238E27FC236}">
                  <a16:creationId xmlns:a16="http://schemas.microsoft.com/office/drawing/2014/main" id="{E49E5FD6-0FEA-4B59-9FA7-90FDDA4ED2F4}"/>
                </a:ext>
              </a:extLst>
            </p:cNvPr>
            <p:cNvSpPr txBox="1">
              <a:spLocks noChangeArrowheads="1"/>
            </p:cNvSpPr>
            <p:nvPr/>
          </p:nvSpPr>
          <p:spPr bwMode="auto">
            <a:xfrm>
              <a:off x="1555364" y="4885759"/>
              <a:ext cx="1657262"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80000"/>
                </a:lnSpc>
                <a:spcBef>
                  <a:spcPct val="0"/>
                </a:spcBef>
                <a:buFontTx/>
                <a:buNone/>
              </a:pPr>
              <a:r>
                <a:rPr lang="en-US" altLang="ja-JP" sz="14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経鼻</a:t>
              </a:r>
            </a:p>
            <a:p>
              <a:pPr algn="ctr" eaLnBrk="1" hangingPunct="1">
                <a:lnSpc>
                  <a:spcPct val="80000"/>
                </a:lnSpc>
                <a:spcBef>
                  <a:spcPct val="0"/>
                </a:spcBef>
                <a:buFontTx/>
                <a:buNone/>
              </a:pPr>
              <a:r>
                <a:rPr lang="ja-JP" altLang="en-US" sz="2000" dirty="0">
                  <a:latin typeface="メイリオ" panose="020B0604030504040204" pitchFamily="50" charset="-128"/>
                  <a:ea typeface="メイリオ" panose="020B0604030504040204" pitchFamily="50" charset="-128"/>
                </a:rPr>
                <a:t>エアウェイ</a:t>
              </a:r>
            </a:p>
          </p:txBody>
        </p:sp>
      </p:grpSp>
      <p:sp>
        <p:nvSpPr>
          <p:cNvPr id="75" name="正方形/長方形 7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4397479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E53016A-455B-404F-8B2B-54CDBA4CD88E}"/>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胃瘻カテーテルの種類と特徴</a:t>
            </a:r>
            <a:endParaRPr lang="en-US" altLang="ja-JP" sz="2799" dirty="0"/>
          </a:p>
        </p:txBody>
      </p:sp>
      <p:sp>
        <p:nvSpPr>
          <p:cNvPr id="14" name="テキスト ボックス 13">
            <a:extLst>
              <a:ext uri="{FF2B5EF4-FFF2-40B4-BE49-F238E27FC236}">
                <a16:creationId xmlns:a16="http://schemas.microsoft.com/office/drawing/2014/main" id="{D36F12D7-CC1E-4E98-8D14-C659C3C6195C}"/>
              </a:ext>
            </a:extLst>
          </p:cNvPr>
          <p:cNvSpPr txBox="1"/>
          <p:nvPr/>
        </p:nvSpPr>
        <p:spPr>
          <a:xfrm>
            <a:off x="681030" y="5780598"/>
            <a:ext cx="8593146" cy="709102"/>
          </a:xfrm>
          <a:prstGeom prst="rect">
            <a:avLst/>
          </a:prstGeom>
          <a:noFill/>
        </p:spPr>
        <p:txBody>
          <a:bodyPr wrap="square" lIns="0" tIns="0" rIns="0" bIns="0" rtlCol="0">
            <a:noAutofit/>
          </a:bodyPr>
          <a:lstStyle/>
          <a:p>
            <a:pPr algn="just" defTabSz="914324">
              <a:spcAft>
                <a:spcPts val="599"/>
              </a:spcAft>
              <a:defRPr/>
            </a:pPr>
            <a:r>
              <a:rPr lang="ja-JP" altLang="en-US" sz="1400" spc="-51" dirty="0">
                <a:solidFill>
                  <a:prstClr val="black"/>
                </a:solidFill>
                <a:latin typeface="Meiryo" panose="020B0604030504040204" pitchFamily="34" charset="-128"/>
                <a:ea typeface="Meiryo" panose="020B0604030504040204" pitchFamily="34" charset="-128"/>
              </a:rPr>
              <a:t>注入方法や注入内容に応じて胃瘻の種類や太さを選択し、腹壁の厚さを考慮してシャフトの長さを選択します。</a:t>
            </a:r>
            <a:endParaRPr lang="en-US" altLang="ja-JP" sz="1400" spc="-51" dirty="0">
              <a:solidFill>
                <a:prstClr val="black"/>
              </a:solidFill>
              <a:latin typeface="Meiryo" panose="020B0604030504040204" pitchFamily="34" charset="-128"/>
              <a:ea typeface="Meiryo" panose="020B0604030504040204" pitchFamily="34" charset="-128"/>
            </a:endParaRPr>
          </a:p>
          <a:p>
            <a:pPr algn="just" defTabSz="914324">
              <a:defRPr/>
            </a:pPr>
            <a:r>
              <a:rPr lang="ja-JP" altLang="en-US" sz="1400" dirty="0">
                <a:solidFill>
                  <a:srgbClr val="FF0000"/>
                </a:solidFill>
                <a:latin typeface="Meiryo" panose="020B0604030504040204" pitchFamily="34" charset="-128"/>
                <a:ea typeface="Meiryo" panose="020B0604030504040204" pitchFamily="34" charset="-128"/>
              </a:rPr>
              <a:t>子どもは栄養状態の改善や成長に伴い腹壁が厚くなるため、サイズが適切か常に評価し変更していく必要があります。</a:t>
            </a:r>
          </a:p>
        </p:txBody>
      </p:sp>
      <p:sp>
        <p:nvSpPr>
          <p:cNvPr id="15" name="テキスト ボックス 14">
            <a:extLst>
              <a:ext uri="{FF2B5EF4-FFF2-40B4-BE49-F238E27FC236}">
                <a16:creationId xmlns:a16="http://schemas.microsoft.com/office/drawing/2014/main" id="{DDE2BF46-E825-4B40-9E7B-D2676CC48719}"/>
              </a:ext>
            </a:extLst>
          </p:cNvPr>
          <p:cNvSpPr txBox="1"/>
          <p:nvPr/>
        </p:nvSpPr>
        <p:spPr>
          <a:xfrm>
            <a:off x="6218101" y="6363932"/>
            <a:ext cx="3153427" cy="174383"/>
          </a:xfrm>
          <a:prstGeom prst="rect">
            <a:avLst/>
          </a:prstGeom>
          <a:noFill/>
        </p:spPr>
        <p:txBody>
          <a:bodyPr wrap="none" lIns="0" tIns="0" rIns="0" bIns="0" rtlCol="0">
            <a:noAutofit/>
          </a:bodyPr>
          <a:lstStyle/>
          <a:p>
            <a:pPr defTabSz="914324">
              <a:defRPr/>
            </a:pPr>
            <a:r>
              <a:rPr lang="en-US" altLang="ja-JP" sz="900" dirty="0">
                <a:solidFill>
                  <a:prstClr val="black"/>
                </a:solidFill>
                <a:latin typeface="メイリオ" panose="020B0604030504040204" pitchFamily="50" charset="-128"/>
                <a:ea typeface="メイリオ" panose="020B0604030504040204" pitchFamily="50" charset="-128"/>
              </a:rPr>
              <a:t>NPO</a:t>
            </a:r>
            <a:r>
              <a:rPr lang="ja-JP" altLang="en-US" sz="900" dirty="0">
                <a:solidFill>
                  <a:prstClr val="black"/>
                </a:solidFill>
                <a:latin typeface="メイリオ" panose="020B0604030504040204" pitchFamily="50" charset="-128"/>
                <a:ea typeface="メイリオ" panose="020B0604030504040204" pitchFamily="50" charset="-128"/>
              </a:rPr>
              <a:t>法人　</a:t>
            </a:r>
            <a:r>
              <a:rPr lang="en-US" altLang="ja-JP" sz="900" dirty="0">
                <a:solidFill>
                  <a:prstClr val="black"/>
                </a:solidFill>
                <a:latin typeface="メイリオ" panose="020B0604030504040204" pitchFamily="50" charset="-128"/>
                <a:ea typeface="メイリオ" panose="020B0604030504040204" pitchFamily="50" charset="-128"/>
              </a:rPr>
              <a:t>Patient </a:t>
            </a:r>
            <a:r>
              <a:rPr lang="en-US" altLang="ja-JP" sz="900" dirty="0" err="1">
                <a:solidFill>
                  <a:prstClr val="black"/>
                </a:solidFill>
                <a:latin typeface="メイリオ" panose="020B0604030504040204" pitchFamily="50" charset="-128"/>
                <a:ea typeface="メイリオ" panose="020B0604030504040204" pitchFamily="50" charset="-128"/>
              </a:rPr>
              <a:t>Dctors</a:t>
            </a:r>
            <a:r>
              <a:rPr lang="en-US" altLang="ja-JP" sz="900" dirty="0">
                <a:solidFill>
                  <a:prstClr val="black"/>
                </a:solidFill>
                <a:latin typeface="メイリオ" panose="020B0604030504040204" pitchFamily="50" charset="-128"/>
                <a:ea typeface="メイリオ" panose="020B0604030504040204" pitchFamily="50" charset="-128"/>
              </a:rPr>
              <a:t> Network </a:t>
            </a:r>
            <a:r>
              <a:rPr lang="ja-JP" altLang="en-US" sz="900" dirty="0">
                <a:solidFill>
                  <a:prstClr val="black"/>
                </a:solidFill>
                <a:latin typeface="メイリオ" panose="020B0604030504040204" pitchFamily="50" charset="-128"/>
                <a:ea typeface="メイリオ" panose="020B0604030504040204" pitchFamily="50" charset="-128"/>
              </a:rPr>
              <a:t>　ホームページより</a:t>
            </a:r>
            <a:endParaRPr lang="en-US" altLang="ja-JP" sz="900" dirty="0">
              <a:solidFill>
                <a:prstClr val="black"/>
              </a:solidFill>
              <a:latin typeface="メイリオ" panose="020B0604030504040204" pitchFamily="50" charset="-128"/>
              <a:ea typeface="メイリオ" panose="020B0604030504040204" pitchFamily="50" charset="-128"/>
            </a:endParaRPr>
          </a:p>
        </p:txBody>
      </p:sp>
      <p:pic>
        <p:nvPicPr>
          <p:cNvPr id="16" name="Picture 4" descr="C:\Users\Shin\Pictures\4タイプ.jpg">
            <a:extLst>
              <a:ext uri="{FF2B5EF4-FFF2-40B4-BE49-F238E27FC236}">
                <a16:creationId xmlns:a16="http://schemas.microsoft.com/office/drawing/2014/main" id="{A2AAB8CD-9A67-4225-AAF5-6F40E242FA0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16" t="333" r="712" b="1"/>
          <a:stretch/>
        </p:blipFill>
        <p:spPr bwMode="auto">
          <a:xfrm>
            <a:off x="4038602" y="1477017"/>
            <a:ext cx="1702427" cy="155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Users\Shin\Pictures\4タイプ.jpg">
            <a:extLst>
              <a:ext uri="{FF2B5EF4-FFF2-40B4-BE49-F238E27FC236}">
                <a16:creationId xmlns:a16="http://schemas.microsoft.com/office/drawing/2014/main" id="{4099AB2C-D0E9-4699-BFAC-73A52681434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85676" y="1481294"/>
            <a:ext cx="1724524" cy="154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Shin\Pictures\4タイプ.jpg">
            <a:extLst>
              <a:ext uri="{FF2B5EF4-FFF2-40B4-BE49-F238E27FC236}">
                <a16:creationId xmlns:a16="http://schemas.microsoft.com/office/drawing/2014/main" id="{5BE51A35-CF2F-49E6-97F5-E6EDCE69B56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803" t="2001"/>
          <a:stretch/>
        </p:blipFill>
        <p:spPr bwMode="auto">
          <a:xfrm>
            <a:off x="5769429" y="1477018"/>
            <a:ext cx="1723526" cy="154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Shin\Pictures\4タイプ.jpg">
            <a:extLst>
              <a:ext uri="{FF2B5EF4-FFF2-40B4-BE49-F238E27FC236}">
                <a16:creationId xmlns:a16="http://schemas.microsoft.com/office/drawing/2014/main" id="{3ECA4A30-5427-4A8A-85D8-94917D3DF9A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852" b="1961"/>
          <a:stretch/>
        </p:blipFill>
        <p:spPr bwMode="auto">
          <a:xfrm>
            <a:off x="7517505" y="1477017"/>
            <a:ext cx="1756668" cy="15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表 21">
            <a:extLst>
              <a:ext uri="{FF2B5EF4-FFF2-40B4-BE49-F238E27FC236}">
                <a16:creationId xmlns:a16="http://schemas.microsoft.com/office/drawing/2014/main" id="{FF61F94E-A946-4C99-ABA2-F923C58DC4E3}"/>
              </a:ext>
            </a:extLst>
          </p:cNvPr>
          <p:cNvGraphicFramePr>
            <a:graphicFrameLocks noGrp="1"/>
          </p:cNvGraphicFramePr>
          <p:nvPr>
            <p:extLst>
              <p:ext uri="{D42A27DB-BD31-4B8C-83A1-F6EECF244321}">
                <p14:modId xmlns:p14="http://schemas.microsoft.com/office/powerpoint/2010/main" val="2709601365"/>
              </p:ext>
            </p:extLst>
          </p:nvPr>
        </p:nvGraphicFramePr>
        <p:xfrm>
          <a:off x="681030" y="3022770"/>
          <a:ext cx="8593145" cy="2558157"/>
        </p:xfrm>
        <a:graphic>
          <a:graphicData uri="http://schemas.openxmlformats.org/drawingml/2006/table">
            <a:tbl>
              <a:tblPr firstRow="1" bandRow="1">
                <a:tableStyleId>{2D5ABB26-0587-4C30-8999-92F81FD0307C}</a:tableStyleId>
              </a:tblPr>
              <a:tblGrid>
                <a:gridCol w="1590215">
                  <a:extLst>
                    <a:ext uri="{9D8B030D-6E8A-4147-A177-3AD203B41FA5}">
                      <a16:colId xmlns:a16="http://schemas.microsoft.com/office/drawing/2014/main" val="20000"/>
                    </a:ext>
                  </a:extLst>
                </a:gridCol>
                <a:gridCol w="1755066">
                  <a:extLst>
                    <a:ext uri="{9D8B030D-6E8A-4147-A177-3AD203B41FA5}">
                      <a16:colId xmlns:a16="http://schemas.microsoft.com/office/drawing/2014/main" val="20001"/>
                    </a:ext>
                  </a:extLst>
                </a:gridCol>
                <a:gridCol w="1725561">
                  <a:extLst>
                    <a:ext uri="{9D8B030D-6E8A-4147-A177-3AD203B41FA5}">
                      <a16:colId xmlns:a16="http://schemas.microsoft.com/office/drawing/2014/main" val="20002"/>
                    </a:ext>
                  </a:extLst>
                </a:gridCol>
                <a:gridCol w="1755058">
                  <a:extLst>
                    <a:ext uri="{9D8B030D-6E8A-4147-A177-3AD203B41FA5}">
                      <a16:colId xmlns:a16="http://schemas.microsoft.com/office/drawing/2014/main" val="20003"/>
                    </a:ext>
                  </a:extLst>
                </a:gridCol>
                <a:gridCol w="1767245">
                  <a:extLst>
                    <a:ext uri="{9D8B030D-6E8A-4147-A177-3AD203B41FA5}">
                      <a16:colId xmlns:a16="http://schemas.microsoft.com/office/drawing/2014/main" val="20004"/>
                    </a:ext>
                  </a:extLst>
                </a:gridCol>
              </a:tblGrid>
              <a:tr h="350737">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r>
                        <a:rPr kumimoji="1" lang="ja-JP" altLang="en-US" sz="1400" b="1" dirty="0">
                          <a:latin typeface="メイリオ" panose="020B0604030504040204" pitchFamily="50" charset="-128"/>
                          <a:ea typeface="メイリオ" panose="020B0604030504040204" pitchFamily="50" charset="-128"/>
                        </a:rPr>
                        <a:t>バルーンボタン</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r>
                        <a:rPr kumimoji="1" lang="ja-JP" altLang="en-US" sz="1400" b="1" spc="-150" dirty="0">
                          <a:latin typeface="メイリオ" panose="020B0604030504040204" pitchFamily="50" charset="-128"/>
                          <a:ea typeface="メイリオ" panose="020B0604030504040204" pitchFamily="50" charset="-128"/>
                        </a:rPr>
                        <a:t>バルーンチューブ</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r>
                        <a:rPr kumimoji="1" lang="ja-JP" altLang="en-US" sz="1400" b="1" dirty="0">
                          <a:latin typeface="メイリオ" panose="020B0604030504040204" pitchFamily="50" charset="-128"/>
                          <a:ea typeface="メイリオ" panose="020B0604030504040204" pitchFamily="50" charset="-128"/>
                        </a:rPr>
                        <a:t>バンパーボタン</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r>
                        <a:rPr kumimoji="1" lang="ja-JP" altLang="en-US" sz="1400" b="1" spc="-150" dirty="0">
                          <a:latin typeface="メイリオ" panose="020B0604030504040204" pitchFamily="50" charset="-128"/>
                          <a:ea typeface="メイリオ" panose="020B0604030504040204" pitchFamily="50" charset="-128"/>
                        </a:rPr>
                        <a:t>バンパーチューブ</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519717">
                <a:tc>
                  <a:txBody>
                    <a:bodyPr/>
                    <a:lstStyle/>
                    <a:p>
                      <a:r>
                        <a:rPr kumimoji="1" lang="ja-JP" altLang="en-US" sz="1400" dirty="0">
                          <a:latin typeface="メイリオ" panose="020B0604030504040204" pitchFamily="50" charset="-128"/>
                          <a:ea typeface="メイリオ" panose="020B0604030504040204" pitchFamily="50" charset="-128"/>
                        </a:rPr>
                        <a:t>交換時期</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短い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数ヶ月</a:t>
                      </a:r>
                      <a:r>
                        <a:rPr kumimoji="1" lang="en-US" altLang="ja-JP" sz="1400" dirty="0">
                          <a:latin typeface="メイリオ" panose="020B0604030504040204" pitchFamily="50" charset="-128"/>
                          <a:ea typeface="メイリオ" panose="020B0604030504040204" pitchFamily="50" charset="-128"/>
                        </a:rPr>
                        <a:t>)</a:t>
                      </a:r>
                    </a:p>
                    <a:p>
                      <a:r>
                        <a:rPr kumimoji="1" lang="ja-JP" altLang="en-US" sz="1400" dirty="0">
                          <a:latin typeface="メイリオ" panose="020B0604030504040204" pitchFamily="50" charset="-128"/>
                          <a:ea typeface="メイリオ" panose="020B0604030504040204" pitchFamily="50" charset="-128"/>
                        </a:rPr>
                        <a:t>破損あり</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短い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数ヶ月</a:t>
                      </a:r>
                      <a:r>
                        <a:rPr kumimoji="1" lang="en-US" altLang="ja-JP" sz="1400" dirty="0">
                          <a:latin typeface="メイリオ" panose="020B0604030504040204" pitchFamily="50" charset="-128"/>
                          <a:ea typeface="メイリオ" panose="020B0604030504040204" pitchFamily="50" charset="-128"/>
                        </a:rPr>
                        <a:t>)</a:t>
                      </a:r>
                    </a:p>
                    <a:p>
                      <a:r>
                        <a:rPr kumimoji="1" lang="ja-JP" altLang="en-US" sz="1400" dirty="0">
                          <a:latin typeface="メイリオ" panose="020B0604030504040204" pitchFamily="50" charset="-128"/>
                          <a:ea typeface="メイリオ" panose="020B0604030504040204" pitchFamily="50" charset="-128"/>
                        </a:rPr>
                        <a:t>破損あり</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r>
                        <a:rPr kumimoji="1" lang="ja-JP" altLang="en-US" sz="1400" dirty="0">
                          <a:latin typeface="メイリオ" panose="020B0604030504040204" pitchFamily="50" charset="-128"/>
                          <a:ea typeface="メイリオ" panose="020B0604030504040204" pitchFamily="50" charset="-128"/>
                        </a:rPr>
                        <a:t>長い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４</a:t>
                      </a:r>
                      <a:r>
                        <a:rPr kumimoji="1" lang="en-US" altLang="ja-JP" sz="1400" dirty="0">
                          <a:latin typeface="メイリオ" panose="020B0604030504040204" pitchFamily="50" charset="-128"/>
                          <a:ea typeface="メイリオ" panose="020B0604030504040204" pitchFamily="50" charset="-128"/>
                        </a:rPr>
                        <a:t>〜6</a:t>
                      </a:r>
                      <a:r>
                        <a:rPr kumimoji="1" lang="ja-JP" altLang="en-US" sz="1400" dirty="0">
                          <a:latin typeface="メイリオ" panose="020B0604030504040204" pitchFamily="50" charset="-128"/>
                          <a:ea typeface="メイリオ" panose="020B0604030504040204" pitchFamily="50" charset="-128"/>
                        </a:rPr>
                        <a:t>ヶ月</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長い</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４</a:t>
                      </a:r>
                      <a:r>
                        <a:rPr kumimoji="1" lang="en-US" altLang="ja-JP" sz="1400" dirty="0">
                          <a:latin typeface="メイリオ" panose="020B0604030504040204" pitchFamily="50" charset="-128"/>
                          <a:ea typeface="メイリオ" panose="020B0604030504040204" pitchFamily="50" charset="-128"/>
                        </a:rPr>
                        <a:t>〜6</a:t>
                      </a:r>
                      <a:r>
                        <a:rPr kumimoji="1" lang="ja-JP" altLang="en-US" sz="1400" dirty="0">
                          <a:latin typeface="メイリオ" panose="020B0604030504040204" pitchFamily="50" charset="-128"/>
                          <a:ea typeface="メイリオ" panose="020B0604030504040204" pitchFamily="50" charset="-128"/>
                        </a:rPr>
                        <a:t>ヶ月</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p>
                      <a:endParaRPr kumimoji="1" lang="ja-JP" altLang="en-US" sz="1400" dirty="0">
                        <a:latin typeface="メイリオ" panose="020B0604030504040204" pitchFamily="50" charset="-128"/>
                        <a:ea typeface="メイリオ" panose="020B0604030504040204" pitchFamily="50" charset="-128"/>
                      </a:endParaRP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48144">
                <a:tc>
                  <a:txBody>
                    <a:bodyPr/>
                    <a:lstStyle/>
                    <a:p>
                      <a:r>
                        <a:rPr kumimoji="1" lang="ja-JP" altLang="en-US" sz="1400" dirty="0">
                          <a:latin typeface="メイリオ" panose="020B0604030504040204" pitchFamily="50" charset="-128"/>
                          <a:ea typeface="メイリオ" panose="020B0604030504040204" pitchFamily="50" charset="-128"/>
                        </a:rPr>
                        <a:t>交換</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痛みや圧迫感</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痛みや圧迫感</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58001">
                <a:tc>
                  <a:txBody>
                    <a:bodyPr/>
                    <a:lstStyle/>
                    <a:p>
                      <a:r>
                        <a:rPr kumimoji="1" lang="ja-JP" altLang="en-US" sz="1400" dirty="0">
                          <a:latin typeface="メイリオ" panose="020B0604030504040204" pitchFamily="50" charset="-128"/>
                          <a:ea typeface="メイリオ" panose="020B0604030504040204" pitchFamily="50" charset="-128"/>
                        </a:rPr>
                        <a:t>自己抜去</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ほとんどない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引っ張りやすい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ほとんどない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引っ張りやすい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324286">
                <a:tc>
                  <a:txBody>
                    <a:bodyPr/>
                    <a:lstStyle/>
                    <a:p>
                      <a:r>
                        <a:rPr kumimoji="1" lang="ja-JP" altLang="en-US" sz="1400" dirty="0">
                          <a:latin typeface="メイリオ" panose="020B0604030504040204" pitchFamily="50" charset="-128"/>
                          <a:ea typeface="メイリオ" panose="020B0604030504040204" pitchFamily="50" charset="-128"/>
                        </a:rPr>
                        <a:t>チューブ汚染</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少ない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多い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少ない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多い</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332986">
                <a:tc>
                  <a:txBody>
                    <a:bodyPr/>
                    <a:lstStyle/>
                    <a:p>
                      <a:r>
                        <a:rPr kumimoji="1" lang="ja-JP" altLang="en-US" sz="1400" dirty="0">
                          <a:latin typeface="メイリオ" panose="020B0604030504040204" pitchFamily="50" charset="-128"/>
                          <a:ea typeface="メイリオ" panose="020B0604030504040204" pitchFamily="50" charset="-128"/>
                        </a:rPr>
                        <a:t>逆流防止機構</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あり</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あり</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なし</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kumimoji="1" lang="ja-JP" altLang="en-US" sz="1400" dirty="0">
                          <a:latin typeface="メイリオ" panose="020B0604030504040204" pitchFamily="50" charset="-128"/>
                          <a:ea typeface="メイリオ" panose="020B0604030504040204" pitchFamily="50" charset="-128"/>
                        </a:rPr>
                        <a:t>なし</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24286">
                <a:tc>
                  <a:txBody>
                    <a:bodyPr/>
                    <a:lstStyle/>
                    <a:p>
                      <a:r>
                        <a:rPr kumimoji="1" lang="ja-JP" altLang="en-US" sz="1400" dirty="0">
                          <a:latin typeface="メイリオ" panose="020B0604030504040204" pitchFamily="50" charset="-128"/>
                          <a:ea typeface="メイリオ" panose="020B0604030504040204" pitchFamily="50" charset="-128"/>
                        </a:rPr>
                        <a:t>ルート接続</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7E4F0"/>
                    </a:solidFill>
                  </a:tcPr>
                </a:tc>
                <a:tc>
                  <a:txBody>
                    <a:bodyPr/>
                    <a:lstStyle/>
                    <a:p>
                      <a:r>
                        <a:rPr kumimoji="1" lang="ja-JP" altLang="en-US" sz="1400" dirty="0">
                          <a:latin typeface="メイリオ" panose="020B0604030504040204" pitchFamily="50" charset="-128"/>
                          <a:ea typeface="メイリオ" panose="020B0604030504040204" pitchFamily="50" charset="-128"/>
                        </a:rPr>
                        <a:t>慣れが必要</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慣れが必要</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kumimoji="1" lang="ja-JP" altLang="en-US" sz="1400" dirty="0">
                          <a:latin typeface="メイリオ" panose="020B0604030504040204" pitchFamily="50" charset="-128"/>
                          <a:ea typeface="メイリオ" panose="020B0604030504040204" pitchFamily="50" charset="-128"/>
                        </a:rPr>
                        <a:t>容易</a:t>
                      </a:r>
                    </a:p>
                  </a:txBody>
                  <a:tcPr marL="91441" marR="9144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4" name="角丸四角形 9">
            <a:extLst>
              <a:ext uri="{FF2B5EF4-FFF2-40B4-BE49-F238E27FC236}">
                <a16:creationId xmlns:a16="http://schemas.microsoft.com/office/drawing/2014/main" id="{36912F20-AE19-4081-8206-ED2FA30BA2A3}"/>
              </a:ext>
            </a:extLst>
          </p:cNvPr>
          <p:cNvSpPr/>
          <p:nvPr/>
        </p:nvSpPr>
        <p:spPr>
          <a:xfrm>
            <a:off x="2268362" y="1475523"/>
            <a:ext cx="1770240" cy="4105406"/>
          </a:xfrm>
          <a:prstGeom prst="roundRect">
            <a:avLst>
              <a:gd name="adj" fmla="val 6703"/>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24">
              <a:defRPr/>
            </a:pPr>
            <a:endParaRPr lang="ja-JP" altLang="en-US" sz="1400">
              <a:solidFill>
                <a:prstClr val="white"/>
              </a:solidFill>
              <a:latin typeface="游ゴシック" panose="020F0502020204030204"/>
              <a:ea typeface="游ゴシック" panose="020B0400000000000000" pitchFamily="50" charset="-128"/>
            </a:endParaRP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14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8FC02E0-9F3F-4DEF-A8C4-A8A364913242}"/>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胃瘻の日常的な観察のポイント</a:t>
            </a:r>
            <a:r>
              <a:rPr lang="en-US" altLang="ja-JP" sz="2799" dirty="0"/>
              <a:t>(1) </a:t>
            </a:r>
          </a:p>
        </p:txBody>
      </p:sp>
      <p:grpSp>
        <p:nvGrpSpPr>
          <p:cNvPr id="12" name="グループ化 11">
            <a:extLst>
              <a:ext uri="{FF2B5EF4-FFF2-40B4-BE49-F238E27FC236}">
                <a16:creationId xmlns:a16="http://schemas.microsoft.com/office/drawing/2014/main" id="{F62E14F8-137B-49E8-8EB9-F8DDF7C76E0D}"/>
              </a:ext>
            </a:extLst>
          </p:cNvPr>
          <p:cNvGrpSpPr/>
          <p:nvPr/>
        </p:nvGrpSpPr>
        <p:grpSpPr>
          <a:xfrm>
            <a:off x="1004048" y="3106493"/>
            <a:ext cx="7917901" cy="3412384"/>
            <a:chOff x="1184711" y="3155658"/>
            <a:chExt cx="7917902" cy="3412385"/>
          </a:xfrm>
        </p:grpSpPr>
        <p:sp>
          <p:nvSpPr>
            <p:cNvPr id="13" name="角丸四角形 5">
              <a:extLst>
                <a:ext uri="{FF2B5EF4-FFF2-40B4-BE49-F238E27FC236}">
                  <a16:creationId xmlns:a16="http://schemas.microsoft.com/office/drawing/2014/main" id="{6EFC017F-BDC8-4BF4-B25F-FBC7C26F02E2}"/>
                </a:ext>
              </a:extLst>
            </p:cNvPr>
            <p:cNvSpPr/>
            <p:nvPr/>
          </p:nvSpPr>
          <p:spPr>
            <a:xfrm>
              <a:off x="2481394" y="5046382"/>
              <a:ext cx="2633815" cy="379760"/>
            </a:xfrm>
            <a:prstGeom prst="roundRect">
              <a:avLst/>
            </a:prstGeom>
            <a:solidFill>
              <a:srgbClr val="FFEFBD"/>
            </a:solidFill>
            <a:ln w="1270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sp>
          <p:nvSpPr>
            <p:cNvPr id="18" name="角丸四角形 6">
              <a:extLst>
                <a:ext uri="{FF2B5EF4-FFF2-40B4-BE49-F238E27FC236}">
                  <a16:creationId xmlns:a16="http://schemas.microsoft.com/office/drawing/2014/main" id="{4EDDF185-3D06-4D7B-BCBA-DEE7D7574276}"/>
                </a:ext>
              </a:extLst>
            </p:cNvPr>
            <p:cNvSpPr/>
            <p:nvPr/>
          </p:nvSpPr>
          <p:spPr>
            <a:xfrm>
              <a:off x="5663614" y="5080996"/>
              <a:ext cx="3438999" cy="345146"/>
            </a:xfrm>
            <a:prstGeom prst="roundRect">
              <a:avLst/>
            </a:prstGeom>
            <a:solidFill>
              <a:srgbClr val="FFEFBD"/>
            </a:solidFill>
            <a:ln w="12700">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19" name="アーチ 18">
              <a:extLst>
                <a:ext uri="{FF2B5EF4-FFF2-40B4-BE49-F238E27FC236}">
                  <a16:creationId xmlns:a16="http://schemas.microsoft.com/office/drawing/2014/main" id="{7A40684E-2425-44A9-B8BF-4BB84C83A03C}"/>
                </a:ext>
              </a:extLst>
            </p:cNvPr>
            <p:cNvSpPr/>
            <p:nvPr/>
          </p:nvSpPr>
          <p:spPr>
            <a:xfrm rot="1260692">
              <a:off x="5508192" y="5551453"/>
              <a:ext cx="2434750" cy="867462"/>
            </a:xfrm>
            <a:prstGeom prst="blockArc">
              <a:avLst>
                <a:gd name="adj1" fmla="val 11169465"/>
                <a:gd name="adj2" fmla="val 21523188"/>
                <a:gd name="adj3" fmla="val 19615"/>
              </a:avLst>
            </a:prstGeom>
            <a:solidFill>
              <a:srgbClr val="FFD3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24">
                <a:defRPr/>
              </a:pPr>
              <a:endParaRPr lang="ja-JP" altLang="en-US" dirty="0">
                <a:solidFill>
                  <a:prstClr val="black"/>
                </a:solidFill>
                <a:latin typeface="Meiryo" panose="020B0604030504040204" pitchFamily="34" charset="-128"/>
                <a:ea typeface="Meiryo" panose="020B0604030504040204" pitchFamily="34" charset="-128"/>
              </a:endParaRPr>
            </a:p>
          </p:txBody>
        </p:sp>
        <p:sp>
          <p:nvSpPr>
            <p:cNvPr id="25" name="アーチ 24">
              <a:extLst>
                <a:ext uri="{FF2B5EF4-FFF2-40B4-BE49-F238E27FC236}">
                  <a16:creationId xmlns:a16="http://schemas.microsoft.com/office/drawing/2014/main" id="{1B7F8376-142B-4969-B8F2-1F6C5775FB62}"/>
                </a:ext>
              </a:extLst>
            </p:cNvPr>
            <p:cNvSpPr/>
            <p:nvPr/>
          </p:nvSpPr>
          <p:spPr>
            <a:xfrm rot="20339308" flipH="1">
              <a:off x="2994186" y="5547711"/>
              <a:ext cx="2326241" cy="805619"/>
            </a:xfrm>
            <a:prstGeom prst="blockArc">
              <a:avLst>
                <a:gd name="adj1" fmla="val 11169465"/>
                <a:gd name="adj2" fmla="val 21523188"/>
                <a:gd name="adj3" fmla="val 19615"/>
              </a:avLst>
            </a:prstGeom>
            <a:solidFill>
              <a:srgbClr val="FFD3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24">
                <a:defRPr/>
              </a:pPr>
              <a:endParaRPr lang="ja-JP" altLang="en-US" dirty="0">
                <a:solidFill>
                  <a:prstClr val="black"/>
                </a:solidFill>
                <a:latin typeface="Meiryo" panose="020B0604030504040204" pitchFamily="34" charset="-128"/>
                <a:ea typeface="Meiryo" panose="020B0604030504040204" pitchFamily="34" charset="-128"/>
              </a:endParaRPr>
            </a:p>
          </p:txBody>
        </p:sp>
        <p:sp>
          <p:nvSpPr>
            <p:cNvPr id="26" name="円/楕円 9">
              <a:extLst>
                <a:ext uri="{FF2B5EF4-FFF2-40B4-BE49-F238E27FC236}">
                  <a16:creationId xmlns:a16="http://schemas.microsoft.com/office/drawing/2014/main" id="{DDCEBD6A-95B1-4671-9BB6-0BF43B136150}"/>
                </a:ext>
              </a:extLst>
            </p:cNvPr>
            <p:cNvSpPr/>
            <p:nvPr/>
          </p:nvSpPr>
          <p:spPr>
            <a:xfrm rot="1166036">
              <a:off x="4516561" y="5546493"/>
              <a:ext cx="1147054" cy="99110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sp>
          <p:nvSpPr>
            <p:cNvPr id="27" name="弦 26">
              <a:extLst>
                <a:ext uri="{FF2B5EF4-FFF2-40B4-BE49-F238E27FC236}">
                  <a16:creationId xmlns:a16="http://schemas.microsoft.com/office/drawing/2014/main" id="{97D2CA1D-78CB-4AD0-94F7-47A40066FE18}"/>
                </a:ext>
              </a:extLst>
            </p:cNvPr>
            <p:cNvSpPr/>
            <p:nvPr/>
          </p:nvSpPr>
          <p:spPr>
            <a:xfrm rot="16200000">
              <a:off x="5745757" y="4919133"/>
              <a:ext cx="212799" cy="467299"/>
            </a:xfrm>
            <a:prstGeom prst="chord">
              <a:avLst/>
            </a:prstGeom>
            <a:solidFill>
              <a:srgbClr val="FFBA5D"/>
            </a:solidFill>
            <a:ln>
              <a:solidFill>
                <a:srgbClr val="FF9400"/>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28" name="角丸四角形 11">
              <a:extLst>
                <a:ext uri="{FF2B5EF4-FFF2-40B4-BE49-F238E27FC236}">
                  <a16:creationId xmlns:a16="http://schemas.microsoft.com/office/drawing/2014/main" id="{E8B504E7-0BBE-4905-A0D1-107BBE8C1030}"/>
                </a:ext>
              </a:extLst>
            </p:cNvPr>
            <p:cNvSpPr/>
            <p:nvPr/>
          </p:nvSpPr>
          <p:spPr>
            <a:xfrm rot="1385049">
              <a:off x="5279291" y="3663954"/>
              <a:ext cx="437770" cy="290408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29" name="稲妻 28">
              <a:extLst>
                <a:ext uri="{FF2B5EF4-FFF2-40B4-BE49-F238E27FC236}">
                  <a16:creationId xmlns:a16="http://schemas.microsoft.com/office/drawing/2014/main" id="{969DABA7-7591-4CC5-8D55-27929C7E0BD6}"/>
                </a:ext>
              </a:extLst>
            </p:cNvPr>
            <p:cNvSpPr/>
            <p:nvPr/>
          </p:nvSpPr>
          <p:spPr>
            <a:xfrm rot="20797877">
              <a:off x="4060064" y="3288075"/>
              <a:ext cx="1500088" cy="741086"/>
            </a:xfrm>
            <a:prstGeom prst="lightningBolt">
              <a:avLst/>
            </a:prstGeom>
            <a:ln w="9525"/>
          </p:spPr>
          <p:style>
            <a:lnRef idx="1">
              <a:schemeClr val="dk1"/>
            </a:lnRef>
            <a:fillRef idx="2">
              <a:schemeClr val="dk1"/>
            </a:fillRef>
            <a:effectRef idx="1">
              <a:schemeClr val="dk1"/>
            </a:effectRef>
            <a:fontRef idx="minor">
              <a:schemeClr val="dk1"/>
            </a:fontRef>
          </p:style>
          <p:txBody>
            <a:bodyPr rtlCol="0" anchor="ctr"/>
            <a:lstStyle/>
            <a:p>
              <a:pPr algn="ctr" defTabSz="914324">
                <a:defRPr/>
              </a:pPr>
              <a:endParaRPr lang="ja-JP" altLang="en-US" dirty="0">
                <a:solidFill>
                  <a:prstClr val="black"/>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247978DD-3593-4749-8330-A9377006A660}"/>
                </a:ext>
              </a:extLst>
            </p:cNvPr>
            <p:cNvSpPr txBox="1"/>
            <p:nvPr/>
          </p:nvSpPr>
          <p:spPr>
            <a:xfrm>
              <a:off x="1184711" y="3155658"/>
              <a:ext cx="2659485" cy="646331"/>
            </a:xfrm>
            <a:prstGeom prst="rect">
              <a:avLst/>
            </a:prstGeom>
            <a:noFill/>
          </p:spPr>
          <p:txBody>
            <a:bodyPr wrap="square" rtlCol="0">
              <a:spAutoFit/>
            </a:bodyPr>
            <a:lstStyle/>
            <a:p>
              <a:pPr algn="just" defTabSz="914324">
                <a:defRPr/>
              </a:pPr>
              <a:r>
                <a:rPr lang="ja-JP" altLang="en-US" dirty="0">
                  <a:solidFill>
                    <a:prstClr val="black"/>
                  </a:solidFill>
                  <a:latin typeface="Meiryo" panose="020B0604030504040204" pitchFamily="34" charset="-128"/>
                  <a:ea typeface="Meiryo" panose="020B0604030504040204" pitchFamily="34" charset="-128"/>
                </a:rPr>
                <a:t>胃瘻カテーテル側方からの持続的外力</a:t>
              </a:r>
            </a:p>
          </p:txBody>
        </p:sp>
        <p:sp>
          <p:nvSpPr>
            <p:cNvPr id="31" name="角丸四角形 14">
              <a:extLst>
                <a:ext uri="{FF2B5EF4-FFF2-40B4-BE49-F238E27FC236}">
                  <a16:creationId xmlns:a16="http://schemas.microsoft.com/office/drawing/2014/main" id="{303AED51-6E0F-4122-B2DB-2D1F742C0D7A}"/>
                </a:ext>
              </a:extLst>
            </p:cNvPr>
            <p:cNvSpPr/>
            <p:nvPr/>
          </p:nvSpPr>
          <p:spPr>
            <a:xfrm rot="1410833">
              <a:off x="5400926" y="4183324"/>
              <a:ext cx="867683" cy="24988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32" name="角丸四角形 15">
              <a:extLst>
                <a:ext uri="{FF2B5EF4-FFF2-40B4-BE49-F238E27FC236}">
                  <a16:creationId xmlns:a16="http://schemas.microsoft.com/office/drawing/2014/main" id="{8A2423E5-D925-40B7-BF6B-6AE6C004A56A}"/>
                </a:ext>
              </a:extLst>
            </p:cNvPr>
            <p:cNvSpPr/>
            <p:nvPr/>
          </p:nvSpPr>
          <p:spPr>
            <a:xfrm rot="1289885">
              <a:off x="4960240" y="4314747"/>
              <a:ext cx="1592398" cy="4915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33" name="雲 32">
              <a:extLst>
                <a:ext uri="{FF2B5EF4-FFF2-40B4-BE49-F238E27FC236}">
                  <a16:creationId xmlns:a16="http://schemas.microsoft.com/office/drawing/2014/main" id="{2AD4C4A2-94A1-4072-B982-523F9E3569B1}"/>
                </a:ext>
              </a:extLst>
            </p:cNvPr>
            <p:cNvSpPr/>
            <p:nvPr/>
          </p:nvSpPr>
          <p:spPr>
            <a:xfrm rot="17357315">
              <a:off x="5481555" y="5047588"/>
              <a:ext cx="508478" cy="233255"/>
            </a:xfrm>
            <a:prstGeom prst="cloud">
              <a:avLst/>
            </a:prstGeom>
            <a:solidFill>
              <a:srgbClr val="FF94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cxnSp>
          <p:nvCxnSpPr>
            <p:cNvPr id="34" name="直線矢印コネクタ 33">
              <a:extLst>
                <a:ext uri="{FF2B5EF4-FFF2-40B4-BE49-F238E27FC236}">
                  <a16:creationId xmlns:a16="http://schemas.microsoft.com/office/drawing/2014/main" id="{448512D3-28CD-47BE-804F-9F6779D257D7}"/>
                </a:ext>
              </a:extLst>
            </p:cNvPr>
            <p:cNvCxnSpPr/>
            <p:nvPr/>
          </p:nvCxnSpPr>
          <p:spPr>
            <a:xfrm>
              <a:off x="5408337" y="4987845"/>
              <a:ext cx="304758" cy="188627"/>
            </a:xfrm>
            <a:prstGeom prst="straightConnector1">
              <a:avLst/>
            </a:prstGeom>
            <a:ln w="76200" cmpd="sng">
              <a:headEnd type="none"/>
              <a:tailEnd type="triangle"/>
            </a:ln>
          </p:spPr>
          <p:style>
            <a:lnRef idx="3">
              <a:schemeClr val="dk1"/>
            </a:lnRef>
            <a:fillRef idx="0">
              <a:schemeClr val="dk1"/>
            </a:fillRef>
            <a:effectRef idx="2">
              <a:schemeClr val="dk1"/>
            </a:effectRef>
            <a:fontRef idx="minor">
              <a:schemeClr val="tx1"/>
            </a:fontRef>
          </p:style>
        </p:cxnSp>
        <p:sp>
          <p:nvSpPr>
            <p:cNvPr id="35" name="テキスト ボックス 34">
              <a:extLst>
                <a:ext uri="{FF2B5EF4-FFF2-40B4-BE49-F238E27FC236}">
                  <a16:creationId xmlns:a16="http://schemas.microsoft.com/office/drawing/2014/main" id="{47015B18-4DAB-4857-9798-D7302E4B4DF0}"/>
                </a:ext>
              </a:extLst>
            </p:cNvPr>
            <p:cNvSpPr txBox="1"/>
            <p:nvPr/>
          </p:nvSpPr>
          <p:spPr>
            <a:xfrm>
              <a:off x="2507023" y="5091329"/>
              <a:ext cx="646331" cy="369332"/>
            </a:xfrm>
            <a:prstGeom prst="rect">
              <a:avLst/>
            </a:prstGeom>
            <a:noFill/>
          </p:spPr>
          <p:txBody>
            <a:bodyPr wrap="none" rtlCol="0">
              <a:spAutoFit/>
            </a:bodyPr>
            <a:lstStyle/>
            <a:p>
              <a:pPr defTabSz="914324">
                <a:defRPr/>
              </a:pPr>
              <a:r>
                <a:rPr lang="ja-JP" altLang="en-US" dirty="0">
                  <a:solidFill>
                    <a:prstClr val="black"/>
                  </a:solidFill>
                  <a:latin typeface="Meiryo" panose="020B0604030504040204" pitchFamily="34" charset="-128"/>
                  <a:ea typeface="Meiryo" panose="020B0604030504040204" pitchFamily="34" charset="-128"/>
                </a:rPr>
                <a:t>腹壁</a:t>
              </a:r>
            </a:p>
          </p:txBody>
        </p:sp>
        <p:sp>
          <p:nvSpPr>
            <p:cNvPr id="36" name="テキスト ボックス 35">
              <a:extLst>
                <a:ext uri="{FF2B5EF4-FFF2-40B4-BE49-F238E27FC236}">
                  <a16:creationId xmlns:a16="http://schemas.microsoft.com/office/drawing/2014/main" id="{6DBED7B0-65A5-4891-907E-8663FB9CDB68}"/>
                </a:ext>
              </a:extLst>
            </p:cNvPr>
            <p:cNvSpPr txBox="1"/>
            <p:nvPr/>
          </p:nvSpPr>
          <p:spPr>
            <a:xfrm>
              <a:off x="3697982" y="5446697"/>
              <a:ext cx="646331" cy="369332"/>
            </a:xfrm>
            <a:prstGeom prst="rect">
              <a:avLst/>
            </a:prstGeom>
            <a:noFill/>
          </p:spPr>
          <p:txBody>
            <a:bodyPr wrap="none" rtlCol="0">
              <a:spAutoFit/>
            </a:bodyPr>
            <a:lstStyle/>
            <a:p>
              <a:pPr defTabSz="914324">
                <a:defRPr/>
              </a:pPr>
              <a:r>
                <a:rPr lang="ja-JP" altLang="en-US" dirty="0">
                  <a:solidFill>
                    <a:prstClr val="black"/>
                  </a:solidFill>
                  <a:latin typeface="Meiryo" panose="020B0604030504040204" pitchFamily="34" charset="-128"/>
                  <a:ea typeface="Meiryo" panose="020B0604030504040204" pitchFamily="34" charset="-128"/>
                </a:rPr>
                <a:t>胃壁</a:t>
              </a:r>
            </a:p>
          </p:txBody>
        </p:sp>
        <p:sp>
          <p:nvSpPr>
            <p:cNvPr id="37" name="弦 36">
              <a:extLst>
                <a:ext uri="{FF2B5EF4-FFF2-40B4-BE49-F238E27FC236}">
                  <a16:creationId xmlns:a16="http://schemas.microsoft.com/office/drawing/2014/main" id="{B6165C18-255E-4AEA-836E-E77FDC18F5B9}"/>
                </a:ext>
              </a:extLst>
            </p:cNvPr>
            <p:cNvSpPr/>
            <p:nvPr/>
          </p:nvSpPr>
          <p:spPr>
            <a:xfrm rot="5400000" flipV="1">
              <a:off x="4824597" y="5272689"/>
              <a:ext cx="193509" cy="387714"/>
            </a:xfrm>
            <a:prstGeom prst="chord">
              <a:avLst/>
            </a:prstGeom>
            <a:solidFill>
              <a:srgbClr val="FFBA5D"/>
            </a:solidFill>
            <a:ln>
              <a:solidFill>
                <a:srgbClr val="FF9400"/>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914324">
                <a:defRPr/>
              </a:pPr>
              <a:endParaRPr lang="ja-JP" altLang="en-US" dirty="0">
                <a:solidFill>
                  <a:prstClr val="white"/>
                </a:solidFill>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8C74384A-40A1-4530-81CF-59EC3C827EA6}"/>
                </a:ext>
              </a:extLst>
            </p:cNvPr>
            <p:cNvCxnSpPr/>
            <p:nvPr/>
          </p:nvCxnSpPr>
          <p:spPr>
            <a:xfrm flipH="1" flipV="1">
              <a:off x="5044656" y="5433291"/>
              <a:ext cx="328336" cy="183444"/>
            </a:xfrm>
            <a:prstGeom prst="straightConnector1">
              <a:avLst/>
            </a:prstGeom>
            <a:ln w="76200" cmpd="sng">
              <a:headEnd type="none"/>
              <a:tailEnd type="triangle"/>
            </a:ln>
          </p:spPr>
          <p:style>
            <a:lnRef idx="3">
              <a:schemeClr val="dk1"/>
            </a:lnRef>
            <a:fillRef idx="0">
              <a:schemeClr val="dk1"/>
            </a:fillRef>
            <a:effectRef idx="2">
              <a:schemeClr val="dk1"/>
            </a:effectRef>
            <a:fontRef idx="minor">
              <a:schemeClr val="tx1"/>
            </a:fontRef>
          </p:style>
        </p:cxnSp>
        <p:sp>
          <p:nvSpPr>
            <p:cNvPr id="39" name="テキスト ボックス 38">
              <a:extLst>
                <a:ext uri="{FF2B5EF4-FFF2-40B4-BE49-F238E27FC236}">
                  <a16:creationId xmlns:a16="http://schemas.microsoft.com/office/drawing/2014/main" id="{CF43B1B5-DA67-4441-9D44-D894B71884D9}"/>
                </a:ext>
              </a:extLst>
            </p:cNvPr>
            <p:cNvSpPr txBox="1"/>
            <p:nvPr/>
          </p:nvSpPr>
          <p:spPr>
            <a:xfrm>
              <a:off x="2114475" y="4102399"/>
              <a:ext cx="2492990" cy="707886"/>
            </a:xfrm>
            <a:prstGeom prst="rect">
              <a:avLst/>
            </a:prstGeom>
            <a:noFill/>
            <a:ln w="12700">
              <a:solidFill>
                <a:srgbClr val="FF9400"/>
              </a:solidFill>
            </a:ln>
          </p:spPr>
          <p:txBody>
            <a:bodyPr wrap="square" bIns="0" rtlCol="0" anchor="ctr" anchorCtr="0">
              <a:noAutofit/>
            </a:bodyPr>
            <a:lstStyle/>
            <a:p>
              <a:pPr algn="ctr" defTabSz="914324">
                <a:defRPr/>
              </a:pPr>
              <a:r>
                <a:rPr lang="ja-JP" altLang="en-US" dirty="0">
                  <a:solidFill>
                    <a:prstClr val="black"/>
                  </a:solidFill>
                  <a:latin typeface="Meiryo" panose="020B0604030504040204" pitchFamily="34" charset="-128"/>
                  <a:ea typeface="Meiryo" panose="020B0604030504040204" pitchFamily="34" charset="-128"/>
                </a:rPr>
                <a:t>圧迫による胃粘膜の</a:t>
              </a:r>
              <a:endParaRPr lang="en-US" altLang="ja-JP" dirty="0">
                <a:solidFill>
                  <a:prstClr val="black"/>
                </a:solidFill>
                <a:latin typeface="Meiryo" panose="020B0604030504040204" pitchFamily="34" charset="-128"/>
                <a:ea typeface="Meiryo" panose="020B0604030504040204" pitchFamily="34" charset="-128"/>
              </a:endParaRPr>
            </a:p>
            <a:p>
              <a:pPr defTabSz="914324">
                <a:defRPr/>
              </a:pPr>
              <a:r>
                <a:rPr lang="ja-JP" altLang="en-US" dirty="0">
                  <a:solidFill>
                    <a:prstClr val="black"/>
                  </a:solidFill>
                  <a:latin typeface="Meiryo" panose="020B0604030504040204" pitchFamily="34" charset="-128"/>
                  <a:ea typeface="Meiryo" panose="020B0604030504040204" pitchFamily="34" charset="-128"/>
                </a:rPr>
                <a:t>炎症・潰瘍</a:t>
              </a:r>
            </a:p>
          </p:txBody>
        </p:sp>
        <p:cxnSp>
          <p:nvCxnSpPr>
            <p:cNvPr id="40" name="直線コネクタ 39">
              <a:extLst>
                <a:ext uri="{FF2B5EF4-FFF2-40B4-BE49-F238E27FC236}">
                  <a16:creationId xmlns:a16="http://schemas.microsoft.com/office/drawing/2014/main" id="{4ACBB36A-E8E6-49C1-937D-C7B6B91DB8B8}"/>
                </a:ext>
              </a:extLst>
            </p:cNvPr>
            <p:cNvCxnSpPr>
              <a:cxnSpLocks/>
            </p:cNvCxnSpPr>
            <p:nvPr/>
          </p:nvCxnSpPr>
          <p:spPr>
            <a:xfrm>
              <a:off x="4607465" y="4745585"/>
              <a:ext cx="318094" cy="624206"/>
            </a:xfrm>
            <a:prstGeom prst="line">
              <a:avLst/>
            </a:prstGeom>
            <a:ln w="12700">
              <a:solidFill>
                <a:srgbClr val="FF9400"/>
              </a:solidFill>
            </a:ln>
          </p:spPr>
          <p:style>
            <a:lnRef idx="1">
              <a:schemeClr val="accent2"/>
            </a:lnRef>
            <a:fillRef idx="0">
              <a:schemeClr val="accent2"/>
            </a:fillRef>
            <a:effectRef idx="0">
              <a:schemeClr val="accent2"/>
            </a:effectRef>
            <a:fontRef idx="minor">
              <a:schemeClr val="tx1"/>
            </a:fontRef>
          </p:style>
        </p:cxnSp>
        <p:sp>
          <p:nvSpPr>
            <p:cNvPr id="41" name="テキスト ボックス 40">
              <a:extLst>
                <a:ext uri="{FF2B5EF4-FFF2-40B4-BE49-F238E27FC236}">
                  <a16:creationId xmlns:a16="http://schemas.microsoft.com/office/drawing/2014/main" id="{C3D8FA5F-D991-4F94-96BF-757A1F749BAE}"/>
                </a:ext>
              </a:extLst>
            </p:cNvPr>
            <p:cNvSpPr txBox="1"/>
            <p:nvPr/>
          </p:nvSpPr>
          <p:spPr>
            <a:xfrm>
              <a:off x="6587319" y="3757684"/>
              <a:ext cx="1836591" cy="638291"/>
            </a:xfrm>
            <a:prstGeom prst="rect">
              <a:avLst/>
            </a:prstGeom>
            <a:noFill/>
            <a:ln w="12700">
              <a:solidFill>
                <a:srgbClr val="FF9400"/>
              </a:solidFill>
            </a:ln>
          </p:spPr>
          <p:txBody>
            <a:bodyPr wrap="square" bIns="0" rtlCol="0" anchor="ctr" anchorCtr="0">
              <a:noAutofit/>
            </a:bodyPr>
            <a:lstStyle/>
            <a:p>
              <a:pPr algn="just" defTabSz="914324">
                <a:defRPr/>
              </a:pPr>
              <a:r>
                <a:rPr lang="ja-JP" altLang="en-US" dirty="0">
                  <a:solidFill>
                    <a:prstClr val="black"/>
                  </a:solidFill>
                  <a:latin typeface="Meiryo" panose="020B0604030504040204" pitchFamily="34" charset="-128"/>
                  <a:ea typeface="Meiryo" panose="020B0604030504040204" pitchFamily="34" charset="-128"/>
                </a:rPr>
                <a:t>物理的刺激による肉芽形成</a:t>
              </a:r>
            </a:p>
          </p:txBody>
        </p:sp>
        <p:cxnSp>
          <p:nvCxnSpPr>
            <p:cNvPr id="42" name="直線コネクタ 41">
              <a:extLst>
                <a:ext uri="{FF2B5EF4-FFF2-40B4-BE49-F238E27FC236}">
                  <a16:creationId xmlns:a16="http://schemas.microsoft.com/office/drawing/2014/main" id="{AE663A8B-1CF6-41DD-86BE-DD6964F4C1D6}"/>
                </a:ext>
              </a:extLst>
            </p:cNvPr>
            <p:cNvCxnSpPr>
              <a:cxnSpLocks/>
              <a:stCxn id="41" idx="1"/>
            </p:cNvCxnSpPr>
            <p:nvPr/>
          </p:nvCxnSpPr>
          <p:spPr>
            <a:xfrm flipH="1">
              <a:off x="5776019" y="4076830"/>
              <a:ext cx="811300" cy="969552"/>
            </a:xfrm>
            <a:prstGeom prst="line">
              <a:avLst/>
            </a:prstGeom>
            <a:ln w="12700">
              <a:solidFill>
                <a:srgbClr val="FF0000"/>
              </a:solidFill>
            </a:ln>
          </p:spPr>
          <p:style>
            <a:lnRef idx="1">
              <a:schemeClr val="accent6"/>
            </a:lnRef>
            <a:fillRef idx="0">
              <a:schemeClr val="accent6"/>
            </a:fillRef>
            <a:effectRef idx="0">
              <a:schemeClr val="accent6"/>
            </a:effectRef>
            <a:fontRef idx="minor">
              <a:schemeClr val="tx1"/>
            </a:fontRef>
          </p:style>
        </p:cxnSp>
        <p:sp>
          <p:nvSpPr>
            <p:cNvPr id="43" name="テキスト ボックス 42">
              <a:extLst>
                <a:ext uri="{FF2B5EF4-FFF2-40B4-BE49-F238E27FC236}">
                  <a16:creationId xmlns:a16="http://schemas.microsoft.com/office/drawing/2014/main" id="{BE99F5B1-B69A-434B-B587-23B25FE9911D}"/>
                </a:ext>
              </a:extLst>
            </p:cNvPr>
            <p:cNvSpPr txBox="1"/>
            <p:nvPr/>
          </p:nvSpPr>
          <p:spPr>
            <a:xfrm>
              <a:off x="6596799" y="4583647"/>
              <a:ext cx="2492990" cy="404198"/>
            </a:xfrm>
            <a:prstGeom prst="rect">
              <a:avLst/>
            </a:prstGeom>
            <a:noFill/>
            <a:ln w="12700">
              <a:solidFill>
                <a:srgbClr val="FF9400"/>
              </a:solidFill>
            </a:ln>
          </p:spPr>
          <p:txBody>
            <a:bodyPr wrap="none" bIns="0" rtlCol="0" anchor="ctr" anchorCtr="0">
              <a:noAutofit/>
            </a:bodyPr>
            <a:lstStyle/>
            <a:p>
              <a:pPr defTabSz="914324">
                <a:defRPr/>
              </a:pPr>
              <a:r>
                <a:rPr lang="ja-JP" altLang="en-US" dirty="0">
                  <a:solidFill>
                    <a:prstClr val="black"/>
                  </a:solidFill>
                  <a:latin typeface="Meiryo" panose="020B0604030504040204" pitchFamily="34" charset="-128"/>
                  <a:ea typeface="Meiryo" panose="020B0604030504040204" pitchFamily="34" charset="-128"/>
                </a:rPr>
                <a:t>皮膚の糜爛・潰瘍</a:t>
              </a:r>
            </a:p>
          </p:txBody>
        </p:sp>
        <p:cxnSp>
          <p:nvCxnSpPr>
            <p:cNvPr id="44" name="直線コネクタ 43">
              <a:extLst>
                <a:ext uri="{FF2B5EF4-FFF2-40B4-BE49-F238E27FC236}">
                  <a16:creationId xmlns:a16="http://schemas.microsoft.com/office/drawing/2014/main" id="{43C8E15D-3BDF-41A6-85B7-FCE46C03E76E}"/>
                </a:ext>
              </a:extLst>
            </p:cNvPr>
            <p:cNvCxnSpPr>
              <a:cxnSpLocks/>
              <a:stCxn id="43" idx="1"/>
            </p:cNvCxnSpPr>
            <p:nvPr/>
          </p:nvCxnSpPr>
          <p:spPr>
            <a:xfrm flipH="1">
              <a:off x="6006223" y="4785746"/>
              <a:ext cx="590576" cy="371704"/>
            </a:xfrm>
            <a:prstGeom prst="line">
              <a:avLst/>
            </a:prstGeom>
            <a:ln w="12700">
              <a:solidFill>
                <a:srgbClr val="FF9400"/>
              </a:solidFill>
            </a:ln>
          </p:spPr>
          <p:style>
            <a:lnRef idx="1">
              <a:schemeClr val="accent2"/>
            </a:lnRef>
            <a:fillRef idx="0">
              <a:schemeClr val="accent2"/>
            </a:fillRef>
            <a:effectRef idx="0">
              <a:schemeClr val="accent2"/>
            </a:effectRef>
            <a:fontRef idx="minor">
              <a:schemeClr val="tx1"/>
            </a:fontRef>
          </p:style>
        </p:cxnSp>
      </p:grpSp>
      <p:sp>
        <p:nvSpPr>
          <p:cNvPr id="45" name="正方形/長方形 44">
            <a:extLst>
              <a:ext uri="{FF2B5EF4-FFF2-40B4-BE49-F238E27FC236}">
                <a16:creationId xmlns:a16="http://schemas.microsoft.com/office/drawing/2014/main" id="{DAFA5054-34C9-45EF-B1F1-849217504DA0}"/>
              </a:ext>
            </a:extLst>
          </p:cNvPr>
          <p:cNvSpPr/>
          <p:nvPr/>
        </p:nvSpPr>
        <p:spPr>
          <a:xfrm>
            <a:off x="681040" y="1591795"/>
            <a:ext cx="8593136" cy="1255809"/>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bIns="0" anchor="ctr">
            <a:noAutofit/>
          </a:bodyPr>
          <a:lstStyle/>
          <a:p>
            <a:pPr marL="266677" algn="just" defTabSz="914324">
              <a:lnSpc>
                <a:spcPct val="125000"/>
              </a:lnSpc>
              <a:defRPr/>
            </a:pPr>
            <a:r>
              <a:rPr lang="ja-JP" altLang="ja-JP"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皮膚トラブルがないか？　</a:t>
            </a:r>
            <a:endParaRPr lang="en-US" altLang="ja-JP"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endParaRPr>
          </a:p>
          <a:p>
            <a:pPr marL="266677" algn="just" defTabSz="914324">
              <a:lnSpc>
                <a:spcPct val="125000"/>
              </a:lnSpc>
              <a:defRPr/>
            </a:pPr>
            <a:r>
              <a:rPr lang="ja-JP" altLang="ja-JP"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肉芽形成がないか？</a:t>
            </a:r>
          </a:p>
          <a:p>
            <a:pPr marL="266677" defTabSz="914324">
              <a:lnSpc>
                <a:spcPct val="125000"/>
              </a:lnSpc>
              <a:defRPr/>
            </a:pPr>
            <a:r>
              <a:rPr lang="ja-JP" altLang="en-US" dirty="0">
                <a:solidFill>
                  <a:prstClr val="black"/>
                </a:solidFill>
                <a:latin typeface="Meiryo" panose="020B0604030504040204" pitchFamily="34" charset="-128"/>
                <a:ea typeface="Meiryo" panose="020B0604030504040204" pitchFamily="34" charset="-128"/>
                <a:cs typeface="Times New Roman" panose="02020603050405020304" pitchFamily="18" charset="0"/>
              </a:rPr>
              <a:t>胃瘻カテーテル</a:t>
            </a:r>
            <a:r>
              <a:rPr lang="ja-JP" altLang="ja-JP" dirty="0">
                <a:solidFill>
                  <a:prstClr val="black"/>
                </a:solidFill>
                <a:latin typeface="Meiryo" panose="020B0604030504040204" pitchFamily="34" charset="-128"/>
                <a:ea typeface="Meiryo" panose="020B0604030504040204" pitchFamily="34" charset="-128"/>
                <a:cs typeface="Times New Roman" panose="02020603050405020304" pitchFamily="18" charset="0"/>
              </a:rPr>
              <a:t>は皮膚に対して垂直か？</a:t>
            </a:r>
            <a:r>
              <a:rPr lang="ja-JP" altLang="ja-JP" dirty="0">
                <a:solidFill>
                  <a:prstClr val="black"/>
                </a:solidFill>
                <a:latin typeface="Meiryo" panose="020B0604030504040204" pitchFamily="34" charset="-128"/>
                <a:ea typeface="Meiryo" panose="020B0604030504040204" pitchFamily="34" charset="-128"/>
              </a:rPr>
              <a:t> </a:t>
            </a:r>
            <a:endParaRPr lang="en-US" altLang="ja-JP" dirty="0">
              <a:solidFill>
                <a:prstClr val="black"/>
              </a:solidFill>
              <a:latin typeface="Meiryo" panose="020B0604030504040204" pitchFamily="34" charset="-128"/>
              <a:ea typeface="Meiryo" panose="020B0604030504040204" pitchFamily="34" charset="-128"/>
            </a:endParaRPr>
          </a:p>
        </p:txBody>
      </p:sp>
      <p:sp>
        <p:nvSpPr>
          <p:cNvPr id="46" name="正方形/長方形 4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111749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31F4B623-E377-493D-BDF8-F8ECAEF13B62}"/>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胃瘻の日常的な観察のポイント</a:t>
            </a:r>
            <a:r>
              <a:rPr lang="en-US" altLang="ja-JP" sz="2799" dirty="0"/>
              <a:t>(2) </a:t>
            </a:r>
          </a:p>
        </p:txBody>
      </p:sp>
      <p:sp>
        <p:nvSpPr>
          <p:cNvPr id="45" name="正方形/長方形 44">
            <a:extLst>
              <a:ext uri="{FF2B5EF4-FFF2-40B4-BE49-F238E27FC236}">
                <a16:creationId xmlns:a16="http://schemas.microsoft.com/office/drawing/2014/main" id="{DAFA5054-34C9-45EF-B1F1-849217504DA0}"/>
              </a:ext>
            </a:extLst>
          </p:cNvPr>
          <p:cNvSpPr/>
          <p:nvPr/>
        </p:nvSpPr>
        <p:spPr>
          <a:xfrm>
            <a:off x="681040" y="1591795"/>
            <a:ext cx="8593136" cy="1255809"/>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bIns="0" anchor="ctr">
            <a:noAutofit/>
          </a:bodyPr>
          <a:lstStyle/>
          <a:p>
            <a:pPr marL="361920" defTabSz="914324">
              <a:lnSpc>
                <a:spcPct val="125000"/>
              </a:lnSpc>
              <a:defRPr/>
            </a:pPr>
            <a:r>
              <a:rPr lang="ja-JP" altLang="en-US" dirty="0">
                <a:solidFill>
                  <a:prstClr val="black"/>
                </a:solidFill>
                <a:latin typeface="Meiryo" panose="020B0604030504040204" pitchFamily="34" charset="-128"/>
                <a:ea typeface="Meiryo" panose="020B0604030504040204" pitchFamily="34" charset="-128"/>
              </a:rPr>
              <a:t>胃瘻カテーテル</a:t>
            </a:r>
            <a:r>
              <a:rPr lang="ja-JP" altLang="ja-JP" dirty="0">
                <a:solidFill>
                  <a:prstClr val="black"/>
                </a:solidFill>
                <a:latin typeface="Meiryo" panose="020B0604030504040204" pitchFamily="34" charset="-128"/>
                <a:ea typeface="Meiryo" panose="020B0604030504040204" pitchFamily="34" charset="-128"/>
              </a:rPr>
              <a:t>のストッパーがきつくないか</a:t>
            </a:r>
            <a:r>
              <a:rPr lang="ja-JP" altLang="en-US" dirty="0">
                <a:solidFill>
                  <a:prstClr val="black"/>
                </a:solidFill>
                <a:latin typeface="Meiryo" panose="020B0604030504040204" pitchFamily="34" charset="-128"/>
                <a:ea typeface="Meiryo" panose="020B0604030504040204" pitchFamily="34" charset="-128"/>
              </a:rPr>
              <a:t>？</a:t>
            </a:r>
            <a:endParaRPr lang="ja-JP" altLang="ja-JP" dirty="0">
              <a:solidFill>
                <a:prstClr val="black"/>
              </a:solidFill>
              <a:latin typeface="Meiryo" panose="020B0604030504040204" pitchFamily="34" charset="-128"/>
              <a:ea typeface="Meiryo" panose="020B0604030504040204" pitchFamily="34" charset="-128"/>
            </a:endParaRPr>
          </a:p>
          <a:p>
            <a:pPr marL="361920" defTabSz="914324">
              <a:lnSpc>
                <a:spcPct val="125000"/>
              </a:lnSpc>
              <a:defRPr/>
            </a:pPr>
            <a:r>
              <a:rPr lang="ja-JP" altLang="en-US" dirty="0">
                <a:solidFill>
                  <a:prstClr val="black"/>
                </a:solidFill>
                <a:latin typeface="Meiryo" panose="020B0604030504040204" pitchFamily="34" charset="-128"/>
                <a:ea typeface="Meiryo" panose="020B0604030504040204" pitchFamily="34" charset="-128"/>
              </a:rPr>
              <a:t>胃瘻カテーテル</a:t>
            </a:r>
            <a:r>
              <a:rPr lang="ja-JP" altLang="ja-JP" dirty="0">
                <a:solidFill>
                  <a:prstClr val="black"/>
                </a:solidFill>
                <a:latin typeface="Meiryo" panose="020B0604030504040204" pitchFamily="34" charset="-128"/>
                <a:ea typeface="Meiryo" panose="020B0604030504040204" pitchFamily="34" charset="-128"/>
              </a:rPr>
              <a:t>はスムーズに回転するか</a:t>
            </a:r>
            <a:r>
              <a:rPr lang="ja-JP" altLang="en-US" dirty="0">
                <a:solidFill>
                  <a:prstClr val="black"/>
                </a:solidFill>
                <a:latin typeface="Meiryo" panose="020B0604030504040204" pitchFamily="34" charset="-128"/>
                <a:ea typeface="Meiryo" panose="020B0604030504040204" pitchFamily="34" charset="-128"/>
              </a:rPr>
              <a:t>？</a:t>
            </a:r>
            <a:r>
              <a:rPr lang="ja-JP" altLang="ja-JP" sz="2401" dirty="0">
                <a:solidFill>
                  <a:prstClr val="black"/>
                </a:solidFill>
                <a:latin typeface="Meiryo" panose="020B0604030504040204" pitchFamily="34" charset="-128"/>
                <a:ea typeface="Meiryo" panose="020B0604030504040204" pitchFamily="34" charset="-128"/>
              </a:rPr>
              <a:t> </a:t>
            </a:r>
            <a:endParaRPr lang="en-US" altLang="ja-JP" sz="2401" dirty="0">
              <a:solidFill>
                <a:prstClr val="black"/>
              </a:solidFill>
              <a:latin typeface="Meiryo" panose="020B0604030504040204" pitchFamily="34" charset="-128"/>
              <a:ea typeface="Meiryo" panose="020B0604030504040204" pitchFamily="34" charset="-128"/>
            </a:endParaRPr>
          </a:p>
          <a:p>
            <a:pPr marL="361920"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（ストッパーと皮膚の間には</a:t>
            </a:r>
            <a:r>
              <a:rPr lang="en-US" altLang="ja-JP" sz="1600" dirty="0">
                <a:solidFill>
                  <a:prstClr val="black"/>
                </a:solidFill>
                <a:latin typeface="Meiryo" panose="020B0604030504040204" pitchFamily="34" charset="-128"/>
                <a:ea typeface="Meiryo" panose="020B0604030504040204" pitchFamily="34" charset="-128"/>
              </a:rPr>
              <a:t>0.5〜1.0cm</a:t>
            </a:r>
            <a:r>
              <a:rPr lang="ja-JP" altLang="en-US" sz="1600" dirty="0">
                <a:solidFill>
                  <a:prstClr val="black"/>
                </a:solidFill>
                <a:latin typeface="Meiryo" panose="020B0604030504040204" pitchFamily="34" charset="-128"/>
                <a:ea typeface="Meiryo" panose="020B0604030504040204" pitchFamily="34" charset="-128"/>
              </a:rPr>
              <a:t>程度のゆとりが必要）</a:t>
            </a:r>
          </a:p>
        </p:txBody>
      </p:sp>
      <p:pic>
        <p:nvPicPr>
          <p:cNvPr id="47" name="図 46">
            <a:extLst>
              <a:ext uri="{FF2B5EF4-FFF2-40B4-BE49-F238E27FC236}">
                <a16:creationId xmlns:a16="http://schemas.microsoft.com/office/drawing/2014/main" id="{6D642175-7107-4C29-96C2-C58021D289EB}"/>
              </a:ext>
            </a:extLst>
          </p:cNvPr>
          <p:cNvPicPr/>
          <p:nvPr/>
        </p:nvPicPr>
        <p:blipFill>
          <a:blip r:embed="rId3">
            <a:extLst>
              <a:ext uri="{28A0092B-C50C-407E-A947-70E740481C1C}">
                <a14:useLocalDpi xmlns:a14="http://schemas.microsoft.com/office/drawing/2010/main" val="0"/>
              </a:ext>
            </a:extLst>
          </a:blip>
          <a:stretch>
            <a:fillRect/>
          </a:stretch>
        </p:blipFill>
        <p:spPr>
          <a:xfrm>
            <a:off x="691211" y="4709611"/>
            <a:ext cx="4399407" cy="1313069"/>
          </a:xfrm>
          <a:prstGeom prst="rect">
            <a:avLst/>
          </a:prstGeom>
        </p:spPr>
      </p:pic>
      <p:pic>
        <p:nvPicPr>
          <p:cNvPr id="48" name="図 47">
            <a:extLst>
              <a:ext uri="{FF2B5EF4-FFF2-40B4-BE49-F238E27FC236}">
                <a16:creationId xmlns:a16="http://schemas.microsoft.com/office/drawing/2014/main" id="{443666E0-A502-4C35-8823-B7E44FBA6B14}"/>
              </a:ext>
            </a:extLst>
          </p:cNvPr>
          <p:cNvPicPr/>
          <p:nvPr/>
        </p:nvPicPr>
        <p:blipFill>
          <a:blip r:embed="rId4">
            <a:extLst>
              <a:ext uri="{28A0092B-C50C-407E-A947-70E740481C1C}">
                <a14:useLocalDpi xmlns:a14="http://schemas.microsoft.com/office/drawing/2010/main" val="0"/>
              </a:ext>
            </a:extLst>
          </a:blip>
          <a:stretch>
            <a:fillRect/>
          </a:stretch>
        </p:blipFill>
        <p:spPr>
          <a:xfrm>
            <a:off x="5527346" y="4695000"/>
            <a:ext cx="3439611" cy="1794703"/>
          </a:xfrm>
          <a:prstGeom prst="rect">
            <a:avLst/>
          </a:prstGeom>
        </p:spPr>
      </p:pic>
      <p:sp>
        <p:nvSpPr>
          <p:cNvPr id="50" name="正方形/長方形 49">
            <a:extLst>
              <a:ext uri="{FF2B5EF4-FFF2-40B4-BE49-F238E27FC236}">
                <a16:creationId xmlns:a16="http://schemas.microsoft.com/office/drawing/2014/main" id="{37FC4DD8-8429-4507-8FDB-0CC31A3D7078}"/>
              </a:ext>
            </a:extLst>
          </p:cNvPr>
          <p:cNvSpPr/>
          <p:nvPr/>
        </p:nvSpPr>
        <p:spPr>
          <a:xfrm>
            <a:off x="543405" y="3091858"/>
            <a:ext cx="2616101" cy="276999"/>
          </a:xfrm>
          <a:prstGeom prst="rect">
            <a:avLst/>
          </a:prstGeom>
        </p:spPr>
        <p:txBody>
          <a:bodyPr wrap="square" lIns="0" tIns="0" rIns="0" bIns="0">
            <a:spAutoFit/>
          </a:bodyPr>
          <a:lstStyle/>
          <a:p>
            <a:pPr defTabSz="914324">
              <a:defRPr/>
            </a:pPr>
            <a:r>
              <a:rPr lang="en-US"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a:t>
            </a:r>
            <a:r>
              <a:rPr lang="ja-JP"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バンパー埋没症候群</a:t>
            </a:r>
            <a:r>
              <a:rPr lang="en-US"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a:t>
            </a:r>
            <a:r>
              <a:rPr lang="ja-JP" altLang="ja-JP" b="1" dirty="0">
                <a:solidFill>
                  <a:prstClr val="black"/>
                </a:solidFill>
                <a:latin typeface="Meiryo" panose="020B0604030504040204" pitchFamily="34" charset="-128"/>
                <a:ea typeface="Meiryo" panose="020B0604030504040204" pitchFamily="34" charset="-128"/>
              </a:rPr>
              <a:t> </a:t>
            </a:r>
            <a:endParaRPr lang="ja-JP" altLang="en-US" b="1" dirty="0">
              <a:solidFill>
                <a:prstClr val="black"/>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B6E6E9CD-6570-4EF1-A538-8D053E5C8AF8}"/>
              </a:ext>
            </a:extLst>
          </p:cNvPr>
          <p:cNvPicPr/>
          <p:nvPr/>
        </p:nvPicPr>
        <p:blipFill>
          <a:blip r:embed="rId5">
            <a:extLst>
              <a:ext uri="{28A0092B-C50C-407E-A947-70E740481C1C}">
                <a14:useLocalDpi xmlns:a14="http://schemas.microsoft.com/office/drawing/2010/main" val="0"/>
              </a:ext>
            </a:extLst>
          </a:blip>
          <a:stretch>
            <a:fillRect/>
          </a:stretch>
        </p:blipFill>
        <p:spPr>
          <a:xfrm>
            <a:off x="3370056" y="3020039"/>
            <a:ext cx="2235597" cy="1383303"/>
          </a:xfrm>
          <a:prstGeom prst="rect">
            <a:avLst/>
          </a:prstGeom>
        </p:spPr>
      </p:pic>
      <p:pic>
        <p:nvPicPr>
          <p:cNvPr id="49" name="図 48">
            <a:extLst>
              <a:ext uri="{FF2B5EF4-FFF2-40B4-BE49-F238E27FC236}">
                <a16:creationId xmlns:a16="http://schemas.microsoft.com/office/drawing/2014/main" id="{D471390A-0235-453F-9B82-5784FA1F4858}"/>
              </a:ext>
            </a:extLst>
          </p:cNvPr>
          <p:cNvPicPr/>
          <p:nvPr/>
        </p:nvPicPr>
        <p:blipFill>
          <a:blip r:embed="rId6">
            <a:extLst>
              <a:ext uri="{28A0092B-C50C-407E-A947-70E740481C1C}">
                <a14:useLocalDpi xmlns:a14="http://schemas.microsoft.com/office/drawing/2010/main" val="0"/>
              </a:ext>
            </a:extLst>
          </a:blip>
          <a:stretch>
            <a:fillRect/>
          </a:stretch>
        </p:blipFill>
        <p:spPr>
          <a:xfrm>
            <a:off x="6497376" y="2973500"/>
            <a:ext cx="2298882" cy="1214859"/>
          </a:xfrm>
          <a:prstGeom prst="rect">
            <a:avLst/>
          </a:prstGeom>
        </p:spPr>
      </p:pic>
      <p:sp>
        <p:nvSpPr>
          <p:cNvPr id="51" name="右矢印 4">
            <a:extLst>
              <a:ext uri="{FF2B5EF4-FFF2-40B4-BE49-F238E27FC236}">
                <a16:creationId xmlns:a16="http://schemas.microsoft.com/office/drawing/2014/main" id="{4DAF13FF-C119-4C25-B5F2-85C0D1691D4F}"/>
              </a:ext>
            </a:extLst>
          </p:cNvPr>
          <p:cNvSpPr/>
          <p:nvPr/>
        </p:nvSpPr>
        <p:spPr>
          <a:xfrm>
            <a:off x="5713961" y="3368858"/>
            <a:ext cx="675107" cy="3428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24">
              <a:defRPr/>
            </a:pPr>
            <a:endParaRPr lang="ja-JP" altLang="en-US" sz="1400">
              <a:solidFill>
                <a:prstClr val="black"/>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2525E67D-103B-412A-B235-D81B8F346FEE}"/>
              </a:ext>
            </a:extLst>
          </p:cNvPr>
          <p:cNvSpPr/>
          <p:nvPr/>
        </p:nvSpPr>
        <p:spPr>
          <a:xfrm>
            <a:off x="543405" y="4403340"/>
            <a:ext cx="2616101" cy="276999"/>
          </a:xfrm>
          <a:prstGeom prst="rect">
            <a:avLst/>
          </a:prstGeom>
        </p:spPr>
        <p:txBody>
          <a:bodyPr wrap="square" lIns="0" tIns="0" rIns="0" bIns="0">
            <a:spAutoFit/>
          </a:bodyPr>
          <a:lstStyle/>
          <a:p>
            <a:pPr defTabSz="914324">
              <a:defRPr/>
            </a:pPr>
            <a:r>
              <a:rPr lang="en-US"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a:t>
            </a:r>
            <a:r>
              <a:rPr lang="ja-JP"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ボールバルブ症候群</a:t>
            </a:r>
            <a:r>
              <a:rPr lang="en-US" altLang="ja-JP" b="1" dirty="0">
                <a:solidFill>
                  <a:prstClr val="black"/>
                </a:solidFill>
                <a:latin typeface="Meiryo" panose="020B0604030504040204" pitchFamily="34" charset="-128"/>
                <a:ea typeface="Meiryo" panose="020B0604030504040204" pitchFamily="34" charset="-128"/>
                <a:cs typeface="Times New Roman" panose="02020603050405020304" pitchFamily="18" charset="0"/>
              </a:rPr>
              <a:t>】</a:t>
            </a:r>
            <a:r>
              <a:rPr lang="ja-JP" altLang="ja-JP" b="1" dirty="0">
                <a:solidFill>
                  <a:prstClr val="black"/>
                </a:solidFill>
                <a:latin typeface="Meiryo" panose="020B0604030504040204" pitchFamily="34" charset="-128"/>
                <a:ea typeface="Meiryo" panose="020B0604030504040204" pitchFamily="34" charset="-128"/>
              </a:rPr>
              <a:t> </a:t>
            </a:r>
            <a:endParaRPr lang="ja-JP" altLang="en-US" b="1" dirty="0">
              <a:solidFill>
                <a:prstClr val="black"/>
              </a:solidFill>
              <a:latin typeface="Meiryo" panose="020B0604030504040204" pitchFamily="34" charset="-128"/>
              <a:ea typeface="Meiryo" panose="020B0604030504040204" pitchFamily="34" charset="-128"/>
            </a:endParaRPr>
          </a:p>
        </p:txBody>
      </p:sp>
      <p:sp>
        <p:nvSpPr>
          <p:cNvPr id="53" name="正方形/長方形 4">
            <a:extLst>
              <a:ext uri="{FF2B5EF4-FFF2-40B4-BE49-F238E27FC236}">
                <a16:creationId xmlns:a16="http://schemas.microsoft.com/office/drawing/2014/main" id="{4635FF51-ECA5-4B52-B2AD-7F7066F75635}"/>
              </a:ext>
            </a:extLst>
          </p:cNvPr>
          <p:cNvSpPr>
            <a:spLocks noChangeArrowheads="1"/>
          </p:cNvSpPr>
          <p:nvPr/>
        </p:nvSpPr>
        <p:spPr bwMode="auto">
          <a:xfrm>
            <a:off x="8170652" y="6358264"/>
            <a:ext cx="12330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115000"/>
              <a:buFont typeface="Wingdings" pitchFamily="2" charset="2"/>
              <a:buChar char="§"/>
              <a:defRPr kumimoji="1" sz="3200">
                <a:solidFill>
                  <a:schemeClr val="tx1"/>
                </a:solidFill>
                <a:latin typeface="HGP創英角ﾎﾟｯﾌﾟ体" pitchFamily="50" charset="-128"/>
                <a:ea typeface="HGP創英角ﾎﾟｯﾌﾟ体" pitchFamily="50" charset="-128"/>
              </a:defRPr>
            </a:lvl1pPr>
            <a:lvl2pPr marL="742950" indent="-285750">
              <a:spcBef>
                <a:spcPct val="20000"/>
              </a:spcBef>
              <a:buFont typeface="Wingdings" pitchFamily="2" charset="2"/>
              <a:buChar char="§"/>
              <a:defRPr kumimoji="1" sz="2800">
                <a:solidFill>
                  <a:schemeClr val="tx1"/>
                </a:solidFill>
                <a:latin typeface="HGP創英角ﾎﾟｯﾌﾟ体" pitchFamily="50" charset="-128"/>
                <a:ea typeface="HGP創英角ﾎﾟｯﾌﾟ体" pitchFamily="50" charset="-128"/>
              </a:defRPr>
            </a:lvl2pPr>
            <a:lvl3pPr marL="1143000" indent="-228600">
              <a:spcBef>
                <a:spcPct val="20000"/>
              </a:spcBef>
              <a:buClr>
                <a:schemeClr val="tx2"/>
              </a:buClr>
              <a:buSzPct val="115000"/>
              <a:buFont typeface="Wingdings" pitchFamily="2" charset="2"/>
              <a:buChar char="§"/>
              <a:defRPr kumimoji="1" sz="2400">
                <a:solidFill>
                  <a:schemeClr val="tx1"/>
                </a:solidFill>
                <a:latin typeface="HGP創英角ﾎﾟｯﾌﾟ体" pitchFamily="50" charset="-128"/>
                <a:ea typeface="HGP創英角ﾎﾟｯﾌﾟ体" pitchFamily="50" charset="-128"/>
              </a:defRPr>
            </a:lvl3pPr>
            <a:lvl4pPr marL="1600200" indent="-228600">
              <a:spcBef>
                <a:spcPct val="20000"/>
              </a:spcBef>
              <a:buFont typeface="Wingdings" pitchFamily="2" charset="2"/>
              <a:buChar char="§"/>
              <a:defRPr kumimoji="1" sz="2000">
                <a:solidFill>
                  <a:schemeClr val="tx1"/>
                </a:solidFill>
                <a:latin typeface="HGP創英角ﾎﾟｯﾌﾟ体" pitchFamily="50" charset="-128"/>
                <a:ea typeface="HGP創英角ﾎﾟｯﾌﾟ体" pitchFamily="50" charset="-128"/>
              </a:defRPr>
            </a:lvl4pPr>
            <a:lvl5pPr marL="2057400" indent="-228600">
              <a:spcBef>
                <a:spcPct val="20000"/>
              </a:spcBef>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HGP創英角ﾎﾟｯﾌﾟ体" pitchFamily="50" charset="-128"/>
                <a:ea typeface="HGP創英角ﾎﾟｯﾌﾟ体" pitchFamily="50" charset="-128"/>
              </a:defRPr>
            </a:lvl9pPr>
          </a:lstStyle>
          <a:p>
            <a:pPr defTabSz="914324">
              <a:spcBef>
                <a:spcPct val="0"/>
              </a:spcBef>
              <a:buClrTx/>
              <a:buSzTx/>
              <a:buNone/>
              <a:defRPr/>
            </a:pPr>
            <a:r>
              <a:rPr lang="en-US" altLang="ja-JP" sz="900" dirty="0">
                <a:solidFill>
                  <a:prstClr val="black"/>
                </a:solidFill>
                <a:latin typeface="Meiryo" panose="020B0604030504040204" pitchFamily="34" charset="-128"/>
                <a:ea typeface="Meiryo" panose="020B0604030504040204" pitchFamily="34" charset="-128"/>
              </a:rPr>
              <a:t>PDN</a:t>
            </a:r>
            <a:r>
              <a:rPr lang="ja-JP" altLang="en-US" sz="900" dirty="0">
                <a:solidFill>
                  <a:prstClr val="black"/>
                </a:solidFill>
                <a:latin typeface="Meiryo" panose="020B0604030504040204" pitchFamily="34" charset="-128"/>
                <a:ea typeface="Meiryo" panose="020B0604030504040204" pitchFamily="34" charset="-128"/>
              </a:rPr>
              <a:t>レクチャーより</a:t>
            </a:r>
          </a:p>
        </p:txBody>
      </p:sp>
      <p:sp>
        <p:nvSpPr>
          <p:cNvPr id="54" name="正方形/長方形 53">
            <a:extLst>
              <a:ext uri="{FF2B5EF4-FFF2-40B4-BE49-F238E27FC236}">
                <a16:creationId xmlns:a16="http://schemas.microsoft.com/office/drawing/2014/main" id="{6B962AC1-A846-4C07-98D7-D917BC273E5F}"/>
              </a:ext>
            </a:extLst>
          </p:cNvPr>
          <p:cNvSpPr/>
          <p:nvPr/>
        </p:nvSpPr>
        <p:spPr>
          <a:xfrm>
            <a:off x="668339" y="6148577"/>
            <a:ext cx="4695232" cy="523220"/>
          </a:xfrm>
          <a:prstGeom prst="rect">
            <a:avLst/>
          </a:prstGeom>
        </p:spPr>
        <p:txBody>
          <a:bodyPr wrap="square" lIns="0" tIns="0" rIns="0" bIns="0">
            <a:noAutofit/>
          </a:bodyPr>
          <a:lstStyle/>
          <a:p>
            <a:pPr defTabSz="914324">
              <a:defRPr/>
            </a:pPr>
            <a:r>
              <a:rPr lang="ja-JP" altLang="en-US" sz="1400" dirty="0">
                <a:solidFill>
                  <a:prstClr val="black"/>
                </a:solidFill>
                <a:latin typeface="Meiryo" panose="020B0604030504040204" pitchFamily="34" charset="-128"/>
                <a:ea typeface="Meiryo" panose="020B0604030504040204" pitchFamily="34" charset="-128"/>
              </a:rPr>
              <a:t>バルーンが幽門に嵌まり込むと胃液が排出できず</a:t>
            </a:r>
          </a:p>
          <a:p>
            <a:pPr defTabSz="914324">
              <a:defRPr/>
            </a:pPr>
            <a:r>
              <a:rPr lang="ja-JP" altLang="en-US" sz="1400" dirty="0">
                <a:solidFill>
                  <a:prstClr val="black"/>
                </a:solidFill>
                <a:latin typeface="Meiryo" panose="020B0604030504040204" pitchFamily="34" charset="-128"/>
                <a:ea typeface="Meiryo" panose="020B0604030504040204" pitchFamily="34" charset="-128"/>
              </a:rPr>
              <a:t>胃拡張、瘻孔の漏れ、突然の嘔吐などの症状が生じます。</a:t>
            </a:r>
          </a:p>
        </p:txBody>
      </p:sp>
      <p:sp>
        <p:nvSpPr>
          <p:cNvPr id="55" name="正方形/長方形 54">
            <a:extLst>
              <a:ext uri="{FF2B5EF4-FFF2-40B4-BE49-F238E27FC236}">
                <a16:creationId xmlns:a16="http://schemas.microsoft.com/office/drawing/2014/main" id="{A1D452B0-5C1C-4D5C-983F-829B5EEAA0D9}"/>
              </a:ext>
            </a:extLst>
          </p:cNvPr>
          <p:cNvSpPr/>
          <p:nvPr/>
        </p:nvSpPr>
        <p:spPr>
          <a:xfrm>
            <a:off x="3370056" y="4107978"/>
            <a:ext cx="2235597" cy="285271"/>
          </a:xfrm>
          <a:prstGeom prst="rect">
            <a:avLst/>
          </a:prstGeom>
          <a:solidFill>
            <a:schemeClr val="bg1"/>
          </a:solidFill>
        </p:spPr>
        <p:txBody>
          <a:bodyPr wrap="square" lIns="0" tIns="0" rIns="0" bIns="72000" anchor="b">
            <a:noAutofit/>
          </a:bodyPr>
          <a:lstStyle/>
          <a:p>
            <a:pPr algn="ctr" defTabSz="914324">
              <a:defRPr/>
            </a:pPr>
            <a:r>
              <a:rPr lang="ja-JP" altLang="en-US" sz="1101" b="1" dirty="0">
                <a:solidFill>
                  <a:prstClr val="black"/>
                </a:solidFill>
                <a:latin typeface="Meiryo" panose="020B0604030504040204" pitchFamily="34" charset="-128"/>
                <a:ea typeface="Meiryo" panose="020B0604030504040204" pitchFamily="34" charset="-128"/>
              </a:rPr>
              <a:t>締め過ぎによる血流障害が発生</a:t>
            </a:r>
          </a:p>
        </p:txBody>
      </p:sp>
      <p:sp>
        <p:nvSpPr>
          <p:cNvPr id="56" name="正方形/長方形 55">
            <a:extLst>
              <a:ext uri="{FF2B5EF4-FFF2-40B4-BE49-F238E27FC236}">
                <a16:creationId xmlns:a16="http://schemas.microsoft.com/office/drawing/2014/main" id="{EC034A37-F8D3-4656-9B7B-6DD1A18A50B5}"/>
              </a:ext>
            </a:extLst>
          </p:cNvPr>
          <p:cNvSpPr/>
          <p:nvPr/>
        </p:nvSpPr>
        <p:spPr>
          <a:xfrm>
            <a:off x="6551573" y="3916907"/>
            <a:ext cx="2235597" cy="476340"/>
          </a:xfrm>
          <a:prstGeom prst="rect">
            <a:avLst/>
          </a:prstGeom>
          <a:solidFill>
            <a:schemeClr val="bg1"/>
          </a:solidFill>
        </p:spPr>
        <p:txBody>
          <a:bodyPr wrap="square" lIns="0" tIns="0" rIns="0" bIns="72000" anchor="b">
            <a:noAutofit/>
          </a:bodyPr>
          <a:lstStyle/>
          <a:p>
            <a:pPr algn="ctr" defTabSz="914324">
              <a:defRPr/>
            </a:pPr>
            <a:r>
              <a:rPr lang="ja-JP" altLang="en-US" sz="1101" b="1" dirty="0">
                <a:solidFill>
                  <a:prstClr val="black"/>
                </a:solidFill>
                <a:latin typeface="Meiryo" panose="020B0604030504040204" pitchFamily="34" charset="-128"/>
                <a:ea typeface="Meiryo" panose="020B0604030504040204" pitchFamily="34" charset="-128"/>
              </a:rPr>
              <a:t>バンパーの埋没発生</a:t>
            </a:r>
          </a:p>
        </p:txBody>
      </p:sp>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765588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3E9F843-3E57-45B4-9DD3-33AC29E22B19}"/>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胃瘻の日常的管理のまとめ</a:t>
            </a:r>
            <a:endParaRPr lang="en-US" altLang="ja-JP" sz="2799" dirty="0"/>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9" y="1592263"/>
            <a:ext cx="8605837" cy="503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 胃瘻カテーテルは基本的には</a:t>
            </a:r>
            <a:r>
              <a:rPr lang="ja-JP" altLang="en-US" sz="1700" b="1" dirty="0">
                <a:solidFill>
                  <a:srgbClr val="000090"/>
                </a:solidFill>
                <a:latin typeface="Meiryo" panose="020B0604030504040204" pitchFamily="34" charset="-128"/>
                <a:ea typeface="Meiryo" panose="020B0604030504040204" pitchFamily="34" charset="-128"/>
              </a:rPr>
              <a:t>腹壁と垂直</a:t>
            </a:r>
            <a:r>
              <a:rPr lang="ja-JP" altLang="en-US" sz="1700" dirty="0">
                <a:solidFill>
                  <a:prstClr val="black"/>
                </a:solidFill>
                <a:latin typeface="Meiryo" panose="020B0604030504040204" pitchFamily="34" charset="-128"/>
                <a:ea typeface="Meiryo" panose="020B0604030504040204" pitchFamily="34" charset="-128"/>
              </a:rPr>
              <a:t>に入っている状態を保ちます。</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 胃瘻カテーテルは</a:t>
            </a:r>
            <a:r>
              <a:rPr lang="ja-JP" altLang="en-US" sz="1700" b="1" dirty="0">
                <a:solidFill>
                  <a:srgbClr val="000090"/>
                </a:solidFill>
                <a:latin typeface="Meiryo" panose="020B0604030504040204" pitchFamily="34" charset="-128"/>
                <a:ea typeface="Meiryo" panose="020B0604030504040204" pitchFamily="34" charset="-128"/>
              </a:rPr>
              <a:t>スムーズに回転</a:t>
            </a:r>
            <a:r>
              <a:rPr lang="ja-JP" altLang="en-US" sz="1700" dirty="0">
                <a:solidFill>
                  <a:prstClr val="black"/>
                </a:solidFill>
                <a:latin typeface="Meiryo" panose="020B0604030504040204" pitchFamily="34" charset="-128"/>
                <a:ea typeface="Meiryo" panose="020B0604030504040204" pitchFamily="34" charset="-128"/>
              </a:rPr>
              <a:t>する状態が良い状態です。</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 胃瘻周囲に液漏れや炎症がある場合には</a:t>
            </a:r>
            <a:r>
              <a:rPr lang="ja-JP" altLang="en-US" sz="1700" b="1" dirty="0">
                <a:solidFill>
                  <a:srgbClr val="000090"/>
                </a:solidFill>
                <a:latin typeface="Meiryo" panose="020B0604030504040204" pitchFamily="34" charset="-128"/>
                <a:ea typeface="Meiryo" panose="020B0604030504040204" pitchFamily="34" charset="-128"/>
              </a:rPr>
              <a:t>切り込みガーゼ</a:t>
            </a:r>
            <a:r>
              <a:rPr lang="ja-JP" altLang="en-US" sz="1700" dirty="0">
                <a:solidFill>
                  <a:prstClr val="black"/>
                </a:solidFill>
                <a:latin typeface="Meiryo" panose="020B0604030504040204" pitchFamily="34" charset="-128"/>
                <a:ea typeface="Meiryo" panose="020B0604030504040204" pitchFamily="34" charset="-128"/>
              </a:rPr>
              <a:t>を挟み込み、ガーゼが汚染していたら適宜交換をします。</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◆ガーゼの代わりに、</a:t>
            </a:r>
            <a:r>
              <a:rPr lang="ja-JP" altLang="en-US" sz="1700" b="1" dirty="0">
                <a:solidFill>
                  <a:srgbClr val="000090"/>
                </a:solidFill>
                <a:latin typeface="Meiryo" panose="020B0604030504040204" pitchFamily="34" charset="-128"/>
                <a:ea typeface="Meiryo" panose="020B0604030504040204" pitchFamily="34" charset="-128"/>
              </a:rPr>
              <a:t>こより状にしたティッシュ</a:t>
            </a:r>
            <a:r>
              <a:rPr lang="ja-JP" altLang="en-US" sz="1700" dirty="0">
                <a:solidFill>
                  <a:prstClr val="black"/>
                </a:solidFill>
                <a:latin typeface="Meiryo" panose="020B0604030504040204" pitchFamily="34" charset="-128"/>
                <a:ea typeface="Meiryo" panose="020B0604030504040204" pitchFamily="34" charset="-128"/>
              </a:rPr>
              <a:t>を胃瘻カテーテルの根本に巻き付け胃瘻カテーテルを垂直に保持する方法もあります。　</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◆胃瘻のバルーンの固定がきつ過ぎたり、胃瘻のボタンが短すぎると、</a:t>
            </a:r>
            <a:r>
              <a:rPr lang="ja-JP" altLang="en-US" sz="1700" b="1" dirty="0">
                <a:solidFill>
                  <a:srgbClr val="000090"/>
                </a:solidFill>
                <a:latin typeface="Meiryo" panose="020B0604030504040204" pitchFamily="34" charset="-128"/>
                <a:ea typeface="Meiryo" panose="020B0604030504040204" pitchFamily="34" charset="-128"/>
              </a:rPr>
              <a:t>胃壁の損傷</a:t>
            </a:r>
            <a:r>
              <a:rPr lang="ja-JP" altLang="en-US" sz="1700" dirty="0">
                <a:solidFill>
                  <a:prstClr val="black"/>
                </a:solidFill>
                <a:latin typeface="Meiryo" panose="020B0604030504040204" pitchFamily="34" charset="-128"/>
                <a:ea typeface="Meiryo" panose="020B0604030504040204" pitchFamily="34" charset="-128"/>
              </a:rPr>
              <a:t>を生じたり、</a:t>
            </a:r>
            <a:r>
              <a:rPr lang="ja-JP" altLang="en-US" sz="1700" b="1" dirty="0">
                <a:solidFill>
                  <a:srgbClr val="000090"/>
                </a:solidFill>
                <a:latin typeface="Meiryo" panose="020B0604030504040204" pitchFamily="34" charset="-128"/>
                <a:ea typeface="Meiryo" panose="020B0604030504040204" pitchFamily="34" charset="-128"/>
              </a:rPr>
              <a:t>肉芽の原因</a:t>
            </a:r>
            <a:r>
              <a:rPr lang="ja-JP" altLang="en-US" sz="1700" dirty="0">
                <a:solidFill>
                  <a:prstClr val="black"/>
                </a:solidFill>
                <a:latin typeface="Meiryo" panose="020B0604030504040204" pitchFamily="34" charset="-128"/>
                <a:ea typeface="Meiryo" panose="020B0604030504040204" pitchFamily="34" charset="-128"/>
              </a:rPr>
              <a:t>になる可能性があります。胃瘻のボタンやチューブのストッパーと皮膚の間には</a:t>
            </a:r>
            <a:r>
              <a:rPr lang="en-US" altLang="ja-JP" sz="1700" dirty="0">
                <a:solidFill>
                  <a:prstClr val="black"/>
                </a:solidFill>
                <a:latin typeface="Meiryo" panose="020B0604030504040204" pitchFamily="34" charset="-128"/>
                <a:ea typeface="Meiryo" panose="020B0604030504040204" pitchFamily="34" charset="-128"/>
              </a:rPr>
              <a:t>0.5〜1.0cm</a:t>
            </a:r>
            <a:r>
              <a:rPr lang="ja-JP" altLang="en-US" sz="1700" dirty="0">
                <a:solidFill>
                  <a:prstClr val="black"/>
                </a:solidFill>
                <a:latin typeface="Meiryo" panose="020B0604030504040204" pitchFamily="34" charset="-128"/>
                <a:ea typeface="Meiryo" panose="020B0604030504040204" pitchFamily="34" charset="-128"/>
              </a:rPr>
              <a:t>程度のゆとりが必要です。</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 バルーンの水は時間が経つと減少するので、定期的に</a:t>
            </a:r>
            <a:r>
              <a:rPr lang="ja-JP" altLang="en-US" sz="1700" b="1" dirty="0">
                <a:solidFill>
                  <a:srgbClr val="000090"/>
                </a:solidFill>
                <a:latin typeface="Meiryo" panose="020B0604030504040204" pitchFamily="34" charset="-128"/>
                <a:ea typeface="Meiryo" panose="020B0604030504040204" pitchFamily="34" charset="-128"/>
              </a:rPr>
              <a:t>バルーン水の量の確認と補充</a:t>
            </a:r>
            <a:r>
              <a:rPr lang="ja-JP" altLang="en-US" sz="1700" dirty="0">
                <a:solidFill>
                  <a:prstClr val="black"/>
                </a:solidFill>
                <a:latin typeface="Meiryo" panose="020B0604030504040204" pitchFamily="34" charset="-128"/>
                <a:ea typeface="Meiryo" panose="020B0604030504040204" pitchFamily="34" charset="-128"/>
              </a:rPr>
              <a:t>をする必要があります。</a:t>
            </a:r>
          </a:p>
          <a:p>
            <a:pPr marL="287314" indent="-287314" algn="just" defTabSz="914324">
              <a:lnSpc>
                <a:spcPct val="110000"/>
              </a:lnSpc>
              <a:spcAft>
                <a:spcPts val="1200"/>
              </a:spcAft>
              <a:defRPr/>
            </a:pPr>
            <a:r>
              <a:rPr lang="ja-JP" altLang="en-US" sz="1700" dirty="0">
                <a:solidFill>
                  <a:prstClr val="black"/>
                </a:solidFill>
                <a:latin typeface="Meiryo" panose="020B0604030504040204" pitchFamily="34" charset="-128"/>
                <a:ea typeface="Meiryo" panose="020B0604030504040204" pitchFamily="34" charset="-128"/>
              </a:rPr>
              <a:t>◆ </a:t>
            </a:r>
            <a:r>
              <a:rPr lang="ja-JP" altLang="en-US" sz="1700" b="1" dirty="0">
                <a:solidFill>
                  <a:srgbClr val="000090"/>
                </a:solidFill>
                <a:latin typeface="Meiryo" panose="020B0604030504040204" pitchFamily="34" charset="-128"/>
                <a:ea typeface="Meiryo" panose="020B0604030504040204" pitchFamily="34" charset="-128"/>
              </a:rPr>
              <a:t>入浴やプール遊びの時</a:t>
            </a:r>
            <a:r>
              <a:rPr lang="ja-JP" altLang="en-US" sz="1700" dirty="0">
                <a:solidFill>
                  <a:prstClr val="black"/>
                </a:solidFill>
                <a:latin typeface="Meiryo" panose="020B0604030504040204" pitchFamily="34" charset="-128"/>
                <a:ea typeface="Meiryo" panose="020B0604030504040204" pitchFamily="34" charset="-128"/>
              </a:rPr>
              <a:t>は、固定をしっかりしておけばそのまま入ってかまいません。出てきてから胃瘻部の観察を行い、必要があればガーゼやこよりティッシュの交換を行います。</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39101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9009156-A1DA-451D-A49C-2269B7C87C55}"/>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胃瘻周囲からの液漏れの原因</a:t>
            </a:r>
            <a:endParaRPr lang="en-US" altLang="ja-JP" sz="2799" dirty="0"/>
          </a:p>
        </p:txBody>
      </p:sp>
      <p:sp>
        <p:nvSpPr>
          <p:cNvPr id="5" name="テキスト ボックス 4">
            <a:extLst>
              <a:ext uri="{FF2B5EF4-FFF2-40B4-BE49-F238E27FC236}">
                <a16:creationId xmlns:a16="http://schemas.microsoft.com/office/drawing/2014/main" id="{A3EB4FE3-C97D-4F98-953E-E4E0F331AC71}"/>
              </a:ext>
            </a:extLst>
          </p:cNvPr>
          <p:cNvSpPr txBox="1">
            <a:spLocks noChangeArrowheads="1"/>
          </p:cNvSpPr>
          <p:nvPr/>
        </p:nvSpPr>
        <p:spPr bwMode="auto">
          <a:xfrm>
            <a:off x="600007" y="1426894"/>
            <a:ext cx="8674171" cy="1000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25000"/>
              </a:lnSpc>
              <a:buClr>
                <a:srgbClr val="0000FF"/>
              </a:buClr>
              <a:defRPr/>
            </a:pPr>
            <a:r>
              <a:rPr lang="en-US" altLang="ja-JP" sz="1600" b="1" dirty="0">
                <a:solidFill>
                  <a:srgbClr val="002060"/>
                </a:solidFill>
                <a:latin typeface="Meiryo" panose="020B0604030504040204" pitchFamily="34" charset="-128"/>
                <a:ea typeface="Meiryo" panose="020B0604030504040204" pitchFamily="34" charset="-128"/>
              </a:rPr>
              <a:t>A.</a:t>
            </a:r>
            <a:r>
              <a:rPr lang="ja-JP" altLang="en-US" sz="1600" b="1" dirty="0">
                <a:solidFill>
                  <a:srgbClr val="002060"/>
                </a:solidFill>
                <a:latin typeface="Meiryo" panose="020B0604030504040204" pitchFamily="34" charset="-128"/>
                <a:ea typeface="Meiryo" panose="020B0604030504040204" pitchFamily="34" charset="-128"/>
              </a:rPr>
              <a:t>胃瘻カテーテルの圧迫</a:t>
            </a:r>
            <a:endParaRPr lang="en-US" altLang="ja-JP" sz="1600" b="1" dirty="0">
              <a:solidFill>
                <a:srgbClr val="002060"/>
              </a:solidFill>
              <a:latin typeface="Meiryo" panose="020B0604030504040204" pitchFamily="34" charset="-128"/>
              <a:ea typeface="Meiryo" panose="020B0604030504040204" pitchFamily="34" charset="-128"/>
            </a:endParaRPr>
          </a:p>
          <a:p>
            <a:pPr marL="800033" lvl="1" indent="-342872" algn="just" defTabSz="914324">
              <a:lnSpc>
                <a:spcPct val="125000"/>
              </a:lnSpc>
              <a:buClr>
                <a:prstClr val="black"/>
              </a:buClr>
              <a:buFont typeface="Wingdings" panose="05000000000000000000" pitchFamily="2" charset="2"/>
              <a:buChar char="l"/>
              <a:defRPr/>
            </a:pPr>
            <a:r>
              <a:rPr lang="ja-JP" altLang="en-US" sz="1600" b="1" dirty="0">
                <a:solidFill>
                  <a:srgbClr val="000090"/>
                </a:solidFill>
                <a:latin typeface="Meiryo" panose="020B0604030504040204" pitchFamily="34" charset="-128"/>
                <a:ea typeface="Meiryo" panose="020B0604030504040204" pitchFamily="34" charset="-128"/>
              </a:rPr>
              <a:t>腹臥位姿勢</a:t>
            </a:r>
            <a:r>
              <a:rPr lang="ja-JP" altLang="en-US" sz="1600" dirty="0">
                <a:solidFill>
                  <a:srgbClr val="000090"/>
                </a:solidFill>
                <a:latin typeface="Meiryo" panose="020B0604030504040204" pitchFamily="34" charset="-128"/>
                <a:ea typeface="Meiryo" panose="020B0604030504040204" pitchFamily="34" charset="-128"/>
              </a:rPr>
              <a:t>や、</a:t>
            </a:r>
            <a:r>
              <a:rPr lang="ja-JP" altLang="en-US" sz="1600" b="1" dirty="0">
                <a:solidFill>
                  <a:srgbClr val="000090"/>
                </a:solidFill>
                <a:latin typeface="Meiryo" panose="020B0604030504040204" pitchFamily="34" charset="-128"/>
                <a:ea typeface="Meiryo" panose="020B0604030504040204" pitchFamily="34" charset="-128"/>
              </a:rPr>
              <a:t>体幹装具や車椅子のベルト</a:t>
            </a:r>
            <a:r>
              <a:rPr lang="ja-JP" altLang="en-US" sz="1600" dirty="0">
                <a:solidFill>
                  <a:prstClr val="black"/>
                </a:solidFill>
                <a:latin typeface="Meiryo" panose="020B0604030504040204" pitchFamily="34" charset="-128"/>
                <a:ea typeface="Meiryo" panose="020B0604030504040204" pitchFamily="34" charset="-128"/>
              </a:rPr>
              <a:t>などによる胃瘻部の圧迫。腹臥位姿勢をとる時には液漏れだけでなく、胃瘻ボタンが抜けやすいことにも留意。</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47C9B3E4-1C7E-4434-BADD-35172DA33483}"/>
              </a:ext>
            </a:extLst>
          </p:cNvPr>
          <p:cNvSpPr txBox="1">
            <a:spLocks noChangeArrowheads="1"/>
          </p:cNvSpPr>
          <p:nvPr/>
        </p:nvSpPr>
        <p:spPr bwMode="auto">
          <a:xfrm>
            <a:off x="600007" y="2454828"/>
            <a:ext cx="8674171"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25000"/>
              </a:lnSpc>
              <a:buClr>
                <a:srgbClr val="0000FF"/>
              </a:buClr>
              <a:defRPr/>
            </a:pPr>
            <a:r>
              <a:rPr lang="en-US" altLang="ja-JP" sz="1600" b="1" dirty="0">
                <a:solidFill>
                  <a:srgbClr val="000090"/>
                </a:solidFill>
                <a:latin typeface="Meiryo" panose="020B0604030504040204" pitchFamily="34" charset="-128"/>
                <a:ea typeface="Meiryo" panose="020B0604030504040204" pitchFamily="34" charset="-128"/>
              </a:rPr>
              <a:t>B.</a:t>
            </a:r>
            <a:r>
              <a:rPr lang="ja-JP" altLang="en-US" sz="1600" b="1" dirty="0">
                <a:solidFill>
                  <a:srgbClr val="000090"/>
                </a:solidFill>
                <a:latin typeface="Meiryo" panose="020B0604030504040204" pitchFamily="34" charset="-128"/>
                <a:ea typeface="Meiryo" panose="020B0604030504040204" pitchFamily="34" charset="-128"/>
              </a:rPr>
              <a:t>腹圧の上昇</a:t>
            </a:r>
            <a:endParaRPr lang="en-US" altLang="ja-JP" sz="1600" b="1" dirty="0">
              <a:solidFill>
                <a:srgbClr val="00009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腹圧が上昇するような</a:t>
            </a:r>
            <a:r>
              <a:rPr lang="ja-JP" altLang="en-US" sz="1600" b="1" dirty="0">
                <a:solidFill>
                  <a:srgbClr val="000090"/>
                </a:solidFill>
                <a:latin typeface="Meiryo" panose="020B0604030504040204" pitchFamily="34" charset="-128"/>
                <a:ea typeface="Meiryo" panose="020B0604030504040204" pitchFamily="34" charset="-128"/>
              </a:rPr>
              <a:t>座位姿勢</a:t>
            </a:r>
            <a:r>
              <a:rPr lang="ja-JP" altLang="en-US" sz="1600" dirty="0">
                <a:solidFill>
                  <a:srgbClr val="000000"/>
                </a:solidFill>
                <a:latin typeface="Meiryo" panose="020B0604030504040204" pitchFamily="34" charset="-128"/>
                <a:ea typeface="Meiryo" panose="020B0604030504040204" pitchFamily="34" charset="-128"/>
              </a:rPr>
              <a:t>や</a:t>
            </a:r>
            <a:r>
              <a:rPr lang="ja-JP" altLang="en-US" sz="1600" b="1" dirty="0">
                <a:solidFill>
                  <a:srgbClr val="000090"/>
                </a:solidFill>
                <a:latin typeface="Meiryo" panose="020B0604030504040204" pitchFamily="34" charset="-128"/>
                <a:ea typeface="Meiryo" panose="020B0604030504040204" pitchFamily="34" charset="-128"/>
              </a:rPr>
              <a:t>前屈姿勢を長時間とる。</a:t>
            </a:r>
            <a:endParaRPr lang="en-US" altLang="ja-JP" sz="1600" b="1" dirty="0">
              <a:solidFill>
                <a:srgbClr val="00009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注入の</a:t>
            </a:r>
            <a:r>
              <a:rPr lang="ja-JP" altLang="en-US" sz="1600" dirty="0">
                <a:solidFill>
                  <a:prstClr val="black"/>
                </a:solidFill>
                <a:latin typeface="Meiryo" panose="020B0604030504040204" pitchFamily="34" charset="-128"/>
                <a:ea typeface="Meiryo" panose="020B0604030504040204" pitchFamily="34" charset="-128"/>
              </a:rPr>
              <a:t>滴下速度</a:t>
            </a:r>
            <a:r>
              <a:rPr lang="ja-JP" altLang="en-US" sz="1600" dirty="0">
                <a:solidFill>
                  <a:srgbClr val="000000"/>
                </a:solidFill>
                <a:latin typeface="Meiryo" panose="020B0604030504040204" pitchFamily="34" charset="-128"/>
                <a:ea typeface="Meiryo" panose="020B0604030504040204" pitchFamily="34" charset="-128"/>
              </a:rPr>
              <a:t>が速すぎる。</a:t>
            </a:r>
            <a:endParaRPr lang="en-US" altLang="ja-JP" sz="1600" dirty="0">
              <a:solidFill>
                <a:srgbClr val="00000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注射器での注入のスピードが速すぎる。</a:t>
            </a:r>
            <a:endParaRPr lang="en-US" altLang="ja-JP" sz="1600" dirty="0">
              <a:solidFill>
                <a:srgbClr val="00000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半固形栄養剤の</a:t>
            </a:r>
            <a:r>
              <a:rPr lang="ja-JP" altLang="en-US" sz="1600" dirty="0">
                <a:solidFill>
                  <a:prstClr val="black"/>
                </a:solidFill>
                <a:latin typeface="Meiryo" panose="020B0604030504040204" pitchFamily="34" charset="-128"/>
                <a:ea typeface="Meiryo" panose="020B0604030504040204" pitchFamily="34" charset="-128"/>
              </a:rPr>
              <a:t>加圧バッグの圧</a:t>
            </a:r>
            <a:r>
              <a:rPr lang="ja-JP" altLang="en-US" sz="1600" dirty="0">
                <a:solidFill>
                  <a:srgbClr val="000000"/>
                </a:solidFill>
                <a:latin typeface="Meiryo" panose="020B0604030504040204" pitchFamily="34" charset="-128"/>
                <a:ea typeface="Meiryo" panose="020B0604030504040204" pitchFamily="34" charset="-128"/>
              </a:rPr>
              <a:t>が高すぎる。</a:t>
            </a:r>
            <a:endParaRPr lang="en-US" altLang="ja-JP" sz="1600" dirty="0">
              <a:solidFill>
                <a:srgbClr val="00000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0333982-D83A-4718-AF35-ABE19A93D659}"/>
              </a:ext>
            </a:extLst>
          </p:cNvPr>
          <p:cNvSpPr txBox="1">
            <a:spLocks noChangeArrowheads="1"/>
          </p:cNvSpPr>
          <p:nvPr/>
        </p:nvSpPr>
        <p:spPr bwMode="auto">
          <a:xfrm>
            <a:off x="600007" y="4157916"/>
            <a:ext cx="8674171" cy="1000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25000"/>
              </a:lnSpc>
              <a:buClr>
                <a:srgbClr val="0000FF"/>
              </a:buClr>
              <a:defRPr/>
            </a:pPr>
            <a:r>
              <a:rPr lang="en-US" altLang="ja-JP" sz="1600" b="1" dirty="0">
                <a:solidFill>
                  <a:srgbClr val="000090"/>
                </a:solidFill>
                <a:latin typeface="Meiryo" panose="020B0604030504040204" pitchFamily="34" charset="-128"/>
                <a:ea typeface="Meiryo" panose="020B0604030504040204" pitchFamily="34" charset="-128"/>
              </a:rPr>
              <a:t>C.</a:t>
            </a:r>
            <a:r>
              <a:rPr lang="ja-JP" altLang="en-US" sz="1600" b="1" dirty="0">
                <a:solidFill>
                  <a:srgbClr val="000090"/>
                </a:solidFill>
                <a:latin typeface="Meiryo" panose="020B0604030504040204" pitchFamily="34" charset="-128"/>
                <a:ea typeface="Meiryo" panose="020B0604030504040204" pitchFamily="34" charset="-128"/>
              </a:rPr>
              <a:t>胃瘻のチューブサイズの不適合</a:t>
            </a:r>
            <a:endParaRPr lang="en-US" altLang="ja-JP" sz="1600" b="1" dirty="0">
              <a:solidFill>
                <a:srgbClr val="00009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シャフトが</a:t>
            </a:r>
            <a:r>
              <a:rPr lang="ja-JP" altLang="en-US" sz="1600" b="1" dirty="0">
                <a:solidFill>
                  <a:srgbClr val="000090"/>
                </a:solidFill>
                <a:latin typeface="Meiryo" panose="020B0604030504040204" pitchFamily="34" charset="-128"/>
                <a:ea typeface="Meiryo" panose="020B0604030504040204" pitchFamily="34" charset="-128"/>
              </a:rPr>
              <a:t>長すぎる。</a:t>
            </a:r>
            <a:endParaRPr lang="en-US" altLang="ja-JP" sz="1600" dirty="0">
              <a:solidFill>
                <a:srgbClr val="00000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シャフトの太さが瘻孔に比して</a:t>
            </a:r>
            <a:r>
              <a:rPr lang="ja-JP" altLang="en-US" sz="1600" b="1" dirty="0">
                <a:solidFill>
                  <a:srgbClr val="000090"/>
                </a:solidFill>
                <a:latin typeface="Meiryo" panose="020B0604030504040204" pitchFamily="34" charset="-128"/>
                <a:ea typeface="Meiryo" panose="020B0604030504040204" pitchFamily="34" charset="-128"/>
              </a:rPr>
              <a:t>細すぎる。</a:t>
            </a:r>
            <a:endParaRPr lang="en-US" altLang="ja-JP" sz="1600" b="1" dirty="0">
              <a:solidFill>
                <a:srgbClr val="00009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4067822-28F8-4102-86AD-3CAB44495433}"/>
              </a:ext>
            </a:extLst>
          </p:cNvPr>
          <p:cNvSpPr txBox="1">
            <a:spLocks noChangeArrowheads="1"/>
          </p:cNvSpPr>
          <p:nvPr/>
        </p:nvSpPr>
        <p:spPr bwMode="auto">
          <a:xfrm>
            <a:off x="600007" y="5289655"/>
            <a:ext cx="8674171"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800100" indent="-34290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25000"/>
              </a:lnSpc>
              <a:buClr>
                <a:srgbClr val="0000FF"/>
              </a:buClr>
              <a:defRPr/>
            </a:pPr>
            <a:r>
              <a:rPr lang="en-US" altLang="ja-JP" sz="1600" b="1" dirty="0">
                <a:solidFill>
                  <a:srgbClr val="000090"/>
                </a:solidFill>
                <a:latin typeface="Meiryo" panose="020B0604030504040204" pitchFamily="34" charset="-128"/>
                <a:ea typeface="Meiryo" panose="020B0604030504040204" pitchFamily="34" charset="-128"/>
              </a:rPr>
              <a:t>D.</a:t>
            </a:r>
            <a:r>
              <a:rPr lang="ja-JP" altLang="en-US" sz="1600" b="1" dirty="0">
                <a:solidFill>
                  <a:srgbClr val="000090"/>
                </a:solidFill>
                <a:latin typeface="Meiryo" panose="020B0604030504040204" pitchFamily="34" charset="-128"/>
                <a:ea typeface="Meiryo" panose="020B0604030504040204" pitchFamily="34" charset="-128"/>
              </a:rPr>
              <a:t>胃内容の排出障害</a:t>
            </a:r>
            <a:endParaRPr lang="en-US" altLang="ja-JP" sz="1600" b="1" dirty="0">
              <a:solidFill>
                <a:srgbClr val="00009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様々な要因によって</a:t>
            </a:r>
            <a:r>
              <a:rPr lang="ja-JP" altLang="en-US" sz="1600" b="1" dirty="0">
                <a:solidFill>
                  <a:srgbClr val="000090"/>
                </a:solidFill>
                <a:latin typeface="Meiryo" panose="020B0604030504040204" pitchFamily="34" charset="-128"/>
                <a:ea typeface="Meiryo" panose="020B0604030504040204" pitchFamily="34" charset="-128"/>
              </a:rPr>
              <a:t>消化管蠕動運動が低下</a:t>
            </a:r>
            <a:r>
              <a:rPr lang="ja-JP" altLang="en-US" sz="1600" dirty="0">
                <a:solidFill>
                  <a:srgbClr val="000000"/>
                </a:solidFill>
                <a:latin typeface="Meiryo" panose="020B0604030504040204" pitchFamily="34" charset="-128"/>
                <a:ea typeface="Meiryo" panose="020B0604030504040204" pitchFamily="34" charset="-128"/>
              </a:rPr>
              <a:t>している。</a:t>
            </a:r>
            <a:endParaRPr lang="en-US" altLang="ja-JP" sz="1600" dirty="0">
              <a:solidFill>
                <a:srgbClr val="000000"/>
              </a:solidFill>
              <a:latin typeface="Meiryo" panose="020B0604030504040204" pitchFamily="34" charset="-128"/>
              <a:ea typeface="Meiryo" panose="020B0604030504040204" pitchFamily="34" charset="-128"/>
            </a:endParaRPr>
          </a:p>
          <a:p>
            <a:pPr marL="800033" lvl="1" indent="-342872" algn="just" defTabSz="914324">
              <a:lnSpc>
                <a:spcPct val="125000"/>
              </a:lnSpc>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バルーンタイプの胃瘻カテーテル</a:t>
            </a:r>
            <a:r>
              <a:rPr lang="ja-JP" altLang="en-US" sz="1600" dirty="0">
                <a:solidFill>
                  <a:srgbClr val="000000"/>
                </a:solidFill>
                <a:latin typeface="Meiryo" panose="020B0604030504040204" pitchFamily="34" charset="-128"/>
                <a:ea typeface="Meiryo" panose="020B0604030504040204" pitchFamily="34" charset="-128"/>
              </a:rPr>
              <a:t>が</a:t>
            </a:r>
            <a:r>
              <a:rPr lang="ja-JP" altLang="en-US" sz="1600" dirty="0">
                <a:solidFill>
                  <a:prstClr val="black"/>
                </a:solidFill>
                <a:latin typeface="Meiryo" panose="020B0604030504040204" pitchFamily="34" charset="-128"/>
                <a:ea typeface="Meiryo" panose="020B0604030504040204" pitchFamily="34" charset="-128"/>
              </a:rPr>
              <a:t>深く入り過ぎたり、バルーンの固定水が多すぎて</a:t>
            </a:r>
            <a:r>
              <a:rPr lang="ja-JP" altLang="en-US" sz="1600" b="1" dirty="0">
                <a:solidFill>
                  <a:srgbClr val="000090"/>
                </a:solidFill>
                <a:latin typeface="Meiryo" panose="020B0604030504040204" pitchFamily="34" charset="-128"/>
                <a:ea typeface="Meiryo" panose="020B0604030504040204" pitchFamily="34" charset="-128"/>
              </a:rPr>
              <a:t>バルーンが胃内容の排出を阻害</a:t>
            </a:r>
            <a:r>
              <a:rPr lang="ja-JP" altLang="en-US" sz="1600" dirty="0">
                <a:solidFill>
                  <a:prstClr val="black"/>
                </a:solidFill>
                <a:latin typeface="Meiryo" panose="020B0604030504040204" pitchFamily="34" charset="-128"/>
                <a:ea typeface="Meiryo" panose="020B0604030504040204" pitchFamily="34" charset="-128"/>
              </a:rPr>
              <a:t>している</a:t>
            </a:r>
            <a:r>
              <a:rPr lang="ja-JP" altLang="en-US" sz="1600" dirty="0">
                <a:solidFill>
                  <a:srgbClr val="000090"/>
                </a:solidFill>
                <a:latin typeface="Meiryo" panose="020B0604030504040204" pitchFamily="34" charset="-128"/>
                <a:ea typeface="Meiryo" panose="020B0604030504040204" pitchFamily="34" charset="-128"/>
              </a:rPr>
              <a:t>。</a:t>
            </a:r>
            <a:endParaRPr lang="en-US" altLang="ja-JP" sz="1600" dirty="0">
              <a:solidFill>
                <a:srgbClr val="000090"/>
              </a:solidFill>
              <a:latin typeface="Meiryo" panose="020B0604030504040204" pitchFamily="34" charset="-128"/>
              <a:ea typeface="Meiryo" panose="020B0604030504040204" pitchFamily="34" charset="-128"/>
            </a:endParaRP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9030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7CE8F9E-E5E1-423C-B9FA-31FE3A5C0AA5}"/>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ボタン型胃瘻の劣化や不良 </a:t>
            </a:r>
            <a:endParaRPr lang="en-US" altLang="ja-JP" sz="2799" dirty="0"/>
          </a:p>
        </p:txBody>
      </p:sp>
      <p:sp>
        <p:nvSpPr>
          <p:cNvPr id="9" name="正方形/長方形 8">
            <a:extLst>
              <a:ext uri="{FF2B5EF4-FFF2-40B4-BE49-F238E27FC236}">
                <a16:creationId xmlns:a16="http://schemas.microsoft.com/office/drawing/2014/main" id="{E35162C9-11F7-401C-BD12-93A620B82FE5}"/>
              </a:ext>
            </a:extLst>
          </p:cNvPr>
          <p:cNvSpPr/>
          <p:nvPr/>
        </p:nvSpPr>
        <p:spPr>
          <a:xfrm>
            <a:off x="869665" y="1615633"/>
            <a:ext cx="8208963" cy="1268448"/>
          </a:xfrm>
          <a:prstGeom prst="rect">
            <a:avLst/>
          </a:prstGeom>
        </p:spPr>
        <p:txBody>
          <a:bodyPr wrap="square" lIns="0" tIns="0" rIns="0" bIns="0">
            <a:noAutofit/>
          </a:bodyPr>
          <a:lstStyle/>
          <a:p>
            <a:pPr algn="just" defTabSz="914324">
              <a:lnSpc>
                <a:spcPct val="125000"/>
              </a:lnSpc>
              <a:tabLst>
                <a:tab pos="3678247"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ボタン</a:t>
            </a:r>
            <a:r>
              <a:rPr lang="ja-JP" altLang="en-US"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型胃瘻</a:t>
            </a: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の交換は通常３〜６ヶ月每ですが、下記のような場合は劣化や不良品の可能性があるため早めに交換してもらうとよいでしょう。</a:t>
            </a:r>
          </a:p>
        </p:txBody>
      </p:sp>
      <p:sp>
        <p:nvSpPr>
          <p:cNvPr id="10" name="正方形/長方形 9">
            <a:extLst>
              <a:ext uri="{FF2B5EF4-FFF2-40B4-BE49-F238E27FC236}">
                <a16:creationId xmlns:a16="http://schemas.microsoft.com/office/drawing/2014/main" id="{DC80BB4E-FB73-46C7-9BE5-70DFA32C0F94}"/>
              </a:ext>
            </a:extLst>
          </p:cNvPr>
          <p:cNvSpPr/>
          <p:nvPr/>
        </p:nvSpPr>
        <p:spPr>
          <a:xfrm>
            <a:off x="723332" y="3033518"/>
            <a:ext cx="8501632" cy="2732661"/>
          </a:xfrm>
          <a:prstGeom prst="rect">
            <a:avLst/>
          </a:prstGeom>
          <a:solidFill>
            <a:srgbClr val="FFEFBD"/>
          </a:solidFill>
          <a:ln w="12700">
            <a:solidFill>
              <a:srgbClr val="FF9400"/>
            </a:solidFill>
          </a:ln>
        </p:spPr>
        <p:style>
          <a:lnRef idx="1">
            <a:schemeClr val="accent2"/>
          </a:lnRef>
          <a:fillRef idx="2">
            <a:schemeClr val="accent2"/>
          </a:fillRef>
          <a:effectRef idx="1">
            <a:schemeClr val="accent2"/>
          </a:effectRef>
          <a:fontRef idx="minor">
            <a:schemeClr val="dk1"/>
          </a:fontRef>
        </p:style>
        <p:txBody>
          <a:bodyPr wrap="square" bIns="0" anchor="ctr" anchorCtr="0">
            <a:noAutofit/>
          </a:bodyPr>
          <a:lstStyle/>
          <a:p>
            <a:pPr marL="177785" algn="just" defTabSz="914324">
              <a:lnSpc>
                <a:spcPct val="150000"/>
              </a:lnSpc>
              <a:tabLst>
                <a:tab pos="3678247"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蓋が自然に開いてしまう（蓋の劣化）</a:t>
            </a:r>
          </a:p>
          <a:p>
            <a:pPr marL="177785" algn="just" defTabSz="914324">
              <a:lnSpc>
                <a:spcPct val="150000"/>
              </a:lnSpc>
              <a:tabLst>
                <a:tab pos="3678247"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蓋を開けると</a:t>
            </a:r>
            <a:r>
              <a:rPr lang="ja-JP" altLang="en-US"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胃瘻のボタン</a:t>
            </a: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内部から液漏れする（逆流防止弁の劣化）</a:t>
            </a:r>
          </a:p>
          <a:p>
            <a:pPr marL="177785" algn="just" defTabSz="914324">
              <a:lnSpc>
                <a:spcPct val="150000"/>
              </a:lnSpc>
              <a:tabLst>
                <a:tab pos="3678247"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接続チューブがロックされない（</a:t>
            </a:r>
            <a:r>
              <a:rPr lang="ja-JP" altLang="en-US"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胃瘻の</a:t>
            </a: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ボタンの劣化・不良）</a:t>
            </a:r>
          </a:p>
          <a:p>
            <a:pPr marL="177785" algn="just" defTabSz="914324">
              <a:lnSpc>
                <a:spcPct val="150000"/>
              </a:lnSpc>
              <a:tabLst>
                <a:tab pos="3678247"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接続チューブが自然に外れてしまう（</a:t>
            </a:r>
            <a:r>
              <a:rPr lang="ja-JP" altLang="en-US"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胃瘻の</a:t>
            </a: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ボタンの劣化・不良）</a:t>
            </a:r>
          </a:p>
          <a:p>
            <a:pPr marL="177785" algn="just" defTabSz="914324">
              <a:lnSpc>
                <a:spcPct val="150000"/>
              </a:lnSpc>
              <a:tabLst>
                <a:tab pos="1328945" algn="l"/>
              </a:tabLst>
              <a:defRPr/>
            </a:pP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バルーン</a:t>
            </a:r>
            <a:r>
              <a:rPr lang="ja-JP" altLang="en-US"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2000" kern="100" dirty="0">
                <a:solidFill>
                  <a:prstClr val="black"/>
                </a:solidFill>
                <a:latin typeface="Meiryo" panose="020B0604030504040204" pitchFamily="34" charset="-128"/>
                <a:ea typeface="Meiryo" panose="020B0604030504040204" pitchFamily="34" charset="-128"/>
                <a:cs typeface="Times New Roman" panose="02020603050405020304" pitchFamily="18" charset="0"/>
              </a:rPr>
              <a:t>水が抜けてしまう（バルーンやシャフトの劣化）</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299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19041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D0078C-0DAC-4275-9D27-7D5C15B212B0}"/>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胃瘻カテーテルの事故抜去への対応</a:t>
            </a:r>
            <a:endParaRPr lang="en-US" altLang="ja-JP" sz="2799" dirty="0"/>
          </a:p>
        </p:txBody>
      </p:sp>
      <p:sp>
        <p:nvSpPr>
          <p:cNvPr id="6" name="テキスト ボックス 3">
            <a:extLst>
              <a:ext uri="{FF2B5EF4-FFF2-40B4-BE49-F238E27FC236}">
                <a16:creationId xmlns:a16="http://schemas.microsoft.com/office/drawing/2014/main" id="{1C5CA755-9D8A-4088-95DF-1C51788401A5}"/>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この対応は看護師等が行います。</a:t>
            </a:r>
          </a:p>
        </p:txBody>
      </p:sp>
      <p:sp>
        <p:nvSpPr>
          <p:cNvPr id="7" name="正方形/長方形 1">
            <a:extLst>
              <a:ext uri="{FF2B5EF4-FFF2-40B4-BE49-F238E27FC236}">
                <a16:creationId xmlns:a16="http://schemas.microsoft.com/office/drawing/2014/main" id="{964C993C-FD23-4BB0-AD57-DCF941383AE5}"/>
              </a:ext>
            </a:extLst>
          </p:cNvPr>
          <p:cNvSpPr>
            <a:spLocks noChangeArrowheads="1"/>
          </p:cNvSpPr>
          <p:nvPr/>
        </p:nvSpPr>
        <p:spPr bwMode="auto">
          <a:xfrm>
            <a:off x="631825" y="2406014"/>
            <a:ext cx="9128252"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buClr>
                <a:srgbClr val="000090"/>
              </a:buClr>
              <a:buFont typeface="ＭＳ Ｐゴシック" panose="020B0600070205080204" pitchFamily="50" charset="-128"/>
              <a:buChar char="◆"/>
              <a:defRPr/>
            </a:pPr>
            <a:r>
              <a:rPr lang="ja-JP" altLang="en-US" b="1" dirty="0">
                <a:solidFill>
                  <a:srgbClr val="002060"/>
                </a:solidFill>
                <a:latin typeface="Meiryo" panose="020B0604030504040204" pitchFamily="34" charset="-128"/>
                <a:ea typeface="Meiryo" panose="020B0604030504040204" pitchFamily="34" charset="-128"/>
              </a:rPr>
              <a:t>胃瘻カテーテル</a:t>
            </a:r>
            <a:r>
              <a:rPr lang="ja-JP" altLang="en-US" b="1" dirty="0">
                <a:solidFill>
                  <a:srgbClr val="000090"/>
                </a:solidFill>
                <a:latin typeface="Meiryo" panose="020B0604030504040204" pitchFamily="34" charset="-128"/>
                <a:ea typeface="Meiryo" panose="020B0604030504040204" pitchFamily="34" charset="-128"/>
              </a:rPr>
              <a:t>が抜けた時の対応</a:t>
            </a:r>
            <a:endParaRPr lang="en-US" altLang="ja-JP" sz="1600" b="1" dirty="0">
              <a:solidFill>
                <a:srgbClr val="000090"/>
              </a:solidFill>
              <a:latin typeface="Meiryo" panose="020B0604030504040204" pitchFamily="34" charset="-128"/>
              <a:ea typeface="Meiryo" panose="020B0604030504040204" pitchFamily="34" charset="-128"/>
            </a:endParaRPr>
          </a:p>
          <a:p>
            <a:pPr defTabSz="914324">
              <a:buClr>
                <a:srgbClr val="629DD1"/>
              </a:buClr>
              <a:defRPr/>
            </a:pPr>
            <a:r>
              <a:rPr lang="ja-JP" altLang="en-US" sz="1400" dirty="0">
                <a:solidFill>
                  <a:prstClr val="black"/>
                </a:solidFill>
                <a:latin typeface="Meiryo" panose="020B0604030504040204" pitchFamily="34" charset="-128"/>
                <a:ea typeface="Meiryo" panose="020B0604030504040204" pitchFamily="34" charset="-128"/>
              </a:rPr>
              <a:t>　</a:t>
            </a:r>
            <a:r>
              <a:rPr lang="ja-JP" altLang="en-US" sz="1600" dirty="0">
                <a:solidFill>
                  <a:prstClr val="black"/>
                </a:solidFill>
                <a:latin typeface="Meiryo" panose="020B0604030504040204" pitchFamily="34" charset="-128"/>
                <a:ea typeface="Meiryo" panose="020B0604030504040204" pitchFamily="34" charset="-128"/>
              </a:rPr>
              <a:t>抜けたままにしておいて時間が経ってしまうと、胃瘻の穴が狭くなり、</a:t>
            </a:r>
            <a:endParaRPr lang="en-US" altLang="ja-JP" sz="1600" dirty="0">
              <a:solidFill>
                <a:prstClr val="black"/>
              </a:solidFill>
              <a:latin typeface="Meiryo" panose="020B0604030504040204" pitchFamily="34" charset="-128"/>
              <a:ea typeface="Meiryo" panose="020B0604030504040204" pitchFamily="34" charset="-128"/>
            </a:endParaRPr>
          </a:p>
          <a:p>
            <a:pPr defTabSz="914324">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　同じサイズの胃瘻カテーテルが入らなくなることがあります。</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8" name="テキスト ボックス 4">
            <a:extLst>
              <a:ext uri="{FF2B5EF4-FFF2-40B4-BE49-F238E27FC236}">
                <a16:creationId xmlns:a16="http://schemas.microsoft.com/office/drawing/2014/main" id="{E842FF58-8980-42BB-AAE7-2304D34C39BB}"/>
              </a:ext>
            </a:extLst>
          </p:cNvPr>
          <p:cNvSpPr txBox="1">
            <a:spLocks noChangeArrowheads="1"/>
          </p:cNvSpPr>
          <p:nvPr/>
        </p:nvSpPr>
        <p:spPr bwMode="auto">
          <a:xfrm>
            <a:off x="654052" y="1501280"/>
            <a:ext cx="896040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buClr>
                <a:srgbClr val="000090"/>
              </a:buClr>
              <a:buFont typeface="Wingdings" panose="05000000000000000000" pitchFamily="2" charset="2"/>
              <a:buChar char="u"/>
              <a:defRPr/>
            </a:pPr>
            <a:r>
              <a:rPr lang="ja-JP" altLang="en-US" b="1" dirty="0">
                <a:solidFill>
                  <a:srgbClr val="002060"/>
                </a:solidFill>
                <a:latin typeface="Meiryo" panose="020B0604030504040204" pitchFamily="34" charset="-128"/>
                <a:ea typeface="Meiryo" panose="020B0604030504040204" pitchFamily="34" charset="-128"/>
              </a:rPr>
              <a:t>胃瘻カテーテル</a:t>
            </a:r>
            <a:r>
              <a:rPr lang="ja-JP" altLang="en-US" b="1" dirty="0">
                <a:solidFill>
                  <a:srgbClr val="000090"/>
                </a:solidFill>
                <a:latin typeface="Meiryo" panose="020B0604030504040204" pitchFamily="34" charset="-128"/>
                <a:ea typeface="Meiryo" panose="020B0604030504040204" pitchFamily="34" charset="-128"/>
              </a:rPr>
              <a:t>の事故抜去の原因と対策</a:t>
            </a:r>
            <a:endParaRPr lang="en-US" altLang="ja-JP" b="1" dirty="0">
              <a:solidFill>
                <a:srgbClr val="000090"/>
              </a:solidFill>
              <a:latin typeface="Meiryo" panose="020B0604030504040204" pitchFamily="34" charset="-128"/>
              <a:ea typeface="Meiryo" panose="020B0604030504040204" pitchFamily="34" charset="-128"/>
            </a:endParaRPr>
          </a:p>
          <a:p>
            <a:pPr defTabSz="914324">
              <a:buClr>
                <a:srgbClr val="629DD1"/>
              </a:buClr>
              <a:defRPr/>
            </a:pPr>
            <a:r>
              <a:rPr lang="ja-JP" altLang="en-US" dirty="0">
                <a:solidFill>
                  <a:prstClr val="black"/>
                </a:solidFill>
                <a:latin typeface="Meiryo" panose="020B0604030504040204" pitchFamily="34" charset="-128"/>
                <a:ea typeface="Meiryo" panose="020B0604030504040204" pitchFamily="34" charset="-128"/>
              </a:rPr>
              <a:t>　</a:t>
            </a:r>
            <a:r>
              <a:rPr lang="en-US" altLang="ja-JP" sz="1600" dirty="0">
                <a:solidFill>
                  <a:prstClr val="black"/>
                </a:solidFill>
                <a:latin typeface="Meiryo" panose="020B0604030504040204" pitchFamily="34" charset="-128"/>
                <a:ea typeface="Meiryo" panose="020B0604030504040204" pitchFamily="34" charset="-128"/>
              </a:rPr>
              <a:t>①</a:t>
            </a:r>
            <a:r>
              <a:rPr lang="ja-JP" altLang="en-US" sz="1600" dirty="0">
                <a:solidFill>
                  <a:prstClr val="black"/>
                </a:solidFill>
                <a:latin typeface="Meiryo" panose="020B0604030504040204" pitchFamily="34" charset="-128"/>
                <a:ea typeface="Meiryo" panose="020B0604030504040204" pitchFamily="34" charset="-128"/>
              </a:rPr>
              <a:t>胃瘻のバルーンの水の減少→ </a:t>
            </a:r>
            <a:r>
              <a:rPr lang="ja-JP" altLang="en-US" sz="1600" dirty="0">
                <a:solidFill>
                  <a:srgbClr val="FF0000"/>
                </a:solidFill>
                <a:latin typeface="Meiryo" panose="020B0604030504040204" pitchFamily="34" charset="-128"/>
                <a:ea typeface="Meiryo" panose="020B0604030504040204" pitchFamily="34" charset="-128"/>
              </a:rPr>
              <a:t>バルーンの水を確認</a:t>
            </a:r>
            <a:r>
              <a:rPr lang="ja-JP" altLang="en-US" sz="1600" dirty="0">
                <a:solidFill>
                  <a:prstClr val="black"/>
                </a:solidFill>
                <a:latin typeface="Meiryo" panose="020B0604030504040204" pitchFamily="34" charset="-128"/>
                <a:ea typeface="Meiryo" panose="020B0604030504040204" pitchFamily="34" charset="-128"/>
              </a:rPr>
              <a:t>し補充します。</a:t>
            </a:r>
            <a:endParaRPr lang="en-US" altLang="ja-JP" sz="1600" dirty="0">
              <a:solidFill>
                <a:prstClr val="black"/>
              </a:solidFill>
              <a:latin typeface="Meiryo" panose="020B0604030504040204" pitchFamily="34" charset="-128"/>
              <a:ea typeface="Meiryo" panose="020B0604030504040204" pitchFamily="34" charset="-128"/>
            </a:endParaRPr>
          </a:p>
          <a:p>
            <a:pPr defTabSz="914324">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　</a:t>
            </a:r>
            <a:r>
              <a:rPr lang="en-US" altLang="ja-JP" sz="1600" dirty="0">
                <a:solidFill>
                  <a:prstClr val="black"/>
                </a:solidFill>
                <a:latin typeface="Meiryo" panose="020B0604030504040204" pitchFamily="34" charset="-128"/>
                <a:ea typeface="Meiryo" panose="020B0604030504040204" pitchFamily="34" charset="-128"/>
              </a:rPr>
              <a:t>②</a:t>
            </a:r>
            <a:r>
              <a:rPr lang="ja-JP" altLang="en-US" sz="1600" dirty="0">
                <a:solidFill>
                  <a:prstClr val="black"/>
                </a:solidFill>
                <a:latin typeface="Meiryo" panose="020B0604030504040204" pitchFamily="34" charset="-128"/>
                <a:ea typeface="Meiryo" panose="020B0604030504040204" pitchFamily="34" charset="-128"/>
              </a:rPr>
              <a:t>無理な力が加わる  →</a:t>
            </a:r>
            <a:r>
              <a:rPr lang="en-US" altLang="ja-JP" sz="1600" dirty="0">
                <a:solidFill>
                  <a:prstClr val="black"/>
                </a:solidFill>
                <a:latin typeface="Meiryo" panose="020B0604030504040204" pitchFamily="34" charset="-128"/>
                <a:ea typeface="Meiryo" panose="020B0604030504040204" pitchFamily="34" charset="-128"/>
              </a:rPr>
              <a:t> </a:t>
            </a:r>
            <a:r>
              <a:rPr lang="ja-JP" altLang="en-US" sz="1600" dirty="0">
                <a:solidFill>
                  <a:srgbClr val="FF0000"/>
                </a:solidFill>
                <a:latin typeface="Meiryo" panose="020B0604030504040204" pitchFamily="34" charset="-128"/>
                <a:ea typeface="Meiryo" panose="020B0604030504040204" pitchFamily="34" charset="-128"/>
              </a:rPr>
              <a:t>腹臥位の取り方</a:t>
            </a:r>
            <a:r>
              <a:rPr lang="ja-JP" altLang="en-US" sz="1600" dirty="0">
                <a:solidFill>
                  <a:prstClr val="black"/>
                </a:solidFill>
                <a:latin typeface="Meiryo" panose="020B0604030504040204" pitchFamily="34" charset="-128"/>
                <a:ea typeface="Meiryo" panose="020B0604030504040204" pitchFamily="34" charset="-128"/>
              </a:rPr>
              <a:t>などに注意します。</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745903F-36DF-4614-BD8E-5E8BD51879AE}"/>
              </a:ext>
            </a:extLst>
          </p:cNvPr>
          <p:cNvSpPr txBox="1">
            <a:spLocks noChangeArrowheads="1"/>
          </p:cNvSpPr>
          <p:nvPr/>
        </p:nvSpPr>
        <p:spPr bwMode="auto">
          <a:xfrm>
            <a:off x="681040" y="3487850"/>
            <a:ext cx="8593136" cy="2021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例１：バルーンタイプの胃瘻カテーテルであれば、バルーンの水を全部抜いてそれを再挿入しておいて受診します。</a:t>
            </a:r>
            <a:br>
              <a:rPr lang="en-US" altLang="ja-JP" sz="1600" dirty="0">
                <a:solidFill>
                  <a:prstClr val="black"/>
                </a:solidFill>
                <a:latin typeface="Meiryo" panose="020B0604030504040204" pitchFamily="34" charset="-128"/>
                <a:ea typeface="Meiryo" panose="020B0604030504040204" pitchFamily="34" charset="-128"/>
              </a:rPr>
            </a:br>
            <a:r>
              <a:rPr lang="ja-JP" altLang="en-US" sz="1600" dirty="0">
                <a:solidFill>
                  <a:prstClr val="black"/>
                </a:solidFill>
                <a:latin typeface="Meiryo" panose="020B0604030504040204" pitchFamily="34" charset="-128"/>
                <a:ea typeface="Meiryo" panose="020B0604030504040204" pitchFamily="34" charset="-128"/>
              </a:rPr>
              <a:t>瘻孔に押し込む時に、シャフトの部分が折れ曲がって挿入できないことがあり、シャフトの部分が曲がらないよう保持して挿入します。</a:t>
            </a:r>
            <a:endParaRPr lang="en-US" altLang="ja-JP" sz="1600" dirty="0">
              <a:solidFill>
                <a:prstClr val="black"/>
              </a:solidFill>
              <a:latin typeface="Meiryo" panose="020B0604030504040204" pitchFamily="34" charset="-128"/>
              <a:ea typeface="Meiryo" panose="020B0604030504040204" pitchFamily="34" charset="-128"/>
            </a:endParaRP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例２：より少し細めのチューブ（ネラトン胃瘻カテーテルが挿入できない状態であれば、入っている胃瘻カテーテルチューブ、吸引チューブ、導尿用チューブなど</a:t>
            </a:r>
            <a:r>
              <a:rPr lang="en-US" altLang="ja-JP" sz="1600" dirty="0">
                <a:solidFill>
                  <a:prstClr val="black"/>
                </a:solidFill>
                <a:latin typeface="Meiryo" panose="020B0604030504040204" pitchFamily="34" charset="-128"/>
                <a:ea typeface="Meiryo" panose="020B0604030504040204" pitchFamily="34" charset="-128"/>
              </a:rPr>
              <a:t>)</a:t>
            </a:r>
            <a:r>
              <a:rPr lang="ja-JP" altLang="en-US" sz="1600" dirty="0">
                <a:solidFill>
                  <a:prstClr val="black"/>
                </a:solidFill>
                <a:latin typeface="Meiryo" panose="020B0604030504040204" pitchFamily="34" charset="-128"/>
                <a:ea typeface="Meiryo" panose="020B0604030504040204" pitchFamily="34" charset="-128"/>
              </a:rPr>
              <a:t>を５</a:t>
            </a:r>
            <a:r>
              <a:rPr lang="en-US" altLang="ja-JP" sz="1600" dirty="0">
                <a:solidFill>
                  <a:prstClr val="black"/>
                </a:solidFill>
                <a:latin typeface="Meiryo" panose="020B0604030504040204" pitchFamily="34" charset="-128"/>
                <a:ea typeface="Meiryo" panose="020B0604030504040204" pitchFamily="34" charset="-128"/>
              </a:rPr>
              <a:t>cm</a:t>
            </a:r>
            <a:r>
              <a:rPr lang="ja-JP" altLang="en-US" sz="1600" dirty="0">
                <a:solidFill>
                  <a:prstClr val="black"/>
                </a:solidFill>
                <a:latin typeface="Meiryo" panose="020B0604030504040204" pitchFamily="34" charset="-128"/>
                <a:ea typeface="Meiryo" panose="020B0604030504040204" pitchFamily="34" charset="-128"/>
              </a:rPr>
              <a:t>程度挿入しテープで固定しておいて受診します。</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273D4D90-061A-4B7F-B8DB-AEB747C30A4D}"/>
              </a:ext>
            </a:extLst>
          </p:cNvPr>
          <p:cNvSpPr/>
          <p:nvPr/>
        </p:nvSpPr>
        <p:spPr>
          <a:xfrm>
            <a:off x="681040" y="5551648"/>
            <a:ext cx="8593136" cy="584775"/>
          </a:xfrm>
          <a:prstGeom prst="rect">
            <a:avLst/>
          </a:prstGeom>
          <a:solidFill>
            <a:srgbClr val="FFEFBD"/>
          </a:solidFill>
        </p:spPr>
        <p:txBody>
          <a:bodyPr wrap="square">
            <a:spAutoFit/>
          </a:bodyPr>
          <a:lstStyle/>
          <a:p>
            <a:pPr algn="just" defTabSz="914324">
              <a:defRPr/>
            </a:pPr>
            <a:r>
              <a:rPr lang="ja-JP" altLang="en-US" sz="1600" dirty="0">
                <a:solidFill>
                  <a:prstClr val="black"/>
                </a:solidFill>
                <a:latin typeface="Meiryo" panose="020B0604030504040204" pitchFamily="34" charset="-128"/>
                <a:ea typeface="Meiryo" panose="020B0604030504040204" pitchFamily="34" charset="-128"/>
              </a:rPr>
              <a:t>胃瘻</a:t>
            </a:r>
            <a:r>
              <a:rPr lang="ja-JP" altLang="ja-JP" sz="1600" dirty="0">
                <a:solidFill>
                  <a:prstClr val="black"/>
                </a:solidFill>
                <a:latin typeface="Meiryo" panose="020B0604030504040204" pitchFamily="34" charset="-128"/>
                <a:ea typeface="Meiryo" panose="020B0604030504040204" pitchFamily="34" charset="-128"/>
              </a:rPr>
              <a:t>造設後間もない時期には、</a:t>
            </a:r>
            <a:r>
              <a:rPr lang="ja-JP" altLang="en-US" sz="1600" dirty="0">
                <a:solidFill>
                  <a:prstClr val="black"/>
                </a:solidFill>
                <a:latin typeface="Meiryo" panose="020B0604030504040204" pitchFamily="34" charset="-128"/>
                <a:ea typeface="Meiryo" panose="020B0604030504040204" pitchFamily="34" charset="-128"/>
              </a:rPr>
              <a:t>瘻孔</a:t>
            </a:r>
            <a:r>
              <a:rPr lang="ja-JP" altLang="ja-JP" sz="1600" dirty="0">
                <a:solidFill>
                  <a:prstClr val="black"/>
                </a:solidFill>
                <a:latin typeface="Meiryo" panose="020B0604030504040204" pitchFamily="34" charset="-128"/>
                <a:ea typeface="Meiryo" panose="020B0604030504040204" pitchFamily="34" charset="-128"/>
              </a:rPr>
              <a:t>が不安定な状態な</a:t>
            </a:r>
            <a:r>
              <a:rPr lang="ja-JP" altLang="en-US" sz="1600" dirty="0">
                <a:solidFill>
                  <a:prstClr val="black"/>
                </a:solidFill>
                <a:latin typeface="Meiryo" panose="020B0604030504040204" pitchFamily="34" charset="-128"/>
                <a:ea typeface="Meiryo" panose="020B0604030504040204" pitchFamily="34" charset="-128"/>
              </a:rPr>
              <a:t>ため、</a:t>
            </a:r>
            <a:r>
              <a:rPr lang="ja-JP" altLang="ja-JP" sz="1600" dirty="0">
                <a:solidFill>
                  <a:prstClr val="black"/>
                </a:solidFill>
                <a:latin typeface="Meiryo" panose="020B0604030504040204" pitchFamily="34" charset="-128"/>
                <a:ea typeface="Meiryo" panose="020B0604030504040204" pitchFamily="34" charset="-128"/>
              </a:rPr>
              <a:t>何も挿入せずに</a:t>
            </a:r>
            <a:r>
              <a:rPr lang="ja-JP" altLang="en-US" sz="1600" dirty="0">
                <a:solidFill>
                  <a:prstClr val="black"/>
                </a:solidFill>
                <a:latin typeface="Meiryo" panose="020B0604030504040204" pitchFamily="34" charset="-128"/>
                <a:ea typeface="Meiryo" panose="020B0604030504040204" pitchFamily="34" charset="-128"/>
              </a:rPr>
              <a:t>瘻孔</a:t>
            </a:r>
            <a:r>
              <a:rPr lang="ja-JP" altLang="ja-JP" sz="1600" dirty="0">
                <a:solidFill>
                  <a:prstClr val="black"/>
                </a:solidFill>
                <a:latin typeface="Meiryo" panose="020B0604030504040204" pitchFamily="34" charset="-128"/>
                <a:ea typeface="Meiryo" panose="020B0604030504040204" pitchFamily="34" charset="-128"/>
              </a:rPr>
              <a:t>から胃内容が漏れないように</a:t>
            </a:r>
            <a:r>
              <a:rPr lang="ja-JP" altLang="en-US" sz="1600" dirty="0">
                <a:solidFill>
                  <a:prstClr val="black"/>
                </a:solidFill>
                <a:latin typeface="Meiryo" panose="020B0604030504040204" pitchFamily="34" charset="-128"/>
                <a:ea typeface="Meiryo" panose="020B0604030504040204" pitchFamily="34" charset="-128"/>
              </a:rPr>
              <a:t>瘻孔</a:t>
            </a:r>
            <a:r>
              <a:rPr lang="ja-JP" altLang="ja-JP" sz="1600" dirty="0">
                <a:solidFill>
                  <a:prstClr val="black"/>
                </a:solidFill>
                <a:latin typeface="Meiryo" panose="020B0604030504040204" pitchFamily="34" charset="-128"/>
                <a:ea typeface="Meiryo" panose="020B0604030504040204" pitchFamily="34" charset="-128"/>
              </a:rPr>
              <a:t>をガーゼで覆って受診</a:t>
            </a:r>
            <a:r>
              <a:rPr lang="ja-JP" altLang="en-US" sz="1600" dirty="0">
                <a:solidFill>
                  <a:prstClr val="black"/>
                </a:solidFill>
                <a:latin typeface="Meiryo" panose="020B0604030504040204" pitchFamily="34" charset="-128"/>
                <a:ea typeface="Meiryo" panose="020B0604030504040204" pitchFamily="34" charset="-128"/>
              </a:rPr>
              <a:t>しましょう。</a:t>
            </a: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098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7A645776-E929-49E0-9A5A-1D113DF5BC78}"/>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r>
              <a:rPr lang="ja-JP" altLang="en-US" sz="2401" dirty="0"/>
              <a:t>ボタン型胃瘻カテーテルが</a:t>
            </a:r>
            <a:br>
              <a:rPr lang="ja-JP" altLang="en-US" sz="2401" dirty="0"/>
            </a:br>
            <a:r>
              <a:rPr lang="ja-JP" altLang="en-US" sz="2401" dirty="0"/>
              <a:t>バルーンが膨らんだまま抜けた時の対応</a:t>
            </a:r>
            <a:endParaRPr lang="en-US" altLang="ja-JP" sz="2401" dirty="0"/>
          </a:p>
        </p:txBody>
      </p:sp>
      <p:sp>
        <p:nvSpPr>
          <p:cNvPr id="6" name="テキスト ボックス 3">
            <a:extLst>
              <a:ext uri="{FF2B5EF4-FFF2-40B4-BE49-F238E27FC236}">
                <a16:creationId xmlns:a16="http://schemas.microsoft.com/office/drawing/2014/main" id="{1C5CA755-9D8A-4088-95DF-1C51788401A5}"/>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この対応は看護師等が行います。</a:t>
            </a:r>
          </a:p>
        </p:txBody>
      </p:sp>
      <p:sp>
        <p:nvSpPr>
          <p:cNvPr id="12" name="テキスト ボックス 11">
            <a:extLst>
              <a:ext uri="{FF2B5EF4-FFF2-40B4-BE49-F238E27FC236}">
                <a16:creationId xmlns:a16="http://schemas.microsoft.com/office/drawing/2014/main" id="{C745903F-36DF-4614-BD8E-5E8BD51879AE}"/>
              </a:ext>
            </a:extLst>
          </p:cNvPr>
          <p:cNvSpPr txBox="1">
            <a:spLocks noChangeArrowheads="1"/>
          </p:cNvSpPr>
          <p:nvPr/>
        </p:nvSpPr>
        <p:spPr bwMode="auto">
          <a:xfrm>
            <a:off x="681040" y="3204926"/>
            <a:ext cx="8593136" cy="2686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図１：胃瘻の</a:t>
            </a:r>
            <a:r>
              <a:rPr lang="ja-JP" altLang="en-US" sz="1600" spc="-51" dirty="0">
                <a:solidFill>
                  <a:prstClr val="black"/>
                </a:solidFill>
                <a:latin typeface="Meiryo" panose="020B0604030504040204" pitchFamily="34" charset="-128"/>
                <a:ea typeface="Meiryo" panose="020B0604030504040204" pitchFamily="34" charset="-128"/>
              </a:rPr>
              <a:t>ボタンの側面にあるバルーン水注入孔にシリンジを接続しバルーンの水を完全に抜きます。</a:t>
            </a: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図２：抜けた直後の瘻孔はしっかりと開いていますが時間と共に狭くなってきます。</a:t>
            </a: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図３：瘻孔にゼリーを塗り、バルーンの水を抜いた胃瘻カテーテルを瘻孔に垂直に</a:t>
            </a:r>
            <a:endParaRPr lang="en-US" altLang="ja-JP" sz="1600" dirty="0">
              <a:solidFill>
                <a:prstClr val="black"/>
              </a:solidFill>
              <a:latin typeface="Meiryo" panose="020B0604030504040204" pitchFamily="34" charset="-128"/>
              <a:ea typeface="Meiryo" panose="020B0604030504040204" pitchFamily="34" charset="-128"/>
            </a:endParaRP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　　　根本まで挿入します。挿入し難い時には、右の写真のようにシャフト</a:t>
            </a:r>
            <a:endParaRPr lang="en-US" altLang="ja-JP" sz="1600" dirty="0">
              <a:solidFill>
                <a:prstClr val="black"/>
              </a:solidFill>
              <a:latin typeface="Meiryo" panose="020B0604030504040204" pitchFamily="34" charset="-128"/>
              <a:ea typeface="Meiryo" panose="020B0604030504040204" pitchFamily="34" charset="-128"/>
            </a:endParaRP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　　　をしっかり保持しながら挿入します。</a:t>
            </a: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図４：バルーン水を注入し、シリンジを外します。</a:t>
            </a: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図５：胃瘻のボタンが瘻孔内でスムーズに回れば正しく挿入されている</a:t>
            </a:r>
          </a:p>
          <a:p>
            <a:pPr marL="607961" indent="-607961" defTabSz="914324">
              <a:lnSpc>
                <a:spcPct val="110000"/>
              </a:lnSpc>
              <a:spcAft>
                <a:spcPts val="599"/>
              </a:spcAft>
              <a:buClr>
                <a:srgbClr val="629DD1"/>
              </a:buClr>
              <a:defRPr/>
            </a:pPr>
            <a:r>
              <a:rPr lang="ja-JP" altLang="en-US" sz="1600" dirty="0">
                <a:solidFill>
                  <a:prstClr val="black"/>
                </a:solidFill>
                <a:latin typeface="Meiryo" panose="020B0604030504040204" pitchFamily="34" charset="-128"/>
                <a:ea typeface="Meiryo" panose="020B0604030504040204" pitchFamily="34" charset="-128"/>
              </a:rPr>
              <a:t>　　　可能性が高いのですが、その後必ず医療機関を受診してください。</a:t>
            </a:r>
            <a:endParaRPr lang="en-US" altLang="ja-JP" sz="1600" dirty="0">
              <a:solidFill>
                <a:prstClr val="black"/>
              </a:solidFill>
              <a:latin typeface="Meiryo" panose="020B0604030504040204" pitchFamily="34" charset="-128"/>
              <a:ea typeface="Meiryo" panose="020B0604030504040204" pitchFamily="34" charset="-128"/>
            </a:endParaRPr>
          </a:p>
        </p:txBody>
      </p:sp>
      <p:pic>
        <p:nvPicPr>
          <p:cNvPr id="9" name="図 5">
            <a:extLst>
              <a:ext uri="{FF2B5EF4-FFF2-40B4-BE49-F238E27FC236}">
                <a16:creationId xmlns:a16="http://schemas.microsoft.com/office/drawing/2014/main" id="{8B8F8042-BA92-4AEC-BAEB-FFAE940456A8}"/>
              </a:ext>
            </a:extLst>
          </p:cNvPr>
          <p:cNvPicPr>
            <a:picLocks noChangeAspect="1"/>
          </p:cNvPicPr>
          <p:nvPr/>
        </p:nvPicPr>
        <p:blipFill rotWithShape="1">
          <a:blip r:embed="rId3" cstate="print">
            <a:lum bright="-10000"/>
            <a:extLst>
              <a:ext uri="{28A0092B-C50C-407E-A947-70E740481C1C}">
                <a14:useLocalDpi xmlns:a14="http://schemas.microsoft.com/office/drawing/2010/main" val="0"/>
              </a:ext>
            </a:extLst>
          </a:blip>
          <a:srcRect t="4620" r="11252" b="3559"/>
          <a:stretch/>
        </p:blipFill>
        <p:spPr bwMode="auto">
          <a:xfrm>
            <a:off x="7735038" y="4404853"/>
            <a:ext cx="1539138" cy="172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23">
            <a:extLst>
              <a:ext uri="{FF2B5EF4-FFF2-40B4-BE49-F238E27FC236}">
                <a16:creationId xmlns:a16="http://schemas.microsoft.com/office/drawing/2014/main" id="{D0C602A1-8BEC-4CEF-90BC-6F4009D0C679}"/>
              </a:ext>
            </a:extLst>
          </p:cNvPr>
          <p:cNvGrpSpPr/>
          <p:nvPr/>
        </p:nvGrpSpPr>
        <p:grpSpPr>
          <a:xfrm>
            <a:off x="668338" y="1577976"/>
            <a:ext cx="1559466" cy="1290337"/>
            <a:chOff x="793206" y="1582058"/>
            <a:chExt cx="1559466" cy="1290336"/>
          </a:xfrm>
        </p:grpSpPr>
        <p:pic>
          <p:nvPicPr>
            <p:cNvPr id="10" name="図 9">
              <a:extLst>
                <a:ext uri="{FF2B5EF4-FFF2-40B4-BE49-F238E27FC236}">
                  <a16:creationId xmlns:a16="http://schemas.microsoft.com/office/drawing/2014/main" id="{2FBF7177-AF41-4E34-B05E-3DCB11F906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3206" y="1582058"/>
              <a:ext cx="1559466" cy="1290336"/>
            </a:xfrm>
            <a:prstGeom prst="rect">
              <a:avLst/>
            </a:prstGeom>
          </p:spPr>
        </p:pic>
        <p:sp>
          <p:nvSpPr>
            <p:cNvPr id="15" name="テキスト ボックス 14">
              <a:extLst>
                <a:ext uri="{FF2B5EF4-FFF2-40B4-BE49-F238E27FC236}">
                  <a16:creationId xmlns:a16="http://schemas.microsoft.com/office/drawing/2014/main" id="{2F67E269-306D-4683-8E3A-E49BB8E453D9}"/>
                </a:ext>
              </a:extLst>
            </p:cNvPr>
            <p:cNvSpPr txBox="1"/>
            <p:nvPr/>
          </p:nvSpPr>
          <p:spPr>
            <a:xfrm>
              <a:off x="1850138" y="2555807"/>
              <a:ext cx="502533" cy="307777"/>
            </a:xfrm>
            <a:prstGeom prst="rect">
              <a:avLst/>
            </a:prstGeom>
            <a:noFill/>
          </p:spPr>
          <p:txBody>
            <a:bodyPr wrap="square" lIns="0" tIns="0" rIns="0" bIns="0" rtlCol="0" anchor="b">
              <a:noAutofit/>
            </a:bodyPr>
            <a:lstStyle/>
            <a:p>
              <a:pPr algn="r" defTabSz="914324">
                <a:defRPr/>
              </a:pPr>
              <a:r>
                <a:rPr lang="ja-JP" altLang="en-US" sz="1400" dirty="0">
                  <a:solidFill>
                    <a:prstClr val="white"/>
                  </a:solidFill>
                  <a:latin typeface="メイリオ" panose="020B0604030504040204" pitchFamily="50" charset="-128"/>
                  <a:ea typeface="メイリオ" panose="020B0604030504040204" pitchFamily="50" charset="-128"/>
                </a:rPr>
                <a:t>図１</a:t>
              </a:r>
            </a:p>
          </p:txBody>
        </p:sp>
      </p:grpSp>
      <p:grpSp>
        <p:nvGrpSpPr>
          <p:cNvPr id="22" name="グループ化 21">
            <a:extLst>
              <a:ext uri="{FF2B5EF4-FFF2-40B4-BE49-F238E27FC236}">
                <a16:creationId xmlns:a16="http://schemas.microsoft.com/office/drawing/2014/main" id="{E097F582-4BBE-4DBE-842F-96D6C1353556}"/>
              </a:ext>
            </a:extLst>
          </p:cNvPr>
          <p:cNvGrpSpPr/>
          <p:nvPr/>
        </p:nvGrpSpPr>
        <p:grpSpPr>
          <a:xfrm>
            <a:off x="2409331" y="1577976"/>
            <a:ext cx="1474782" cy="1290337"/>
            <a:chOff x="2453891" y="1592263"/>
            <a:chExt cx="1474782" cy="1290336"/>
          </a:xfrm>
        </p:grpSpPr>
        <p:pic>
          <p:nvPicPr>
            <p:cNvPr id="11" name="図 10">
              <a:extLst>
                <a:ext uri="{FF2B5EF4-FFF2-40B4-BE49-F238E27FC236}">
                  <a16:creationId xmlns:a16="http://schemas.microsoft.com/office/drawing/2014/main" id="{76981EFC-B412-400E-88B7-BE34AFE7E3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53891" y="1592263"/>
              <a:ext cx="1474781" cy="1290336"/>
            </a:xfrm>
            <a:prstGeom prst="rect">
              <a:avLst/>
            </a:prstGeom>
          </p:spPr>
        </p:pic>
        <p:sp>
          <p:nvSpPr>
            <p:cNvPr id="16" name="テキスト ボックス 15">
              <a:extLst>
                <a:ext uri="{FF2B5EF4-FFF2-40B4-BE49-F238E27FC236}">
                  <a16:creationId xmlns:a16="http://schemas.microsoft.com/office/drawing/2014/main" id="{D0A822B2-F793-4585-B82D-EC7875B02F5D}"/>
                </a:ext>
              </a:extLst>
            </p:cNvPr>
            <p:cNvSpPr txBox="1"/>
            <p:nvPr/>
          </p:nvSpPr>
          <p:spPr>
            <a:xfrm>
              <a:off x="3441741" y="2564617"/>
              <a:ext cx="486932" cy="307777"/>
            </a:xfrm>
            <a:prstGeom prst="rect">
              <a:avLst/>
            </a:prstGeom>
            <a:noFill/>
          </p:spPr>
          <p:txBody>
            <a:bodyPr wrap="none" lIns="0" tIns="0" rIns="0" bIns="0" rtlCol="0" anchor="b">
              <a:noAutofit/>
            </a:bodyPr>
            <a:lstStyle/>
            <a:p>
              <a:pPr algn="r" defTabSz="914324">
                <a:defRPr/>
              </a:pPr>
              <a:r>
                <a:rPr lang="ja-JP" altLang="en-US" sz="1400" dirty="0">
                  <a:solidFill>
                    <a:prstClr val="white"/>
                  </a:solidFill>
                  <a:latin typeface="メイリオ" panose="020B0604030504040204" pitchFamily="50" charset="-128"/>
                  <a:ea typeface="メイリオ" panose="020B0604030504040204" pitchFamily="50" charset="-128"/>
                </a:rPr>
                <a:t>図２</a:t>
              </a:r>
            </a:p>
          </p:txBody>
        </p:sp>
      </p:grpSp>
      <p:grpSp>
        <p:nvGrpSpPr>
          <p:cNvPr id="8" name="グループ化 7">
            <a:extLst>
              <a:ext uri="{FF2B5EF4-FFF2-40B4-BE49-F238E27FC236}">
                <a16:creationId xmlns:a16="http://schemas.microsoft.com/office/drawing/2014/main" id="{E053B45D-2B55-4665-AB1E-CDF379C339E9}"/>
              </a:ext>
            </a:extLst>
          </p:cNvPr>
          <p:cNvGrpSpPr/>
          <p:nvPr/>
        </p:nvGrpSpPr>
        <p:grpSpPr>
          <a:xfrm>
            <a:off x="4065642" y="1577976"/>
            <a:ext cx="1633911" cy="1290337"/>
            <a:chOff x="4049805" y="1592263"/>
            <a:chExt cx="1633911" cy="1290336"/>
          </a:xfrm>
        </p:grpSpPr>
        <p:pic>
          <p:nvPicPr>
            <p:cNvPr id="14" name="図 13" descr="IMG_0714.JPG">
              <a:extLst>
                <a:ext uri="{FF2B5EF4-FFF2-40B4-BE49-F238E27FC236}">
                  <a16:creationId xmlns:a16="http://schemas.microsoft.com/office/drawing/2014/main" id="{CD307097-34C6-4859-9D04-BBC71453B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49805" y="1592263"/>
              <a:ext cx="1633910" cy="1290336"/>
            </a:xfrm>
            <a:prstGeom prst="rect">
              <a:avLst/>
            </a:prstGeom>
          </p:spPr>
        </p:pic>
        <p:sp>
          <p:nvSpPr>
            <p:cNvPr id="17" name="テキスト ボックス 16">
              <a:extLst>
                <a:ext uri="{FF2B5EF4-FFF2-40B4-BE49-F238E27FC236}">
                  <a16:creationId xmlns:a16="http://schemas.microsoft.com/office/drawing/2014/main" id="{CC6444FB-972A-4276-9064-A98EC81D4B36}"/>
                </a:ext>
              </a:extLst>
            </p:cNvPr>
            <p:cNvSpPr txBox="1"/>
            <p:nvPr/>
          </p:nvSpPr>
          <p:spPr>
            <a:xfrm>
              <a:off x="5196784" y="2578904"/>
              <a:ext cx="486932" cy="303695"/>
            </a:xfrm>
            <a:prstGeom prst="rect">
              <a:avLst/>
            </a:prstGeom>
            <a:noFill/>
          </p:spPr>
          <p:txBody>
            <a:bodyPr wrap="none" lIns="0" tIns="0" rIns="0" bIns="0" rtlCol="0" anchor="b">
              <a:noAutofit/>
            </a:bodyPr>
            <a:lstStyle/>
            <a:p>
              <a:pPr algn="r" defTabSz="914324">
                <a:defRPr/>
              </a:pPr>
              <a:r>
                <a:rPr lang="ja-JP" altLang="en-US" sz="1400" dirty="0">
                  <a:solidFill>
                    <a:prstClr val="white"/>
                  </a:solidFill>
                  <a:latin typeface="メイリオ" panose="020B0604030504040204" pitchFamily="50" charset="-128"/>
                  <a:ea typeface="メイリオ" panose="020B0604030504040204" pitchFamily="50" charset="-128"/>
                </a:rPr>
                <a:t>図３</a:t>
              </a:r>
            </a:p>
          </p:txBody>
        </p:sp>
      </p:grpSp>
      <p:grpSp>
        <p:nvGrpSpPr>
          <p:cNvPr id="5" name="グループ化 4">
            <a:extLst>
              <a:ext uri="{FF2B5EF4-FFF2-40B4-BE49-F238E27FC236}">
                <a16:creationId xmlns:a16="http://schemas.microsoft.com/office/drawing/2014/main" id="{DBB46C4C-DC38-469C-A381-E47A658533AB}"/>
              </a:ext>
            </a:extLst>
          </p:cNvPr>
          <p:cNvGrpSpPr/>
          <p:nvPr/>
        </p:nvGrpSpPr>
        <p:grpSpPr>
          <a:xfrm>
            <a:off x="7620440" y="1577976"/>
            <a:ext cx="1630950" cy="1294419"/>
            <a:chOff x="7488690" y="1577976"/>
            <a:chExt cx="1630949" cy="1294418"/>
          </a:xfrm>
        </p:grpSpPr>
        <p:pic>
          <p:nvPicPr>
            <p:cNvPr id="18" name="図 17">
              <a:extLst>
                <a:ext uri="{FF2B5EF4-FFF2-40B4-BE49-F238E27FC236}">
                  <a16:creationId xmlns:a16="http://schemas.microsoft.com/office/drawing/2014/main" id="{20E55300-8D8E-46B6-879B-BCDD6AA62A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88690" y="1577976"/>
              <a:ext cx="1630948" cy="1294418"/>
            </a:xfrm>
            <a:prstGeom prst="rect">
              <a:avLst/>
            </a:prstGeom>
          </p:spPr>
        </p:pic>
        <p:sp>
          <p:nvSpPr>
            <p:cNvPr id="19" name="テキスト ボックス 18">
              <a:extLst>
                <a:ext uri="{FF2B5EF4-FFF2-40B4-BE49-F238E27FC236}">
                  <a16:creationId xmlns:a16="http://schemas.microsoft.com/office/drawing/2014/main" id="{F55E1245-0088-462B-A6AC-94E4252F3A06}"/>
                </a:ext>
              </a:extLst>
            </p:cNvPr>
            <p:cNvSpPr txBox="1"/>
            <p:nvPr/>
          </p:nvSpPr>
          <p:spPr>
            <a:xfrm>
              <a:off x="8632707" y="2568961"/>
              <a:ext cx="486932" cy="294624"/>
            </a:xfrm>
            <a:prstGeom prst="rect">
              <a:avLst/>
            </a:prstGeom>
            <a:noFill/>
          </p:spPr>
          <p:txBody>
            <a:bodyPr wrap="none" lIns="0" tIns="0" rIns="0" bIns="0" rtlCol="0" anchor="b">
              <a:noAutofit/>
            </a:bodyPr>
            <a:lstStyle/>
            <a:p>
              <a:pPr algn="r" defTabSz="914324">
                <a:defRPr/>
              </a:pPr>
              <a:r>
                <a:rPr lang="ja-JP" altLang="en-US" sz="1400" dirty="0">
                  <a:solidFill>
                    <a:prstClr val="white"/>
                  </a:solidFill>
                  <a:latin typeface="メイリオ" panose="020B0604030504040204" pitchFamily="50" charset="-128"/>
                  <a:ea typeface="メイリオ" panose="020B0604030504040204" pitchFamily="50" charset="-128"/>
                </a:rPr>
                <a:t>図５</a:t>
              </a:r>
            </a:p>
          </p:txBody>
        </p:sp>
      </p:grpSp>
      <p:grpSp>
        <p:nvGrpSpPr>
          <p:cNvPr id="7" name="グループ化 6">
            <a:extLst>
              <a:ext uri="{FF2B5EF4-FFF2-40B4-BE49-F238E27FC236}">
                <a16:creationId xmlns:a16="http://schemas.microsoft.com/office/drawing/2014/main" id="{9C245162-6BB0-46F6-B05E-9AA7A445FA6E}"/>
              </a:ext>
            </a:extLst>
          </p:cNvPr>
          <p:cNvGrpSpPr/>
          <p:nvPr/>
        </p:nvGrpSpPr>
        <p:grpSpPr>
          <a:xfrm>
            <a:off x="5881079" y="1577978"/>
            <a:ext cx="1557838" cy="1308966"/>
            <a:chOff x="5818687" y="1592263"/>
            <a:chExt cx="1557837" cy="1308966"/>
          </a:xfrm>
        </p:grpSpPr>
        <p:pic>
          <p:nvPicPr>
            <p:cNvPr id="20" name="図 19" descr="IMG_0716.JPG">
              <a:extLst>
                <a:ext uri="{FF2B5EF4-FFF2-40B4-BE49-F238E27FC236}">
                  <a16:creationId xmlns:a16="http://schemas.microsoft.com/office/drawing/2014/main" id="{565309DE-A149-4BC2-A4C1-3DC512BA40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18687" y="1592263"/>
              <a:ext cx="1557836" cy="1300541"/>
            </a:xfrm>
            <a:prstGeom prst="rect">
              <a:avLst/>
            </a:prstGeom>
          </p:spPr>
        </p:pic>
        <p:sp>
          <p:nvSpPr>
            <p:cNvPr id="21" name="テキスト ボックス 20">
              <a:extLst>
                <a:ext uri="{FF2B5EF4-FFF2-40B4-BE49-F238E27FC236}">
                  <a16:creationId xmlns:a16="http://schemas.microsoft.com/office/drawing/2014/main" id="{CC3D18D4-B508-4A51-951E-0024366A807B}"/>
                </a:ext>
              </a:extLst>
            </p:cNvPr>
            <p:cNvSpPr txBox="1"/>
            <p:nvPr/>
          </p:nvSpPr>
          <p:spPr>
            <a:xfrm>
              <a:off x="6889592" y="2593452"/>
              <a:ext cx="486932" cy="307777"/>
            </a:xfrm>
            <a:prstGeom prst="rect">
              <a:avLst/>
            </a:prstGeom>
            <a:noFill/>
          </p:spPr>
          <p:txBody>
            <a:bodyPr wrap="none" lIns="0" tIns="0" rIns="0" bIns="0" rtlCol="0" anchor="b">
              <a:noAutofit/>
            </a:bodyPr>
            <a:lstStyle/>
            <a:p>
              <a:pPr algn="r" defTabSz="914324">
                <a:defRPr/>
              </a:pPr>
              <a:r>
                <a:rPr lang="ja-JP" altLang="en-US" sz="1400" dirty="0">
                  <a:solidFill>
                    <a:prstClr val="white"/>
                  </a:solidFill>
                  <a:latin typeface="メイリオ" panose="020B0604030504040204" pitchFamily="50" charset="-128"/>
                  <a:ea typeface="メイリオ" panose="020B0604030504040204" pitchFamily="50" charset="-128"/>
                </a:rPr>
                <a:t>図４</a:t>
              </a:r>
            </a:p>
          </p:txBody>
        </p:sp>
      </p:gr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5537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a:xfrm>
            <a:off x="5349891" y="224233"/>
            <a:ext cx="4271963" cy="430643"/>
          </a:xfrm>
        </p:spPr>
        <p:txBody>
          <a:bodyPr/>
          <a:lstStyle/>
          <a:p>
            <a:r>
              <a:rPr lang="en-US" altLang="ja-JP" dirty="0"/>
              <a:t>6-4</a:t>
            </a:r>
            <a:r>
              <a:rPr lang="ja-JP" altLang="en-US" dirty="0"/>
              <a:t>　経管栄養の手順</a:t>
            </a:r>
            <a:endParaRPr lang="en-US" altLang="ja-JP" dirty="0"/>
          </a:p>
          <a:p>
            <a:r>
              <a:rPr lang="ja-JP" altLang="en-US" dirty="0"/>
              <a:t>　</a:t>
            </a:r>
            <a:r>
              <a:rPr lang="en-US" altLang="ja-JP" dirty="0"/>
              <a:t>6-4-1</a:t>
            </a:r>
            <a:r>
              <a:rPr lang="ja-JP" altLang="en-US" dirty="0"/>
              <a:t>　経鼻経管栄養</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経鼻胃管からの注入手順</a:t>
            </a:r>
            <a:endParaRPr lang="en-US" altLang="ja-JP" sz="2799" dirty="0"/>
          </a:p>
        </p:txBody>
      </p:sp>
      <p:grpSp>
        <p:nvGrpSpPr>
          <p:cNvPr id="54" name="グループ化 53">
            <a:extLst>
              <a:ext uri="{FF2B5EF4-FFF2-40B4-BE49-F238E27FC236}">
                <a16:creationId xmlns:a16="http://schemas.microsoft.com/office/drawing/2014/main" id="{3ED1AF2C-4756-449A-BDEE-CD084F87746B}"/>
              </a:ext>
            </a:extLst>
          </p:cNvPr>
          <p:cNvGrpSpPr/>
          <p:nvPr/>
        </p:nvGrpSpPr>
        <p:grpSpPr>
          <a:xfrm>
            <a:off x="560875" y="1741554"/>
            <a:ext cx="4012681" cy="4485077"/>
            <a:chOff x="310503" y="1741553"/>
            <a:chExt cx="4012681" cy="4485076"/>
          </a:xfrm>
        </p:grpSpPr>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310503" y="1741553"/>
            <a:ext cx="1468534" cy="448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554324" y="1804069"/>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必要物品</a:t>
              </a:r>
              <a:r>
                <a:rPr lang="ja-JP" altLang="en-US" sz="1600" dirty="0">
                  <a:solidFill>
                    <a:prstClr val="black"/>
                  </a:solidFill>
                  <a:latin typeface="Meiryo" panose="020B0604030504040204" pitchFamily="34" charset="-128"/>
                  <a:ea typeface="Meiryo" panose="020B0604030504040204" pitchFamily="34" charset="-128"/>
                </a:rPr>
                <a:t>や</a:t>
              </a:r>
              <a:r>
                <a:rPr lang="ja-JP" altLang="ja-JP" sz="1600" dirty="0">
                  <a:solidFill>
                    <a:prstClr val="black"/>
                  </a:solidFill>
                  <a:latin typeface="Meiryo" panose="020B0604030504040204" pitchFamily="34" charset="-128"/>
                  <a:ea typeface="Meiryo" panose="020B0604030504040204" pitchFamily="34" charset="-128"/>
                </a:rPr>
                <a:t>栄養剤</a:t>
              </a:r>
              <a:r>
                <a:rPr lang="ja-JP" altLang="en-US" sz="1600" dirty="0">
                  <a:solidFill>
                    <a:prstClr val="black"/>
                  </a:solidFill>
                  <a:latin typeface="Meiryo" panose="020B0604030504040204" pitchFamily="34" charset="-128"/>
                  <a:ea typeface="Meiryo" panose="020B0604030504040204" pitchFamily="34" charset="-128"/>
                </a:rPr>
                <a:t>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554324" y="2373982"/>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個別マニュアル等で</a:t>
              </a:r>
              <a:br>
                <a:rPr lang="en-US" altLang="ja-JP" sz="1600" dirty="0">
                  <a:solidFill>
                    <a:prstClr val="black"/>
                  </a:solidFill>
                  <a:latin typeface="Meiryo" panose="020B0604030504040204" pitchFamily="34" charset="-128"/>
                  <a:ea typeface="Meiryo" panose="020B0604030504040204" pitchFamily="34" charset="-128"/>
                </a:rPr>
              </a:br>
              <a:r>
                <a:rPr lang="ja-JP" altLang="ja-JP" sz="1600" dirty="0">
                  <a:solidFill>
                    <a:prstClr val="black"/>
                  </a:solidFill>
                  <a:latin typeface="Meiryo" panose="020B0604030504040204" pitchFamily="34" charset="-128"/>
                  <a:ea typeface="Meiryo" panose="020B0604030504040204" pitchFamily="34" charset="-128"/>
                </a:rPr>
                <a:t>注入指示</a:t>
              </a:r>
              <a:r>
                <a:rPr lang="ja-JP" altLang="en-US" sz="1600" dirty="0">
                  <a:solidFill>
                    <a:prstClr val="black"/>
                  </a:solidFill>
                  <a:latin typeface="Meiryo" panose="020B0604030504040204" pitchFamily="34" charset="-128"/>
                  <a:ea typeface="Meiryo" panose="020B0604030504040204" pitchFamily="34" charset="-128"/>
                </a:rPr>
                <a:t>の</a:t>
              </a:r>
              <a:r>
                <a:rPr lang="ja-JP" altLang="ja-JP" sz="1600" dirty="0">
                  <a:solidFill>
                    <a:prstClr val="black"/>
                  </a:solidFill>
                  <a:latin typeface="Meiryo" panose="020B0604030504040204" pitchFamily="34" charset="-128"/>
                  <a:ea typeface="Meiryo" panose="020B0604030504040204" pitchFamily="34" charset="-128"/>
                </a:rPr>
                <a:t>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554324" y="29438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手洗い</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554324" y="35417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注入することを伝え</a:t>
              </a:r>
              <a:br>
                <a:rPr lang="en-US" altLang="ja-JP" sz="1600" dirty="0">
                  <a:solidFill>
                    <a:prstClr val="black"/>
                  </a:solidFill>
                  <a:latin typeface="Meiryo" panose="020B0604030504040204" pitchFamily="34" charset="-128"/>
                  <a:ea typeface="Meiryo" panose="020B0604030504040204" pitchFamily="34" charset="-128"/>
                </a:rPr>
              </a:br>
              <a:r>
                <a:rPr lang="ja-JP" altLang="en-US" sz="1600" dirty="0">
                  <a:solidFill>
                    <a:prstClr val="black"/>
                  </a:solidFill>
                  <a:latin typeface="Meiryo" panose="020B0604030504040204" pitchFamily="34" charset="-128"/>
                  <a:ea typeface="Meiryo" panose="020B0604030504040204" pitchFamily="34" charset="-128"/>
                </a:rPr>
                <a:t>対象児</a:t>
              </a:r>
              <a:r>
                <a:rPr lang="ja-JP" altLang="ja-JP" sz="1600" dirty="0">
                  <a:solidFill>
                    <a:prstClr val="black"/>
                  </a:solidFill>
                  <a:latin typeface="Meiryo" panose="020B0604030504040204" pitchFamily="34" charset="-128"/>
                  <a:ea typeface="Meiryo" panose="020B0604030504040204" pitchFamily="34" charset="-128"/>
                </a:rPr>
                <a:t>の意思</a:t>
              </a:r>
              <a:r>
                <a:rPr lang="ja-JP" altLang="en-US" sz="1600" dirty="0">
                  <a:solidFill>
                    <a:prstClr val="black"/>
                  </a:solidFill>
                  <a:latin typeface="Meiryo" panose="020B0604030504040204" pitchFamily="34" charset="-128"/>
                  <a:ea typeface="Meiryo" panose="020B0604030504040204" pitchFamily="34" charset="-128"/>
                </a:rPr>
                <a:t>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554324" y="4139695"/>
              <a:ext cx="2768860"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呼吸や腹部の状態確認</a:t>
              </a:r>
              <a:r>
                <a:rPr lang="ja-JP" altLang="en-US" sz="1600" dirty="0">
                  <a:solidFill>
                    <a:prstClr val="black"/>
                  </a:solidFill>
                  <a:latin typeface="Meiryo" panose="020B0604030504040204" pitchFamily="34" charset="-128"/>
                  <a:ea typeface="Meiryo" panose="020B0604030504040204" pitchFamily="34" charset="-128"/>
                </a:rPr>
                <a:t>と</a:t>
              </a:r>
              <a:br>
                <a:rPr lang="en-US" altLang="ja-JP" sz="1600" dirty="0">
                  <a:solidFill>
                    <a:prstClr val="black"/>
                  </a:solidFill>
                  <a:latin typeface="Meiryo" panose="020B0604030504040204" pitchFamily="34" charset="-128"/>
                  <a:ea typeface="Meiryo" panose="020B0604030504040204" pitchFamily="34" charset="-128"/>
                </a:rPr>
              </a:br>
              <a:r>
                <a:rPr lang="ja-JP" altLang="ja-JP" sz="1600" dirty="0">
                  <a:solidFill>
                    <a:prstClr val="black"/>
                  </a:solidFill>
                  <a:latin typeface="Meiryo" panose="020B0604030504040204" pitchFamily="34" charset="-128"/>
                  <a:ea typeface="Meiryo" panose="020B0604030504040204" pitchFamily="34" charset="-128"/>
                </a:rPr>
                <a:t>姿勢</a:t>
              </a:r>
              <a:r>
                <a:rPr lang="ja-JP" altLang="en-US" sz="1600" dirty="0">
                  <a:solidFill>
                    <a:prstClr val="black"/>
                  </a:solidFill>
                  <a:latin typeface="Meiryo" panose="020B0604030504040204" pitchFamily="34" charset="-128"/>
                  <a:ea typeface="Meiryo" panose="020B0604030504040204" pitchFamily="34" charset="-128"/>
                </a:rPr>
                <a:t>調整</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554324" y="4725083"/>
              <a:ext cx="2768860" cy="315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400" dirty="0">
                  <a:solidFill>
                    <a:prstClr val="black"/>
                  </a:solidFill>
                  <a:latin typeface="Meiryo" panose="020B0604030504040204" pitchFamily="34" charset="-128"/>
                  <a:ea typeface="Meiryo" panose="020B0604030504040204" pitchFamily="34" charset="-128"/>
                </a:rPr>
                <a:t>経鼻胃</a:t>
              </a:r>
              <a:r>
                <a:rPr lang="ja-JP" altLang="en-US" sz="1400" dirty="0">
                  <a:solidFill>
                    <a:prstClr val="black"/>
                  </a:solidFill>
                  <a:latin typeface="Meiryo" panose="020B0604030504040204" pitchFamily="34" charset="-128"/>
                  <a:ea typeface="Meiryo" panose="020B0604030504040204" pitchFamily="34" charset="-128"/>
                </a:rPr>
                <a:t>管</a:t>
              </a:r>
              <a:r>
                <a:rPr lang="ja-JP" altLang="ja-JP" sz="1400" dirty="0">
                  <a:solidFill>
                    <a:prstClr val="black"/>
                  </a:solidFill>
                  <a:latin typeface="Meiryo" panose="020B0604030504040204" pitchFamily="34" charset="-128"/>
                  <a:ea typeface="Meiryo" panose="020B0604030504040204" pitchFamily="34" charset="-128"/>
                </a:rPr>
                <a:t>の固定と</a:t>
              </a:r>
              <a:br>
                <a:rPr lang="en-US" altLang="ja-JP" sz="1400" dirty="0">
                  <a:solidFill>
                    <a:prstClr val="black"/>
                  </a:solidFill>
                  <a:latin typeface="Meiryo" panose="020B0604030504040204" pitchFamily="34" charset="-128"/>
                  <a:ea typeface="Meiryo" panose="020B0604030504040204" pitchFamily="34" charset="-128"/>
                </a:rPr>
              </a:br>
              <a:r>
                <a:rPr lang="ja-JP" altLang="ja-JP" sz="1400" dirty="0">
                  <a:solidFill>
                    <a:prstClr val="black"/>
                  </a:solidFill>
                  <a:latin typeface="Meiryo" panose="020B0604030504040204" pitchFamily="34" charset="-128"/>
                  <a:ea typeface="Meiryo" panose="020B0604030504040204" pitchFamily="34" charset="-128"/>
                </a:rPr>
                <a:t>経鼻胃</a:t>
              </a:r>
              <a:r>
                <a:rPr lang="ja-JP" altLang="en-US" sz="1400" dirty="0">
                  <a:solidFill>
                    <a:prstClr val="black"/>
                  </a:solidFill>
                  <a:latin typeface="Meiryo" panose="020B0604030504040204" pitchFamily="34" charset="-128"/>
                  <a:ea typeface="Meiryo" panose="020B0604030504040204" pitchFamily="34" charset="-128"/>
                </a:rPr>
                <a:t>管</a:t>
              </a:r>
              <a:r>
                <a:rPr lang="ja-JP" altLang="ja-JP" sz="1400" dirty="0">
                  <a:solidFill>
                    <a:prstClr val="black"/>
                  </a:solidFill>
                  <a:latin typeface="Meiryo" panose="020B0604030504040204" pitchFamily="34" charset="-128"/>
                  <a:ea typeface="Meiryo" panose="020B0604030504040204" pitchFamily="34" charset="-128"/>
                </a:rPr>
                <a:t>先端</a:t>
              </a:r>
              <a:r>
                <a:rPr lang="ja-JP" altLang="en-US" sz="1400" dirty="0">
                  <a:solidFill>
                    <a:prstClr val="black"/>
                  </a:solidFill>
                  <a:latin typeface="Meiryo" panose="020B0604030504040204" pitchFamily="34" charset="-128"/>
                  <a:ea typeface="Meiryo" panose="020B0604030504040204" pitchFamily="34" charset="-128"/>
                </a:rPr>
                <a:t>の位置確認</a:t>
              </a:r>
              <a:endParaRPr lang="en-US" altLang="ja-JP" sz="14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554324" y="5310472"/>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注入前の胃内容</a:t>
              </a:r>
              <a:r>
                <a:rPr lang="ja-JP" altLang="en-US" sz="1600" dirty="0">
                  <a:solidFill>
                    <a:prstClr val="black"/>
                  </a:solidFill>
                  <a:latin typeface="Meiryo" panose="020B0604030504040204" pitchFamily="34" charset="-128"/>
                  <a:ea typeface="Meiryo" panose="020B0604030504040204" pitchFamily="34" charset="-128"/>
                </a:rPr>
                <a:t>の</a:t>
              </a:r>
              <a:r>
                <a:rPr lang="ja-JP" altLang="ja-JP" sz="1600" dirty="0">
                  <a:solidFill>
                    <a:prstClr val="black"/>
                  </a:solidFill>
                  <a:latin typeface="Meiryo" panose="020B0604030504040204" pitchFamily="34" charset="-128"/>
                  <a:ea typeface="Meiryo" panose="020B0604030504040204" pitchFamily="34" charset="-128"/>
                </a:rPr>
                <a:t>確認</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1554324" y="5878511"/>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注入物の準備</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grpSp>
      <p:grpSp>
        <p:nvGrpSpPr>
          <p:cNvPr id="46" name="グループ化 45">
            <a:extLst>
              <a:ext uri="{FF2B5EF4-FFF2-40B4-BE49-F238E27FC236}">
                <a16:creationId xmlns:a16="http://schemas.microsoft.com/office/drawing/2014/main" id="{975DE391-B4FE-46E4-9656-93C1974CCE59}"/>
              </a:ext>
            </a:extLst>
          </p:cNvPr>
          <p:cNvGrpSpPr/>
          <p:nvPr/>
        </p:nvGrpSpPr>
        <p:grpSpPr>
          <a:xfrm>
            <a:off x="4857622" y="2307238"/>
            <a:ext cx="4012681" cy="3867273"/>
            <a:chOff x="5249507" y="2359356"/>
            <a:chExt cx="4012681" cy="3867273"/>
          </a:xfrm>
        </p:grpSpPr>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5249507" y="2359356"/>
            <a:ext cx="1468534" cy="3867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493328" y="2373982"/>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栄養チューブ</a:t>
              </a:r>
              <a:r>
                <a:rPr lang="ja-JP" altLang="en-US" sz="1600" dirty="0">
                  <a:solidFill>
                    <a:prstClr val="black"/>
                  </a:solidFill>
                  <a:latin typeface="Meiryo" panose="020B0604030504040204" pitchFamily="34" charset="-128"/>
                  <a:ea typeface="Meiryo" panose="020B0604030504040204" pitchFamily="34" charset="-128"/>
                </a:rPr>
                <a:t>へ注入物</a:t>
              </a:r>
              <a:r>
                <a:rPr lang="ja-JP" altLang="ja-JP" sz="1600" dirty="0">
                  <a:solidFill>
                    <a:prstClr val="black"/>
                  </a:solidFill>
                  <a:latin typeface="Meiryo" panose="020B0604030504040204" pitchFamily="34" charset="-128"/>
                  <a:ea typeface="Meiryo" panose="020B0604030504040204" pitchFamily="34" charset="-128"/>
                </a:rPr>
                <a:t>を</a:t>
              </a:r>
              <a:r>
                <a:rPr lang="ja-JP" altLang="en-US" sz="1600" dirty="0">
                  <a:solidFill>
                    <a:prstClr val="black"/>
                  </a:solidFill>
                  <a:latin typeface="Meiryo" panose="020B0604030504040204" pitchFamily="34" charset="-128"/>
                  <a:ea typeface="Meiryo" panose="020B0604030504040204" pitchFamily="34" charset="-128"/>
                </a:rPr>
                <a:t>充填</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493328" y="29438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栄養チューブと</a:t>
              </a:r>
              <a:br>
                <a:rPr lang="en-US" altLang="ja-JP" sz="1600" dirty="0">
                  <a:solidFill>
                    <a:prstClr val="black"/>
                  </a:solidFill>
                  <a:latin typeface="Meiryo" panose="020B0604030504040204" pitchFamily="34" charset="-128"/>
                  <a:ea typeface="Meiryo" panose="020B0604030504040204" pitchFamily="34" charset="-128"/>
                </a:rPr>
              </a:br>
              <a:r>
                <a:rPr lang="ja-JP" altLang="ja-JP" sz="1600" dirty="0">
                  <a:solidFill>
                    <a:prstClr val="black"/>
                  </a:solidFill>
                  <a:latin typeface="Meiryo" panose="020B0604030504040204" pitchFamily="34" charset="-128"/>
                  <a:ea typeface="Meiryo" panose="020B0604030504040204" pitchFamily="34" charset="-128"/>
                </a:rPr>
                <a:t>経鼻胃</a:t>
              </a:r>
              <a:r>
                <a:rPr lang="ja-JP" altLang="en-US" sz="1600" dirty="0">
                  <a:solidFill>
                    <a:prstClr val="black"/>
                  </a:solidFill>
                  <a:latin typeface="Meiryo" panose="020B0604030504040204" pitchFamily="34" charset="-128"/>
                  <a:ea typeface="Meiryo" panose="020B0604030504040204" pitchFamily="34" charset="-128"/>
                </a:rPr>
                <a:t>管の接続</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493328" y="3541795"/>
              <a:ext cx="2768860"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滴下速度の調整と滴下開始</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493328" y="4139695"/>
              <a:ext cx="2768860"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注入中の状態</a:t>
              </a:r>
              <a:r>
                <a:rPr lang="ja-JP" altLang="en-US" sz="1600" dirty="0">
                  <a:solidFill>
                    <a:prstClr val="black"/>
                  </a:solidFill>
                  <a:latin typeface="Meiryo" panose="020B0604030504040204" pitchFamily="34" charset="-128"/>
                  <a:ea typeface="Meiryo" panose="020B0604030504040204" pitchFamily="34" charset="-128"/>
                </a:rPr>
                <a:t>観察</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493328" y="4725083"/>
              <a:ext cx="2768860" cy="315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経鼻胃</a:t>
              </a:r>
              <a:r>
                <a:rPr lang="ja-JP" altLang="en-US" sz="1600" dirty="0">
                  <a:solidFill>
                    <a:prstClr val="black"/>
                  </a:solidFill>
                  <a:latin typeface="Meiryo" panose="020B0604030504040204" pitchFamily="34" charset="-128"/>
                  <a:ea typeface="Meiryo" panose="020B0604030504040204" pitchFamily="34" charset="-128"/>
                </a:rPr>
                <a:t>管</a:t>
              </a:r>
              <a:r>
                <a:rPr lang="ja-JP" altLang="ja-JP" sz="1600" dirty="0">
                  <a:solidFill>
                    <a:prstClr val="black"/>
                  </a:solidFill>
                  <a:latin typeface="Meiryo" panose="020B0604030504040204" pitchFamily="34" charset="-128"/>
                  <a:ea typeface="Meiryo" panose="020B0604030504040204" pitchFamily="34" charset="-128"/>
                </a:rPr>
                <a:t>に白湯を流</a:t>
              </a:r>
              <a:r>
                <a:rPr lang="ja-JP" altLang="en-US" sz="1600" dirty="0">
                  <a:solidFill>
                    <a:prstClr val="black"/>
                  </a:solidFill>
                  <a:latin typeface="Meiryo" panose="020B0604030504040204" pitchFamily="34" charset="-128"/>
                  <a:ea typeface="Meiryo" panose="020B0604030504040204" pitchFamily="34" charset="-128"/>
                </a:rPr>
                <a:t>す</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493328" y="5310472"/>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注入後の観察と記録</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493328" y="5878511"/>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後片付け</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gr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483817" y="2118559"/>
            <a:ext cx="3919393" cy="4296746"/>
          </a:xfrm>
          <a:prstGeom prst="bentConnector5">
            <a:avLst>
              <a:gd name="adj1" fmla="val -5833"/>
              <a:gd name="adj2" fmla="val 77108"/>
              <a:gd name="adj3" fmla="val 115276"/>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508034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9" descr="2_2p195用">
            <a:extLst>
              <a:ext uri="{FF2B5EF4-FFF2-40B4-BE49-F238E27FC236}">
                <a16:creationId xmlns:a16="http://schemas.microsoft.com/office/drawing/2014/main" id="{0F3B55CD-5D39-417B-96A2-37971270C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48" t="31793" r="13508" b="-1"/>
          <a:stretch/>
        </p:blipFill>
        <p:spPr bwMode="auto">
          <a:xfrm>
            <a:off x="5542386" y="2133602"/>
            <a:ext cx="3408328" cy="1527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endParaRPr lang="ja-JP" altLang="en-US" dirty="0"/>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経管栄養に使用される用具の名称</a:t>
            </a:r>
            <a:endParaRPr lang="en-US" altLang="ja-JP" sz="2799" dirty="0"/>
          </a:p>
        </p:txBody>
      </p:sp>
      <p:pic>
        <p:nvPicPr>
          <p:cNvPr id="32" name="Picture 38">
            <a:extLst>
              <a:ext uri="{FF2B5EF4-FFF2-40B4-BE49-F238E27FC236}">
                <a16:creationId xmlns:a16="http://schemas.microsoft.com/office/drawing/2014/main" id="{55889CEA-D985-417F-8FA9-855A295D2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36" y="2125822"/>
            <a:ext cx="2522217" cy="4363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7">
            <a:extLst>
              <a:ext uri="{FF2B5EF4-FFF2-40B4-BE49-F238E27FC236}">
                <a16:creationId xmlns:a16="http://schemas.microsoft.com/office/drawing/2014/main" id="{34941FA2-EC6C-4EF0-9768-42BC09B92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364" y="2133601"/>
            <a:ext cx="1359845" cy="4341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
        <p:nvSpPr>
          <p:cNvPr id="42" name="Text Box 13">
            <a:extLst>
              <a:ext uri="{FF2B5EF4-FFF2-40B4-BE49-F238E27FC236}">
                <a16:creationId xmlns:a16="http://schemas.microsoft.com/office/drawing/2014/main" id="{14704404-A40E-435D-AB2E-CE61BA65FBD6}"/>
              </a:ext>
            </a:extLst>
          </p:cNvPr>
          <p:cNvSpPr txBox="1">
            <a:spLocks noChangeArrowheads="1"/>
          </p:cNvSpPr>
          <p:nvPr/>
        </p:nvSpPr>
        <p:spPr bwMode="auto">
          <a:xfrm>
            <a:off x="2086965" y="2762284"/>
            <a:ext cx="114764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dirty="0">
                <a:solidFill>
                  <a:srgbClr val="FFFF00"/>
                </a:solidFill>
                <a:latin typeface="Meiryo" panose="020B0604030504040204" pitchFamily="34" charset="-128"/>
                <a:ea typeface="Meiryo" panose="020B0604030504040204" pitchFamily="34" charset="-128"/>
              </a:rPr>
              <a:t>ボトル</a:t>
            </a:r>
          </a:p>
        </p:txBody>
      </p:sp>
      <p:sp>
        <p:nvSpPr>
          <p:cNvPr id="43" name="Text Box 17">
            <a:extLst>
              <a:ext uri="{FF2B5EF4-FFF2-40B4-BE49-F238E27FC236}">
                <a16:creationId xmlns:a16="http://schemas.microsoft.com/office/drawing/2014/main" id="{0DFFCF13-14B5-41BA-BFA0-3B6F6AF4B9A4}"/>
              </a:ext>
            </a:extLst>
          </p:cNvPr>
          <p:cNvSpPr txBox="1">
            <a:spLocks noChangeArrowheads="1"/>
          </p:cNvSpPr>
          <p:nvPr/>
        </p:nvSpPr>
        <p:spPr bwMode="auto">
          <a:xfrm>
            <a:off x="780403" y="4323187"/>
            <a:ext cx="461665" cy="155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dirty="0">
                <a:solidFill>
                  <a:srgbClr val="FFFF00"/>
                </a:solidFill>
                <a:latin typeface="Meiryo" panose="020B0604030504040204" pitchFamily="34" charset="-128"/>
                <a:ea typeface="Meiryo" panose="020B0604030504040204" pitchFamily="34" charset="-128"/>
              </a:rPr>
              <a:t>栄養チューブ</a:t>
            </a:r>
          </a:p>
        </p:txBody>
      </p:sp>
      <p:sp>
        <p:nvSpPr>
          <p:cNvPr id="44" name="AutoShape 18">
            <a:extLst>
              <a:ext uri="{FF2B5EF4-FFF2-40B4-BE49-F238E27FC236}">
                <a16:creationId xmlns:a16="http://schemas.microsoft.com/office/drawing/2014/main" id="{E0251C83-D711-4E3F-B073-203922C0C865}"/>
              </a:ext>
            </a:extLst>
          </p:cNvPr>
          <p:cNvSpPr>
            <a:spLocks/>
          </p:cNvSpPr>
          <p:nvPr/>
        </p:nvSpPr>
        <p:spPr bwMode="auto">
          <a:xfrm>
            <a:off x="1256567" y="4049037"/>
            <a:ext cx="124682" cy="2306620"/>
          </a:xfrm>
          <a:prstGeom prst="leftBrace">
            <a:avLst>
              <a:gd name="adj1" fmla="val 154167"/>
              <a:gd name="adj2" fmla="val 50000"/>
            </a:avLst>
          </a:prstGeom>
          <a:noFill/>
          <a:ln w="190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endParaRPr lang="ja-JP" altLang="en-US">
              <a:latin typeface="Meiryo" panose="020B0604030504040204" pitchFamily="34" charset="-128"/>
              <a:ea typeface="Meiryo" panose="020B0604030504040204" pitchFamily="34" charset="-128"/>
            </a:endParaRPr>
          </a:p>
        </p:txBody>
      </p:sp>
      <p:sp>
        <p:nvSpPr>
          <p:cNvPr id="45" name="Text Box 19">
            <a:extLst>
              <a:ext uri="{FF2B5EF4-FFF2-40B4-BE49-F238E27FC236}">
                <a16:creationId xmlns:a16="http://schemas.microsoft.com/office/drawing/2014/main" id="{CFF2E258-380F-4316-84EF-4E65283F42B4}"/>
              </a:ext>
            </a:extLst>
          </p:cNvPr>
          <p:cNvSpPr txBox="1">
            <a:spLocks noChangeArrowheads="1"/>
          </p:cNvSpPr>
          <p:nvPr/>
        </p:nvSpPr>
        <p:spPr bwMode="auto">
          <a:xfrm>
            <a:off x="1792741" y="4738150"/>
            <a:ext cx="13925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ja-JP" altLang="en-US" sz="1600" dirty="0">
                <a:solidFill>
                  <a:srgbClr val="FFFF00"/>
                </a:solidFill>
                <a:latin typeface="Meiryo" panose="020B0604030504040204" pitchFamily="34" charset="-128"/>
                <a:ea typeface="Meiryo" panose="020B0604030504040204" pitchFamily="34" charset="-128"/>
              </a:rPr>
              <a:t>ドリップ</a:t>
            </a:r>
            <a:endParaRPr lang="en-US" altLang="ja-JP" sz="1600" dirty="0">
              <a:solidFill>
                <a:srgbClr val="FFFF00"/>
              </a:solidFill>
              <a:latin typeface="Meiryo" panose="020B0604030504040204" pitchFamily="34" charset="-128"/>
              <a:ea typeface="Meiryo" panose="020B0604030504040204" pitchFamily="34" charset="-128"/>
            </a:endParaRPr>
          </a:p>
          <a:p>
            <a:pPr eaLnBrk="1" hangingPunct="1"/>
            <a:r>
              <a:rPr lang="ja-JP" altLang="en-US" sz="1600" dirty="0">
                <a:solidFill>
                  <a:srgbClr val="FFFF00"/>
                </a:solidFill>
                <a:latin typeface="Meiryo" panose="020B0604030504040204" pitchFamily="34" charset="-128"/>
                <a:ea typeface="Meiryo" panose="020B0604030504040204" pitchFamily="34" charset="-128"/>
              </a:rPr>
              <a:t>チャンバー</a:t>
            </a:r>
            <a:endParaRPr lang="en-US" altLang="ja-JP" sz="1600" dirty="0">
              <a:solidFill>
                <a:srgbClr val="FFFF00"/>
              </a:solidFill>
              <a:latin typeface="Meiryo" panose="020B0604030504040204" pitchFamily="34" charset="-128"/>
              <a:ea typeface="Meiryo" panose="020B0604030504040204" pitchFamily="34" charset="-128"/>
            </a:endParaRPr>
          </a:p>
          <a:p>
            <a:pPr eaLnBrk="1" hangingPunct="1"/>
            <a:r>
              <a:rPr lang="en-US" altLang="ja-JP" sz="1600" dirty="0">
                <a:solidFill>
                  <a:srgbClr val="FFFF00"/>
                </a:solidFill>
                <a:latin typeface="Meiryo" panose="020B0604030504040204" pitchFamily="34" charset="-128"/>
                <a:ea typeface="Meiryo" panose="020B0604030504040204" pitchFamily="34" charset="-128"/>
              </a:rPr>
              <a:t>(</a:t>
            </a:r>
            <a:r>
              <a:rPr lang="ja-JP" altLang="en-US" sz="1600" dirty="0">
                <a:solidFill>
                  <a:srgbClr val="FFFF00"/>
                </a:solidFill>
                <a:latin typeface="Meiryo" panose="020B0604030504040204" pitchFamily="34" charset="-128"/>
                <a:ea typeface="Meiryo" panose="020B0604030504040204" pitchFamily="34" charset="-128"/>
              </a:rPr>
              <a:t>滴下筒</a:t>
            </a:r>
            <a:r>
              <a:rPr lang="en-US" altLang="ja-JP" sz="1600" dirty="0">
                <a:solidFill>
                  <a:srgbClr val="FFFF00"/>
                </a:solidFill>
                <a:latin typeface="Meiryo" panose="020B0604030504040204" pitchFamily="34" charset="-128"/>
                <a:ea typeface="Meiryo" panose="020B0604030504040204" pitchFamily="34" charset="-128"/>
              </a:rPr>
              <a:t>)</a:t>
            </a:r>
          </a:p>
        </p:txBody>
      </p:sp>
      <p:sp>
        <p:nvSpPr>
          <p:cNvPr id="47" name="Text Box 20">
            <a:extLst>
              <a:ext uri="{FF2B5EF4-FFF2-40B4-BE49-F238E27FC236}">
                <a16:creationId xmlns:a16="http://schemas.microsoft.com/office/drawing/2014/main" id="{F7625024-657A-44B3-BEBB-7F359D5C447C}"/>
              </a:ext>
            </a:extLst>
          </p:cNvPr>
          <p:cNvSpPr txBox="1">
            <a:spLocks noChangeArrowheads="1"/>
          </p:cNvSpPr>
          <p:nvPr/>
        </p:nvSpPr>
        <p:spPr bwMode="auto">
          <a:xfrm>
            <a:off x="1706265" y="5818433"/>
            <a:ext cx="139339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dirty="0">
                <a:solidFill>
                  <a:srgbClr val="FFFF00"/>
                </a:solidFill>
                <a:latin typeface="Meiryo" panose="020B0604030504040204" pitchFamily="34" charset="-128"/>
                <a:ea typeface="Meiryo" panose="020B0604030504040204" pitchFamily="34" charset="-128"/>
              </a:rPr>
              <a:t>クレンメ</a:t>
            </a:r>
            <a:endParaRPr lang="en-US" altLang="ja-JP" sz="1600" dirty="0">
              <a:solidFill>
                <a:srgbClr val="FFFF00"/>
              </a:solidFill>
              <a:latin typeface="Meiryo" panose="020B0604030504040204" pitchFamily="34" charset="-128"/>
              <a:ea typeface="Meiryo" panose="020B0604030504040204" pitchFamily="34" charset="-128"/>
            </a:endParaRPr>
          </a:p>
          <a:p>
            <a:pPr algn="ctr" eaLnBrk="1" hangingPunct="1"/>
            <a:r>
              <a:rPr lang="en-US" altLang="ja-JP" sz="1600" dirty="0">
                <a:solidFill>
                  <a:srgbClr val="FFFF00"/>
                </a:solidFill>
                <a:latin typeface="Meiryo" panose="020B0604030504040204" pitchFamily="34" charset="-128"/>
                <a:ea typeface="Meiryo" panose="020B0604030504040204" pitchFamily="34" charset="-128"/>
              </a:rPr>
              <a:t>(</a:t>
            </a:r>
            <a:r>
              <a:rPr lang="ja-JP" altLang="en-US" sz="1600" dirty="0">
                <a:solidFill>
                  <a:srgbClr val="FFFF00"/>
                </a:solidFill>
                <a:latin typeface="Meiryo" panose="020B0604030504040204" pitchFamily="34" charset="-128"/>
                <a:ea typeface="Meiryo" panose="020B0604030504040204" pitchFamily="34" charset="-128"/>
              </a:rPr>
              <a:t>滴下調節部</a:t>
            </a:r>
            <a:r>
              <a:rPr lang="en-US" altLang="ja-JP" sz="1600" dirty="0">
                <a:solidFill>
                  <a:srgbClr val="FFFF00"/>
                </a:solidFill>
                <a:latin typeface="Meiryo" panose="020B0604030504040204" pitchFamily="34" charset="-128"/>
                <a:ea typeface="Meiryo" panose="020B0604030504040204" pitchFamily="34" charset="-128"/>
              </a:rPr>
              <a:t>)</a:t>
            </a:r>
          </a:p>
        </p:txBody>
      </p:sp>
      <p:sp>
        <p:nvSpPr>
          <p:cNvPr id="48" name="Line 21">
            <a:extLst>
              <a:ext uri="{FF2B5EF4-FFF2-40B4-BE49-F238E27FC236}">
                <a16:creationId xmlns:a16="http://schemas.microsoft.com/office/drawing/2014/main" id="{0EA41707-4E39-419E-81B8-59CD7CF11045}"/>
              </a:ext>
            </a:extLst>
          </p:cNvPr>
          <p:cNvSpPr>
            <a:spLocks noChangeShapeType="1"/>
          </p:cNvSpPr>
          <p:nvPr/>
        </p:nvSpPr>
        <p:spPr bwMode="auto">
          <a:xfrm flipV="1">
            <a:off x="2808756" y="3631945"/>
            <a:ext cx="1236720" cy="1101402"/>
          </a:xfrm>
          <a:prstGeom prst="line">
            <a:avLst/>
          </a:prstGeom>
          <a:noFill/>
          <a:ln w="76200">
            <a:solidFill>
              <a:srgbClr val="F9FF6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49" name="Line 22">
            <a:extLst>
              <a:ext uri="{FF2B5EF4-FFF2-40B4-BE49-F238E27FC236}">
                <a16:creationId xmlns:a16="http://schemas.microsoft.com/office/drawing/2014/main" id="{923E6992-3F15-4E29-8CAF-0FC8CB0BFDDF}"/>
              </a:ext>
            </a:extLst>
          </p:cNvPr>
          <p:cNvSpPr>
            <a:spLocks noChangeShapeType="1"/>
          </p:cNvSpPr>
          <p:nvPr/>
        </p:nvSpPr>
        <p:spPr bwMode="auto">
          <a:xfrm flipV="1">
            <a:off x="3099662" y="5749814"/>
            <a:ext cx="956185" cy="203714"/>
          </a:xfrm>
          <a:prstGeom prst="line">
            <a:avLst/>
          </a:prstGeom>
          <a:noFill/>
          <a:ln w="76200">
            <a:solidFill>
              <a:srgbClr val="F9FF6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50" name="テキスト ボックス 13">
            <a:extLst>
              <a:ext uri="{FF2B5EF4-FFF2-40B4-BE49-F238E27FC236}">
                <a16:creationId xmlns:a16="http://schemas.microsoft.com/office/drawing/2014/main" id="{68484E96-8E82-41DC-B5E1-F7412FBD8AE6}"/>
              </a:ext>
            </a:extLst>
          </p:cNvPr>
          <p:cNvSpPr txBox="1">
            <a:spLocks noChangeArrowheads="1"/>
          </p:cNvSpPr>
          <p:nvPr/>
        </p:nvSpPr>
        <p:spPr bwMode="auto">
          <a:xfrm>
            <a:off x="5360666" y="3637321"/>
            <a:ext cx="3776660" cy="2489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a:lnSpc>
                <a:spcPct val="114000"/>
              </a:lnSpc>
              <a:spcAft>
                <a:spcPts val="599"/>
              </a:spcAft>
            </a:pPr>
            <a:r>
              <a:rPr lang="en-US" altLang="ja-JP" sz="1600" b="1" dirty="0">
                <a:latin typeface="Meiryo" panose="020B0604030504040204" pitchFamily="34" charset="-128"/>
                <a:ea typeface="Meiryo" panose="020B0604030504040204" pitchFamily="34" charset="-128"/>
              </a:rPr>
              <a:t>【</a:t>
            </a:r>
            <a:r>
              <a:rPr lang="ja-JP" altLang="en-US" sz="1600" b="1" dirty="0">
                <a:latin typeface="Meiryo" panose="020B0604030504040204" pitchFamily="34" charset="-128"/>
                <a:ea typeface="Meiryo" panose="020B0604030504040204" pitchFamily="34" charset="-128"/>
              </a:rPr>
              <a:t>栄養チューブへの接続</a:t>
            </a:r>
            <a:r>
              <a:rPr lang="en-US" altLang="ja-JP" sz="1600" b="1" dirty="0">
                <a:latin typeface="Meiryo" panose="020B0604030504040204" pitchFamily="34" charset="-128"/>
                <a:ea typeface="Meiryo" panose="020B0604030504040204" pitchFamily="34" charset="-128"/>
              </a:rPr>
              <a:t>】</a:t>
            </a:r>
            <a:endParaRPr lang="ja-JP" altLang="en-US" sz="1600" b="1" dirty="0">
              <a:latin typeface="Meiryo" panose="020B0604030504040204" pitchFamily="34" charset="-128"/>
              <a:ea typeface="Meiryo" panose="020B0604030504040204" pitchFamily="34" charset="-128"/>
            </a:endParaRPr>
          </a:p>
          <a:p>
            <a:pPr marL="117464" algn="just">
              <a:lnSpc>
                <a:spcPct val="114000"/>
              </a:lnSpc>
              <a:spcAft>
                <a:spcPts val="599"/>
              </a:spcAft>
            </a:pPr>
            <a:r>
              <a:rPr lang="ja-JP" altLang="en-US" sz="1600" dirty="0">
                <a:latin typeface="Meiryo" panose="020B0604030504040204" pitchFamily="34" charset="-128"/>
                <a:ea typeface="Meiryo" panose="020B0604030504040204" pitchFamily="34" charset="-128"/>
              </a:rPr>
              <a:t>栄養チューブの接続部は、</a:t>
            </a:r>
            <a:r>
              <a:rPr lang="ja-JP" altLang="en-US" sz="1600" dirty="0">
                <a:solidFill>
                  <a:srgbClr val="FF0000"/>
                </a:solidFill>
                <a:latin typeface="Meiryo" panose="020B0604030504040204" pitchFamily="34" charset="-128"/>
                <a:ea typeface="Meiryo" panose="020B0604030504040204" pitchFamily="34" charset="-128"/>
              </a:rPr>
              <a:t>注入用接続の太いサイズの接続タイプ</a:t>
            </a:r>
            <a:r>
              <a:rPr lang="ja-JP" altLang="en-US" sz="1600" dirty="0">
                <a:latin typeface="Meiryo" panose="020B0604030504040204" pitchFamily="34" charset="-128"/>
                <a:ea typeface="Meiryo" panose="020B0604030504040204" pitchFamily="34" charset="-128"/>
              </a:rPr>
              <a:t>になっています。</a:t>
            </a:r>
          </a:p>
          <a:p>
            <a:pPr marL="117464" algn="just">
              <a:lnSpc>
                <a:spcPct val="114000"/>
              </a:lnSpc>
              <a:spcAft>
                <a:spcPts val="599"/>
              </a:spcAft>
            </a:pPr>
            <a:r>
              <a:rPr lang="ja-JP" altLang="en-US" sz="1600" spc="20" dirty="0">
                <a:latin typeface="Meiryo" panose="020B0604030504040204" pitchFamily="34" charset="-128"/>
                <a:ea typeface="Meiryo" panose="020B0604030504040204" pitchFamily="34" charset="-128"/>
              </a:rPr>
              <a:t>また、栄養チューブに接続する注射器も、先端の太い栄養注入用の</a:t>
            </a:r>
            <a:r>
              <a:rPr lang="ja-JP" altLang="en-US" sz="1600" spc="20" dirty="0">
                <a:solidFill>
                  <a:srgbClr val="FF0000"/>
                </a:solidFill>
                <a:latin typeface="Meiryo" panose="020B0604030504040204" pitchFamily="34" charset="-128"/>
                <a:ea typeface="Meiryo" panose="020B0604030504040204" pitchFamily="34" charset="-128"/>
              </a:rPr>
              <a:t>カテーテルチップ型シリンジ</a:t>
            </a:r>
            <a:r>
              <a:rPr lang="en-US" altLang="ja-JP" sz="1600" spc="20" dirty="0">
                <a:solidFill>
                  <a:srgbClr val="FF0000"/>
                </a:solidFill>
                <a:latin typeface="Meiryo" panose="020B0604030504040204" pitchFamily="34" charset="-128"/>
                <a:ea typeface="Meiryo" panose="020B0604030504040204" pitchFamily="34" charset="-128"/>
              </a:rPr>
              <a:t>(</a:t>
            </a:r>
            <a:r>
              <a:rPr lang="ja-JP" altLang="en-US" sz="1600" spc="20" dirty="0">
                <a:solidFill>
                  <a:srgbClr val="FF0000"/>
                </a:solidFill>
                <a:latin typeface="Meiryo" panose="020B0604030504040204" pitchFamily="34" charset="-128"/>
                <a:ea typeface="Meiryo" panose="020B0604030504040204" pitchFamily="34" charset="-128"/>
              </a:rPr>
              <a:t>注射器</a:t>
            </a:r>
            <a:r>
              <a:rPr lang="en-US" altLang="ja-JP" sz="1600" spc="20" dirty="0">
                <a:solidFill>
                  <a:srgbClr val="FF0000"/>
                </a:solidFill>
                <a:latin typeface="Meiryo" panose="020B0604030504040204" pitchFamily="34" charset="-128"/>
                <a:ea typeface="Meiryo" panose="020B0604030504040204" pitchFamily="34" charset="-128"/>
              </a:rPr>
              <a:t>)</a:t>
            </a:r>
            <a:r>
              <a:rPr lang="en-US" altLang="ja-JP" sz="1600" spc="20" dirty="0">
                <a:latin typeface="Meiryo" panose="020B0604030504040204" pitchFamily="34" charset="-128"/>
                <a:ea typeface="Meiryo" panose="020B0604030504040204" pitchFamily="34" charset="-128"/>
              </a:rPr>
              <a:t>[</a:t>
            </a:r>
            <a:r>
              <a:rPr lang="ja-JP" altLang="en-US" sz="1600" spc="20" dirty="0">
                <a:latin typeface="Meiryo" panose="020B0604030504040204" pitchFamily="34" charset="-128"/>
                <a:ea typeface="Meiryo" panose="020B0604030504040204" pitchFamily="34" charset="-128"/>
              </a:rPr>
              <a:t>上図</a:t>
            </a:r>
            <a:r>
              <a:rPr lang="en-US" altLang="ja-JP" sz="1600" spc="20" dirty="0">
                <a:latin typeface="Meiryo" panose="020B0604030504040204" pitchFamily="34" charset="-128"/>
                <a:ea typeface="Meiryo" panose="020B0604030504040204" pitchFamily="34" charset="-128"/>
              </a:rPr>
              <a:t>]</a:t>
            </a:r>
            <a:r>
              <a:rPr lang="ja-JP" altLang="en-US" sz="1600" spc="20" dirty="0">
                <a:latin typeface="Meiryo" panose="020B0604030504040204" pitchFamily="34" charset="-128"/>
                <a:ea typeface="Meiryo" panose="020B0604030504040204" pitchFamily="34" charset="-128"/>
              </a:rPr>
              <a:t>を使用します。</a:t>
            </a:r>
          </a:p>
        </p:txBody>
      </p:sp>
      <p:sp>
        <p:nvSpPr>
          <p:cNvPr id="53" name="テキスト ボックス 13">
            <a:extLst>
              <a:ext uri="{FF2B5EF4-FFF2-40B4-BE49-F238E27FC236}">
                <a16:creationId xmlns:a16="http://schemas.microsoft.com/office/drawing/2014/main" id="{53794C48-3FA7-405F-B2E9-0770401E70CC}"/>
              </a:ext>
            </a:extLst>
          </p:cNvPr>
          <p:cNvSpPr txBox="1">
            <a:spLocks noChangeArrowheads="1"/>
          </p:cNvSpPr>
          <p:nvPr/>
        </p:nvSpPr>
        <p:spPr bwMode="auto">
          <a:xfrm>
            <a:off x="5396920" y="1592265"/>
            <a:ext cx="3740408" cy="353755"/>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a:lnSpc>
                <a:spcPct val="114000"/>
              </a:lnSpc>
              <a:spcAft>
                <a:spcPts val="599"/>
              </a:spcAft>
            </a:pPr>
            <a:r>
              <a:rPr lang="ja-JP" altLang="en-US" sz="1499" b="1" dirty="0">
                <a:latin typeface="Meiryo" panose="020B0604030504040204" pitchFamily="34" charset="-128"/>
                <a:ea typeface="Meiryo" panose="020B0604030504040204" pitchFamily="34" charset="-128"/>
              </a:rPr>
              <a:t>カテーテルチップ型シリンジ（注射器）</a:t>
            </a:r>
            <a:endParaRPr lang="ja-JP" altLang="en-US" sz="1499" dirty="0">
              <a:latin typeface="Meiryo" panose="020B0604030504040204" pitchFamily="34" charset="-128"/>
              <a:ea typeface="Meiryo" panose="020B0604030504040204" pitchFamily="34" charset="-128"/>
            </a:endParaRPr>
          </a:p>
        </p:txBody>
      </p:sp>
      <p:sp>
        <p:nvSpPr>
          <p:cNvPr id="55" name="テキスト ボックス 13">
            <a:extLst>
              <a:ext uri="{FF2B5EF4-FFF2-40B4-BE49-F238E27FC236}">
                <a16:creationId xmlns:a16="http://schemas.microsoft.com/office/drawing/2014/main" id="{3870141E-59E1-4DB2-AACD-1FBA8C12C090}"/>
              </a:ext>
            </a:extLst>
          </p:cNvPr>
          <p:cNvSpPr txBox="1">
            <a:spLocks noChangeArrowheads="1"/>
          </p:cNvSpPr>
          <p:nvPr/>
        </p:nvSpPr>
        <p:spPr bwMode="auto">
          <a:xfrm>
            <a:off x="854437" y="1594809"/>
            <a:ext cx="4026772" cy="353755"/>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a:lnSpc>
                <a:spcPct val="114000"/>
              </a:lnSpc>
              <a:spcAft>
                <a:spcPts val="599"/>
              </a:spcAft>
            </a:pPr>
            <a:r>
              <a:rPr lang="ja-JP" altLang="en-US" sz="1499" b="1" dirty="0">
                <a:latin typeface="Meiryo" panose="020B0604030504040204" pitchFamily="34" charset="-128"/>
                <a:ea typeface="Meiryo" panose="020B0604030504040204" pitchFamily="34" charset="-128"/>
              </a:rPr>
              <a:t>注入ボトル</a:t>
            </a:r>
            <a:endParaRPr lang="ja-JP" altLang="en-US" sz="1499" dirty="0">
              <a:latin typeface="Meiryo" panose="020B0604030504040204" pitchFamily="34" charset="-128"/>
              <a:ea typeface="Meiryo" panose="020B0604030504040204" pitchFamily="34" charset="-128"/>
            </a:endParaRP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06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7C1BDEB3-CAF0-4B82-A30B-A07F1146B496}"/>
              </a:ext>
            </a:extLst>
          </p:cNvPr>
          <p:cNvSpPr>
            <a:spLocks noGrp="1"/>
          </p:cNvSpPr>
          <p:nvPr>
            <p:ph type="body" sz="quarter" idx="10"/>
          </p:nvPr>
        </p:nvSpPr>
        <p:spPr>
          <a:xfrm>
            <a:off x="4953004" y="156734"/>
            <a:ext cx="4271963" cy="581890"/>
          </a:xfrm>
        </p:spPr>
        <p:txBody>
          <a:bodyPr/>
          <a:lstStyle/>
          <a:p>
            <a:r>
              <a:rPr lang="ja-JP" altLang="en-US" sz="1400" dirty="0"/>
              <a:t>１．呼吸障害の病態の理解と基本的対応</a:t>
            </a:r>
            <a:endParaRPr lang="en-US" altLang="ja-JP" sz="1400" dirty="0"/>
          </a:p>
          <a:p>
            <a:r>
              <a:rPr lang="ja-JP" altLang="en-US" sz="1200" dirty="0"/>
              <a:t>１</a:t>
            </a:r>
            <a:r>
              <a:rPr lang="en-US" altLang="ja-JP" sz="1200" dirty="0"/>
              <a:t>- </a:t>
            </a:r>
            <a:r>
              <a:rPr lang="ja-JP" altLang="en-US" sz="1200" dirty="0"/>
              <a:t>１　気道狭窄への対応</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呼吸障害の諸要因</a:t>
            </a:r>
          </a:p>
        </p:txBody>
      </p:sp>
      <p:pic>
        <p:nvPicPr>
          <p:cNvPr id="5" name="図 4">
            <a:extLst>
              <a:ext uri="{FF2B5EF4-FFF2-40B4-BE49-F238E27FC236}">
                <a16:creationId xmlns:a16="http://schemas.microsoft.com/office/drawing/2014/main" id="{913AA65D-B78D-482E-ABEE-3907E92CDBDD}"/>
              </a:ext>
            </a:extLst>
          </p:cNvPr>
          <p:cNvPicPr>
            <a:picLocks noChangeAspect="1"/>
          </p:cNvPicPr>
          <p:nvPr/>
        </p:nvPicPr>
        <p:blipFill rotWithShape="1">
          <a:blip r:embed="rId3"/>
          <a:srcRect t="12042" b="6934"/>
          <a:stretch/>
        </p:blipFill>
        <p:spPr>
          <a:xfrm>
            <a:off x="1009652" y="1397064"/>
            <a:ext cx="7640331" cy="4979864"/>
          </a:xfrm>
          <a:prstGeom prst="rect">
            <a:avLst/>
          </a:prstGeom>
          <a:ln>
            <a:solidFill>
              <a:schemeClr val="tx1"/>
            </a:solidFill>
          </a:ln>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106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20527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D9A7A943-1334-40AD-8D3F-A5962156349B}"/>
              </a:ext>
            </a:extLst>
          </p:cNvPr>
          <p:cNvSpPr>
            <a:spLocks noGrp="1"/>
          </p:cNvSpPr>
          <p:nvPr>
            <p:ph type="body" sz="quarter" idx="10"/>
          </p:nvPr>
        </p:nvSpPr>
        <p:spPr/>
        <p:txBody>
          <a:bodyPr/>
          <a:lstStyle/>
          <a:p>
            <a:r>
              <a:rPr kumimoji="1" lang="ja-JP" altLang="en-US" dirty="0"/>
              <a:t>１</a:t>
            </a:r>
            <a:r>
              <a:rPr kumimoji="1" lang="en-US" altLang="ja-JP" dirty="0"/>
              <a:t>- </a:t>
            </a:r>
            <a:r>
              <a:rPr kumimoji="1" lang="ja-JP" altLang="en-US" dirty="0"/>
              <a:t>２　姿勢管理、呼吸状態悪化時の対応</a:t>
            </a:r>
          </a:p>
        </p:txBody>
      </p:sp>
      <p:sp>
        <p:nvSpPr>
          <p:cNvPr id="8" name="タイトル 7">
            <a:extLst>
              <a:ext uri="{FF2B5EF4-FFF2-40B4-BE49-F238E27FC236}">
                <a16:creationId xmlns:a16="http://schemas.microsoft.com/office/drawing/2014/main" id="{C8559164-DE91-43BC-A9C9-B7B6B9DF22B8}"/>
              </a:ext>
            </a:extLst>
          </p:cNvPr>
          <p:cNvSpPr>
            <a:spLocks noGrp="1"/>
          </p:cNvSpPr>
          <p:nvPr>
            <p:ph type="title"/>
          </p:nvPr>
        </p:nvSpPr>
        <p:spPr/>
        <p:txBody>
          <a:bodyPr>
            <a:normAutofit/>
          </a:bodyPr>
          <a:lstStyle/>
          <a:p>
            <a:r>
              <a:rPr lang="ja-JP" altLang="en-US" sz="2799" dirty="0"/>
              <a:t>姿勢管理</a:t>
            </a:r>
            <a:r>
              <a:rPr lang="en-US" altLang="ja-JP" sz="2799" dirty="0"/>
              <a:t>(positioning)</a:t>
            </a:r>
            <a:r>
              <a:rPr lang="ja-JP" altLang="en-US" sz="2799" dirty="0"/>
              <a:t>の諸要素</a:t>
            </a:r>
          </a:p>
        </p:txBody>
      </p:sp>
      <p:sp>
        <p:nvSpPr>
          <p:cNvPr id="14" name="Rectangle 3">
            <a:extLst>
              <a:ext uri="{FF2B5EF4-FFF2-40B4-BE49-F238E27FC236}">
                <a16:creationId xmlns:a16="http://schemas.microsoft.com/office/drawing/2014/main" id="{03FA1369-9D0E-4FF2-9E59-EEED4188B65E}"/>
              </a:ext>
            </a:extLst>
          </p:cNvPr>
          <p:cNvSpPr txBox="1">
            <a:spLocks noChangeArrowheads="1"/>
          </p:cNvSpPr>
          <p:nvPr/>
        </p:nvSpPr>
        <p:spPr>
          <a:xfrm>
            <a:off x="1479539" y="1867647"/>
            <a:ext cx="7615952" cy="4152828"/>
          </a:xfrm>
          <a:prstGeom prst="rect">
            <a:avLst/>
          </a:prstGeom>
        </p:spPr>
        <p:txBody>
          <a:bodyPr vert="horz" lIns="90487" tIns="44450" rIns="90487" bIns="44450" rtlCol="0">
            <a:norm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2508039" indent="-2508039">
              <a:lnSpc>
                <a:spcPct val="125000"/>
              </a:lnSpc>
              <a:spcBef>
                <a:spcPts val="599"/>
              </a:spcBef>
              <a:buNone/>
            </a:pPr>
            <a:r>
              <a:rPr lang="ja-JP" altLang="en-US" sz="2401" dirty="0">
                <a:solidFill>
                  <a:srgbClr val="002060"/>
                </a:solidFill>
                <a:latin typeface="メイリオ" panose="020B0604030504040204" pitchFamily="50" charset="-128"/>
                <a:ea typeface="メイリオ" panose="020B0604030504040204" pitchFamily="50" charset="-128"/>
              </a:rPr>
              <a:t>精神活動　　安楽度　　心循環機能</a:t>
            </a:r>
          </a:p>
          <a:p>
            <a:pPr marL="2508039" indent="-2508039">
              <a:lnSpc>
                <a:spcPct val="125000"/>
              </a:lnSpc>
              <a:spcBef>
                <a:spcPts val="599"/>
              </a:spcBef>
              <a:buNone/>
            </a:pPr>
            <a:r>
              <a:rPr lang="ja-JP" altLang="en-US" sz="2401" dirty="0">
                <a:solidFill>
                  <a:srgbClr val="002060"/>
                </a:solidFill>
                <a:latin typeface="メイリオ" panose="020B0604030504040204" pitchFamily="50" charset="-128"/>
                <a:ea typeface="メイリオ" panose="020B0604030504040204" pitchFamily="50" charset="-128"/>
              </a:rPr>
              <a:t>上肢動作　　変形拘縮悪化防止</a:t>
            </a:r>
          </a:p>
          <a:p>
            <a:pPr marL="2508039" indent="-2508039">
              <a:lnSpc>
                <a:spcPct val="125000"/>
              </a:lnSpc>
              <a:spcBef>
                <a:spcPts val="599"/>
              </a:spcBef>
              <a:buNone/>
            </a:pPr>
            <a:r>
              <a:rPr lang="ja-JP" altLang="en-US" sz="2401" dirty="0">
                <a:solidFill>
                  <a:srgbClr val="002060"/>
                </a:solidFill>
                <a:latin typeface="メイリオ" panose="020B0604030504040204" pitchFamily="50" charset="-128"/>
                <a:ea typeface="メイリオ" panose="020B0604030504040204" pitchFamily="50" charset="-128"/>
              </a:rPr>
              <a:t>呼吸障害 </a:t>
            </a:r>
            <a:r>
              <a:rPr lang="en-US" altLang="ja-JP" sz="2401" dirty="0">
                <a:latin typeface="メイリオ" panose="020B0604030504040204" pitchFamily="50" charset="-128"/>
                <a:ea typeface="メイリオ" panose="020B0604030504040204" pitchFamily="50" charset="-128"/>
              </a:rPr>
              <a:t>… … …</a:t>
            </a:r>
            <a:r>
              <a:rPr lang="ja-JP" altLang="en-US" sz="2401" dirty="0">
                <a:latin typeface="メイリオ" panose="020B0604030504040204" pitchFamily="50" charset="-128"/>
                <a:ea typeface="メイリオ" panose="020B0604030504040204" pitchFamily="50" charset="-128"/>
              </a:rPr>
              <a:t>上気道狭窄　分泌物貯留</a:t>
            </a:r>
            <a:br>
              <a:rPr lang="en-US" altLang="ja-JP"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気管・気管支狭窄　誤嚥物貯留</a:t>
            </a:r>
            <a:br>
              <a:rPr lang="en-US" altLang="ja-JP"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胸郭呼吸運動　換気血流比</a:t>
            </a:r>
          </a:p>
          <a:p>
            <a:pPr marL="2508039" indent="-2508039">
              <a:lnSpc>
                <a:spcPct val="125000"/>
              </a:lnSpc>
              <a:spcBef>
                <a:spcPts val="599"/>
              </a:spcBef>
              <a:buNone/>
            </a:pPr>
            <a:r>
              <a:rPr lang="ja-JP" altLang="en-US" sz="2401" dirty="0">
                <a:solidFill>
                  <a:srgbClr val="002060"/>
                </a:solidFill>
                <a:latin typeface="メイリオ" panose="020B0604030504040204" pitchFamily="50" charset="-128"/>
                <a:ea typeface="メイリオ" panose="020B0604030504040204" pitchFamily="50" charset="-128"/>
              </a:rPr>
              <a:t>嚥下障害･誤嚥</a:t>
            </a:r>
          </a:p>
          <a:p>
            <a:pPr marL="2508039" indent="-2508039">
              <a:lnSpc>
                <a:spcPct val="125000"/>
              </a:lnSpc>
              <a:spcBef>
                <a:spcPts val="599"/>
              </a:spcBef>
              <a:buNone/>
            </a:pPr>
            <a:r>
              <a:rPr lang="ja-JP" altLang="en-US" sz="2401" dirty="0">
                <a:solidFill>
                  <a:srgbClr val="002060"/>
                </a:solidFill>
                <a:latin typeface="メイリオ" panose="020B0604030504040204" pitchFamily="50" charset="-128"/>
                <a:ea typeface="メイリオ" panose="020B0604030504040204" pitchFamily="50" charset="-128"/>
              </a:rPr>
              <a:t>上部消化管障害</a:t>
            </a:r>
            <a:r>
              <a:rPr lang="en-US" altLang="ja-JP" sz="2401" dirty="0">
                <a:latin typeface="メイリオ" panose="020B0604030504040204" pitchFamily="50" charset="-128"/>
                <a:ea typeface="メイリオ" panose="020B0604030504040204" pitchFamily="50" charset="-128"/>
              </a:rPr>
              <a:t>… </a:t>
            </a:r>
            <a:r>
              <a:rPr lang="ja-JP" altLang="en-US" sz="2401" dirty="0">
                <a:latin typeface="メイリオ" panose="020B0604030504040204" pitchFamily="50" charset="-128"/>
                <a:ea typeface="メイリオ" panose="020B0604030504040204" pitchFamily="50" charset="-128"/>
              </a:rPr>
              <a:t>胃食道逆流　胃内停滞</a:t>
            </a:r>
            <a:br>
              <a:rPr lang="en-US" altLang="ja-JP"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十二指腸通過障害</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27770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7" descr="no4">
            <a:extLst>
              <a:ext uri="{FF2B5EF4-FFF2-40B4-BE49-F238E27FC236}">
                <a16:creationId xmlns:a16="http://schemas.microsoft.com/office/drawing/2014/main" id="{94E4E353-55CD-4256-9F08-7C4ABEACA9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0828" y="4685155"/>
            <a:ext cx="2247636" cy="1856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Text Box 6">
            <a:extLst>
              <a:ext uri="{FF2B5EF4-FFF2-40B4-BE49-F238E27FC236}">
                <a16:creationId xmlns:a16="http://schemas.microsoft.com/office/drawing/2014/main" id="{8B6D8C54-B03E-4105-867A-B405E813A152}"/>
              </a:ext>
            </a:extLst>
          </p:cNvPr>
          <p:cNvSpPr txBox="1">
            <a:spLocks noChangeArrowheads="1"/>
          </p:cNvSpPr>
          <p:nvPr/>
        </p:nvSpPr>
        <p:spPr bwMode="auto">
          <a:xfrm>
            <a:off x="937537" y="5631837"/>
            <a:ext cx="5009911" cy="800219"/>
          </a:xfrm>
          <a:prstGeom prst="rect">
            <a:avLst/>
          </a:prstGeom>
          <a:noFill/>
          <a:ln>
            <a:noFill/>
          </a:ln>
        </p:spPr>
        <p:txBody>
          <a:bodyPr wrap="square">
            <a:spAutoFit/>
          </a:bodyPr>
          <a:lstStyle>
            <a:lvl1pPr marL="266700" indent="-266700">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eaLnBrk="1" hangingPunct="1">
              <a:lnSpc>
                <a:spcPct val="150000"/>
              </a:lnSpc>
              <a:buFont typeface="Wingdings" charset="2"/>
              <a:buChar char="l"/>
              <a:defRPr/>
            </a:pPr>
            <a:r>
              <a:rPr lang="ja-JP" altLang="en-US" sz="1600" dirty="0">
                <a:latin typeface="Meiryo" panose="020B0604030504040204" pitchFamily="34" charset="-128"/>
                <a:ea typeface="Meiryo" panose="020B0604030504040204" pitchFamily="34" charset="-128"/>
                <a:cs typeface="ＭＳ ゴシック" charset="0"/>
              </a:rPr>
              <a:t>流水と石けんで手を洗います。</a:t>
            </a:r>
            <a:br>
              <a:rPr lang="en-US" altLang="ja-JP" sz="1600" dirty="0">
                <a:latin typeface="Meiryo" panose="020B0604030504040204" pitchFamily="34" charset="-128"/>
                <a:ea typeface="Meiryo" panose="020B0604030504040204" pitchFamily="34" charset="-128"/>
                <a:cs typeface="ＭＳ ゴシック" charset="0"/>
              </a:rPr>
            </a:br>
            <a:r>
              <a:rPr lang="ja-JP" altLang="en-US" sz="1600" dirty="0">
                <a:latin typeface="Meiryo" panose="020B0604030504040204" pitchFamily="34" charset="-128"/>
                <a:ea typeface="Meiryo" panose="020B0604030504040204" pitchFamily="34" charset="-128"/>
                <a:cs typeface="ＭＳ ゴシック" charset="0"/>
              </a:rPr>
              <a:t>速乾性擦式手指消毒剤での手洗いでもよいです。</a:t>
            </a:r>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7" y="1226167"/>
            <a:ext cx="5279109"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59" name="Rectangle 5">
            <a:extLst>
              <a:ext uri="{FF2B5EF4-FFF2-40B4-BE49-F238E27FC236}">
                <a16:creationId xmlns:a16="http://schemas.microsoft.com/office/drawing/2014/main" id="{D05EB73C-4AEB-487F-BD1D-0F8A5F3CD3CE}"/>
              </a:ext>
            </a:extLst>
          </p:cNvPr>
          <p:cNvSpPr txBox="1">
            <a:spLocks noChangeArrowheads="1"/>
          </p:cNvSpPr>
          <p:nvPr/>
        </p:nvSpPr>
        <p:spPr bwMode="auto">
          <a:xfrm>
            <a:off x="937536" y="5244465"/>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準備③：手洗いをします</a:t>
            </a:r>
          </a:p>
        </p:txBody>
      </p:sp>
      <p:sp>
        <p:nvSpPr>
          <p:cNvPr id="60" name="角丸四角形 6">
            <a:extLst>
              <a:ext uri="{FF2B5EF4-FFF2-40B4-BE49-F238E27FC236}">
                <a16:creationId xmlns:a16="http://schemas.microsoft.com/office/drawing/2014/main" id="{CF306777-B51E-47C4-BFF0-C4A9319A427E}"/>
              </a:ext>
            </a:extLst>
          </p:cNvPr>
          <p:cNvSpPr/>
          <p:nvPr/>
        </p:nvSpPr>
        <p:spPr>
          <a:xfrm>
            <a:off x="937536" y="1774345"/>
            <a:ext cx="5279108" cy="1877961"/>
          </a:xfrm>
          <a:prstGeom prst="roundRect">
            <a:avLst/>
          </a:prstGeom>
          <a:noFill/>
          <a:ln w="28575" cap="flat" cmpd="sng" algn="ctr">
            <a:solidFill>
              <a:srgbClr val="FF860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179999" bIns="0" anchor="ctr" anchorCtr="0">
            <a:noAutofit/>
          </a:bodyPr>
          <a:lstStyle/>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栄養剤、湯冷まし、薬</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注入用フックあるいはスタンド、注入用ボトル</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シリンジ（注射器）</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薬用カップ、耐熱カップ、計量カップ</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時計（メトロノーム）</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a:p>
            <a:pPr>
              <a:lnSpc>
                <a:spcPct val="80000"/>
              </a:lnSpc>
              <a:spcAft>
                <a:spcPts val="599"/>
              </a:spcAft>
              <a:defRPr/>
            </a:pPr>
            <a:r>
              <a:rPr lang="ja-JP" altLang="en-US" sz="1600" dirty="0">
                <a:solidFill>
                  <a:schemeClr val="tx1"/>
                </a:solidFill>
                <a:latin typeface="Meiryo" panose="020B0604030504040204" pitchFamily="34" charset="-128"/>
                <a:ea typeface="Meiryo" panose="020B0604030504040204" pitchFamily="34" charset="-128"/>
                <a:cs typeface="ＭＳ ゴシック" charset="0"/>
              </a:rPr>
              <a:t>個別マニュアル（チェックカード）</a:t>
            </a:r>
            <a:endParaRPr lang="en-US" altLang="ja-JP" sz="1600" dirty="0">
              <a:solidFill>
                <a:schemeClr val="tx1"/>
              </a:solidFill>
              <a:latin typeface="Meiryo" panose="020B0604030504040204" pitchFamily="34" charset="-128"/>
              <a:ea typeface="Meiryo" panose="020B0604030504040204" pitchFamily="34" charset="-128"/>
              <a:cs typeface="ＭＳ ゴシック" charset="0"/>
            </a:endParaRP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3943205"/>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準備②：注入指示等を確認します</a:t>
            </a:r>
          </a:p>
        </p:txBody>
      </p:sp>
      <p:sp>
        <p:nvSpPr>
          <p:cNvPr id="62" name="Text Box 6">
            <a:extLst>
              <a:ext uri="{FF2B5EF4-FFF2-40B4-BE49-F238E27FC236}">
                <a16:creationId xmlns:a16="http://schemas.microsoft.com/office/drawing/2014/main" id="{D63EF926-F249-4F96-8895-3275F5510268}"/>
              </a:ext>
            </a:extLst>
          </p:cNvPr>
          <p:cNvSpPr txBox="1">
            <a:spLocks noChangeArrowheads="1"/>
          </p:cNvSpPr>
          <p:nvPr/>
        </p:nvSpPr>
        <p:spPr bwMode="auto">
          <a:xfrm>
            <a:off x="937535" y="4343314"/>
            <a:ext cx="5592476" cy="714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個別のマニュアル等で注入指示を確認します。</a:t>
            </a:r>
          </a:p>
          <a:p>
            <a:pPr marL="266677" indent="-266677">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保護者からの連絡帳で家庭の注入状況を確認します。</a:t>
            </a:r>
          </a:p>
        </p:txBody>
      </p:sp>
      <p:sp>
        <p:nvSpPr>
          <p:cNvPr id="63" name="円形吹き出し 9">
            <a:extLst>
              <a:ext uri="{FF2B5EF4-FFF2-40B4-BE49-F238E27FC236}">
                <a16:creationId xmlns:a16="http://schemas.microsoft.com/office/drawing/2014/main" id="{DA00FD20-6D43-4188-A10F-BC462EE1E9EC}"/>
              </a:ext>
            </a:extLst>
          </p:cNvPr>
          <p:cNvSpPr>
            <a:spLocks noChangeArrowheads="1"/>
          </p:cNvSpPr>
          <p:nvPr/>
        </p:nvSpPr>
        <p:spPr bwMode="auto">
          <a:xfrm>
            <a:off x="6878451" y="1226167"/>
            <a:ext cx="2346512" cy="1487157"/>
          </a:xfrm>
          <a:prstGeom prst="wedgeEllipseCallout">
            <a:avLst>
              <a:gd name="adj1" fmla="val -73654"/>
              <a:gd name="adj2" fmla="val 38119"/>
            </a:avLst>
          </a:prstGeom>
          <a:solidFill>
            <a:srgbClr val="92CFEE"/>
          </a:solidFill>
          <a:ln w="57150">
            <a:solidFill>
              <a:srgbClr val="0070C0"/>
            </a:solidFill>
            <a:miter lim="800000"/>
            <a:headEnd/>
            <a:tailEnd/>
          </a:ln>
          <a:effectLst>
            <a:outerShdw blurRad="40000" dist="20000" dir="5400000" rotWithShape="0">
              <a:srgbClr val="808080">
                <a:alpha val="37999"/>
              </a:srgbClr>
            </a:outerShdw>
          </a:effectLst>
        </p:spPr>
        <p:txBody>
          <a:bodyPr anchor="ctr"/>
          <a:lstStyle/>
          <a:p>
            <a:pPr algn="ctr" eaLnBrk="1" hangingPunct="1">
              <a:lnSpc>
                <a:spcPct val="150000"/>
              </a:lnSpc>
              <a:defRPr/>
            </a:pPr>
            <a:r>
              <a:rPr lang="ja-JP" altLang="en-US" b="1" spc="30" dirty="0">
                <a:solidFill>
                  <a:schemeClr val="dk1"/>
                </a:solidFill>
                <a:latin typeface="Meiryo" panose="020B0604030504040204" pitchFamily="34" charset="-128"/>
                <a:ea typeface="Meiryo" panose="020B0604030504040204" pitchFamily="34" charset="-128"/>
              </a:rPr>
              <a:t>清潔に乾燥</a:t>
            </a:r>
            <a:endParaRPr lang="en-US" altLang="ja-JP" b="1" spc="30" dirty="0">
              <a:solidFill>
                <a:schemeClr val="dk1"/>
              </a:solidFill>
              <a:latin typeface="Meiryo" panose="020B0604030504040204" pitchFamily="34" charset="-128"/>
              <a:ea typeface="Meiryo" panose="020B0604030504040204" pitchFamily="34" charset="-128"/>
            </a:endParaRPr>
          </a:p>
          <a:p>
            <a:pPr algn="ctr" eaLnBrk="1" hangingPunct="1">
              <a:lnSpc>
                <a:spcPct val="150000"/>
              </a:lnSpc>
              <a:defRPr/>
            </a:pPr>
            <a:r>
              <a:rPr lang="ja-JP" altLang="en-US" b="1" spc="30" dirty="0">
                <a:solidFill>
                  <a:schemeClr val="dk1"/>
                </a:solidFill>
                <a:latin typeface="Meiryo" panose="020B0604030504040204" pitchFamily="34" charset="-128"/>
                <a:ea typeface="Meiryo" panose="020B0604030504040204" pitchFamily="34" charset="-128"/>
              </a:rPr>
              <a:t>しているか？</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5" name="Rectangle 5">
            <a:extLst>
              <a:ext uri="{FF2B5EF4-FFF2-40B4-BE49-F238E27FC236}">
                <a16:creationId xmlns:a16="http://schemas.microsoft.com/office/drawing/2014/main" id="{58E0A320-3FA0-4FCE-9DBA-57275C490EF3}"/>
              </a:ext>
            </a:extLst>
          </p:cNvPr>
          <p:cNvSpPr txBox="1">
            <a:spLocks noChangeArrowheads="1"/>
          </p:cNvSpPr>
          <p:nvPr/>
        </p:nvSpPr>
        <p:spPr bwMode="auto">
          <a:xfrm>
            <a:off x="668342" y="5244465"/>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42" y="3943205"/>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60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ppt_x"/>
                                          </p:val>
                                        </p:tav>
                                        <p:tav tm="100000">
                                          <p:val>
                                            <p:strVal val="#ppt_x"/>
                                          </p:val>
                                        </p:tav>
                                      </p:tavLst>
                                    </p:anim>
                                    <p:anim calcmode="lin" valueType="num">
                                      <p:cBhvr additive="base">
                                        <p:cTn id="13" dur="500" fill="hold"/>
                                        <p:tgtEl>
                                          <p:spTgt spid="6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500" fill="hold"/>
                                        <p:tgtEl>
                                          <p:spTgt spid="61"/>
                                        </p:tgtEl>
                                        <p:attrNameLst>
                                          <p:attrName>ppt_x</p:attrName>
                                        </p:attrNameLst>
                                      </p:cBhvr>
                                      <p:tavLst>
                                        <p:tav tm="0">
                                          <p:val>
                                            <p:strVal val="#ppt_x"/>
                                          </p:val>
                                        </p:tav>
                                        <p:tav tm="100000">
                                          <p:val>
                                            <p:strVal val="#ppt_x"/>
                                          </p:val>
                                        </p:tav>
                                      </p:tavLst>
                                    </p:anim>
                                    <p:anim calcmode="lin" valueType="num">
                                      <p:cBhvr additive="base">
                                        <p:cTn id="23" dur="500" fill="hold"/>
                                        <p:tgtEl>
                                          <p:spTgt spid="61"/>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ppt_x"/>
                                          </p:val>
                                        </p:tav>
                                        <p:tav tm="100000">
                                          <p:val>
                                            <p:strVal val="#ppt_x"/>
                                          </p:val>
                                        </p:tav>
                                      </p:tavLst>
                                    </p:anim>
                                    <p:anim calcmode="lin" valueType="num">
                                      <p:cBhvr additive="base">
                                        <p:cTn id="2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500" fill="hold"/>
                                        <p:tgtEl>
                                          <p:spTgt spid="57"/>
                                        </p:tgtEl>
                                        <p:attrNameLst>
                                          <p:attrName>ppt_x</p:attrName>
                                        </p:attrNameLst>
                                      </p:cBhvr>
                                      <p:tavLst>
                                        <p:tav tm="0">
                                          <p:val>
                                            <p:strVal val="#ppt_x"/>
                                          </p:val>
                                        </p:tav>
                                        <p:tav tm="100000">
                                          <p:val>
                                            <p:strVal val="#ppt_x"/>
                                          </p:val>
                                        </p:tav>
                                      </p:tavLst>
                                    </p:anim>
                                    <p:anim calcmode="lin" valueType="num">
                                      <p:cBhvr additive="base">
                                        <p:cTn id="39" dur="500" fill="hold"/>
                                        <p:tgtEl>
                                          <p:spTgt spid="57"/>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500" fill="hold"/>
                                        <p:tgtEl>
                                          <p:spTgt spid="64"/>
                                        </p:tgtEl>
                                        <p:attrNameLst>
                                          <p:attrName>ppt_x</p:attrName>
                                        </p:attrNameLst>
                                      </p:cBhvr>
                                      <p:tavLst>
                                        <p:tav tm="0">
                                          <p:val>
                                            <p:strVal val="#ppt_x"/>
                                          </p:val>
                                        </p:tav>
                                        <p:tav tm="100000">
                                          <p:val>
                                            <p:strVal val="#ppt_x"/>
                                          </p:val>
                                        </p:tav>
                                      </p:tavLst>
                                    </p:anim>
                                    <p:anim calcmode="lin" valueType="num">
                                      <p:cBhvr additive="base">
                                        <p:cTn id="4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ppt_x"/>
                                          </p:val>
                                        </p:tav>
                                        <p:tav tm="100000">
                                          <p:val>
                                            <p:strVal val="#ppt_x"/>
                                          </p:val>
                                        </p:tav>
                                      </p:tavLst>
                                    </p:anim>
                                    <p:anim calcmode="lin" valueType="num">
                                      <p:cBhvr additive="base">
                                        <p:cTn id="5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500" fill="hold"/>
                                        <p:tgtEl>
                                          <p:spTgt spid="65"/>
                                        </p:tgtEl>
                                        <p:attrNameLst>
                                          <p:attrName>ppt_x</p:attrName>
                                        </p:attrNameLst>
                                      </p:cBhvr>
                                      <p:tavLst>
                                        <p:tav tm="0">
                                          <p:val>
                                            <p:strVal val="#ppt_x"/>
                                          </p:val>
                                        </p:tav>
                                        <p:tav tm="100000">
                                          <p:val>
                                            <p:strVal val="#ppt_x"/>
                                          </p:val>
                                        </p:tav>
                                      </p:tavLst>
                                    </p:anim>
                                    <p:anim calcmode="lin" valueType="num">
                                      <p:cBhvr additive="base">
                                        <p:cTn id="5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animBg="1"/>
      <p:bldP spid="60" grpId="0" animBg="1"/>
      <p:bldP spid="61" grpId="0" animBg="1"/>
      <p:bldP spid="62" grpId="0"/>
      <p:bldP spid="63" grpId="0" animBg="1"/>
      <p:bldP spid="64" grpId="0" animBg="1"/>
      <p:bldP spid="65" grpId="0" animBg="1"/>
      <p:bldP spid="6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6120000"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2061331"/>
            <a:ext cx="6120000"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手順②：呼吸や腹部</a:t>
            </a:r>
            <a:r>
              <a:rPr lang="ja-JP" altLang="en-US" sz="2000" b="1">
                <a:solidFill>
                  <a:srgbClr val="FFFFFF"/>
                </a:solidFill>
                <a:latin typeface="Meiryo" panose="020B0604030504040204" pitchFamily="34" charset="-128"/>
                <a:ea typeface="Meiryo" panose="020B0604030504040204" pitchFamily="34" charset="-128"/>
                <a:cs typeface="ＭＳ ゴシック" charset="0"/>
              </a:rPr>
              <a:t>の状態を確認</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し姿勢を整えます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42" y="2061331"/>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7" y="1285075"/>
            <a:ext cx="8336639" cy="1047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注入することを本人に伝え、本人の意思の表出を確認します。</a:t>
            </a:r>
          </a:p>
          <a:p>
            <a:pPr marL="266677" indent="-266677">
              <a:lnSpc>
                <a:spcPct val="130000"/>
              </a:lnSpc>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注入の準備をすることを伝えます。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7" y="2557606"/>
            <a:ext cx="8336639" cy="3982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pPr>
            <a:r>
              <a:rPr lang="ja-JP" altLang="en-US" sz="1499" b="1" dirty="0">
                <a:solidFill>
                  <a:srgbClr val="002060"/>
                </a:solidFill>
                <a:latin typeface="Meiryo" panose="020B0604030504040204" pitchFamily="34" charset="-128"/>
                <a:ea typeface="Meiryo" panose="020B0604030504040204" pitchFamily="34" charset="-128"/>
              </a:rPr>
              <a:t>呼吸状態が落ち着いているか？</a:t>
            </a:r>
          </a:p>
          <a:p>
            <a:pPr marL="266677" indent="-266677" algn="just">
              <a:lnSpc>
                <a:spcPct val="114000"/>
              </a:lnSpc>
              <a:buFont typeface="Wingdings" panose="05000000000000000000" pitchFamily="2" charset="2"/>
              <a:buChar char="l"/>
            </a:pPr>
            <a:r>
              <a:rPr lang="ja-JP" altLang="en-US" sz="1499" spc="-69" dirty="0">
                <a:latin typeface="Meiryo" panose="020B0604030504040204" pitchFamily="34" charset="-128"/>
                <a:ea typeface="Meiryo" panose="020B0604030504040204" pitchFamily="34" charset="-128"/>
              </a:rPr>
              <a:t>ゼロゼロ、ゼコゼコという喘鳴が強いままで注入を開始すると、注入の途中で咳込んだりしてトラブルになるので、姿勢の調節や吸引によって、たんのたまりが改善してから注入を始めます。</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上気道の狭窄による喘鳴や陥没呼吸が強いままで注入すると、注入したものが胃から食道に逆流しやすくなるので、姿勢を調節してリラックスさせます。</a:t>
            </a:r>
            <a:endParaRPr lang="en-US" altLang="ja-JP" sz="1499" dirty="0">
              <a:latin typeface="Meiryo" panose="020B0604030504040204" pitchFamily="34" charset="-128"/>
              <a:ea typeface="Meiryo" panose="020B0604030504040204" pitchFamily="34" charset="-128"/>
            </a:endParaRPr>
          </a:p>
          <a:p>
            <a:pPr marL="0" indent="0" algn="just">
              <a:lnSpc>
                <a:spcPct val="114000"/>
              </a:lnSpc>
              <a:spcBef>
                <a:spcPts val="599"/>
              </a:spcBef>
            </a:pPr>
            <a:r>
              <a:rPr lang="ja-JP" altLang="en-US" sz="1499" b="1" dirty="0">
                <a:solidFill>
                  <a:srgbClr val="002060"/>
                </a:solidFill>
                <a:latin typeface="Meiryo" panose="020B0604030504040204" pitchFamily="34" charset="-128"/>
                <a:ea typeface="Meiryo" panose="020B0604030504040204" pitchFamily="34" charset="-128"/>
              </a:rPr>
              <a:t>腹部が張っていないか？</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お腹が張っているときは気胞音を確認する前に前吸引を行います。</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温かくした手（手掌を擦り合わせて）で軽くさわってみて硬い感じで張っているときには特に慎重に考えます。</a:t>
            </a:r>
            <a:endParaRPr lang="en-US" altLang="ja-JP" sz="1499" dirty="0">
              <a:latin typeface="Meiryo" panose="020B0604030504040204" pitchFamily="34" charset="-128"/>
              <a:ea typeface="Meiryo" panose="020B0604030504040204" pitchFamily="34" charset="-128"/>
            </a:endParaRPr>
          </a:p>
          <a:p>
            <a:pPr marL="0" indent="0" algn="just">
              <a:lnSpc>
                <a:spcPct val="114000"/>
              </a:lnSpc>
              <a:spcBef>
                <a:spcPts val="599"/>
              </a:spcBef>
            </a:pPr>
            <a:r>
              <a:rPr lang="ja-JP" altLang="en-US" sz="1499" b="1" dirty="0">
                <a:solidFill>
                  <a:srgbClr val="002060"/>
                </a:solidFill>
                <a:latin typeface="Meiryo" panose="020B0604030504040204" pitchFamily="34" charset="-128"/>
                <a:ea typeface="Meiryo" panose="020B0604030504040204" pitchFamily="34" charset="-128"/>
              </a:rPr>
              <a:t>姿勢を整えます</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胃から食道への逆流を防ぎます。（上体を高く、側臥位や腹臥位など）</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緊張の亢進を抑制し、呼吸を楽にします。（抱っこ、腹臥位など）</a:t>
            </a:r>
            <a:endParaRPr lang="en-US" altLang="ja-JP" sz="1499" dirty="0">
              <a:latin typeface="Meiryo" panose="020B0604030504040204" pitchFamily="34" charset="-128"/>
              <a:ea typeface="Meiryo" panose="020B0604030504040204" pitchFamily="34" charset="-128"/>
            </a:endParaRPr>
          </a:p>
          <a:p>
            <a:pPr marL="0" indent="0" algn="just">
              <a:lnSpc>
                <a:spcPct val="114000"/>
              </a:lnSpc>
              <a:spcBef>
                <a:spcPts val="599"/>
              </a:spcBef>
            </a:pPr>
            <a:r>
              <a:rPr lang="ja-JP" altLang="en-US" sz="1499" b="1" dirty="0">
                <a:solidFill>
                  <a:srgbClr val="002060"/>
                </a:solidFill>
                <a:latin typeface="Meiryo" panose="020B0604030504040204" pitchFamily="34" charset="-128"/>
                <a:ea typeface="Meiryo" panose="020B0604030504040204" pitchFamily="34" charset="-128"/>
              </a:rPr>
              <a:t>注入前の状態の記録</a:t>
            </a:r>
          </a:p>
          <a:p>
            <a:pPr marL="266677" indent="-266677" algn="just">
              <a:lnSpc>
                <a:spcPct val="114000"/>
              </a:lnSpc>
              <a:buFont typeface="Wingdings" panose="05000000000000000000" pitchFamily="2" charset="2"/>
              <a:buChar char="l"/>
            </a:pPr>
            <a:r>
              <a:rPr lang="ja-JP" altLang="en-US" sz="1499" dirty="0">
                <a:latin typeface="Meiryo" panose="020B0604030504040204" pitchFamily="34" charset="-128"/>
                <a:ea typeface="Meiryo" panose="020B0604030504040204" pitchFamily="34" charset="-128"/>
              </a:rPr>
              <a:t>体温、心拍数、酸素飽和度、呼吸や腹部の状態などを記録しておきます。</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74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横たわる, 座る, 犬 が含まれている画像&#10;&#10;自動的に生成された説明">
            <a:extLst>
              <a:ext uri="{FF2B5EF4-FFF2-40B4-BE49-F238E27FC236}">
                <a16:creationId xmlns:a16="http://schemas.microsoft.com/office/drawing/2014/main" id="{0209B4BB-6B04-443E-B3C1-E12A5233D6AB}"/>
              </a:ext>
            </a:extLst>
          </p:cNvPr>
          <p:cNvPicPr>
            <a:picLocks noChangeAspect="1"/>
          </p:cNvPicPr>
          <p:nvPr/>
        </p:nvPicPr>
        <p:blipFill>
          <a:blip r:embed="rId3"/>
          <a:stretch>
            <a:fillRect/>
          </a:stretch>
        </p:blipFill>
        <p:spPr>
          <a:xfrm>
            <a:off x="4483443" y="3429002"/>
            <a:ext cx="4012420" cy="2400223"/>
          </a:xfrm>
          <a:prstGeom prst="rect">
            <a:avLst/>
          </a:prstGeom>
        </p:spPr>
      </p:pic>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1600" b="1" dirty="0">
                <a:solidFill>
                  <a:srgbClr val="FFFFFF"/>
                </a:solidFill>
                <a:latin typeface="Meiryo" panose="020B0604030504040204" pitchFamily="34" charset="-128"/>
                <a:ea typeface="Meiryo" panose="020B0604030504040204" pitchFamily="34" charset="-128"/>
                <a:cs typeface="ＭＳ ゴシック" charset="0"/>
              </a:rPr>
              <a:t>手順③：経鼻胃管の固定と経鼻胃管先端が胃内にあることを確認します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7" y="1364913"/>
            <a:ext cx="8336639" cy="2398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defRPr/>
            </a:pPr>
            <a:r>
              <a:rPr lang="ja-JP" altLang="en-US" sz="1499" b="1" dirty="0">
                <a:solidFill>
                  <a:srgbClr val="002060"/>
                </a:solidFill>
                <a:latin typeface="Meiryo" panose="020B0604030504040204" pitchFamily="34" charset="-128"/>
                <a:ea typeface="Meiryo" panose="020B0604030504040204" pitchFamily="34" charset="-128"/>
              </a:rPr>
              <a:t>経鼻胃管の固定位置</a:t>
            </a:r>
          </a:p>
          <a:p>
            <a:pPr marL="266677" indent="-266677" algn="just" defTabSz="914324">
              <a:lnSpc>
                <a:spcPct val="114000"/>
              </a:lnSpc>
              <a:buFont typeface="Wingdings" panose="05000000000000000000" pitchFamily="2" charset="2"/>
              <a:buChar char="l"/>
              <a:defRPr/>
            </a:pPr>
            <a:r>
              <a:rPr lang="ja-JP" altLang="en-US" sz="1499" dirty="0">
                <a:solidFill>
                  <a:prstClr val="black"/>
                </a:solidFill>
                <a:latin typeface="Meiryo" panose="020B0604030504040204" pitchFamily="34" charset="-128"/>
                <a:ea typeface="Meiryo" panose="020B0604030504040204" pitchFamily="34" charset="-128"/>
              </a:rPr>
              <a:t>経鼻胃管が絆創膏でしっかり固定されていて、経鼻胃管の鼻孔出口に付けられた印がずれていないか確認します。</a:t>
            </a:r>
          </a:p>
          <a:p>
            <a:pPr marL="0" indent="0" algn="just" defTabSz="914324">
              <a:lnSpc>
                <a:spcPct val="114000"/>
              </a:lnSpc>
              <a:spcBef>
                <a:spcPts val="599"/>
              </a:spcBef>
              <a:defRPr/>
            </a:pPr>
            <a:r>
              <a:rPr lang="ja-JP" altLang="en-US" sz="1499" b="1" dirty="0">
                <a:solidFill>
                  <a:srgbClr val="002060"/>
                </a:solidFill>
                <a:latin typeface="Meiryo" panose="020B0604030504040204" pitchFamily="34" charset="-128"/>
                <a:ea typeface="Meiryo" panose="020B0604030504040204" pitchFamily="34" charset="-128"/>
              </a:rPr>
              <a:t>空気注入音の確認</a:t>
            </a:r>
          </a:p>
          <a:p>
            <a:pPr marL="266677" indent="-266677" algn="just" defTabSz="914324">
              <a:lnSpc>
                <a:spcPct val="114000"/>
              </a:lnSpc>
              <a:buFont typeface="Wingdings" panose="05000000000000000000" pitchFamily="2" charset="2"/>
              <a:buChar char="l"/>
              <a:defRPr/>
            </a:pPr>
            <a:r>
              <a:rPr lang="ja-JP" altLang="en-US" sz="1499" dirty="0">
                <a:solidFill>
                  <a:prstClr val="black"/>
                </a:solidFill>
                <a:latin typeface="Meiryo" panose="020B0604030504040204" pitchFamily="34" charset="-128"/>
                <a:ea typeface="Meiryo" panose="020B0604030504040204" pitchFamily="34" charset="-128"/>
              </a:rPr>
              <a:t>あらかじめ空気を入れておいた</a:t>
            </a:r>
            <a:r>
              <a:rPr lang="en-US" altLang="ja-JP" sz="1499" dirty="0">
                <a:solidFill>
                  <a:prstClr val="black"/>
                </a:solidFill>
                <a:latin typeface="Meiryo" panose="020B0604030504040204" pitchFamily="34" charset="-128"/>
                <a:ea typeface="Meiryo" panose="020B0604030504040204" pitchFamily="34" charset="-128"/>
              </a:rPr>
              <a:t>10〜20ml</a:t>
            </a:r>
            <a:r>
              <a:rPr lang="ja-JP" altLang="en-US" sz="1499" dirty="0">
                <a:solidFill>
                  <a:prstClr val="black"/>
                </a:solidFill>
                <a:latin typeface="Meiryo" panose="020B0604030504040204" pitchFamily="34" charset="-128"/>
                <a:ea typeface="Meiryo" panose="020B0604030504040204" pitchFamily="34" charset="-128"/>
              </a:rPr>
              <a:t>の注射器を経鼻胃管に接続し、</a:t>
            </a:r>
          </a:p>
          <a:p>
            <a:pPr marL="266677" indent="-266677" algn="just" defTabSz="914324">
              <a:lnSpc>
                <a:spcPct val="114000"/>
              </a:lnSpc>
              <a:buFont typeface="Wingdings" panose="05000000000000000000" pitchFamily="2" charset="2"/>
              <a:buChar char="l"/>
              <a:defRPr/>
            </a:pPr>
            <a:r>
              <a:rPr lang="en-US" altLang="ja-JP" sz="1499" dirty="0">
                <a:solidFill>
                  <a:prstClr val="black"/>
                </a:solidFill>
                <a:latin typeface="Meiryo" panose="020B0604030504040204" pitchFamily="34" charset="-128"/>
                <a:ea typeface="Meiryo" panose="020B0604030504040204" pitchFamily="34" charset="-128"/>
              </a:rPr>
              <a:t>5〜10ml</a:t>
            </a:r>
            <a:r>
              <a:rPr lang="ja-JP" altLang="en-US" sz="1499" dirty="0">
                <a:solidFill>
                  <a:prstClr val="black"/>
                </a:solidFill>
                <a:latin typeface="Meiryo" panose="020B0604030504040204" pitchFamily="34" charset="-128"/>
                <a:ea typeface="Meiryo" panose="020B0604030504040204" pitchFamily="34" charset="-128"/>
              </a:rPr>
              <a:t>の空気をシュ一ッと速く入れ、空気が胃に入る音を</a:t>
            </a:r>
            <a:r>
              <a:rPr lang="ja-JP" altLang="en-US" sz="1499" u="sng" dirty="0">
                <a:solidFill>
                  <a:prstClr val="black"/>
                </a:solidFill>
                <a:latin typeface="Meiryo" panose="020B0604030504040204" pitchFamily="34" charset="-128"/>
                <a:ea typeface="Meiryo" panose="020B0604030504040204" pitchFamily="34" charset="-128"/>
              </a:rPr>
              <a:t>腹部</a:t>
            </a:r>
            <a:r>
              <a:rPr lang="en-US" altLang="ja-JP" sz="1499" u="sng" dirty="0">
                <a:solidFill>
                  <a:prstClr val="black"/>
                </a:solidFill>
                <a:latin typeface="Meiryo" panose="020B0604030504040204" pitchFamily="34" charset="-128"/>
                <a:ea typeface="Meiryo" panose="020B0604030504040204" pitchFamily="34" charset="-128"/>
              </a:rPr>
              <a:t>(</a:t>
            </a:r>
            <a:r>
              <a:rPr lang="ja-JP" altLang="en-US" sz="1499" u="sng" dirty="0">
                <a:solidFill>
                  <a:prstClr val="black"/>
                </a:solidFill>
                <a:latin typeface="Meiryo" panose="020B0604030504040204" pitchFamily="34" charset="-128"/>
                <a:ea typeface="Meiryo" panose="020B0604030504040204" pitchFamily="34" charset="-128"/>
              </a:rPr>
              <a:t>心窩部</a:t>
            </a:r>
            <a:r>
              <a:rPr lang="en-US" altLang="ja-JP" sz="1499" u="sng" dirty="0">
                <a:solidFill>
                  <a:prstClr val="black"/>
                </a:solidFill>
                <a:latin typeface="Meiryo" panose="020B0604030504040204" pitchFamily="34" charset="-128"/>
                <a:ea typeface="Meiryo" panose="020B0604030504040204" pitchFamily="34" charset="-128"/>
              </a:rPr>
              <a:t>)</a:t>
            </a:r>
            <a:r>
              <a:rPr lang="ja-JP" altLang="en-US" sz="1499" dirty="0">
                <a:solidFill>
                  <a:prstClr val="black"/>
                </a:solidFill>
                <a:latin typeface="Meiryo" panose="020B0604030504040204" pitchFamily="34" charset="-128"/>
                <a:ea typeface="Meiryo" panose="020B0604030504040204" pitchFamily="34" charset="-128"/>
              </a:rPr>
              <a:t>にあてた聴診器で確認します。</a:t>
            </a:r>
          </a:p>
        </p:txBody>
      </p:sp>
      <p:sp>
        <p:nvSpPr>
          <p:cNvPr id="9" name="テキスト ボックス 3">
            <a:extLst>
              <a:ext uri="{FF2B5EF4-FFF2-40B4-BE49-F238E27FC236}">
                <a16:creationId xmlns:a16="http://schemas.microsoft.com/office/drawing/2014/main" id="{D174B0C8-F80B-4BC9-B8E8-620F802FF37D}"/>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1" name="下矢印 8">
            <a:extLst>
              <a:ext uri="{FF2B5EF4-FFF2-40B4-BE49-F238E27FC236}">
                <a16:creationId xmlns:a16="http://schemas.microsoft.com/office/drawing/2014/main" id="{97B56415-012E-4235-89A2-FE8C57BA1FBC}"/>
              </a:ext>
            </a:extLst>
          </p:cNvPr>
          <p:cNvSpPr/>
          <p:nvPr/>
        </p:nvSpPr>
        <p:spPr>
          <a:xfrm rot="20252834">
            <a:off x="7392283" y="3126419"/>
            <a:ext cx="456319" cy="905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12" name="テキスト ボックス 4">
            <a:extLst>
              <a:ext uri="{FF2B5EF4-FFF2-40B4-BE49-F238E27FC236}">
                <a16:creationId xmlns:a16="http://schemas.microsoft.com/office/drawing/2014/main" id="{16CD2B55-1406-4101-8676-006EDE8EFF50}"/>
              </a:ext>
            </a:extLst>
          </p:cNvPr>
          <p:cNvSpPr txBox="1">
            <a:spLocks noChangeArrowheads="1"/>
          </p:cNvSpPr>
          <p:nvPr/>
        </p:nvSpPr>
        <p:spPr bwMode="auto">
          <a:xfrm>
            <a:off x="996397" y="5883966"/>
            <a:ext cx="4377360" cy="259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defRPr/>
            </a:pPr>
            <a:r>
              <a:rPr lang="en-US" altLang="ja-JP" sz="1400" b="1" dirty="0">
                <a:solidFill>
                  <a:prstClr val="black"/>
                </a:solidFill>
                <a:latin typeface="Meiryo" panose="020B0604030504040204" pitchFamily="34" charset="-128"/>
                <a:ea typeface="Meiryo" panose="020B0604030504040204" pitchFamily="34" charset="-128"/>
              </a:rPr>
              <a:t>【</a:t>
            </a:r>
            <a:r>
              <a:rPr lang="ja-JP" altLang="en-US" sz="1400" b="1" dirty="0">
                <a:solidFill>
                  <a:prstClr val="black"/>
                </a:solidFill>
                <a:latin typeface="Meiryo" panose="020B0604030504040204" pitchFamily="34" charset="-128"/>
                <a:ea typeface="Meiryo" panose="020B0604030504040204" pitchFamily="34" charset="-128"/>
              </a:rPr>
              <a:t>２人用聴診器</a:t>
            </a:r>
            <a:r>
              <a:rPr lang="en-US" altLang="ja-JP" sz="1400" b="1" dirty="0">
                <a:solidFill>
                  <a:prstClr val="black"/>
                </a:solidFill>
                <a:latin typeface="Meiryo" panose="020B0604030504040204" pitchFamily="34" charset="-128"/>
                <a:ea typeface="Meiryo" panose="020B0604030504040204" pitchFamily="34" charset="-128"/>
              </a:rPr>
              <a:t>】</a:t>
            </a:r>
            <a:r>
              <a:rPr lang="ja-JP" altLang="en-US" sz="1400" dirty="0">
                <a:solidFill>
                  <a:prstClr val="black"/>
                </a:solidFill>
                <a:latin typeface="Meiryo" panose="020B0604030504040204" pitchFamily="34" charset="-128"/>
                <a:ea typeface="Meiryo" panose="020B0604030504040204" pitchFamily="34" charset="-128"/>
              </a:rPr>
              <a:t>同じ部位に当てて２人で同時に確認</a:t>
            </a:r>
          </a:p>
        </p:txBody>
      </p:sp>
      <p:pic>
        <p:nvPicPr>
          <p:cNvPr id="13" name="図 12">
            <a:extLst>
              <a:ext uri="{FF2B5EF4-FFF2-40B4-BE49-F238E27FC236}">
                <a16:creationId xmlns:a16="http://schemas.microsoft.com/office/drawing/2014/main" id="{5DE0D082-22E0-4402-A16A-BC00C80492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392548" y="3103255"/>
            <a:ext cx="2400222" cy="3051712"/>
          </a:xfrm>
          <a:prstGeom prst="rect">
            <a:avLst/>
          </a:prstGeom>
        </p:spPr>
      </p:pic>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手順④：注入前の胃内容を確認します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7" y="1404766"/>
            <a:ext cx="8336639" cy="4168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defTabSz="914324">
              <a:spcAft>
                <a:spcPts val="599"/>
              </a:spcAft>
              <a:defRPr/>
            </a:pPr>
            <a:r>
              <a:rPr lang="ja-JP" altLang="en-US" sz="1499" b="1" dirty="0">
                <a:solidFill>
                  <a:srgbClr val="002060"/>
                </a:solidFill>
                <a:latin typeface="Meiryo" panose="020B0604030504040204" pitchFamily="34" charset="-128"/>
                <a:ea typeface="Meiryo" panose="020B0604030504040204" pitchFamily="34" charset="-128"/>
              </a:rPr>
              <a:t>前吸引</a:t>
            </a:r>
            <a:r>
              <a:rPr lang="en-US" altLang="ja-JP" sz="1499" b="1" dirty="0">
                <a:solidFill>
                  <a:srgbClr val="002060"/>
                </a:solidFill>
                <a:latin typeface="Meiryo" panose="020B0604030504040204" pitchFamily="34" charset="-128"/>
                <a:ea typeface="Meiryo" panose="020B0604030504040204" pitchFamily="34" charset="-128"/>
              </a:rPr>
              <a:t>:</a:t>
            </a:r>
            <a:r>
              <a:rPr lang="ja-JP" altLang="en-US" sz="1499" b="1" dirty="0">
                <a:solidFill>
                  <a:srgbClr val="002060"/>
                </a:solidFill>
                <a:latin typeface="Meiryo" panose="020B0604030504040204" pitchFamily="34" charset="-128"/>
                <a:ea typeface="Meiryo" panose="020B0604030504040204" pitchFamily="34" charset="-128"/>
              </a:rPr>
              <a:t>経鼻胃管に注射器をつけて胃内容を吸引します</a:t>
            </a:r>
            <a:br>
              <a:rPr lang="en-US" altLang="ja-JP" sz="1499" b="1" dirty="0">
                <a:solidFill>
                  <a:srgbClr val="002060"/>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（胃壁を傷つけないよう無理のない力でゆっくり引きます）</a:t>
            </a:r>
          </a:p>
          <a:p>
            <a:pPr marL="266677" indent="-266677" defTabSz="914324">
              <a:spcBef>
                <a:spcPts val="599"/>
              </a:spcBef>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空腹のはずなのに栄養剤や胃液が多量に引けてくる</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→胃や腸の調子が悪い。</a:t>
            </a:r>
          </a:p>
          <a:p>
            <a:pPr marL="266677" indent="-266677" defTabSz="914324">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褐色の液が引かれる</a:t>
            </a:r>
            <a:r>
              <a:rPr lang="en-US" altLang="ja-JP" sz="1499" dirty="0">
                <a:solidFill>
                  <a:srgbClr val="0070C0"/>
                </a:solidFill>
                <a:latin typeface="Meiryo" panose="020B0604030504040204" pitchFamily="34" charset="-128"/>
                <a:ea typeface="Meiryo" panose="020B0604030504040204" pitchFamily="34" charset="-128"/>
              </a:rPr>
              <a:t>《</a:t>
            </a:r>
            <a:r>
              <a:rPr lang="ja-JP" altLang="en-US" sz="1499" dirty="0">
                <a:solidFill>
                  <a:srgbClr val="0070C0"/>
                </a:solidFill>
                <a:latin typeface="Meiryo" panose="020B0604030504040204" pitchFamily="34" charset="-128"/>
                <a:ea typeface="Meiryo" panose="020B0604030504040204" pitchFamily="34" charset="-128"/>
              </a:rPr>
              <a:t>血液は胃酸と反応して褐色になる</a:t>
            </a:r>
            <a:r>
              <a:rPr lang="en-US" altLang="ja-JP" sz="1499" dirty="0">
                <a:solidFill>
                  <a:srgbClr val="0070C0"/>
                </a:solidFill>
                <a:latin typeface="Meiryo" panose="020B0604030504040204" pitchFamily="34" charset="-128"/>
                <a:ea typeface="Meiryo" panose="020B0604030504040204" pitchFamily="34" charset="-128"/>
              </a:rPr>
              <a:t>》</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→胃からの出血、または逆流性食道炎による食道からの出血。</a:t>
            </a:r>
          </a:p>
          <a:p>
            <a:pPr marL="266677" indent="-266677" defTabSz="914324">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黄色の液が引ける</a:t>
            </a:r>
            <a:r>
              <a:rPr lang="en-US" altLang="ja-JP" sz="1499" dirty="0">
                <a:solidFill>
                  <a:srgbClr val="0070C0"/>
                </a:solidFill>
                <a:latin typeface="Meiryo" panose="020B0604030504040204" pitchFamily="34" charset="-128"/>
                <a:ea typeface="Meiryo" panose="020B0604030504040204" pitchFamily="34" charset="-128"/>
              </a:rPr>
              <a:t>《</a:t>
            </a:r>
            <a:r>
              <a:rPr lang="ja-JP" altLang="en-US" sz="1499" dirty="0">
                <a:solidFill>
                  <a:srgbClr val="0070C0"/>
                </a:solidFill>
                <a:latin typeface="Meiryo" panose="020B0604030504040204" pitchFamily="34" charset="-128"/>
                <a:ea typeface="Meiryo" panose="020B0604030504040204" pitchFamily="34" charset="-128"/>
              </a:rPr>
              <a:t>胆汁を含む腸液が胃に逆流している</a:t>
            </a:r>
            <a:r>
              <a:rPr lang="en-US" altLang="ja-JP" sz="1499" dirty="0">
                <a:solidFill>
                  <a:srgbClr val="0070C0"/>
                </a:solidFill>
                <a:latin typeface="Meiryo" panose="020B0604030504040204" pitchFamily="34" charset="-128"/>
                <a:ea typeface="Meiryo" panose="020B0604030504040204" pitchFamily="34" charset="-128"/>
              </a:rPr>
              <a:t>》</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→腸の動きが悪い。</a:t>
            </a:r>
          </a:p>
          <a:p>
            <a:pPr marL="266677" indent="-266677" defTabSz="914324">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空気が多量に引ける</a:t>
            </a:r>
            <a:r>
              <a:rPr lang="en-US" altLang="ja-JP" sz="1499" dirty="0">
                <a:solidFill>
                  <a:srgbClr val="0070C0"/>
                </a:solidFill>
                <a:latin typeface="Meiryo" panose="020B0604030504040204" pitchFamily="34" charset="-128"/>
                <a:ea typeface="Meiryo" panose="020B0604030504040204" pitchFamily="34" charset="-128"/>
              </a:rPr>
              <a:t>《</a:t>
            </a:r>
            <a:r>
              <a:rPr lang="ja-JP" altLang="en-US" sz="1499" dirty="0">
                <a:solidFill>
                  <a:srgbClr val="0070C0"/>
                </a:solidFill>
                <a:latin typeface="Meiryo" panose="020B0604030504040204" pitchFamily="34" charset="-128"/>
                <a:ea typeface="Meiryo" panose="020B0604030504040204" pitchFamily="34" charset="-128"/>
              </a:rPr>
              <a:t>空気を多量に飲み込んでいる</a:t>
            </a:r>
            <a:r>
              <a:rPr lang="en-US" altLang="ja-JP" sz="1499" dirty="0">
                <a:solidFill>
                  <a:srgbClr val="0070C0"/>
                </a:solidFill>
                <a:latin typeface="Meiryo" panose="020B0604030504040204" pitchFamily="34" charset="-128"/>
                <a:ea typeface="Meiryo" panose="020B0604030504040204" pitchFamily="34" charset="-128"/>
              </a:rPr>
              <a:t>》</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→引けるだけ引いておく。いつもより多い時は体調が悪いサイン。</a:t>
            </a:r>
          </a:p>
          <a:p>
            <a:pPr marL="266677" indent="-266677" defTabSz="914324">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無限に空気が引けてくる</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→経鼻胃管が口に抜けてきているかもしれない</a:t>
            </a:r>
            <a:r>
              <a:rPr lang="en-US" altLang="ja-JP" sz="1499" dirty="0">
                <a:solidFill>
                  <a:prstClr val="black"/>
                </a:solidFill>
                <a:latin typeface="Meiryo" panose="020B0604030504040204" pitchFamily="34" charset="-128"/>
                <a:ea typeface="Meiryo" panose="020B0604030504040204" pitchFamily="34" charset="-128"/>
              </a:rPr>
              <a:t>‥</a:t>
            </a:r>
            <a:r>
              <a:rPr lang="ja-JP" altLang="en-US" sz="1499" dirty="0">
                <a:solidFill>
                  <a:prstClr val="black"/>
                </a:solidFill>
                <a:latin typeface="Meiryo" panose="020B0604030504040204" pitchFamily="34" charset="-128"/>
                <a:ea typeface="Meiryo" panose="020B0604030504040204" pitchFamily="34" charset="-128"/>
              </a:rPr>
              <a:t>。</a:t>
            </a:r>
          </a:p>
          <a:p>
            <a:pPr marL="266677" indent="-266677" defTabSz="914324">
              <a:spcAft>
                <a:spcPts val="599"/>
              </a:spcAft>
              <a:buFont typeface="Wingdings" panose="05000000000000000000" pitchFamily="2" charset="2"/>
              <a:buChar char="l"/>
              <a:defRPr/>
            </a:pPr>
            <a:r>
              <a:rPr lang="ja-JP" altLang="en-US" sz="1499" dirty="0">
                <a:solidFill>
                  <a:srgbClr val="0070C0"/>
                </a:solidFill>
                <a:latin typeface="Meiryo" panose="020B0604030504040204" pitchFamily="34" charset="-128"/>
                <a:ea typeface="Meiryo" panose="020B0604030504040204" pitchFamily="34" charset="-128"/>
              </a:rPr>
              <a:t>腹部が張っているのに何も出てこない</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→姿勢を変えて引くと、液や空気がかなり出てくることもあります。</a:t>
            </a:r>
            <a:br>
              <a:rPr lang="en-US" altLang="ja-JP" sz="1499" dirty="0">
                <a:solidFill>
                  <a:prstClr val="black"/>
                </a:solidFill>
                <a:latin typeface="Meiryo" panose="020B0604030504040204" pitchFamily="34" charset="-128"/>
                <a:ea typeface="Meiryo" panose="020B0604030504040204" pitchFamily="34" charset="-128"/>
              </a:rPr>
            </a:br>
            <a:r>
              <a:rPr lang="ja-JP" altLang="en-US" sz="1499" dirty="0">
                <a:solidFill>
                  <a:prstClr val="black"/>
                </a:solidFill>
                <a:latin typeface="Meiryo" panose="020B0604030504040204" pitchFamily="34" charset="-128"/>
                <a:ea typeface="Meiryo" panose="020B0604030504040204" pitchFamily="34" charset="-128"/>
              </a:rPr>
              <a:t>　　　　　　　　　　→経鼻胃管が胃に届いていない可能性もあります。</a:t>
            </a:r>
          </a:p>
        </p:txBody>
      </p:sp>
      <p:sp>
        <p:nvSpPr>
          <p:cNvPr id="9" name="テキスト ボックス 3">
            <a:extLst>
              <a:ext uri="{FF2B5EF4-FFF2-40B4-BE49-F238E27FC236}">
                <a16:creationId xmlns:a16="http://schemas.microsoft.com/office/drawing/2014/main" id="{D174B0C8-F80B-4BC9-B8E8-620F802FF37D}"/>
              </a:ext>
            </a:extLst>
          </p:cNvPr>
          <p:cNvSpPr txBox="1">
            <a:spLocks noChangeArrowheads="1"/>
          </p:cNvSpPr>
          <p:nvPr/>
        </p:nvSpPr>
        <p:spPr bwMode="auto">
          <a:xfrm>
            <a:off x="681040" y="6226234"/>
            <a:ext cx="8593136" cy="261610"/>
          </a:xfrm>
          <a:prstGeom prst="rect">
            <a:avLst/>
          </a:prstGeom>
          <a:solidFill>
            <a:srgbClr val="FF9400"/>
          </a:solidFill>
          <a:ln w="9525">
            <a:solidFill>
              <a:srgbClr val="F69240"/>
            </a:solidFill>
            <a:miter lim="800000"/>
            <a:headEnd/>
            <a:tailEnd/>
          </a:ln>
          <a:effectLst/>
        </p:spPr>
        <p:txBody>
          <a:bodyPr wrap="square" bIns="0" anchor="ctr" anchorCtr="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37931725" indent="-37474525">
              <a:defRPr kumimoji="1" sz="2400">
                <a:solidFill>
                  <a:schemeClr val="tx1"/>
                </a:solidFill>
                <a:latin typeface="Arial" panose="020B0604020202020204" pitchFamily="34" charset="0"/>
                <a:ea typeface="ＭＳ Ｐ明朝" panose="02020600040205080304" pitchFamily="18" charset="-128"/>
              </a:defRPr>
            </a:lvl2pPr>
            <a:lvl3pPr>
              <a:defRPr kumimoji="1" sz="2400">
                <a:solidFill>
                  <a:schemeClr val="tx1"/>
                </a:solidFill>
                <a:latin typeface="Arial" panose="020B0604020202020204" pitchFamily="34" charset="0"/>
                <a:ea typeface="ＭＳ Ｐ明朝" panose="02020600040205080304" pitchFamily="18" charset="-128"/>
              </a:defRPr>
            </a:lvl3pPr>
            <a:lvl4pPr>
              <a:defRPr kumimoji="1" sz="2400">
                <a:solidFill>
                  <a:schemeClr val="tx1"/>
                </a:solidFill>
                <a:latin typeface="Arial" panose="020B0604020202020204" pitchFamily="34" charset="0"/>
                <a:ea typeface="ＭＳ Ｐ明朝" panose="02020600040205080304" pitchFamily="18" charset="-128"/>
              </a:defRPr>
            </a:lvl4pPr>
            <a:lvl5pPr>
              <a:defRPr kumimoji="1" sz="2400">
                <a:solidFill>
                  <a:schemeClr val="tx1"/>
                </a:solidFill>
                <a:latin typeface="Arial" panose="020B0604020202020204" pitchFamily="34" charset="0"/>
                <a:ea typeface="ＭＳ Ｐ明朝" panose="02020600040205080304" pitchFamily="18" charset="-128"/>
              </a:defRPr>
            </a:lvl5pPr>
            <a:lvl6pPr marL="4572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9144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13716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1828800" fontAlgn="base">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sz="1400" b="1" dirty="0">
                <a:solidFill>
                  <a:srgbClr val="FFFFFF"/>
                </a:solidFill>
                <a:latin typeface="メイリオ" panose="020B0604030504040204" pitchFamily="50" charset="-128"/>
                <a:ea typeface="メイリオ" panose="020B0604030504040204" pitchFamily="50" charset="-128"/>
              </a:rPr>
              <a:t>この手技は看護師等が行います。</a:t>
            </a:r>
          </a:p>
        </p:txBody>
      </p:sp>
      <p:sp>
        <p:nvSpPr>
          <p:cNvPr id="14" name="テキスト ボックス 13">
            <a:extLst>
              <a:ext uri="{FF2B5EF4-FFF2-40B4-BE49-F238E27FC236}">
                <a16:creationId xmlns:a16="http://schemas.microsoft.com/office/drawing/2014/main" id="{1BE31E73-B49C-45DE-9EA2-0E68E34B1075}"/>
              </a:ext>
            </a:extLst>
          </p:cNvPr>
          <p:cNvSpPr txBox="1">
            <a:spLocks noChangeArrowheads="1"/>
          </p:cNvSpPr>
          <p:nvPr/>
        </p:nvSpPr>
        <p:spPr bwMode="auto">
          <a:xfrm>
            <a:off x="704850" y="5519915"/>
            <a:ext cx="8569326" cy="584775"/>
          </a:xfrm>
          <a:prstGeom prst="rect">
            <a:avLst/>
          </a:prstGeom>
          <a:solidFill>
            <a:srgbClr val="FFC000"/>
          </a:solidFill>
          <a:ln w="9525">
            <a:noFill/>
            <a:miter lim="800000"/>
            <a:headEnd/>
            <a:tailEnd/>
          </a:ln>
          <a:effectLst/>
        </p:spPr>
        <p:txBody>
          <a:bodyPr wrap="square">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dirty="0">
                <a:solidFill>
                  <a:srgbClr val="000000"/>
                </a:solidFill>
                <a:latin typeface="Meiryo" panose="020B0604030504040204" pitchFamily="34" charset="-128"/>
                <a:ea typeface="Meiryo" panose="020B0604030504040204" pitchFamily="34" charset="-128"/>
              </a:rPr>
              <a:t>前吸引に異常が認められた場合には、保護者に相談するか、主治医からあらかじめ受けておいた指示に従い、注入内容の変更や注入を中止します。</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969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P spid="1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7F2ECE-F195-4F5E-A2F9-2D1AE048DD48}"/>
              </a:ext>
            </a:extLst>
          </p:cNvPr>
          <p:cNvPicPr>
            <a:picLocks noChangeAspect="1"/>
          </p:cNvPicPr>
          <p:nvPr/>
        </p:nvPicPr>
        <p:blipFill rotWithShape="1">
          <a:blip r:embed="rId3"/>
          <a:srcRect l="7426"/>
          <a:stretch/>
        </p:blipFill>
        <p:spPr>
          <a:xfrm>
            <a:off x="668339" y="3936999"/>
            <a:ext cx="2827376" cy="2640044"/>
          </a:xfrm>
          <a:prstGeom prst="rect">
            <a:avLst/>
          </a:prstGeom>
        </p:spPr>
      </p:pic>
      <p:grpSp>
        <p:nvGrpSpPr>
          <p:cNvPr id="21" name="図形グループ 15">
            <a:extLst>
              <a:ext uri="{FF2B5EF4-FFF2-40B4-BE49-F238E27FC236}">
                <a16:creationId xmlns:a16="http://schemas.microsoft.com/office/drawing/2014/main" id="{2E359AD1-1787-4C10-9AF0-7DE004380CD8}"/>
              </a:ext>
            </a:extLst>
          </p:cNvPr>
          <p:cNvGrpSpPr>
            <a:grpSpLocks/>
          </p:cNvGrpSpPr>
          <p:nvPr/>
        </p:nvGrpSpPr>
        <p:grpSpPr bwMode="auto">
          <a:xfrm>
            <a:off x="5290882" y="4011136"/>
            <a:ext cx="1436134" cy="1556012"/>
            <a:chOff x="7164388" y="3138488"/>
            <a:chExt cx="1534061" cy="1662112"/>
          </a:xfrm>
        </p:grpSpPr>
        <p:pic>
          <p:nvPicPr>
            <p:cNvPr id="22" name="Picture 10" descr="no10-4チェンバー">
              <a:extLst>
                <a:ext uri="{FF2B5EF4-FFF2-40B4-BE49-F238E27FC236}">
                  <a16:creationId xmlns:a16="http://schemas.microsoft.com/office/drawing/2014/main" id="{0F838A45-5056-41D8-BE25-76A620451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138488"/>
              <a:ext cx="785812"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 Box 10">
              <a:extLst>
                <a:ext uri="{FF2B5EF4-FFF2-40B4-BE49-F238E27FC236}">
                  <a16:creationId xmlns:a16="http://schemas.microsoft.com/office/drawing/2014/main" id="{31821636-088F-4664-BD56-683DEE00909E}"/>
                </a:ext>
              </a:extLst>
            </p:cNvPr>
            <p:cNvSpPr txBox="1">
              <a:spLocks noChangeArrowheads="1"/>
            </p:cNvSpPr>
            <p:nvPr/>
          </p:nvSpPr>
          <p:spPr bwMode="auto">
            <a:xfrm>
              <a:off x="7658736" y="3936927"/>
              <a:ext cx="1039713" cy="32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en-US" altLang="ja-JP" sz="1400" dirty="0">
                  <a:solidFill>
                    <a:prstClr val="black"/>
                  </a:solidFill>
                  <a:latin typeface="Meiryo" panose="020B0604030504040204" pitchFamily="34" charset="-128"/>
                  <a:ea typeface="Meiryo" panose="020B0604030504040204" pitchFamily="34" charset="-128"/>
                </a:rPr>
                <a:t>1/3</a:t>
              </a:r>
              <a:r>
                <a:rPr lang="ja-JP" altLang="en-US" sz="1400" dirty="0">
                  <a:solidFill>
                    <a:prstClr val="black"/>
                  </a:solidFill>
                  <a:latin typeface="Meiryo" panose="020B0604030504040204" pitchFamily="34" charset="-128"/>
                  <a:ea typeface="Meiryo" panose="020B0604030504040204" pitchFamily="34" charset="-128"/>
                </a:rPr>
                <a:t>～</a:t>
              </a:r>
              <a:r>
                <a:rPr lang="en-US" altLang="ja-JP" sz="1400" dirty="0">
                  <a:solidFill>
                    <a:prstClr val="black"/>
                  </a:solidFill>
                  <a:latin typeface="Meiryo" panose="020B0604030504040204" pitchFamily="34" charset="-128"/>
                  <a:ea typeface="Meiryo" panose="020B0604030504040204" pitchFamily="34" charset="-128"/>
                </a:rPr>
                <a:t>1/2</a:t>
              </a:r>
            </a:p>
          </p:txBody>
        </p:sp>
      </p:grpSp>
      <p:pic>
        <p:nvPicPr>
          <p:cNvPr id="25" name="Picture 9" descr="no10-2親指で押しつぶす">
            <a:extLst>
              <a:ext uri="{FF2B5EF4-FFF2-40B4-BE49-F238E27FC236}">
                <a16:creationId xmlns:a16="http://schemas.microsoft.com/office/drawing/2014/main" id="{546855CC-3405-4FDC-B394-A9AD737F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431" y="4298050"/>
            <a:ext cx="1368425" cy="135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プレースホルダー 1">
            <a:extLst>
              <a:ext uri="{FF2B5EF4-FFF2-40B4-BE49-F238E27FC236}">
                <a16:creationId xmlns:a16="http://schemas.microsoft.com/office/drawing/2014/main" id="{8D42077D-D721-4659-9963-0DBF926BE5C5}"/>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手順⑤：栄養剤を用意し注入ボトルに入れ滴下筒に適量を満たします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9" y="1469178"/>
            <a:ext cx="8336639" cy="56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25000"/>
              </a:lnSpc>
              <a:spcAft>
                <a:spcPts val="599"/>
              </a:spcAft>
              <a:defRPr/>
            </a:pPr>
            <a:r>
              <a:rPr lang="ja-JP" altLang="en-US" sz="1600" b="1" dirty="0">
                <a:solidFill>
                  <a:srgbClr val="002060"/>
                </a:solidFill>
                <a:latin typeface="Meiryo" panose="020B0604030504040204" pitchFamily="34" charset="-128"/>
                <a:ea typeface="Meiryo" panose="020B0604030504040204" pitchFamily="34" charset="-128"/>
              </a:rPr>
              <a:t>前吸引の内容や量に応じて、指示書の通りに栄養剤や湯を定量し調合します。必要であれば体温程度に温めます。</a:t>
            </a:r>
            <a:endParaRPr lang="ja-JP" altLang="en-US" sz="1600" dirty="0">
              <a:solidFill>
                <a:prstClr val="black"/>
              </a:solidFill>
              <a:latin typeface="Meiryo" panose="020B0604030504040204" pitchFamily="34" charset="-128"/>
              <a:ea typeface="Meiryo" panose="020B0604030504040204" pitchFamily="34" charset="-128"/>
            </a:endParaRPr>
          </a:p>
        </p:txBody>
      </p:sp>
      <p:pic>
        <p:nvPicPr>
          <p:cNvPr id="11" name="Picture 8" descr="no10-1_クレンメ操作">
            <a:extLst>
              <a:ext uri="{FF2B5EF4-FFF2-40B4-BE49-F238E27FC236}">
                <a16:creationId xmlns:a16="http://schemas.microsoft.com/office/drawing/2014/main" id="{7F8BDB7A-0017-4D39-A191-3AC690BDE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232" y="2181130"/>
            <a:ext cx="1521043" cy="165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6">
            <a:extLst>
              <a:ext uri="{FF2B5EF4-FFF2-40B4-BE49-F238E27FC236}">
                <a16:creationId xmlns:a16="http://schemas.microsoft.com/office/drawing/2014/main" id="{1F9AA809-EBA3-4B2A-A73D-AA297B8367E4}"/>
              </a:ext>
            </a:extLst>
          </p:cNvPr>
          <p:cNvSpPr txBox="1">
            <a:spLocks noChangeArrowheads="1"/>
          </p:cNvSpPr>
          <p:nvPr/>
        </p:nvSpPr>
        <p:spPr bwMode="auto">
          <a:xfrm>
            <a:off x="2180908" y="2371421"/>
            <a:ext cx="5849895" cy="103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defRPr/>
            </a:pPr>
            <a:r>
              <a:rPr lang="ja-JP" altLang="en-US" sz="1600" b="1" dirty="0">
                <a:solidFill>
                  <a:srgbClr val="002060"/>
                </a:solidFill>
                <a:latin typeface="Meiryo" panose="020B0604030504040204" pitchFamily="34" charset="-128"/>
                <a:ea typeface="Meiryo" panose="020B0604030504040204" pitchFamily="34" charset="-128"/>
              </a:rPr>
              <a:t>注入用ボトルをスタンドにかけ、クレンメを閉じます。</a:t>
            </a:r>
          </a:p>
          <a:p>
            <a:pPr marL="0" indent="0" algn="just" defTabSz="914324">
              <a:lnSpc>
                <a:spcPct val="114000"/>
              </a:lnSpc>
              <a:defRPr/>
            </a:pPr>
            <a:r>
              <a:rPr lang="ja-JP" altLang="en-US" sz="1600" dirty="0">
                <a:solidFill>
                  <a:prstClr val="black"/>
                </a:solidFill>
                <a:latin typeface="Meiryo" panose="020B0604030504040204" pitchFamily="34" charset="-128"/>
                <a:ea typeface="Meiryo" panose="020B0604030504040204" pitchFamily="34" charset="-128"/>
              </a:rPr>
              <a:t>栄養チューブの先端が汚れないようにスタンドにかけます。</a:t>
            </a:r>
          </a:p>
          <a:p>
            <a:pPr marL="0" indent="0" algn="just" defTabSz="914324">
              <a:lnSpc>
                <a:spcPct val="114000"/>
              </a:lnSpc>
              <a:defRPr/>
            </a:pPr>
            <a:r>
              <a:rPr lang="ja-JP" altLang="en-US" sz="1600" dirty="0">
                <a:solidFill>
                  <a:prstClr val="black"/>
                </a:solidFill>
                <a:latin typeface="Meiryo" panose="020B0604030504040204" pitchFamily="34" charset="-128"/>
                <a:ea typeface="Meiryo" panose="020B0604030504040204" pitchFamily="34" charset="-128"/>
              </a:rPr>
              <a:t>クレンメを操作しやすい位置に動かしクレンメを閉じます。</a:t>
            </a:r>
          </a:p>
        </p:txBody>
      </p:sp>
      <p:sp>
        <p:nvSpPr>
          <p:cNvPr id="18" name="Text Box 6">
            <a:extLst>
              <a:ext uri="{FF2B5EF4-FFF2-40B4-BE49-F238E27FC236}">
                <a16:creationId xmlns:a16="http://schemas.microsoft.com/office/drawing/2014/main" id="{C30257C6-A08D-4F9C-8C59-B645AB562FA1}"/>
              </a:ext>
            </a:extLst>
          </p:cNvPr>
          <p:cNvSpPr txBox="1">
            <a:spLocks noChangeArrowheads="1"/>
          </p:cNvSpPr>
          <p:nvPr/>
        </p:nvSpPr>
        <p:spPr bwMode="auto">
          <a:xfrm>
            <a:off x="968256" y="3936998"/>
            <a:ext cx="4026174" cy="55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defRPr/>
            </a:pPr>
            <a:r>
              <a:rPr lang="ja-JP" altLang="en-US" sz="1600" b="1" dirty="0">
                <a:solidFill>
                  <a:srgbClr val="002060"/>
                </a:solidFill>
                <a:latin typeface="Meiryo" panose="020B0604030504040204" pitchFamily="34" charset="-128"/>
                <a:ea typeface="Meiryo" panose="020B0604030504040204" pitchFamily="34" charset="-128"/>
              </a:rPr>
              <a:t>調合した栄養剤を注入ボトルに入れます。</a:t>
            </a:r>
            <a:endParaRPr lang="ja-JP" altLang="en-US" sz="1600" dirty="0">
              <a:solidFill>
                <a:prstClr val="black"/>
              </a:solidFill>
              <a:latin typeface="Meiryo" panose="020B0604030504040204" pitchFamily="34" charset="-128"/>
              <a:ea typeface="Meiryo" panose="020B0604030504040204" pitchFamily="34" charset="-128"/>
            </a:endParaRPr>
          </a:p>
        </p:txBody>
      </p:sp>
      <p:sp>
        <p:nvSpPr>
          <p:cNvPr id="19" name="Text Box 6">
            <a:extLst>
              <a:ext uri="{FF2B5EF4-FFF2-40B4-BE49-F238E27FC236}">
                <a16:creationId xmlns:a16="http://schemas.microsoft.com/office/drawing/2014/main" id="{35AA1B0D-00E0-4B0C-8271-7DD0A04D1890}"/>
              </a:ext>
            </a:extLst>
          </p:cNvPr>
          <p:cNvSpPr txBox="1">
            <a:spLocks noChangeArrowheads="1"/>
          </p:cNvSpPr>
          <p:nvPr/>
        </p:nvSpPr>
        <p:spPr bwMode="auto">
          <a:xfrm>
            <a:off x="3680741" y="5655362"/>
            <a:ext cx="3220278" cy="994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defRPr/>
            </a:pPr>
            <a:r>
              <a:rPr lang="ja-JP" altLang="en-US" sz="1600" b="1" dirty="0">
                <a:solidFill>
                  <a:srgbClr val="002060"/>
                </a:solidFill>
                <a:latin typeface="Meiryo" panose="020B0604030504040204" pitchFamily="34" charset="-128"/>
                <a:ea typeface="Meiryo" panose="020B0604030504040204" pitchFamily="34" charset="-128"/>
              </a:rPr>
              <a:t>滴下筒（ドリップチェンバー）を押してその中に栄養剤を適量（</a:t>
            </a:r>
            <a:r>
              <a:rPr lang="en-US" altLang="ja-JP" sz="1600" b="1" dirty="0">
                <a:solidFill>
                  <a:srgbClr val="002060"/>
                </a:solidFill>
                <a:latin typeface="Meiryo" panose="020B0604030504040204" pitchFamily="34" charset="-128"/>
                <a:ea typeface="Meiryo" panose="020B0604030504040204" pitchFamily="34" charset="-128"/>
              </a:rPr>
              <a:t>1/3〜1/2</a:t>
            </a:r>
            <a:r>
              <a:rPr lang="ja-JP" altLang="en-US" sz="1600" b="1" dirty="0">
                <a:solidFill>
                  <a:srgbClr val="002060"/>
                </a:solidFill>
                <a:latin typeface="Meiryo" panose="020B0604030504040204" pitchFamily="34" charset="-128"/>
                <a:ea typeface="Meiryo" panose="020B0604030504040204" pitchFamily="34" charset="-128"/>
              </a:rPr>
              <a:t>）満たします。</a:t>
            </a:r>
          </a:p>
        </p:txBody>
      </p:sp>
      <p:pic>
        <p:nvPicPr>
          <p:cNvPr id="20" name="図 8">
            <a:extLst>
              <a:ext uri="{FF2B5EF4-FFF2-40B4-BE49-F238E27FC236}">
                <a16:creationId xmlns:a16="http://schemas.microsoft.com/office/drawing/2014/main" id="{8E1935A5-398F-4A0D-B46E-3D3A532953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6756" y="3429000"/>
            <a:ext cx="2037421"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674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15" grpId="0"/>
      <p:bldP spid="17" grpId="0"/>
      <p:bldP spid="18" grpId="0"/>
      <p:bldP spid="1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手順⑥：栄養チューブの先端まで栄養剤を満たします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7" y="2656419"/>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手順⑦：栄養チューブと経鼻胃管をつなぎます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42" y="2656419"/>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eaLnBrk="1" hangingPunct="1">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7" y="1324833"/>
            <a:ext cx="8336639" cy="1140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nSpc>
                <a:spcPct val="125000"/>
              </a:lnSpc>
              <a:spcAft>
                <a:spcPts val="599"/>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栄養チューブの先端をきれいなコップや計量カップに入れ、栄養チューブのクレンメを開け、栄養チューブに調合した栄養剤を満たします。</a:t>
            </a:r>
            <a:endParaRPr lang="en-US" altLang="ja-JP" sz="1600" dirty="0">
              <a:latin typeface="Meiryo" panose="020B0604030504040204" pitchFamily="34" charset="-128"/>
              <a:ea typeface="Meiryo" panose="020B0604030504040204" pitchFamily="34" charset="-128"/>
            </a:endParaRPr>
          </a:p>
          <a:p>
            <a:pPr marL="266677" indent="-266677">
              <a:lnSpc>
                <a:spcPct val="125000"/>
              </a:lnSpc>
              <a:spcAft>
                <a:spcPts val="599"/>
              </a:spcAft>
              <a:buFont typeface="Wingdings" panose="05000000000000000000" pitchFamily="2" charset="2"/>
              <a:buChar char="l"/>
            </a:pPr>
            <a:r>
              <a:rPr lang="ja-JP" altLang="en-US" sz="1600" dirty="0">
                <a:latin typeface="Meiryo" panose="020B0604030504040204" pitchFamily="34" charset="-128"/>
                <a:ea typeface="Meiryo" panose="020B0604030504040204" pitchFamily="34" charset="-128"/>
              </a:rPr>
              <a:t>栄養チューブの先端まで栄養剤が満たされたら、栄養チューブのクレンメを閉めます。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7" y="3152697"/>
            <a:ext cx="8336639" cy="82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gn="just">
              <a:lnSpc>
                <a:spcPct val="125000"/>
              </a:lnSpc>
              <a:spcAft>
                <a:spcPts val="599"/>
              </a:spcAft>
              <a:buFont typeface="Wingdings" panose="05000000000000000000" pitchFamily="2" charset="2"/>
              <a:buChar char="l"/>
            </a:pPr>
            <a:r>
              <a:rPr lang="ja-JP" altLang="en-US" sz="1600" spc="-150" dirty="0">
                <a:latin typeface="Meiryo" panose="020B0604030504040204" pitchFamily="34" charset="-128"/>
                <a:ea typeface="Meiryo" panose="020B0604030504040204" pitchFamily="34" charset="-128"/>
              </a:rPr>
              <a:t>注入中に接続部からの液漏れをおこさないよう、接続はしっかり行います。</a:t>
            </a:r>
          </a:p>
          <a:p>
            <a:pPr marL="266677" indent="-266677" algn="just">
              <a:lnSpc>
                <a:spcPct val="125000"/>
              </a:lnSpc>
              <a:spcAft>
                <a:spcPts val="599"/>
              </a:spcAft>
              <a:buFont typeface="Wingdings" panose="05000000000000000000" pitchFamily="2" charset="2"/>
              <a:buChar char="l"/>
            </a:pPr>
            <a:r>
              <a:rPr lang="ja-JP" altLang="en-US" sz="1600" spc="-150" dirty="0">
                <a:latin typeface="Meiryo" panose="020B0604030504040204" pitchFamily="34" charset="-128"/>
                <a:ea typeface="Meiryo" panose="020B0604030504040204" pitchFamily="34" charset="-128"/>
              </a:rPr>
              <a:t>接続操作の際に、経鼻胃管を引っ張らないように注意します。</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309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29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A4A84DFF-9341-41BF-87E0-06D70DDDA93A}"/>
              </a:ext>
            </a:extLst>
          </p:cNvPr>
          <p:cNvSpPr/>
          <p:nvPr/>
        </p:nvSpPr>
        <p:spPr>
          <a:xfrm>
            <a:off x="6540848" y="1649813"/>
            <a:ext cx="2733329" cy="250928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1" name="Picture 13" descr="no10-1_クレンメ操作">
            <a:extLst>
              <a:ext uri="{FF2B5EF4-FFF2-40B4-BE49-F238E27FC236}">
                <a16:creationId xmlns:a16="http://schemas.microsoft.com/office/drawing/2014/main" id="{1988DC48-2A8B-4490-9912-E26B2667AD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85" b="93654" l="9833" r="93096">
                        <a14:foregroundMark x1="36402" y1="56923" x2="36402" y2="56923"/>
                        <a14:foregroundMark x1="35774" y1="45385" x2="35774" y2="45385"/>
                        <a14:foregroundMark x1="48954" y1="74615" x2="48954" y2="74615"/>
                        <a14:foregroundMark x1="48326" y1="75769" x2="48326" y2="75769"/>
                        <a14:foregroundMark x1="48954" y1="75769" x2="59205" y2="94038"/>
                        <a14:foregroundMark x1="93305" y1="65192" x2="89749" y2="77308"/>
                        <a14:foregroundMark x1="14226" y1="7885" x2="22594" y2="23462"/>
                      </a14:backgroundRemoval>
                    </a14:imgEffect>
                  </a14:imgLayer>
                </a14:imgProps>
              </a:ext>
              <a:ext uri="{28A0092B-C50C-407E-A947-70E740481C1C}">
                <a14:useLocalDpi xmlns:a14="http://schemas.microsoft.com/office/drawing/2010/main" val="0"/>
              </a:ext>
            </a:extLst>
          </a:blip>
          <a:srcRect/>
          <a:stretch>
            <a:fillRect/>
          </a:stretch>
        </p:blipFill>
        <p:spPr bwMode="auto">
          <a:xfrm>
            <a:off x="7011929" y="1852683"/>
            <a:ext cx="1886632" cy="2051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3" descr="正常な滴下滴下停止">
            <a:extLst>
              <a:ext uri="{FF2B5EF4-FFF2-40B4-BE49-F238E27FC236}">
                <a16:creationId xmlns:a16="http://schemas.microsoft.com/office/drawing/2014/main" id="{7E0EFF4E-44E2-4817-BA30-4D83FE4C1F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1470"/>
          <a:stretch/>
        </p:blipFill>
        <p:spPr bwMode="auto">
          <a:xfrm>
            <a:off x="6797093" y="4203741"/>
            <a:ext cx="796543" cy="1886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AutoShape 11">
            <a:extLst>
              <a:ext uri="{FF2B5EF4-FFF2-40B4-BE49-F238E27FC236}">
                <a16:creationId xmlns:a16="http://schemas.microsoft.com/office/drawing/2014/main" id="{4ABA2236-F31D-4DFA-BAB2-1FA294F6C2B5}"/>
              </a:ext>
            </a:extLst>
          </p:cNvPr>
          <p:cNvSpPr>
            <a:spLocks noChangeArrowheads="1"/>
          </p:cNvSpPr>
          <p:nvPr/>
        </p:nvSpPr>
        <p:spPr bwMode="auto">
          <a:xfrm>
            <a:off x="6514479" y="6107240"/>
            <a:ext cx="1354828" cy="359051"/>
          </a:xfrm>
          <a:prstGeom prst="flowChartTerminator">
            <a:avLst/>
          </a:prstGeom>
          <a:solidFill>
            <a:schemeClr val="accent6">
              <a:lumMod val="75000"/>
            </a:schemeClr>
          </a:solidFill>
          <a:ln w="28575">
            <a:noFill/>
            <a:miter lim="800000"/>
            <a:headEnd/>
            <a:tailEnd/>
          </a:ln>
        </p:spPr>
        <p:txBody>
          <a:bodyPr tIns="36000" bIns="0" anchor="ctr">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b="1" dirty="0">
                <a:solidFill>
                  <a:schemeClr val="bg1"/>
                </a:solidFill>
                <a:latin typeface="Meiryo" panose="020B0604030504040204" pitchFamily="34" charset="-128"/>
                <a:ea typeface="Meiryo" panose="020B0604030504040204" pitchFamily="34" charset="-128"/>
              </a:rPr>
              <a:t>適切な滴下</a:t>
            </a:r>
          </a:p>
        </p:txBody>
      </p:sp>
      <p:sp>
        <p:nvSpPr>
          <p:cNvPr id="34" name="AutoShape 12">
            <a:extLst>
              <a:ext uri="{FF2B5EF4-FFF2-40B4-BE49-F238E27FC236}">
                <a16:creationId xmlns:a16="http://schemas.microsoft.com/office/drawing/2014/main" id="{E71E4373-3E04-4E6B-9771-D49CFA2DE392}"/>
              </a:ext>
            </a:extLst>
          </p:cNvPr>
          <p:cNvSpPr>
            <a:spLocks noChangeArrowheads="1"/>
          </p:cNvSpPr>
          <p:nvPr/>
        </p:nvSpPr>
        <p:spPr bwMode="auto">
          <a:xfrm>
            <a:off x="7945714" y="6107240"/>
            <a:ext cx="1354828" cy="359051"/>
          </a:xfrm>
          <a:prstGeom prst="flowChartTerminator">
            <a:avLst/>
          </a:prstGeom>
          <a:solidFill>
            <a:schemeClr val="accent6">
              <a:lumMod val="75000"/>
            </a:schemeClr>
          </a:solidFill>
          <a:ln w="28575">
            <a:noFill/>
            <a:miter lim="800000"/>
            <a:headEnd/>
            <a:tailEnd/>
          </a:ln>
        </p:spPr>
        <p:txBody>
          <a:bodyPr tIns="36000" bIns="0" anchor="ctr">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eaLnBrk="1" hangingPunct="1"/>
            <a:r>
              <a:rPr lang="ja-JP" altLang="en-US" sz="1600" b="1" dirty="0">
                <a:solidFill>
                  <a:schemeClr val="bg1"/>
                </a:solidFill>
                <a:latin typeface="Meiryo" panose="020B0604030504040204" pitchFamily="34" charset="-128"/>
                <a:ea typeface="Meiryo" panose="020B0604030504040204" pitchFamily="34" charset="-128"/>
              </a:rPr>
              <a:t>滴下停止</a:t>
            </a:r>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手順⑧：クレンメをゆっくり緩めて滴下を開始します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6" name="テキスト ボックス 15">
            <a:extLst>
              <a:ext uri="{FF2B5EF4-FFF2-40B4-BE49-F238E27FC236}">
                <a16:creationId xmlns:a16="http://schemas.microsoft.com/office/drawing/2014/main" id="{B45DC031-6D43-49E4-B966-01BFAE849BF7}"/>
              </a:ext>
            </a:extLst>
          </p:cNvPr>
          <p:cNvSpPr txBox="1">
            <a:spLocks noChangeArrowheads="1"/>
          </p:cNvSpPr>
          <p:nvPr/>
        </p:nvSpPr>
        <p:spPr bwMode="auto">
          <a:xfrm>
            <a:off x="1015206" y="4943061"/>
            <a:ext cx="5306083" cy="1546639"/>
          </a:xfrm>
          <a:prstGeom prst="rect">
            <a:avLst/>
          </a:prstGeom>
          <a:solidFill>
            <a:srgbClr val="FFEFBD"/>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wrap="square" rIns="179999" bIns="0" anchor="ctr" anchorCtr="0">
            <a:noAutofit/>
          </a:bodyPr>
          <a:lstStyle>
            <a:lvl1pPr marL="342900" indent="-342900">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65091" indent="-265091" algn="just">
              <a:spcAft>
                <a:spcPts val="599"/>
              </a:spcAft>
              <a:buFont typeface="Wingdings" panose="05000000000000000000" pitchFamily="2" charset="2"/>
              <a:buChar char="l"/>
              <a:defRPr/>
            </a:pPr>
            <a:r>
              <a:rPr lang="ja-JP" altLang="en-US" sz="1600" spc="-51" dirty="0">
                <a:solidFill>
                  <a:srgbClr val="000000"/>
                </a:solidFill>
                <a:latin typeface="Meiryo" panose="020B0604030504040204" pitchFamily="34" charset="-128"/>
                <a:ea typeface="Meiryo" panose="020B0604030504040204" pitchFamily="34" charset="-128"/>
              </a:rPr>
              <a:t>注入の速度が速いと、胃食道逆流による嘔吐や喘鳴・呼吸障害をおこしたり、ダンピング症状（下痢や頻脈）をおこすことがあるので適切な速さで注入します。</a:t>
            </a:r>
            <a:endParaRPr lang="en-US" altLang="ja-JP" sz="1600" spc="-51" dirty="0">
              <a:solidFill>
                <a:srgbClr val="000000"/>
              </a:solidFill>
              <a:latin typeface="Meiryo" panose="020B0604030504040204" pitchFamily="34" charset="-128"/>
              <a:ea typeface="Meiryo" panose="020B0604030504040204" pitchFamily="34" charset="-128"/>
            </a:endParaRPr>
          </a:p>
          <a:p>
            <a:pPr marL="265091" indent="-265091" algn="just">
              <a:spcAft>
                <a:spcPts val="599"/>
              </a:spcAft>
              <a:buFont typeface="Wingdings" panose="05000000000000000000" pitchFamily="2" charset="2"/>
              <a:buChar char="l"/>
              <a:defRPr/>
            </a:pPr>
            <a:r>
              <a:rPr lang="ja-JP" altLang="en-US" sz="1600" dirty="0">
                <a:solidFill>
                  <a:srgbClr val="000000"/>
                </a:solidFill>
                <a:latin typeface="Meiryo" panose="020B0604030504040204" pitchFamily="34" charset="-128"/>
                <a:ea typeface="Meiryo" panose="020B0604030504040204" pitchFamily="34" charset="-128"/>
              </a:rPr>
              <a:t>体位によって注入速度が変わるので体位を整えた後には必ず滴下速度を確認しましょう。</a:t>
            </a: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19" y="1585637"/>
            <a:ext cx="653255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18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注入を開始することを本人に伝えます。</a:t>
            </a:r>
            <a:r>
              <a:rPr lang="en-US" altLang="ja-JP" dirty="0">
                <a:solidFill>
                  <a:srgbClr val="002060"/>
                </a:solidFill>
                <a:latin typeface="Meiryo" panose="020B0604030504040204" pitchFamily="34" charset="-128"/>
                <a:ea typeface="Meiryo" panose="020B0604030504040204" pitchFamily="34" charset="-128"/>
              </a:rPr>
              <a:t>『</a:t>
            </a:r>
            <a:r>
              <a:rPr lang="ja-JP" altLang="en-US" dirty="0">
                <a:solidFill>
                  <a:srgbClr val="002060"/>
                </a:solidFill>
                <a:latin typeface="Meiryo" panose="020B0604030504040204" pitchFamily="34" charset="-128"/>
                <a:ea typeface="Meiryo" panose="020B0604030504040204" pitchFamily="34" charset="-128"/>
              </a:rPr>
              <a:t>いただきます</a:t>
            </a:r>
            <a:r>
              <a:rPr lang="en-US" altLang="ja-JP" dirty="0">
                <a:solidFill>
                  <a:srgbClr val="002060"/>
                </a:solidFill>
                <a:latin typeface="Meiryo" panose="020B0604030504040204" pitchFamily="34" charset="-128"/>
                <a:ea typeface="Meiryo" panose="020B0604030504040204" pitchFamily="34" charset="-128"/>
              </a:rPr>
              <a:t>』</a:t>
            </a:r>
          </a:p>
        </p:txBody>
      </p:sp>
      <p:sp>
        <p:nvSpPr>
          <p:cNvPr id="27" name="テキスト ボックス 26">
            <a:extLst>
              <a:ext uri="{FF2B5EF4-FFF2-40B4-BE49-F238E27FC236}">
                <a16:creationId xmlns:a16="http://schemas.microsoft.com/office/drawing/2014/main" id="{F4ED339B-29BF-46EC-9454-3680B1704F26}"/>
              </a:ext>
            </a:extLst>
          </p:cNvPr>
          <p:cNvSpPr txBox="1">
            <a:spLocks noChangeArrowheads="1"/>
          </p:cNvSpPr>
          <p:nvPr/>
        </p:nvSpPr>
        <p:spPr bwMode="auto">
          <a:xfrm>
            <a:off x="931619" y="2202954"/>
            <a:ext cx="56092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spcAft>
                <a:spcPts val="2401"/>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栄養チューブのクレンメをゆっくりと緩めます。</a:t>
            </a:r>
            <a:endParaRPr lang="en-US" altLang="ja-JP" dirty="0">
              <a:solidFill>
                <a:srgbClr val="00206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200472A-49B2-4F93-9664-8C847AC56025}"/>
              </a:ext>
            </a:extLst>
          </p:cNvPr>
          <p:cNvSpPr txBox="1">
            <a:spLocks noChangeArrowheads="1"/>
          </p:cNvSpPr>
          <p:nvPr/>
        </p:nvSpPr>
        <p:spPr bwMode="auto">
          <a:xfrm>
            <a:off x="931619" y="2821512"/>
            <a:ext cx="5609228" cy="1243417"/>
          </a:xfrm>
          <a:prstGeom prst="rect">
            <a:avLst/>
          </a:prstGeom>
          <a:noFill/>
          <a:ln>
            <a:noFill/>
          </a:ln>
        </p:spPr>
        <p:txBody>
          <a:bodyPr wrap="none">
            <a:sp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fontAlgn="base">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fontAlgn="base">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fontAlgn="base">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marL="342872" indent="-342872">
              <a:lnSpc>
                <a:spcPct val="110000"/>
              </a:lnSpc>
              <a:buFont typeface="Wingdings" charset="2"/>
              <a:buChar char="u"/>
              <a:defRPr/>
            </a:pPr>
            <a:r>
              <a:rPr lang="ja-JP" altLang="en-US" sz="1800" dirty="0">
                <a:solidFill>
                  <a:srgbClr val="002060"/>
                </a:solidFill>
                <a:latin typeface="Meiryo" panose="020B0604030504040204" pitchFamily="34" charset="-128"/>
                <a:ea typeface="Meiryo" panose="020B0604030504040204" pitchFamily="34" charset="-128"/>
                <a:cs typeface="ＭＳ ゴシック" charset="0"/>
              </a:rPr>
              <a:t>ドリップチェンバーの滴下で注入速度を調節して</a:t>
            </a:r>
          </a:p>
          <a:p>
            <a:pPr>
              <a:lnSpc>
                <a:spcPct val="11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　　　　医師から指示された速度にします。</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a:lnSpc>
                <a:spcPct val="110000"/>
              </a:lnSpc>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　　　</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１</a:t>
            </a:r>
            <a:r>
              <a:rPr lang="en-US" sz="1600" dirty="0">
                <a:solidFill>
                  <a:srgbClr val="000000"/>
                </a:solidFill>
                <a:latin typeface="Meiryo" panose="020B0604030504040204" pitchFamily="34" charset="-128"/>
                <a:ea typeface="Meiryo" panose="020B0604030504040204" pitchFamily="34" charset="-128"/>
                <a:cs typeface="ＭＳ ゴシック" charset="0"/>
              </a:rPr>
              <a:t>分間に</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60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秒で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滴→１</a:t>
            </a:r>
            <a:r>
              <a:rPr lang="en-US" sz="1600" dirty="0">
                <a:solidFill>
                  <a:srgbClr val="000000"/>
                </a:solidFill>
                <a:latin typeface="Meiryo" panose="020B0604030504040204" pitchFamily="34" charset="-128"/>
                <a:ea typeface="Meiryo" panose="020B0604030504040204" pitchFamily="34" charset="-128"/>
                <a:cs typeface="ＭＳ ゴシック" charset="0"/>
              </a:rPr>
              <a:t>時間で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200ml』</a:t>
            </a:r>
          </a:p>
          <a:p>
            <a:pPr>
              <a:lnSpc>
                <a:spcPct val="110000"/>
              </a:lnSpc>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　　　</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１分間に</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90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10</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秒で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15</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滴→１時間で</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300ml』</a:t>
            </a:r>
          </a:p>
        </p:txBody>
      </p:sp>
      <p:sp>
        <p:nvSpPr>
          <p:cNvPr id="29" name="テキスト ボックス 28">
            <a:extLst>
              <a:ext uri="{FF2B5EF4-FFF2-40B4-BE49-F238E27FC236}">
                <a16:creationId xmlns:a16="http://schemas.microsoft.com/office/drawing/2014/main" id="{3F3A43F2-938A-4BB4-9970-8E714CFDA759}"/>
              </a:ext>
            </a:extLst>
          </p:cNvPr>
          <p:cNvSpPr txBox="1">
            <a:spLocks noChangeArrowheads="1"/>
          </p:cNvSpPr>
          <p:nvPr/>
        </p:nvSpPr>
        <p:spPr bwMode="auto">
          <a:xfrm>
            <a:off x="931618" y="4314151"/>
            <a:ext cx="3531736" cy="397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10000"/>
              </a:lnSpc>
              <a:spcAft>
                <a:spcPts val="599"/>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注入開始時刻を記録します。</a:t>
            </a:r>
            <a:endParaRPr lang="en-US" altLang="ja-JP" dirty="0">
              <a:solidFill>
                <a:srgbClr val="002060"/>
              </a:solidFill>
              <a:latin typeface="Meiryo" panose="020B0604030504040204" pitchFamily="34" charset="-128"/>
              <a:ea typeface="Meiryo" panose="020B0604030504040204" pitchFamily="34" charset="-128"/>
            </a:endParaRPr>
          </a:p>
        </p:txBody>
      </p:sp>
      <p:pic>
        <p:nvPicPr>
          <p:cNvPr id="35" name="Picture 13" descr="正常な滴下滴下停止">
            <a:extLst>
              <a:ext uri="{FF2B5EF4-FFF2-40B4-BE49-F238E27FC236}">
                <a16:creationId xmlns:a16="http://schemas.microsoft.com/office/drawing/2014/main" id="{F86070C5-BACE-41B9-B32C-379708647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288" r="7182"/>
          <a:stretch/>
        </p:blipFill>
        <p:spPr bwMode="auto">
          <a:xfrm>
            <a:off x="8151475" y="4203741"/>
            <a:ext cx="796543" cy="1886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778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8" grpId="0" animBg="1"/>
      <p:bldP spid="64" grpId="0" animBg="1"/>
      <p:bldP spid="16" grpId="0" animBg="1"/>
      <p:bldP spid="26" grpId="0"/>
      <p:bldP spid="27" grpId="0"/>
      <p:bldP spid="28" grpId="0"/>
      <p:bldP spid="2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67858EE-C523-4822-A3EE-6C72203F1D83}"/>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手順⑨：注入中の状態を観察します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nvGrpSpPr>
          <p:cNvPr id="3" name="グループ化 2">
            <a:extLst>
              <a:ext uri="{FF2B5EF4-FFF2-40B4-BE49-F238E27FC236}">
                <a16:creationId xmlns:a16="http://schemas.microsoft.com/office/drawing/2014/main" id="{59E98802-0774-4F38-87CF-93CA575E9247}"/>
              </a:ext>
            </a:extLst>
          </p:cNvPr>
          <p:cNvGrpSpPr/>
          <p:nvPr/>
        </p:nvGrpSpPr>
        <p:grpSpPr>
          <a:xfrm>
            <a:off x="704852" y="1561963"/>
            <a:ext cx="8569324" cy="5060415"/>
            <a:chOff x="-212543" y="908638"/>
            <a:chExt cx="9734206" cy="5748311"/>
          </a:xfrm>
        </p:grpSpPr>
        <p:sp>
          <p:nvSpPr>
            <p:cNvPr id="17" name="角丸四角形 3">
              <a:extLst>
                <a:ext uri="{FF2B5EF4-FFF2-40B4-BE49-F238E27FC236}">
                  <a16:creationId xmlns:a16="http://schemas.microsoft.com/office/drawing/2014/main" id="{26D51EF2-2AF5-4276-A517-4D4B0EDF79F9}"/>
                </a:ext>
              </a:extLst>
            </p:cNvPr>
            <p:cNvSpPr/>
            <p:nvPr/>
          </p:nvSpPr>
          <p:spPr>
            <a:xfrm>
              <a:off x="2155901" y="4673085"/>
              <a:ext cx="3723497" cy="1351893"/>
            </a:xfrm>
            <a:prstGeom prst="roundRect">
              <a:avLst/>
            </a:prstGeom>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wrap="non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経鼻胃管の先が食道やのどに</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上ってきている可能性がある</a:t>
              </a:r>
            </a:p>
            <a:p>
              <a:pP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経鼻胃管の位置の再確認を！</a:t>
              </a:r>
            </a:p>
          </p:txBody>
        </p:sp>
        <p:sp>
          <p:nvSpPr>
            <p:cNvPr id="18" name="角丸四角形 4">
              <a:extLst>
                <a:ext uri="{FF2B5EF4-FFF2-40B4-BE49-F238E27FC236}">
                  <a16:creationId xmlns:a16="http://schemas.microsoft.com/office/drawing/2014/main" id="{3A7FB4DB-21E8-4AE9-B067-BDABA7E55796}"/>
                </a:ext>
              </a:extLst>
            </p:cNvPr>
            <p:cNvSpPr/>
            <p:nvPr/>
          </p:nvSpPr>
          <p:spPr>
            <a:xfrm>
              <a:off x="6032573" y="4464213"/>
              <a:ext cx="3318553" cy="1769645"/>
            </a:xfrm>
            <a:prstGeom prst="roundRect">
              <a:avLst/>
            </a:prstGeom>
            <a:solidFill>
              <a:srgbClr val="D9D9D9"/>
            </a:solidFill>
            <a:ln/>
          </p:spPr>
          <p:style>
            <a:lnRef idx="0">
              <a:schemeClr val="accent5"/>
            </a:lnRef>
            <a:fillRef idx="3">
              <a:schemeClr val="accent5"/>
            </a:fillRef>
            <a:effectRef idx="3">
              <a:schemeClr val="accent5"/>
            </a:effectRef>
            <a:fontRef idx="minor">
              <a:schemeClr val="lt1"/>
            </a:fontRef>
          </p:style>
          <p:txBody>
            <a:bodyPr wrap="squar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ct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注入を一時中止し</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姿勢を整えて</a:t>
              </a:r>
            </a:p>
            <a:p>
              <a:pPr algn="ctr" defTabSz="914324">
                <a:lnSpc>
                  <a:spcPct val="120000"/>
                </a:lnSpc>
                <a:defRPr/>
              </a:pPr>
              <a:r>
                <a:rPr lang="ja-JP" altLang="en-US" sz="1800" dirty="0">
                  <a:solidFill>
                    <a:srgbClr val="000000"/>
                  </a:solidFill>
                  <a:latin typeface="Meiryo" panose="020B0604030504040204" pitchFamily="34" charset="-128"/>
                  <a:ea typeface="Meiryo" panose="020B0604030504040204" pitchFamily="34" charset="-128"/>
                  <a:cs typeface="ＭＳ ゴシック" charset="0"/>
                </a:rPr>
                <a:t>落ち着くまで様子をみる</a:t>
              </a:r>
              <a:endParaRPr lang="en-US" altLang="ja-JP" sz="18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19" name="AutoShape 11">
              <a:extLst>
                <a:ext uri="{FF2B5EF4-FFF2-40B4-BE49-F238E27FC236}">
                  <a16:creationId xmlns:a16="http://schemas.microsoft.com/office/drawing/2014/main" id="{0B6581F6-CB64-4359-B200-A3455457BCA1}"/>
                </a:ext>
              </a:extLst>
            </p:cNvPr>
            <p:cNvSpPr>
              <a:spLocks noChangeArrowheads="1"/>
            </p:cNvSpPr>
            <p:nvPr/>
          </p:nvSpPr>
          <p:spPr bwMode="auto">
            <a:xfrm>
              <a:off x="174701" y="4538472"/>
              <a:ext cx="1828027" cy="1102402"/>
            </a:xfrm>
            <a:prstGeom prst="wedgeRoundRectCallout">
              <a:avLst>
                <a:gd name="adj1" fmla="val -6824"/>
                <a:gd name="adj2" fmla="val -90375"/>
                <a:gd name="adj3" fmla="val 16667"/>
              </a:avLst>
            </a:prstGeom>
            <a:solidFill>
              <a:srgbClr val="DEFEF2"/>
            </a:solidFill>
            <a:ln w="9525">
              <a:solidFill>
                <a:srgbClr val="C3D69B"/>
              </a:solidFill>
              <a:miter lim="800000"/>
              <a:headEnd/>
              <a:tailEnd/>
            </a:ln>
            <a:effectLst>
              <a:outerShdw blurRad="63500" dist="20000" dir="5400000" rotWithShape="0">
                <a:srgbClr val="000000">
                  <a:alpha val="37999"/>
                </a:srgbClr>
              </a:outerShdw>
            </a:effectLst>
          </p:spPr>
          <p:txBody>
            <a:bodyPr wrap="square" anchor="ctr">
              <a:spAutoFit/>
            </a:bodyP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注入滴下が</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遅くなる</a:t>
              </a: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止まる</a:t>
              </a:r>
            </a:p>
          </p:txBody>
        </p:sp>
        <p:sp>
          <p:nvSpPr>
            <p:cNvPr id="20" name="AutoShape 2">
              <a:extLst>
                <a:ext uri="{FF2B5EF4-FFF2-40B4-BE49-F238E27FC236}">
                  <a16:creationId xmlns:a16="http://schemas.microsoft.com/office/drawing/2014/main" id="{47948C61-2313-4D19-A77B-84B3909EEF40}"/>
                </a:ext>
              </a:extLst>
            </p:cNvPr>
            <p:cNvSpPr>
              <a:spLocks noChangeArrowheads="1"/>
            </p:cNvSpPr>
            <p:nvPr/>
          </p:nvSpPr>
          <p:spPr bwMode="auto">
            <a:xfrm>
              <a:off x="5356302" y="1555899"/>
              <a:ext cx="3733800" cy="1828800"/>
            </a:xfrm>
            <a:prstGeom prst="cloudCallout">
              <a:avLst>
                <a:gd name="adj1" fmla="val -22241"/>
                <a:gd name="adj2" fmla="val 109218"/>
              </a:avLst>
            </a:prstGeom>
            <a:gradFill rotWithShape="1">
              <a:gsLst>
                <a:gs pos="0">
                  <a:srgbClr val="E4F9FF"/>
                </a:gs>
                <a:gs pos="64999">
                  <a:srgbClr val="BBEFFF"/>
                </a:gs>
                <a:gs pos="100000">
                  <a:srgbClr val="9EEAFF"/>
                </a:gs>
              </a:gsLst>
              <a:lin ang="5400000" scaled="1"/>
            </a:gradFill>
            <a:ln w="19050">
              <a:solidFill>
                <a:srgbClr val="46AAC5"/>
              </a:solidFill>
              <a:round/>
              <a:headEnd/>
              <a:tailEnd/>
            </a:ln>
            <a:effectLst>
              <a:outerShdw blurRad="63500" dist="20000" dir="5400000" rotWithShape="0">
                <a:srgbClr val="000000">
                  <a:alpha val="37999"/>
                </a:srgbClr>
              </a:outerShdw>
            </a:effectLst>
          </p:spPr>
          <p:txBody>
            <a:bodyPr wrap="none" anchor="ct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注入物の逆流</a:t>
              </a: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唾液の貯留</a:t>
              </a:r>
            </a:p>
            <a:p>
              <a:pPr algn="ctr" defTabSz="914324">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21" name="AutoShape 3">
              <a:extLst>
                <a:ext uri="{FF2B5EF4-FFF2-40B4-BE49-F238E27FC236}">
                  <a16:creationId xmlns:a16="http://schemas.microsoft.com/office/drawing/2014/main" id="{B1DB266C-F13D-402A-A150-983F9CEA64A2}"/>
                </a:ext>
              </a:extLst>
            </p:cNvPr>
            <p:cNvSpPr>
              <a:spLocks noChangeArrowheads="1"/>
            </p:cNvSpPr>
            <p:nvPr/>
          </p:nvSpPr>
          <p:spPr bwMode="auto">
            <a:xfrm>
              <a:off x="2832178" y="2410754"/>
              <a:ext cx="3081338" cy="1524000"/>
            </a:xfrm>
            <a:prstGeom prst="cloudCallout">
              <a:avLst>
                <a:gd name="adj1" fmla="val 20799"/>
                <a:gd name="adj2" fmla="val 106316"/>
              </a:avLst>
            </a:prstGeom>
            <a:solidFill>
              <a:srgbClr val="FFD6D3"/>
            </a:solidFill>
            <a:ln w="19050">
              <a:solidFill>
                <a:srgbClr val="46AAC5"/>
              </a:solidFill>
              <a:round/>
              <a:headEnd/>
              <a:tailEnd/>
            </a:ln>
            <a:effectLst>
              <a:outerShdw blurRad="63500" dist="23000" dir="5400000" rotWithShape="0">
                <a:srgbClr val="000000">
                  <a:alpha val="34998"/>
                </a:srgbClr>
              </a:outerShdw>
            </a:effectLst>
          </p:spPr>
          <p:txBody>
            <a:bodyPr wrap="none" anchor="ct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誤嚥の危険</a:t>
              </a:r>
            </a:p>
            <a:p>
              <a:pPr algn="ctr" defTabSz="914324">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22" name="AutoShape 7">
              <a:extLst>
                <a:ext uri="{FF2B5EF4-FFF2-40B4-BE49-F238E27FC236}">
                  <a16:creationId xmlns:a16="http://schemas.microsoft.com/office/drawing/2014/main" id="{957EB36C-B9AB-4E12-A60E-584E6552D8FB}"/>
                </a:ext>
              </a:extLst>
            </p:cNvPr>
            <p:cNvSpPr>
              <a:spLocks noChangeArrowheads="1"/>
            </p:cNvSpPr>
            <p:nvPr/>
          </p:nvSpPr>
          <p:spPr bwMode="auto">
            <a:xfrm>
              <a:off x="3908502" y="3072855"/>
              <a:ext cx="2743200" cy="1302444"/>
            </a:xfrm>
            <a:prstGeom prst="cloudCallout">
              <a:avLst>
                <a:gd name="adj1" fmla="val 24481"/>
                <a:gd name="adj2" fmla="val 79861"/>
              </a:avLst>
            </a:prstGeom>
            <a:solidFill>
              <a:srgbClr val="CCFFCC"/>
            </a:solidFill>
            <a:ln w="19050">
              <a:solidFill>
                <a:srgbClr val="46AAC5"/>
              </a:solidFill>
              <a:round/>
              <a:headEnd/>
              <a:tailEnd/>
            </a:ln>
            <a:effectLst>
              <a:outerShdw blurRad="63500" dist="20000" dir="5400000" rotWithShape="0">
                <a:srgbClr val="000000">
                  <a:alpha val="37999"/>
                </a:srgbClr>
              </a:outerShdw>
            </a:effectLst>
          </p:spPr>
          <p:txBody>
            <a:bodyPr wrap="none" anchor="ct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嘔吐しそうになる</a:t>
              </a: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嘔吐してしまう</a:t>
              </a:r>
            </a:p>
          </p:txBody>
        </p:sp>
        <p:sp>
          <p:nvSpPr>
            <p:cNvPr id="24" name="AutoShape 8">
              <a:extLst>
                <a:ext uri="{FF2B5EF4-FFF2-40B4-BE49-F238E27FC236}">
                  <a16:creationId xmlns:a16="http://schemas.microsoft.com/office/drawing/2014/main" id="{53FC5F19-12EF-4A5E-9FB1-7E3A388775E2}"/>
                </a:ext>
              </a:extLst>
            </p:cNvPr>
            <p:cNvSpPr>
              <a:spLocks noChangeArrowheads="1"/>
            </p:cNvSpPr>
            <p:nvPr/>
          </p:nvSpPr>
          <p:spPr bwMode="auto">
            <a:xfrm>
              <a:off x="6188153" y="2465977"/>
              <a:ext cx="2292350" cy="1447800"/>
            </a:xfrm>
            <a:prstGeom prst="cloudCallout">
              <a:avLst>
                <a:gd name="adj1" fmla="val -28764"/>
                <a:gd name="adj2" fmla="val 87570"/>
              </a:avLst>
            </a:prstGeom>
            <a:solidFill>
              <a:srgbClr val="F8FFA7"/>
            </a:solidFill>
            <a:ln w="9525">
              <a:solidFill>
                <a:srgbClr val="46AAC5"/>
              </a:solidFill>
              <a:round/>
              <a:headEnd/>
              <a:tailEnd/>
            </a:ln>
            <a:effectLst>
              <a:outerShdw blurRad="63500" dist="23000" dir="5400000" rotWithShape="0">
                <a:srgbClr val="000000">
                  <a:alpha val="34998"/>
                </a:srgbClr>
              </a:outerShdw>
            </a:effectLst>
          </p:spPr>
          <p:txBody>
            <a:bodyPr wrap="none" anchor="ctr"/>
            <a:lstStyle/>
            <a:p>
              <a:pPr algn="ctr" defTabSz="914324">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咳込む</a:t>
              </a:r>
            </a:p>
            <a:p>
              <a:pPr algn="ctr" defTabSz="914324">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喘鳴が強くなる</a:t>
              </a:r>
            </a:p>
            <a:p>
              <a:pPr algn="ctr" defTabSz="914324">
                <a:lnSpc>
                  <a:spcPct val="11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努力呼吸</a:t>
              </a:r>
            </a:p>
          </p:txBody>
        </p:sp>
        <p:sp>
          <p:nvSpPr>
            <p:cNvPr id="25" name="AutoShape 9">
              <a:extLst>
                <a:ext uri="{FF2B5EF4-FFF2-40B4-BE49-F238E27FC236}">
                  <a16:creationId xmlns:a16="http://schemas.microsoft.com/office/drawing/2014/main" id="{D47E3E59-F1CD-47DF-93A4-271123C5319E}"/>
                </a:ext>
              </a:extLst>
            </p:cNvPr>
            <p:cNvSpPr>
              <a:spLocks noChangeArrowheads="1"/>
            </p:cNvSpPr>
            <p:nvPr/>
          </p:nvSpPr>
          <p:spPr bwMode="auto">
            <a:xfrm>
              <a:off x="1546302" y="3003699"/>
              <a:ext cx="2667000" cy="1357312"/>
            </a:xfrm>
            <a:prstGeom prst="wedgeEllipseCallout">
              <a:avLst>
                <a:gd name="adj1" fmla="val 32764"/>
                <a:gd name="adj2" fmla="val 68245"/>
              </a:avLst>
            </a:prstGeom>
            <a:solidFill>
              <a:schemeClr val="accent1">
                <a:lumMod val="40000"/>
                <a:lumOff val="60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手の使える子が</a:t>
              </a:r>
            </a:p>
            <a:p>
              <a:pP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途中で経鼻胃管を</a:t>
              </a:r>
            </a:p>
            <a:p>
              <a:pP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抜いてしまう</a:t>
              </a:r>
            </a:p>
          </p:txBody>
        </p:sp>
        <p:sp>
          <p:nvSpPr>
            <p:cNvPr id="30" name="Text Box 10">
              <a:extLst>
                <a:ext uri="{FF2B5EF4-FFF2-40B4-BE49-F238E27FC236}">
                  <a16:creationId xmlns:a16="http://schemas.microsoft.com/office/drawing/2014/main" id="{EBA1062C-4BED-452B-90A3-B3F04B245671}"/>
                </a:ext>
              </a:extLst>
            </p:cNvPr>
            <p:cNvSpPr txBox="1">
              <a:spLocks noChangeArrowheads="1"/>
            </p:cNvSpPr>
            <p:nvPr/>
          </p:nvSpPr>
          <p:spPr bwMode="auto">
            <a:xfrm>
              <a:off x="-212543" y="6237411"/>
              <a:ext cx="9734206" cy="419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dirty="0">
                  <a:solidFill>
                    <a:prstClr val="black"/>
                  </a:solidFill>
                  <a:latin typeface="Meiryo" panose="020B0604030504040204" pitchFamily="34" charset="-128"/>
                  <a:ea typeface="Meiryo" panose="020B0604030504040204" pitchFamily="34" charset="-128"/>
                </a:rPr>
                <a:t>本人の状態に不安が残る時には、注入は中止しましょう！</a:t>
              </a:r>
            </a:p>
          </p:txBody>
        </p:sp>
        <p:sp>
          <p:nvSpPr>
            <p:cNvPr id="36" name="AutoShape 13">
              <a:extLst>
                <a:ext uri="{FF2B5EF4-FFF2-40B4-BE49-F238E27FC236}">
                  <a16:creationId xmlns:a16="http://schemas.microsoft.com/office/drawing/2014/main" id="{6961CE92-FB82-4302-B8EE-DB5055B649A5}"/>
                </a:ext>
              </a:extLst>
            </p:cNvPr>
            <p:cNvSpPr>
              <a:spLocks noChangeArrowheads="1"/>
            </p:cNvSpPr>
            <p:nvPr/>
          </p:nvSpPr>
          <p:spPr bwMode="auto">
            <a:xfrm>
              <a:off x="6970790" y="3595836"/>
              <a:ext cx="1223962" cy="1008063"/>
            </a:xfrm>
            <a:prstGeom prst="cloudCallout">
              <a:avLst>
                <a:gd name="adj1" fmla="val -58704"/>
                <a:gd name="adj2" fmla="val 48176"/>
              </a:avLst>
            </a:prstGeom>
            <a:gradFill rotWithShape="1">
              <a:gsLst>
                <a:gs pos="0">
                  <a:srgbClr val="E4F9FF"/>
                </a:gs>
                <a:gs pos="64999">
                  <a:srgbClr val="BBEFFF"/>
                </a:gs>
                <a:gs pos="100000">
                  <a:srgbClr val="9EEAFF"/>
                </a:gs>
              </a:gsLst>
              <a:lin ang="5400000" scaled="1"/>
            </a:gradFill>
            <a:ln w="19050">
              <a:solidFill>
                <a:srgbClr val="46AAC5"/>
              </a:solidFill>
              <a:round/>
              <a:headEnd/>
              <a:tailEnd/>
            </a:ln>
            <a:effectLst>
              <a:outerShdw blurRad="63500" dist="20000" dir="5400000" rotWithShape="0">
                <a:srgbClr val="000000">
                  <a:alpha val="37999"/>
                </a:srgbClr>
              </a:outerShdw>
            </a:effectLst>
          </p:spPr>
          <p:txBody>
            <a:bodyP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痙攣</a:t>
              </a: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緊張</a:t>
              </a:r>
            </a:p>
          </p:txBody>
        </p:sp>
        <p:sp>
          <p:nvSpPr>
            <p:cNvPr id="37" name="AutoShape 3">
              <a:extLst>
                <a:ext uri="{FF2B5EF4-FFF2-40B4-BE49-F238E27FC236}">
                  <a16:creationId xmlns:a16="http://schemas.microsoft.com/office/drawing/2014/main" id="{5E693134-B076-446E-AC69-50EDBF8C2F11}"/>
                </a:ext>
              </a:extLst>
            </p:cNvPr>
            <p:cNvSpPr>
              <a:spLocks noChangeArrowheads="1"/>
            </p:cNvSpPr>
            <p:nvPr/>
          </p:nvSpPr>
          <p:spPr bwMode="auto">
            <a:xfrm>
              <a:off x="-14458" y="1421418"/>
              <a:ext cx="3541959" cy="1734682"/>
            </a:xfrm>
            <a:prstGeom prst="cloudCallout">
              <a:avLst>
                <a:gd name="adj1" fmla="val -26477"/>
                <a:gd name="adj2" fmla="val 68481"/>
              </a:avLst>
            </a:prstGeom>
            <a:solidFill>
              <a:srgbClr val="DEFEF2"/>
            </a:solidFill>
            <a:ln w="19050">
              <a:solidFill>
                <a:srgbClr val="C3D69B"/>
              </a:solidFill>
              <a:round/>
              <a:headEnd/>
              <a:tailEnd/>
            </a:ln>
            <a:effectLst>
              <a:outerShdw blurRad="63500" dist="20000" dir="5400000" rotWithShape="0">
                <a:srgbClr val="000000">
                  <a:alpha val="37999"/>
                </a:srgbClr>
              </a:outerShdw>
            </a:effectLst>
          </p:spPr>
          <p:txBody>
            <a:bodyPr wrap="none" anchor="ctr"/>
            <a:lstStyle/>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　</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spcBef>
                  <a:spcPts val="1200"/>
                </a:spcBef>
                <a:defRPr/>
              </a:pPr>
              <a:r>
                <a:rPr lang="en-US" altLang="ja-JP" sz="1700" dirty="0">
                  <a:solidFill>
                    <a:srgbClr val="000000"/>
                  </a:solidFill>
                  <a:latin typeface="Meiryo" panose="020B0604030504040204" pitchFamily="34" charset="-128"/>
                  <a:ea typeface="Meiryo" panose="020B0604030504040204" pitchFamily="34" charset="-128"/>
                  <a:cs typeface="ＭＳ ゴシック" charset="0"/>
                </a:rPr>
                <a:t>  </a:t>
              </a: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注入滴下が速すぎる</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あっと言う間に多量に</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入ってしまうことがあり</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危険</a:t>
              </a:r>
            </a:p>
            <a:p>
              <a:pPr algn="ctr" defTabSz="914324">
                <a:defRPr/>
              </a:pPr>
              <a:endParaRPr lang="ja-JP" altLang="en-US" sz="1700" dirty="0">
                <a:solidFill>
                  <a:srgbClr val="000000"/>
                </a:solidFill>
                <a:latin typeface="Meiryo" panose="020B0604030504040204" pitchFamily="34" charset="-128"/>
                <a:ea typeface="Meiryo" panose="020B0604030504040204" pitchFamily="34" charset="-128"/>
                <a:cs typeface="ＭＳ ゴシック" charset="0"/>
              </a:endParaRPr>
            </a:p>
            <a:p>
              <a:pPr algn="ctr" defTabSz="914324">
                <a:defRPr/>
              </a:pP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38" name="角丸四角形 14">
              <a:extLst>
                <a:ext uri="{FF2B5EF4-FFF2-40B4-BE49-F238E27FC236}">
                  <a16:creationId xmlns:a16="http://schemas.microsoft.com/office/drawing/2014/main" id="{D0D43B0F-22BD-49E9-905E-7C8765003D24}"/>
                </a:ext>
              </a:extLst>
            </p:cNvPr>
            <p:cNvSpPr/>
            <p:nvPr/>
          </p:nvSpPr>
          <p:spPr>
            <a:xfrm>
              <a:off x="397948" y="3536881"/>
              <a:ext cx="1246779" cy="494147"/>
            </a:xfrm>
            <a:prstGeom prst="roundRect">
              <a:avLst/>
            </a:prstGeom>
            <a:solidFill>
              <a:schemeClr val="bg1">
                <a:lumMod val="85000"/>
              </a:schemeClr>
            </a:solidFill>
            <a:ln/>
          </p:spPr>
          <p:style>
            <a:lnRef idx="0">
              <a:schemeClr val="accent2"/>
            </a:lnRef>
            <a:fillRef idx="3">
              <a:schemeClr val="accent2"/>
            </a:fillRef>
            <a:effectRef idx="3">
              <a:schemeClr val="accent2"/>
            </a:effectRef>
            <a:fontRef idx="minor">
              <a:schemeClr val="lt1"/>
            </a:fontRef>
          </p:style>
          <p:txBody>
            <a:bodyPr wrap="none" anchor="ctr">
              <a:spAutoFit/>
            </a:bodyPr>
            <a:lstStyle>
              <a:lvl1pPr>
                <a:defRPr kumimoji="1" sz="2400">
                  <a:solidFill>
                    <a:schemeClr val="tx1"/>
                  </a:solidFill>
                  <a:latin typeface="Arial" charset="0"/>
                  <a:ea typeface="ＭＳ Ｐ明朝" charset="0"/>
                  <a:cs typeface="ＭＳ Ｐ明朝" charset="0"/>
                </a:defRPr>
              </a:lvl1pPr>
              <a:lvl2pPr marL="37931725" indent="-37474525">
                <a:defRPr kumimoji="1" sz="2400">
                  <a:solidFill>
                    <a:schemeClr val="tx1"/>
                  </a:solidFill>
                  <a:latin typeface="Arial" charset="0"/>
                  <a:ea typeface="ＭＳ Ｐ明朝" charset="0"/>
                  <a:cs typeface="ＭＳ Ｐ明朝" charset="0"/>
                </a:defRPr>
              </a:lvl2pPr>
              <a:lvl3pPr>
                <a:defRPr kumimoji="1" sz="2400">
                  <a:solidFill>
                    <a:schemeClr val="tx1"/>
                  </a:solidFill>
                  <a:latin typeface="Arial" charset="0"/>
                  <a:ea typeface="ＭＳ Ｐ明朝" charset="0"/>
                  <a:cs typeface="ＭＳ Ｐ明朝" charset="0"/>
                </a:defRPr>
              </a:lvl3pPr>
              <a:lvl4pPr>
                <a:defRPr kumimoji="1" sz="2400">
                  <a:solidFill>
                    <a:schemeClr val="tx1"/>
                  </a:solidFill>
                  <a:latin typeface="Arial" charset="0"/>
                  <a:ea typeface="ＭＳ Ｐ明朝" charset="0"/>
                  <a:cs typeface="ＭＳ Ｐ明朝" charset="0"/>
                </a:defRPr>
              </a:lvl4pPr>
              <a:lvl5pPr>
                <a:defRPr kumimoji="1" sz="2400">
                  <a:solidFill>
                    <a:schemeClr val="tx1"/>
                  </a:solidFill>
                  <a:latin typeface="Arial" charset="0"/>
                  <a:ea typeface="ＭＳ Ｐ明朝" charset="0"/>
                  <a:cs typeface="ＭＳ Ｐ明朝" charset="0"/>
                </a:defRPr>
              </a:lvl5pPr>
              <a:lvl6pPr marL="457200" fontAlgn="base">
                <a:spcBef>
                  <a:spcPct val="0"/>
                </a:spcBef>
                <a:spcAft>
                  <a:spcPct val="0"/>
                </a:spcAft>
                <a:defRPr kumimoji="1" sz="2400">
                  <a:solidFill>
                    <a:schemeClr val="tx1"/>
                  </a:solidFill>
                  <a:latin typeface="Arial" charset="0"/>
                  <a:ea typeface="ＭＳ Ｐ明朝" charset="0"/>
                  <a:cs typeface="ＭＳ Ｐ明朝" charset="0"/>
                </a:defRPr>
              </a:lvl6pPr>
              <a:lvl7pPr marL="914400" fontAlgn="base">
                <a:spcBef>
                  <a:spcPct val="0"/>
                </a:spcBef>
                <a:spcAft>
                  <a:spcPct val="0"/>
                </a:spcAft>
                <a:defRPr kumimoji="1" sz="2400">
                  <a:solidFill>
                    <a:schemeClr val="tx1"/>
                  </a:solidFill>
                  <a:latin typeface="Arial" charset="0"/>
                  <a:ea typeface="ＭＳ Ｐ明朝" charset="0"/>
                  <a:cs typeface="ＭＳ Ｐ明朝" charset="0"/>
                </a:defRPr>
              </a:lvl7pPr>
              <a:lvl8pPr marL="1371600" fontAlgn="base">
                <a:spcBef>
                  <a:spcPct val="0"/>
                </a:spcBef>
                <a:spcAft>
                  <a:spcPct val="0"/>
                </a:spcAft>
                <a:defRPr kumimoji="1" sz="2400">
                  <a:solidFill>
                    <a:schemeClr val="tx1"/>
                  </a:solidFill>
                  <a:latin typeface="Arial" charset="0"/>
                  <a:ea typeface="ＭＳ Ｐ明朝" charset="0"/>
                  <a:cs typeface="ＭＳ Ｐ明朝" charset="0"/>
                </a:defRPr>
              </a:lvl8pPr>
              <a:lvl9pPr marL="1828800" fontAlgn="base">
                <a:spcBef>
                  <a:spcPct val="0"/>
                </a:spcBef>
                <a:spcAft>
                  <a:spcPct val="0"/>
                </a:spcAft>
                <a:defRPr kumimoji="1" sz="2400">
                  <a:solidFill>
                    <a:schemeClr val="tx1"/>
                  </a:solidFill>
                  <a:latin typeface="Arial" charset="0"/>
                  <a:ea typeface="ＭＳ Ｐ明朝" charset="0"/>
                  <a:cs typeface="ＭＳ Ｐ明朝" charset="0"/>
                </a:defRPr>
              </a:lvl9pPr>
            </a:lstStyle>
            <a:p>
              <a:pPr algn="r" defTabSz="914324">
                <a:lnSpc>
                  <a:spcPct val="120000"/>
                </a:lnSpc>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滴下調整</a:t>
              </a:r>
              <a:endParaRPr lang="en-US" altLang="ja-JP" sz="1700" dirty="0">
                <a:solidFill>
                  <a:srgbClr val="000000"/>
                </a:solidFill>
                <a:latin typeface="Meiryo" panose="020B0604030504040204" pitchFamily="34" charset="-128"/>
                <a:ea typeface="Meiryo" panose="020B0604030504040204" pitchFamily="34" charset="-128"/>
                <a:cs typeface="ＭＳ ゴシック" charset="0"/>
              </a:endParaRPr>
            </a:p>
          </p:txBody>
        </p:sp>
        <p:sp>
          <p:nvSpPr>
            <p:cNvPr id="39" name="AutoShape 13">
              <a:extLst>
                <a:ext uri="{FF2B5EF4-FFF2-40B4-BE49-F238E27FC236}">
                  <a16:creationId xmlns:a16="http://schemas.microsoft.com/office/drawing/2014/main" id="{41E38366-B0DA-4C4D-9724-DED4EC6325C5}"/>
                </a:ext>
              </a:extLst>
            </p:cNvPr>
            <p:cNvSpPr>
              <a:spLocks noChangeArrowheads="1"/>
            </p:cNvSpPr>
            <p:nvPr/>
          </p:nvSpPr>
          <p:spPr bwMode="auto">
            <a:xfrm>
              <a:off x="7942340" y="3552975"/>
              <a:ext cx="1223962" cy="1008062"/>
            </a:xfrm>
            <a:prstGeom prst="cloudCallout">
              <a:avLst>
                <a:gd name="adj1" fmla="val -45171"/>
                <a:gd name="adj2" fmla="val 68718"/>
              </a:avLst>
            </a:prstGeom>
            <a:gradFill rotWithShape="1">
              <a:gsLst>
                <a:gs pos="0">
                  <a:srgbClr val="FFE5E5"/>
                </a:gs>
                <a:gs pos="64999">
                  <a:srgbClr val="FFBEBD"/>
                </a:gs>
                <a:gs pos="100000">
                  <a:srgbClr val="FFA2A1"/>
                </a:gs>
              </a:gsLst>
              <a:lin ang="5400000" scaled="1"/>
            </a:gradFill>
            <a:ln w="19050">
              <a:solidFill>
                <a:srgbClr val="BE4B48"/>
              </a:solidFill>
              <a:round/>
              <a:headEnd/>
              <a:tailEnd/>
            </a:ln>
            <a:effectLst>
              <a:outerShdw blurRad="40000" dist="20000" dir="5400000" rotWithShape="0">
                <a:srgbClr val="808080">
                  <a:alpha val="37999"/>
                </a:srgbClr>
              </a:outerShdw>
            </a:effectLst>
          </p:spPr>
          <p:txBody>
            <a:bodyPr/>
            <a:lstStyle/>
            <a:p>
              <a:pPr algn="ctr" defTabSz="914324">
                <a:spcAft>
                  <a:spcPts val="599"/>
                </a:spcAft>
                <a:defRPr/>
              </a:pPr>
              <a:r>
                <a:rPr lang="ja-JP" altLang="en-US" sz="1700" dirty="0">
                  <a:solidFill>
                    <a:srgbClr val="000000"/>
                  </a:solidFill>
                  <a:latin typeface="Meiryo" panose="020B0604030504040204" pitchFamily="34" charset="-128"/>
                  <a:ea typeface="Meiryo" panose="020B0604030504040204" pitchFamily="34" charset="-128"/>
                  <a:cs typeface="ＭＳ ゴシック" charset="0"/>
                </a:rPr>
                <a:t>頻脈</a:t>
              </a:r>
            </a:p>
          </p:txBody>
        </p:sp>
        <p:sp>
          <p:nvSpPr>
            <p:cNvPr id="40" name="テキスト ボックス 39">
              <a:extLst>
                <a:ext uri="{FF2B5EF4-FFF2-40B4-BE49-F238E27FC236}">
                  <a16:creationId xmlns:a16="http://schemas.microsoft.com/office/drawing/2014/main" id="{A9FD889E-2DD0-44D4-B637-CA55E66FEC9D}"/>
                </a:ext>
              </a:extLst>
            </p:cNvPr>
            <p:cNvSpPr txBox="1"/>
            <p:nvPr/>
          </p:nvSpPr>
          <p:spPr>
            <a:xfrm>
              <a:off x="51769" y="908638"/>
              <a:ext cx="9299356" cy="454500"/>
            </a:xfrm>
            <a:prstGeom prst="rect">
              <a:avLst/>
            </a:prstGeom>
            <a:noFill/>
          </p:spPr>
          <p:txBody>
            <a:bodyPr wrap="square" lIns="0" tIns="0" rIns="0" bIns="0" rtlCol="0">
              <a:noAutofit/>
            </a:bodyPr>
            <a:lstStyle/>
            <a:p>
              <a:pPr defTabSz="914324">
                <a:defRPr/>
              </a:pPr>
              <a:r>
                <a:rPr lang="ja-JP" altLang="en-US" sz="2000" b="1" dirty="0">
                  <a:solidFill>
                    <a:prstClr val="black"/>
                  </a:solidFill>
                  <a:latin typeface="Meiryo" panose="020B0604030504040204" pitchFamily="34" charset="-128"/>
                  <a:ea typeface="Meiryo" panose="020B0604030504040204" pitchFamily="34" charset="-128"/>
                </a:rPr>
                <a:t>注入中も複数の教職員で交代しながら見守りましょう！</a:t>
              </a:r>
            </a:p>
          </p:txBody>
        </p:sp>
      </p:gr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349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a:t>
            </a:r>
            <a:r>
              <a:rPr lang="ja-JP" altLang="en-US" sz="2000" b="1" dirty="0">
                <a:solidFill>
                  <a:schemeClr val="bg1"/>
                </a:solidFill>
                <a:latin typeface="Meiryo" panose="020B0604030504040204" pitchFamily="34" charset="-128"/>
                <a:ea typeface="Meiryo" panose="020B0604030504040204" pitchFamily="34" charset="-128"/>
                <a:cs typeface="ＭＳ ゴシック" charset="0"/>
              </a:rPr>
              <a:t>⑩：終了したら経鼻胃管に白湯を流します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1049606" y="1585638"/>
            <a:ext cx="5184260" cy="4904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ボトル内に栄養剤がなくなったら、接続部まで栄養剤が流れるのを待ちます。</a:t>
            </a:r>
          </a:p>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栄養剤が接続部まで流れてきたら、栄養チューブのクレンメを閉じます</a:t>
            </a:r>
            <a:endParaRPr lang="en-US" altLang="ja-JP" dirty="0">
              <a:latin typeface="Meiryo" panose="020B0604030504040204" pitchFamily="34" charset="-128"/>
              <a:ea typeface="Meiryo" panose="020B0604030504040204" pitchFamily="34" charset="-128"/>
            </a:endParaRPr>
          </a:p>
          <a:p>
            <a:pPr>
              <a:lnSpc>
                <a:spcPct val="125000"/>
              </a:lnSpc>
              <a:spcAft>
                <a:spcPts val="1800"/>
              </a:spcAft>
              <a:buFont typeface="Wingdings" panose="05000000000000000000" pitchFamily="2" charset="2"/>
              <a:buChar char="u"/>
            </a:pPr>
            <a:r>
              <a:rPr lang="ja-JP" altLang="en-US" dirty="0">
                <a:solidFill>
                  <a:srgbClr val="002060"/>
                </a:solidFill>
                <a:latin typeface="Meiryo" panose="020B0604030504040204" pitchFamily="34" charset="-128"/>
                <a:ea typeface="Meiryo" panose="020B0604030504040204" pitchFamily="34" charset="-128"/>
              </a:rPr>
              <a:t>経鼻胃管から栄養チューブを外し、白湯の入った注射器を接続し白湯をゆっくり流します。経鼻胃管の蓋を閉じます。</a:t>
            </a:r>
          </a:p>
          <a:p>
            <a:pPr>
              <a:lnSpc>
                <a:spcPct val="125000"/>
              </a:lnSpc>
              <a:spcAft>
                <a:spcPts val="1800"/>
              </a:spcAft>
              <a:buFont typeface="Wingdings" panose="05000000000000000000" pitchFamily="2" charset="2"/>
              <a:buChar char="u"/>
            </a:pPr>
            <a:r>
              <a:rPr lang="ja-JP" altLang="en-US" dirty="0">
                <a:latin typeface="Meiryo" panose="020B0604030504040204" pitchFamily="34" charset="-128"/>
                <a:ea typeface="Meiryo" panose="020B0604030504040204" pitchFamily="34" charset="-128"/>
              </a:rPr>
              <a:t>注入が終了したことを対象児に伝えます。</a:t>
            </a:r>
            <a:br>
              <a:rPr lang="en-US" altLang="ja-JP" dirty="0">
                <a:latin typeface="Meiryo" panose="020B0604030504040204" pitchFamily="34" charset="-128"/>
                <a:ea typeface="Meiryo" panose="020B0604030504040204" pitchFamily="34" charset="-128"/>
              </a:rPr>
            </a:b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ごちそうさまでした</a:t>
            </a:r>
            <a:r>
              <a:rPr lang="en-US" altLang="ja-JP" dirty="0">
                <a:latin typeface="Meiryo" panose="020B0604030504040204" pitchFamily="34" charset="-128"/>
                <a:ea typeface="Meiryo" panose="020B0604030504040204" pitchFamily="34" charset="-128"/>
              </a:rPr>
              <a:t>』</a:t>
            </a:r>
          </a:p>
          <a:p>
            <a:pPr>
              <a:lnSpc>
                <a:spcPct val="125000"/>
              </a:lnSpc>
              <a:spcAft>
                <a:spcPts val="1800"/>
              </a:spcAft>
              <a:buFont typeface="Wingdings" panose="05000000000000000000" pitchFamily="2" charset="2"/>
              <a:buChar char="u"/>
            </a:pPr>
            <a:endParaRPr lang="ja-JP" altLang="en-US" dirty="0">
              <a:solidFill>
                <a:srgbClr val="002060"/>
              </a:solidFill>
              <a:latin typeface="Meiryo" panose="020B0604030504040204" pitchFamily="34" charset="-128"/>
              <a:ea typeface="Meiryo" panose="020B0604030504040204" pitchFamily="34" charset="-128"/>
            </a:endParaRPr>
          </a:p>
        </p:txBody>
      </p:sp>
      <p:pic>
        <p:nvPicPr>
          <p:cNvPr id="17" name="Picture 8" descr="no16_カニューレ白湯で流す">
            <a:extLst>
              <a:ext uri="{FF2B5EF4-FFF2-40B4-BE49-F238E27FC236}">
                <a16:creationId xmlns:a16="http://schemas.microsoft.com/office/drawing/2014/main" id="{06600852-44C7-4921-9E78-BE02197997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6245" y="4463399"/>
            <a:ext cx="2359915" cy="2227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図 8">
            <a:extLst>
              <a:ext uri="{FF2B5EF4-FFF2-40B4-BE49-F238E27FC236}">
                <a16:creationId xmlns:a16="http://schemas.microsoft.com/office/drawing/2014/main" id="{B388DD2D-0C96-414F-88C6-ACDB25FDD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62493" y="1595216"/>
            <a:ext cx="1394523" cy="2787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808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1BE4B8B-0BA6-4DAE-B488-EB1B4B16E814}"/>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手順⑪：注入後の観察と記録をします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7" y="3630034"/>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手順⑫：後片付けをします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42" y="3630034"/>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7" y="1324835"/>
            <a:ext cx="8336639"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注入終了時刻を記録します。</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体温、心拍数、酸素飽和度、呼吸や腹部の状態などを観察し記録します。</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注入直後は胃が栄養剤で充満しているので胃に入ったものが逆流しないように、急に体を動かしたり緊張させたりしないよう注意します。</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注入終了後からバスに乗るまでの時間は、少なくとも</a:t>
            </a:r>
            <a:r>
              <a:rPr lang="en-US" altLang="ja-JP" sz="1600" dirty="0">
                <a:solidFill>
                  <a:prstClr val="black"/>
                </a:solidFill>
                <a:latin typeface="Meiryo" panose="020B0604030504040204" pitchFamily="34" charset="-128"/>
                <a:ea typeface="Meiryo" panose="020B0604030504040204" pitchFamily="34" charset="-128"/>
              </a:rPr>
              <a:t>30</a:t>
            </a:r>
            <a:r>
              <a:rPr lang="ja-JP" altLang="en-US" sz="1600" dirty="0">
                <a:solidFill>
                  <a:prstClr val="black"/>
                </a:solidFill>
                <a:latin typeface="Meiryo" panose="020B0604030504040204" pitchFamily="34" charset="-128"/>
                <a:ea typeface="Meiryo" panose="020B0604030504040204" pitchFamily="34" charset="-128"/>
              </a:rPr>
              <a:t>分できれば</a:t>
            </a:r>
            <a:r>
              <a:rPr lang="en-US" altLang="ja-JP" sz="1600" dirty="0">
                <a:solidFill>
                  <a:prstClr val="black"/>
                </a:solidFill>
                <a:latin typeface="Meiryo" panose="020B0604030504040204" pitchFamily="34" charset="-128"/>
                <a:ea typeface="Meiryo" panose="020B0604030504040204" pitchFamily="34" charset="-128"/>
              </a:rPr>
              <a:t>1</a:t>
            </a:r>
            <a:r>
              <a:rPr lang="ja-JP" altLang="en-US" sz="1600" dirty="0">
                <a:solidFill>
                  <a:prstClr val="black"/>
                </a:solidFill>
                <a:latin typeface="Meiryo" panose="020B0604030504040204" pitchFamily="34" charset="-128"/>
                <a:ea typeface="Meiryo" panose="020B0604030504040204" pitchFamily="34" charset="-128"/>
              </a:rPr>
              <a:t>時間は空けておきたいです。</a:t>
            </a:r>
          </a:p>
        </p:txBody>
      </p:sp>
      <p:sp>
        <p:nvSpPr>
          <p:cNvPr id="15" name="Text Box 6">
            <a:extLst>
              <a:ext uri="{FF2B5EF4-FFF2-40B4-BE49-F238E27FC236}">
                <a16:creationId xmlns:a16="http://schemas.microsoft.com/office/drawing/2014/main" id="{F3E4BEB0-A078-4016-9C1D-A0A926E39400}"/>
              </a:ext>
            </a:extLst>
          </p:cNvPr>
          <p:cNvSpPr txBox="1">
            <a:spLocks noChangeArrowheads="1"/>
          </p:cNvSpPr>
          <p:nvPr/>
        </p:nvSpPr>
        <p:spPr bwMode="auto">
          <a:xfrm>
            <a:off x="937537" y="4126310"/>
            <a:ext cx="8336639" cy="2564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細菌汚染防止のために栄養剤は開封後</a:t>
            </a:r>
            <a:r>
              <a:rPr lang="en-US" altLang="ja-JP" sz="1600" dirty="0">
                <a:solidFill>
                  <a:prstClr val="black"/>
                </a:solidFill>
                <a:latin typeface="Meiryo" panose="020B0604030504040204" pitchFamily="34" charset="-128"/>
                <a:ea typeface="Meiryo" panose="020B0604030504040204" pitchFamily="34" charset="-128"/>
              </a:rPr>
              <a:t>8</a:t>
            </a:r>
            <a:r>
              <a:rPr lang="ja-JP" altLang="en-US" sz="1600" dirty="0">
                <a:solidFill>
                  <a:prstClr val="black"/>
                </a:solidFill>
                <a:latin typeface="Meiryo" panose="020B0604030504040204" pitchFamily="34" charset="-128"/>
                <a:ea typeface="Meiryo" panose="020B0604030504040204" pitchFamily="34" charset="-128"/>
              </a:rPr>
              <a:t>時間以内に使用し、小分けしたり作り置きして残ったものは再利用しません。</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使用した注射器や栄養チューブが接続されたボトルは、お湯を通して栄養剤を洗い流します。汚れが取れない場合はブラシを用いて中性洗剤で洗浄します。</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消毒する場合は</a:t>
            </a:r>
            <a:r>
              <a:rPr lang="en-US" altLang="ja-JP" sz="1600" dirty="0">
                <a:solidFill>
                  <a:prstClr val="black"/>
                </a:solidFill>
                <a:latin typeface="Meiryo" panose="020B0604030504040204" pitchFamily="34" charset="-128"/>
                <a:ea typeface="Meiryo" panose="020B0604030504040204" pitchFamily="34" charset="-128"/>
              </a:rPr>
              <a:t>0.01%</a:t>
            </a:r>
            <a:r>
              <a:rPr lang="ja-JP" altLang="en-US" sz="1600" dirty="0">
                <a:solidFill>
                  <a:prstClr val="black"/>
                </a:solidFill>
                <a:latin typeface="Meiryo" panose="020B0604030504040204" pitchFamily="34" charset="-128"/>
                <a:ea typeface="Meiryo" panose="020B0604030504040204" pitchFamily="34" charset="-128"/>
              </a:rPr>
              <a:t>次亜塩素酸ナトリウム等の溶液に漬けて消毒し、流水で十分にすすぎ、乾燥させます。</a:t>
            </a:r>
          </a:p>
          <a:p>
            <a:pPr marL="266677" indent="-266677" algn="just" defTabSz="914324">
              <a:lnSpc>
                <a:spcPct val="125000"/>
              </a:lnSpc>
              <a:spcAft>
                <a:spcPts val="599"/>
              </a:spcAft>
              <a:buFont typeface="Wingdings" panose="05000000000000000000" pitchFamily="2" charset="2"/>
              <a:buChar char="l"/>
              <a:defRPr/>
            </a:pPr>
            <a:r>
              <a:rPr lang="ja-JP" altLang="en-US" sz="1600" dirty="0">
                <a:solidFill>
                  <a:prstClr val="black"/>
                </a:solidFill>
                <a:latin typeface="Meiryo" panose="020B0604030504040204" pitchFamily="34" charset="-128"/>
                <a:ea typeface="Meiryo" panose="020B0604030504040204" pitchFamily="34" charset="-128"/>
              </a:rPr>
              <a:t>注射器や栄養チューブは１週間に１回交換します。</a:t>
            </a: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442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323F609-8546-414B-8BE9-62DA49B11276}"/>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姿勢（体位）と呼吸 </a:t>
            </a:r>
            <a:r>
              <a:rPr lang="en-US" altLang="ja-JP" sz="2799" dirty="0"/>
              <a:t>1</a:t>
            </a:r>
            <a:endParaRPr lang="ja-JP" altLang="en-US" sz="2799" dirty="0"/>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0" y="1592262"/>
            <a:ext cx="4175123" cy="4897438"/>
          </a:xfrm>
          <a:prstGeom prst="rect">
            <a:avLst/>
          </a:prstGeom>
          <a:solidFill>
            <a:srgbClr val="FFF2C9"/>
          </a:solidFill>
          <a:ln w="9525">
            <a:noFill/>
            <a:miter lim="800000"/>
            <a:headEnd/>
            <a:tailEnd/>
          </a:ln>
        </p:spPr>
        <p:txBody>
          <a:bodyPr wrap="square" lIns="72000" tIns="72000" rIns="72000" bIns="36000">
            <a:noAutofit/>
          </a:bodyPr>
          <a:lstStyle/>
          <a:p>
            <a:pPr marL="215883" indent="-215883" algn="just">
              <a:lnSpc>
                <a:spcPct val="114000"/>
              </a:lnSpc>
              <a:spcBef>
                <a:spcPts val="599"/>
              </a:spcBef>
              <a:defRPr/>
            </a:pPr>
            <a:r>
              <a:rPr lang="ja-JP" altLang="en-US" b="1" dirty="0">
                <a:solidFill>
                  <a:srgbClr val="000090"/>
                </a:solidFill>
                <a:latin typeface="メイリオ" panose="020B0604030504040204" pitchFamily="50" charset="-128"/>
                <a:ea typeface="メイリオ" panose="020B0604030504040204" pitchFamily="50" charset="-128"/>
              </a:rPr>
              <a:t>仰臥位（仰向け姿勢）</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●下顎・舌根が後退・沈下しやすい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●顎や肩を後退させるような緊張が出やすい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●痰・唾液がのどにたまりやすい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●呼気（息を吐くこと）が、充分しにくい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●背中側の方の胸郭の動きが制限される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●誤嚥物が肺下葉にたまりやすい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●胸郭の扁平化をきたす</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●胃食道逆流が起きやすい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●排気（ゲップ）が出にくい</a:t>
            </a:r>
          </a:p>
        </p:txBody>
      </p:sp>
      <p:sp>
        <p:nvSpPr>
          <p:cNvPr id="15" name="Text Box 4">
            <a:extLst>
              <a:ext uri="{FF2B5EF4-FFF2-40B4-BE49-F238E27FC236}">
                <a16:creationId xmlns:a16="http://schemas.microsoft.com/office/drawing/2014/main" id="{5BDB0284-EAA4-471E-88FE-7D592702C54A}"/>
              </a:ext>
            </a:extLst>
          </p:cNvPr>
          <p:cNvSpPr txBox="1">
            <a:spLocks noChangeArrowheads="1"/>
          </p:cNvSpPr>
          <p:nvPr/>
        </p:nvSpPr>
        <p:spPr bwMode="auto">
          <a:xfrm>
            <a:off x="5133976" y="1592262"/>
            <a:ext cx="4175123" cy="4897438"/>
          </a:xfrm>
          <a:prstGeom prst="rect">
            <a:avLst/>
          </a:prstGeom>
          <a:solidFill>
            <a:srgbClr val="FFF2C9"/>
          </a:solidFill>
          <a:ln w="9525">
            <a:noFill/>
            <a:miter lim="800000"/>
            <a:headEnd/>
            <a:tailEnd/>
          </a:ln>
        </p:spPr>
        <p:txBody>
          <a:bodyPr wrap="square" lIns="72000" tIns="72000" rIns="72000" bIns="36000">
            <a:noAutofit/>
          </a:bodyPr>
          <a:lstStyle/>
          <a:p>
            <a:pPr marL="215883" indent="-215883" algn="just">
              <a:lnSpc>
                <a:spcPct val="114000"/>
              </a:lnSpc>
              <a:spcBef>
                <a:spcPts val="599"/>
              </a:spcBef>
              <a:defRPr/>
            </a:pPr>
            <a:r>
              <a:rPr lang="ja-JP" altLang="en-US" b="1" dirty="0">
                <a:solidFill>
                  <a:srgbClr val="000090"/>
                </a:solidFill>
                <a:latin typeface="メイリオ" panose="020B0604030504040204" pitchFamily="50" charset="-128"/>
                <a:ea typeface="メイリオ" panose="020B0604030504040204" pitchFamily="50" charset="-128"/>
              </a:rPr>
              <a:t>腹臥位（うつぶせ）</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●下顎後退・舌根沈下を避けられる</a:t>
            </a:r>
            <a:endParaRPr lang="en-US" altLang="ja-JP" dirty="0">
              <a:latin typeface="メイリオ" panose="020B0604030504040204" pitchFamily="50" charset="-128"/>
              <a:ea typeface="メイリオ" panose="020B0604030504040204" pitchFamily="50" charset="-128"/>
            </a:endParaRP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　喉頭部も拡がりやすい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●条件をよく設定すれば緊張がゆるんだ状態になりやすい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●痰・唾液がのどにたまらない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●呼気がしやすくなる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●背中の胸郭・肺が広がりやすい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●胃食道逆流が起きにくい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●誤嚥物が肺下葉にたまるのを防ぐことができる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a:t>
            </a:r>
            <a:r>
              <a:rPr lang="ja-JP" altLang="en-US" dirty="0">
                <a:solidFill>
                  <a:srgbClr val="FF0000"/>
                </a:solidFill>
                <a:latin typeface="メイリオ" panose="020B0604030504040204" pitchFamily="50" charset="-128"/>
                <a:ea typeface="メイリオ" panose="020B0604030504040204" pitchFamily="50" charset="-128"/>
              </a:rPr>
              <a:t>窒息の危険がある</a:t>
            </a:r>
            <a:endParaRPr lang="ja-JP" altLang="en-US"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817970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ja-JP" altLang="en-US" dirty="0"/>
              <a:t>６－４－２　胃瘻による経管栄養</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胃瘻からの注入手順</a:t>
            </a:r>
          </a:p>
        </p:txBody>
      </p:sp>
      <p:grpSp>
        <p:nvGrpSpPr>
          <p:cNvPr id="54" name="グループ化 53">
            <a:extLst>
              <a:ext uri="{FF2B5EF4-FFF2-40B4-BE49-F238E27FC236}">
                <a16:creationId xmlns:a16="http://schemas.microsoft.com/office/drawing/2014/main" id="{3ED1AF2C-4756-449A-BDEE-CD084F87746B}"/>
              </a:ext>
            </a:extLst>
          </p:cNvPr>
          <p:cNvGrpSpPr/>
          <p:nvPr/>
        </p:nvGrpSpPr>
        <p:grpSpPr>
          <a:xfrm>
            <a:off x="560877" y="1786469"/>
            <a:ext cx="8500375" cy="4485077"/>
            <a:chOff x="310503" y="1741553"/>
            <a:chExt cx="8500375" cy="4485076"/>
          </a:xfrm>
        </p:grpSpPr>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310503" y="1741553"/>
            <a:ext cx="1468534" cy="448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618991" y="1741553"/>
              <a:ext cx="2768860" cy="37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必要物品や栄養剤の確認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618991" y="2359287"/>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個別マニュアル等で注入指示の確認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618991" y="2927637"/>
              <a:ext cx="2768860" cy="380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手洗い</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618991" y="3536464"/>
              <a:ext cx="2543371"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注入することを伝え対象児の意思確認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618990" y="4093006"/>
              <a:ext cx="3148305" cy="38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呼吸や腹部の状態確認</a:t>
              </a:r>
              <a:r>
                <a:rPr lang="ja-JP" altLang="en-US" sz="1600" dirty="0">
                  <a:solidFill>
                    <a:prstClr val="black"/>
                  </a:solidFill>
                  <a:latin typeface="Meiryo" panose="020B0604030504040204" pitchFamily="34" charset="-128"/>
                  <a:ea typeface="Meiryo" panose="020B0604030504040204" pitchFamily="34" charset="-128"/>
                </a:rPr>
                <a:t>と</a:t>
              </a:r>
              <a:r>
                <a:rPr lang="ja-JP" altLang="ja-JP" sz="1600" dirty="0">
                  <a:solidFill>
                    <a:prstClr val="black"/>
                  </a:solidFill>
                  <a:latin typeface="Meiryo" panose="020B0604030504040204" pitchFamily="34" charset="-128"/>
                  <a:ea typeface="Meiryo" panose="020B0604030504040204" pitchFamily="34" charset="-128"/>
                </a:rPr>
                <a:t>姿勢</a:t>
              </a:r>
              <a:r>
                <a:rPr lang="ja-JP" altLang="en-US" sz="1600" dirty="0">
                  <a:solidFill>
                    <a:prstClr val="black"/>
                  </a:solidFill>
                  <a:latin typeface="Meiryo" panose="020B0604030504040204" pitchFamily="34" charset="-128"/>
                  <a:ea typeface="Meiryo" panose="020B0604030504040204" pitchFamily="34" charset="-128"/>
                </a:rPr>
                <a:t>調整</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618991" y="4584180"/>
              <a:ext cx="2906454" cy="40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b="1" dirty="0">
                  <a:solidFill>
                    <a:prstClr val="black"/>
                  </a:solidFill>
                  <a:latin typeface="メイリオ" panose="020B0604030504040204" pitchFamily="50" charset="-128"/>
                  <a:ea typeface="メイリオ" panose="020B0604030504040204" pitchFamily="50" charset="-128"/>
                </a:rPr>
                <a:t>胃瘻カテーテルと瘻孔周囲の観察</a:t>
              </a:r>
              <a:endParaRPr lang="en-US" altLang="ja-JP" sz="1600" b="1" dirty="0">
                <a:solidFill>
                  <a:prstClr val="black"/>
                </a:solidFill>
                <a:latin typeface="メイリオ" panose="020B0604030504040204" pitchFamily="50" charset="-128"/>
                <a:ea typeface="メイリオ" panose="020B0604030504040204" pitchFamily="50"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618991" y="5309676"/>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接続チューブの接続やチューブ型胃瘻カテーテルの確認</a:t>
              </a:r>
              <a:endParaRPr lang="en-US" altLang="ja-JP" sz="1600" b="1" dirty="0">
                <a:solidFill>
                  <a:prstClr val="black"/>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5851070" y="2350546"/>
              <a:ext cx="2959808" cy="33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栄養チューブへ注入物を充填</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2" name="テキスト ボックス 31">
              <a:extLst>
                <a:ext uri="{FF2B5EF4-FFF2-40B4-BE49-F238E27FC236}">
                  <a16:creationId xmlns:a16="http://schemas.microsoft.com/office/drawing/2014/main" id="{AD7CE6AB-F35D-4225-BF4A-2B8C8962D0F4}"/>
                </a:ext>
              </a:extLst>
            </p:cNvPr>
            <p:cNvSpPr txBox="1">
              <a:spLocks noChangeArrowheads="1"/>
            </p:cNvSpPr>
            <p:nvPr/>
          </p:nvSpPr>
          <p:spPr bwMode="auto">
            <a:xfrm>
              <a:off x="1618991" y="5876155"/>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注入前の胃内容の確認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grpSp>
      <p:grpSp>
        <p:nvGrpSpPr>
          <p:cNvPr id="46" name="グループ化 45">
            <a:extLst>
              <a:ext uri="{FF2B5EF4-FFF2-40B4-BE49-F238E27FC236}">
                <a16:creationId xmlns:a16="http://schemas.microsoft.com/office/drawing/2014/main" id="{975DE391-B4FE-46E4-9656-93C1974CCE59}"/>
              </a:ext>
            </a:extLst>
          </p:cNvPr>
          <p:cNvGrpSpPr/>
          <p:nvPr/>
        </p:nvGrpSpPr>
        <p:grpSpPr>
          <a:xfrm>
            <a:off x="4752423" y="1803873"/>
            <a:ext cx="4566039" cy="4467670"/>
            <a:chOff x="5249507" y="2359356"/>
            <a:chExt cx="4566039" cy="3867273"/>
          </a:xfrm>
        </p:grpSpPr>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5249507" y="2359356"/>
            <a:ext cx="1606904" cy="3867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598526" y="2414367"/>
              <a:ext cx="2768860" cy="258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注入物の準備</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642812" y="3372965"/>
              <a:ext cx="3172734"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栄養チューブと接続チューブないしはチューブ型</a:t>
              </a:r>
              <a:r>
                <a:rPr lang="ja-JP" altLang="en-US" sz="1600" b="1" dirty="0">
                  <a:solidFill>
                    <a:prstClr val="black"/>
                  </a:solidFill>
                  <a:latin typeface="メイリオ" panose="020B0604030504040204" pitchFamily="50" charset="-128"/>
                  <a:ea typeface="メイリオ" panose="020B0604030504040204" pitchFamily="50" charset="-128"/>
                </a:rPr>
                <a:t>胃瘻カテーテル</a:t>
              </a:r>
              <a:r>
                <a:rPr lang="ja-JP" altLang="en-US" sz="1600" b="1" dirty="0">
                  <a:solidFill>
                    <a:prstClr val="black"/>
                  </a:solidFill>
                  <a:latin typeface="Meiryo" panose="020B0604030504040204" pitchFamily="34" charset="-128"/>
                  <a:ea typeface="Meiryo" panose="020B0604030504040204" pitchFamily="34" charset="-128"/>
                </a:rPr>
                <a:t>との接続</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642812" y="3898546"/>
              <a:ext cx="2768860" cy="29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滴下速度の調整と滴下開始</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642812" y="4358208"/>
              <a:ext cx="2768860" cy="29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注入中の状態</a:t>
              </a:r>
              <a:r>
                <a:rPr lang="ja-JP" altLang="en-US" sz="1600" dirty="0">
                  <a:solidFill>
                    <a:prstClr val="black"/>
                  </a:solidFill>
                  <a:latin typeface="Meiryo" panose="020B0604030504040204" pitchFamily="34" charset="-128"/>
                  <a:ea typeface="Meiryo" panose="020B0604030504040204" pitchFamily="34" charset="-128"/>
                </a:rPr>
                <a:t>観察</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642812" y="4889851"/>
              <a:ext cx="3172734" cy="31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b="1" dirty="0">
                  <a:solidFill>
                    <a:prstClr val="black"/>
                  </a:solidFill>
                  <a:latin typeface="Meiryo" panose="020B0604030504040204" pitchFamily="34" charset="-128"/>
                  <a:ea typeface="Meiryo" panose="020B0604030504040204" pitchFamily="34" charset="-128"/>
                </a:rPr>
                <a:t>接続チューブないしはチューブ型</a:t>
              </a:r>
              <a:r>
                <a:rPr lang="ja-JP" altLang="en-US" sz="1600" b="1" dirty="0">
                  <a:solidFill>
                    <a:prstClr val="black"/>
                  </a:solidFill>
                  <a:latin typeface="メイリオ" panose="020B0604030504040204" pitchFamily="50" charset="-128"/>
                  <a:ea typeface="メイリオ" panose="020B0604030504040204" pitchFamily="50" charset="-128"/>
                </a:rPr>
                <a:t>胃瘻カテーテル</a:t>
              </a:r>
              <a:r>
                <a:rPr lang="ja-JP" altLang="en-US" sz="1600" b="1" dirty="0">
                  <a:solidFill>
                    <a:prstClr val="black"/>
                  </a:solidFill>
                  <a:latin typeface="Meiryo" panose="020B0604030504040204" pitchFamily="34" charset="-128"/>
                  <a:ea typeface="Meiryo" panose="020B0604030504040204" pitchFamily="34" charset="-128"/>
                </a:rPr>
                <a:t>に白湯を流す。</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642812" y="5457606"/>
              <a:ext cx="2768860" cy="33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注入後の観察と記録</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642812" y="5887698"/>
              <a:ext cx="2768860" cy="33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後片付け</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gr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191672" y="1907341"/>
            <a:ext cx="4467670" cy="4260733"/>
          </a:xfrm>
          <a:prstGeom prst="bentConnector5">
            <a:avLst>
              <a:gd name="adj1" fmla="val -5117"/>
              <a:gd name="adj2" fmla="val 86512"/>
              <a:gd name="adj3" fmla="val 105117"/>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282753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D58B861-E688-40D1-A150-A92D1A71FE09}"/>
              </a:ext>
            </a:extLst>
          </p:cNvPr>
          <p:cNvSpPr>
            <a:spLocks noGrp="1"/>
          </p:cNvSpPr>
          <p:nvPr>
            <p:ph type="body" sz="quarter" idx="10"/>
          </p:nvPr>
        </p:nvSpPr>
        <p:spPr/>
        <p:txBody>
          <a:bodyPr/>
          <a:lstStyle/>
          <a:p>
            <a:endParaRPr kumimoji="1" lang="ja-JP" altLang="en-US"/>
          </a:p>
        </p:txBody>
      </p:sp>
      <p:sp>
        <p:nvSpPr>
          <p:cNvPr id="60" name="角丸四角形 6">
            <a:extLst>
              <a:ext uri="{FF2B5EF4-FFF2-40B4-BE49-F238E27FC236}">
                <a16:creationId xmlns:a16="http://schemas.microsoft.com/office/drawing/2014/main" id="{CF306777-B51E-47C4-BFF0-C4A9319A427E}"/>
              </a:ext>
            </a:extLst>
          </p:cNvPr>
          <p:cNvSpPr/>
          <p:nvPr/>
        </p:nvSpPr>
        <p:spPr>
          <a:xfrm>
            <a:off x="937536" y="1774345"/>
            <a:ext cx="5279108" cy="2055535"/>
          </a:xfrm>
          <a:prstGeom prst="roundRect">
            <a:avLst/>
          </a:prstGeom>
          <a:noFill/>
          <a:ln w="28575" cap="flat" cmpd="sng" algn="ctr">
            <a:solidFill>
              <a:srgbClr val="FF860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179999" bIns="0" anchor="ctr" anchorCtr="0">
            <a:noAutofit/>
          </a:bodyPr>
          <a:lstStyle/>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栄養剤、湯冷まし、薬</a:t>
            </a:r>
          </a:p>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注入用フックあるいはスタンド、注入用ボトル</a:t>
            </a:r>
          </a:p>
          <a:p>
            <a:pPr defTabSz="914324">
              <a:lnSpc>
                <a:spcPct val="80000"/>
              </a:lnSpc>
              <a:spcAft>
                <a:spcPts val="599"/>
              </a:spcAft>
              <a:defRPr/>
            </a:pPr>
            <a:r>
              <a:rPr lang="ja-JP" altLang="en-US" sz="1600" dirty="0">
                <a:solidFill>
                  <a:srgbClr val="FF0000"/>
                </a:solidFill>
                <a:latin typeface="Meiryo" panose="020B0604030504040204" pitchFamily="34" charset="-128"/>
                <a:ea typeface="Meiryo" panose="020B0604030504040204" pitchFamily="34" charset="-128"/>
                <a:cs typeface="ＭＳ ゴシック" charset="0"/>
              </a:rPr>
              <a:t>ボタン型胃瘻の場合は接続チューブ</a:t>
            </a:r>
          </a:p>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シリンジ（注射器）</a:t>
            </a:r>
          </a:p>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薬用カップ、耐熱カップ、計量カップ</a:t>
            </a:r>
          </a:p>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時計（メトロノーム）</a:t>
            </a:r>
          </a:p>
          <a:p>
            <a:pPr defTabSz="914324">
              <a:lnSpc>
                <a:spcPct val="80000"/>
              </a:lnSpc>
              <a:spcAft>
                <a:spcPts val="599"/>
              </a:spcAft>
              <a:defRPr/>
            </a:pPr>
            <a:r>
              <a:rPr lang="ja-JP" altLang="en-US" sz="1600" dirty="0">
                <a:solidFill>
                  <a:prstClr val="black"/>
                </a:solidFill>
                <a:latin typeface="Meiryo" panose="020B0604030504040204" pitchFamily="34" charset="-128"/>
                <a:ea typeface="Meiryo" panose="020B0604030504040204" pitchFamily="34" charset="-128"/>
                <a:cs typeface="ＭＳ ゴシック" charset="0"/>
              </a:rPr>
              <a:t>個別マニュアル（チェックカード）</a:t>
            </a:r>
          </a:p>
        </p:txBody>
      </p:sp>
      <p:grpSp>
        <p:nvGrpSpPr>
          <p:cNvPr id="6" name="グループ化 5">
            <a:extLst>
              <a:ext uri="{FF2B5EF4-FFF2-40B4-BE49-F238E27FC236}">
                <a16:creationId xmlns:a16="http://schemas.microsoft.com/office/drawing/2014/main" id="{0B2DEA18-C687-4F04-88F2-9D8D14A35455}"/>
              </a:ext>
            </a:extLst>
          </p:cNvPr>
          <p:cNvGrpSpPr/>
          <p:nvPr/>
        </p:nvGrpSpPr>
        <p:grpSpPr>
          <a:xfrm>
            <a:off x="668339" y="1226167"/>
            <a:ext cx="5548306" cy="377026"/>
            <a:chOff x="668338" y="1226167"/>
            <a:chExt cx="5548306" cy="377026"/>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5" y="1226167"/>
              <a:ext cx="5279109"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grpSp>
        <p:nvGrpSpPr>
          <p:cNvPr id="4" name="グループ化 3">
            <a:extLst>
              <a:ext uri="{FF2B5EF4-FFF2-40B4-BE49-F238E27FC236}">
                <a16:creationId xmlns:a16="http://schemas.microsoft.com/office/drawing/2014/main" id="{38A1F5E3-172E-4E58-BA35-9A135EAB4A16}"/>
              </a:ext>
            </a:extLst>
          </p:cNvPr>
          <p:cNvGrpSpPr/>
          <p:nvPr/>
        </p:nvGrpSpPr>
        <p:grpSpPr>
          <a:xfrm>
            <a:off x="668340" y="4658666"/>
            <a:ext cx="5548305" cy="400110"/>
            <a:chOff x="668339" y="4605684"/>
            <a:chExt cx="5548305" cy="400110"/>
          </a:xfrm>
        </p:grpSpPr>
        <p:sp>
          <p:nvSpPr>
            <p:cNvPr id="59" name="Rectangle 5">
              <a:extLst>
                <a:ext uri="{FF2B5EF4-FFF2-40B4-BE49-F238E27FC236}">
                  <a16:creationId xmlns:a16="http://schemas.microsoft.com/office/drawing/2014/main" id="{D05EB73C-4AEB-487F-BD1D-0F8A5F3CD3CE}"/>
                </a:ext>
              </a:extLst>
            </p:cNvPr>
            <p:cNvSpPr txBox="1">
              <a:spLocks noChangeArrowheads="1"/>
            </p:cNvSpPr>
            <p:nvPr/>
          </p:nvSpPr>
          <p:spPr bwMode="auto">
            <a:xfrm>
              <a:off x="937536" y="4605684"/>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準備③：手洗いをします</a:t>
              </a:r>
            </a:p>
          </p:txBody>
        </p:sp>
        <p:sp>
          <p:nvSpPr>
            <p:cNvPr id="65" name="Rectangle 5">
              <a:extLst>
                <a:ext uri="{FF2B5EF4-FFF2-40B4-BE49-F238E27FC236}">
                  <a16:creationId xmlns:a16="http://schemas.microsoft.com/office/drawing/2014/main" id="{58E0A320-3FA0-4FCE-9DBA-57275C490EF3}"/>
                </a:ext>
              </a:extLst>
            </p:cNvPr>
            <p:cNvSpPr txBox="1">
              <a:spLocks noChangeArrowheads="1"/>
            </p:cNvSpPr>
            <p:nvPr/>
          </p:nvSpPr>
          <p:spPr bwMode="auto">
            <a:xfrm>
              <a:off x="668339" y="4605684"/>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grpSp>
        <p:nvGrpSpPr>
          <p:cNvPr id="5" name="グループ化 4">
            <a:extLst>
              <a:ext uri="{FF2B5EF4-FFF2-40B4-BE49-F238E27FC236}">
                <a16:creationId xmlns:a16="http://schemas.microsoft.com/office/drawing/2014/main" id="{F6D69844-01FA-4A6B-8610-4A73751BA2DD}"/>
              </a:ext>
            </a:extLst>
          </p:cNvPr>
          <p:cNvGrpSpPr/>
          <p:nvPr/>
        </p:nvGrpSpPr>
        <p:grpSpPr>
          <a:xfrm>
            <a:off x="668340" y="3943205"/>
            <a:ext cx="5548305" cy="400110"/>
            <a:chOff x="668339" y="3943203"/>
            <a:chExt cx="5548305" cy="400110"/>
          </a:xfrm>
        </p:grpSpPr>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6" y="3943203"/>
              <a:ext cx="5279108" cy="400110"/>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準備②：注入指示等を確認します</a:t>
              </a: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39" y="3943203"/>
              <a:ext cx="210893" cy="400110"/>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sp>
        <p:nvSpPr>
          <p:cNvPr id="14" name="Rectangle 5">
            <a:extLst>
              <a:ext uri="{FF2B5EF4-FFF2-40B4-BE49-F238E27FC236}">
                <a16:creationId xmlns:a16="http://schemas.microsoft.com/office/drawing/2014/main" id="{20BB2C68-A2CF-4E85-84E9-36FF1B595E6D}"/>
              </a:ext>
            </a:extLst>
          </p:cNvPr>
          <p:cNvSpPr txBox="1">
            <a:spLocks noChangeArrowheads="1"/>
          </p:cNvSpPr>
          <p:nvPr/>
        </p:nvSpPr>
        <p:spPr bwMode="auto">
          <a:xfrm>
            <a:off x="937537" y="5374128"/>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15" name="Rectangle 5">
            <a:extLst>
              <a:ext uri="{FF2B5EF4-FFF2-40B4-BE49-F238E27FC236}">
                <a16:creationId xmlns:a16="http://schemas.microsoft.com/office/drawing/2014/main" id="{D24FE80E-AA1D-4AF8-B2A1-7E8239006E8C}"/>
              </a:ext>
            </a:extLst>
          </p:cNvPr>
          <p:cNvSpPr txBox="1">
            <a:spLocks noChangeArrowheads="1"/>
          </p:cNvSpPr>
          <p:nvPr/>
        </p:nvSpPr>
        <p:spPr bwMode="auto">
          <a:xfrm>
            <a:off x="668342" y="5374128"/>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6" name="Rectangle 5">
            <a:extLst>
              <a:ext uri="{FF2B5EF4-FFF2-40B4-BE49-F238E27FC236}">
                <a16:creationId xmlns:a16="http://schemas.microsoft.com/office/drawing/2014/main" id="{B44FF8A5-CEE1-40CE-887D-48D0F99B8205}"/>
              </a:ext>
            </a:extLst>
          </p:cNvPr>
          <p:cNvSpPr txBox="1">
            <a:spLocks noChangeArrowheads="1"/>
          </p:cNvSpPr>
          <p:nvPr/>
        </p:nvSpPr>
        <p:spPr bwMode="auto">
          <a:xfrm>
            <a:off x="937537" y="6089592"/>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手順②：呼吸や腹部の状態を確認し姿勢を整えます</a:t>
            </a:r>
          </a:p>
        </p:txBody>
      </p:sp>
      <p:sp>
        <p:nvSpPr>
          <p:cNvPr id="17" name="Rectangle 5">
            <a:extLst>
              <a:ext uri="{FF2B5EF4-FFF2-40B4-BE49-F238E27FC236}">
                <a16:creationId xmlns:a16="http://schemas.microsoft.com/office/drawing/2014/main" id="{51FBEA4D-EFF7-4A8D-A15D-7CA6640B90F9}"/>
              </a:ext>
            </a:extLst>
          </p:cNvPr>
          <p:cNvSpPr txBox="1">
            <a:spLocks noChangeArrowheads="1"/>
          </p:cNvSpPr>
          <p:nvPr/>
        </p:nvSpPr>
        <p:spPr bwMode="auto">
          <a:xfrm>
            <a:off x="668342" y="6089592"/>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nvGrpSpPr>
          <p:cNvPr id="26" name="図形グループ 5">
            <a:extLst>
              <a:ext uri="{FF2B5EF4-FFF2-40B4-BE49-F238E27FC236}">
                <a16:creationId xmlns:a16="http://schemas.microsoft.com/office/drawing/2014/main" id="{FAB813AA-FE25-437A-A7A1-053ACD098923}"/>
              </a:ext>
            </a:extLst>
          </p:cNvPr>
          <p:cNvGrpSpPr>
            <a:grpSpLocks/>
          </p:cNvGrpSpPr>
          <p:nvPr/>
        </p:nvGrpSpPr>
        <p:grpSpPr bwMode="auto">
          <a:xfrm>
            <a:off x="6752920" y="1226167"/>
            <a:ext cx="2520543" cy="3832606"/>
            <a:chOff x="6129968" y="1728192"/>
            <a:chExt cx="3014032" cy="4581128"/>
          </a:xfrm>
        </p:grpSpPr>
        <p:pic>
          <p:nvPicPr>
            <p:cNvPr id="27" name="図 26" descr="IMG_0686.jpg">
              <a:extLst>
                <a:ext uri="{FF2B5EF4-FFF2-40B4-BE49-F238E27FC236}">
                  <a16:creationId xmlns:a16="http://schemas.microsoft.com/office/drawing/2014/main" id="{582F1808-3CD1-43C6-AB02-B509AD77A43F}"/>
                </a:ext>
              </a:extLst>
            </p:cNvPr>
            <p:cNvPicPr>
              <a:picLocks noChangeAspect="1"/>
            </p:cNvPicPr>
            <p:nvPr/>
          </p:nvPicPr>
          <p:blipFill rotWithShape="1">
            <a:blip r:embed="rId3"/>
            <a:srcRect/>
            <a:stretch/>
          </p:blipFill>
          <p:spPr>
            <a:xfrm>
              <a:off x="6129968" y="1728192"/>
              <a:ext cx="3014032" cy="4581128"/>
            </a:xfrm>
            <a:prstGeom prst="rect">
              <a:avLst/>
            </a:prstGeom>
            <a:ln>
              <a:noFill/>
            </a:ln>
          </p:spPr>
          <p:style>
            <a:lnRef idx="2">
              <a:schemeClr val="accent5"/>
            </a:lnRef>
            <a:fillRef idx="1">
              <a:schemeClr val="lt1"/>
            </a:fillRef>
            <a:effectRef idx="0">
              <a:schemeClr val="accent5"/>
            </a:effectRef>
            <a:fontRef idx="minor">
              <a:schemeClr val="dk1"/>
            </a:fontRef>
          </p:style>
        </p:pic>
        <p:sp>
          <p:nvSpPr>
            <p:cNvPr id="28" name="テキスト ボックス 12">
              <a:extLst>
                <a:ext uri="{FF2B5EF4-FFF2-40B4-BE49-F238E27FC236}">
                  <a16:creationId xmlns:a16="http://schemas.microsoft.com/office/drawing/2014/main" id="{D8938091-B80B-431D-BCA0-452C68AE6CAC}"/>
                </a:ext>
              </a:extLst>
            </p:cNvPr>
            <p:cNvSpPr txBox="1">
              <a:spLocks noChangeArrowheads="1"/>
            </p:cNvSpPr>
            <p:nvPr/>
          </p:nvSpPr>
          <p:spPr bwMode="auto">
            <a:xfrm>
              <a:off x="6661627" y="3281410"/>
              <a:ext cx="1216025" cy="40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dirty="0">
                  <a:solidFill>
                    <a:prstClr val="black"/>
                  </a:solidFill>
                  <a:latin typeface="Meiryo" panose="020B0604030504040204" pitchFamily="34" charset="-128"/>
                  <a:ea typeface="Meiryo" panose="020B0604030504040204" pitchFamily="34" charset="-128"/>
                </a:rPr>
                <a:t>クレンメ</a:t>
              </a:r>
            </a:p>
          </p:txBody>
        </p:sp>
        <p:sp>
          <p:nvSpPr>
            <p:cNvPr id="29" name="テキスト ボックス 13">
              <a:extLst>
                <a:ext uri="{FF2B5EF4-FFF2-40B4-BE49-F238E27FC236}">
                  <a16:creationId xmlns:a16="http://schemas.microsoft.com/office/drawing/2014/main" id="{170A580F-5EB3-4C38-A3FC-E7FECE04A235}"/>
                </a:ext>
              </a:extLst>
            </p:cNvPr>
            <p:cNvSpPr txBox="1">
              <a:spLocks noChangeArrowheads="1"/>
            </p:cNvSpPr>
            <p:nvPr/>
          </p:nvSpPr>
          <p:spPr bwMode="auto">
            <a:xfrm>
              <a:off x="7489842" y="1851730"/>
              <a:ext cx="1463675" cy="77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ctr" defTabSz="914324">
                <a:defRPr/>
              </a:pPr>
              <a:r>
                <a:rPr lang="ja-JP" altLang="en-US" dirty="0">
                  <a:solidFill>
                    <a:prstClr val="black"/>
                  </a:solidFill>
                  <a:latin typeface="Meiryo" panose="020B0604030504040204" pitchFamily="34" charset="-128"/>
                  <a:ea typeface="Meiryo" panose="020B0604030504040204" pitchFamily="34" charset="-128"/>
                </a:rPr>
                <a:t>栄養ﾁｭｰﾌﾞ</a:t>
              </a:r>
              <a:endParaRPr lang="en-US" altLang="ja-JP"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dirty="0">
                  <a:solidFill>
                    <a:prstClr val="black"/>
                  </a:solidFill>
                  <a:latin typeface="Meiryo" panose="020B0604030504040204" pitchFamily="34" charset="-128"/>
                  <a:ea typeface="Meiryo" panose="020B0604030504040204" pitchFamily="34" charset="-128"/>
                </a:rPr>
                <a:t>接続部</a:t>
              </a:r>
            </a:p>
          </p:txBody>
        </p:sp>
        <p:sp>
          <p:nvSpPr>
            <p:cNvPr id="30" name="テキスト ボックス 22">
              <a:extLst>
                <a:ext uri="{FF2B5EF4-FFF2-40B4-BE49-F238E27FC236}">
                  <a16:creationId xmlns:a16="http://schemas.microsoft.com/office/drawing/2014/main" id="{1CC42FAA-1917-455F-8F07-8CC3F6ABFA56}"/>
                </a:ext>
              </a:extLst>
            </p:cNvPr>
            <p:cNvSpPr txBox="1">
              <a:spLocks noChangeArrowheads="1"/>
            </p:cNvSpPr>
            <p:nvPr/>
          </p:nvSpPr>
          <p:spPr bwMode="auto">
            <a:xfrm>
              <a:off x="8058150" y="5444786"/>
              <a:ext cx="1085850" cy="77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dirty="0">
                  <a:solidFill>
                    <a:prstClr val="black"/>
                  </a:solidFill>
                  <a:latin typeface="Meiryo" panose="020B0604030504040204" pitchFamily="34" charset="-128"/>
                  <a:ea typeface="Meiryo" panose="020B0604030504040204" pitchFamily="34" charset="-128"/>
                </a:rPr>
                <a:t>ボタン</a:t>
              </a:r>
              <a:endParaRPr lang="en-US" altLang="ja-JP" dirty="0">
                <a:solidFill>
                  <a:prstClr val="black"/>
                </a:solidFill>
                <a:latin typeface="Meiryo" panose="020B0604030504040204" pitchFamily="34" charset="-128"/>
                <a:ea typeface="Meiryo" panose="020B0604030504040204" pitchFamily="34" charset="-128"/>
              </a:endParaRPr>
            </a:p>
            <a:p>
              <a:pPr defTabSz="914324">
                <a:defRPr/>
              </a:pPr>
              <a:r>
                <a:rPr lang="ja-JP" altLang="en-US" dirty="0">
                  <a:solidFill>
                    <a:prstClr val="black"/>
                  </a:solidFill>
                  <a:latin typeface="Meiryo" panose="020B0604030504040204" pitchFamily="34" charset="-128"/>
                  <a:ea typeface="Meiryo" panose="020B0604030504040204" pitchFamily="34" charset="-128"/>
                </a:rPr>
                <a:t>接続部</a:t>
              </a:r>
            </a:p>
          </p:txBody>
        </p:sp>
      </p:grpSp>
      <p:sp>
        <p:nvSpPr>
          <p:cNvPr id="31" name="右矢印 12">
            <a:extLst>
              <a:ext uri="{FF2B5EF4-FFF2-40B4-BE49-F238E27FC236}">
                <a16:creationId xmlns:a16="http://schemas.microsoft.com/office/drawing/2014/main" id="{89EC4FAF-568C-4AF6-A760-1DF57E362B91}"/>
              </a:ext>
            </a:extLst>
          </p:cNvPr>
          <p:cNvSpPr>
            <a:spLocks noChangeArrowheads="1"/>
          </p:cNvSpPr>
          <p:nvPr/>
        </p:nvSpPr>
        <p:spPr bwMode="auto">
          <a:xfrm>
            <a:off x="4900457" y="2315678"/>
            <a:ext cx="2143075" cy="360361"/>
          </a:xfrm>
          <a:prstGeom prst="rightArrow">
            <a:avLst>
              <a:gd name="adj1" fmla="val 50000"/>
              <a:gd name="adj2" fmla="val 49969"/>
            </a:avLst>
          </a:prstGeom>
          <a:solidFill>
            <a:srgbClr val="FF8601"/>
          </a:solidFill>
          <a:ln w="9525">
            <a:noFill/>
            <a:miter lim="800000"/>
            <a:headEnd/>
            <a:tailEnd/>
          </a:ln>
          <a:effectLst/>
        </p:spPr>
        <p:txBody>
          <a:bodyPr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4887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7441E084-1774-46E4-87C2-F2BB4D80EF51}"/>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58530" y="919210"/>
            <a:ext cx="8336641" cy="731732"/>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-1:</a:t>
            </a:r>
            <a:r>
              <a:rPr lang="ja-JP" altLang="en-US" sz="2000" b="1" dirty="0">
                <a:solidFill>
                  <a:prstClr val="white"/>
                </a:solidFill>
                <a:latin typeface="メイリオ" panose="020B0604030504040204" pitchFamily="50" charset="-128"/>
                <a:ea typeface="メイリオ" panose="020B0604030504040204" pitchFamily="50" charset="-128"/>
              </a:rPr>
              <a:t>胃瘻カテーテル</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と胃瘻周囲を観察します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742892"/>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19" y="1758939"/>
            <a:ext cx="8342556" cy="1749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ガーゼの汚れがないか？</a:t>
            </a:r>
            <a:r>
              <a:rPr lang="en-US" altLang="ja-JP" dirty="0">
                <a:solidFill>
                  <a:prstClr val="black"/>
                </a:solidFill>
                <a:latin typeface="Meiryo" panose="020B0604030504040204" pitchFamily="34" charset="-128"/>
                <a:ea typeface="Meiryo" panose="020B0604030504040204" pitchFamily="34" charset="-128"/>
              </a:rPr>
              <a:t>(</a:t>
            </a:r>
            <a:r>
              <a:rPr lang="ja-JP" altLang="en-US" dirty="0">
                <a:solidFill>
                  <a:prstClr val="black"/>
                </a:solidFill>
                <a:latin typeface="Meiryo" panose="020B0604030504040204" pitchFamily="34" charset="-128"/>
                <a:ea typeface="Meiryo" panose="020B0604030504040204" pitchFamily="34" charset="-128"/>
              </a:rPr>
              <a:t>必要であれば適宜ガーゼを交換</a:t>
            </a:r>
            <a:r>
              <a:rPr lang="en-US" altLang="ja-JP" dirty="0">
                <a:solidFill>
                  <a:prstClr val="black"/>
                </a:solidFill>
                <a:latin typeface="Meiryo" panose="020B0604030504040204" pitchFamily="34" charset="-128"/>
                <a:ea typeface="Meiryo" panose="020B0604030504040204" pitchFamily="34" charset="-128"/>
              </a:rPr>
              <a:t>)</a:t>
            </a:r>
          </a:p>
          <a:p>
            <a:pPr marL="342872" indent="-342872"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胃瘻のボタンが皮膚を圧迫していないか？</a:t>
            </a:r>
          </a:p>
          <a:p>
            <a:pPr marL="342872" indent="-342872"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瘻孔周囲から漏れがないか？</a:t>
            </a:r>
          </a:p>
          <a:p>
            <a:pPr marL="342872" indent="-342872"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皮膚の発赤がないか？</a:t>
            </a:r>
          </a:p>
        </p:txBody>
      </p:sp>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19251" y="3665074"/>
            <a:ext cx="6940883"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lnSpc>
                <a:spcPct val="114000"/>
              </a:lnSpc>
              <a:defRPr/>
            </a:pPr>
            <a:endParaRPr lang="en-US" altLang="ja-JP" sz="2000" b="1" dirty="0">
              <a:solidFill>
                <a:srgbClr val="FFFFFF"/>
              </a:solidFill>
              <a:latin typeface="Meiryo" panose="020B0604030504040204" pitchFamily="34" charset="-128"/>
              <a:ea typeface="Meiryo" panose="020B0604030504040204" pitchFamily="34" charset="-128"/>
              <a:cs typeface="ＭＳ ゴシック" charset="0"/>
            </a:endParaRPr>
          </a:p>
          <a:p>
            <a:pPr defTabSz="914324">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-2:</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胃瘻カテーテル</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の固定位置と長さを確認します</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50053" y="3665074"/>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13337" y="4617895"/>
            <a:ext cx="6670807" cy="1871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チューブ型胃瘻カテーテルではストッパーが適正な位置にあるか確認します。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瘻孔の外に出ているチューブの長さがいつもと同じ長さであるか確認します。</a:t>
            </a:r>
          </a:p>
        </p:txBody>
      </p:sp>
      <p:sp>
        <p:nvSpPr>
          <p:cNvPr id="11" name="テキスト ボックス 10">
            <a:extLst>
              <a:ext uri="{FF2B5EF4-FFF2-40B4-BE49-F238E27FC236}">
                <a16:creationId xmlns:a16="http://schemas.microsoft.com/office/drawing/2014/main" id="{512D9B9F-F0F5-4339-BDE8-8C4399C77A48}"/>
              </a:ext>
            </a:extLst>
          </p:cNvPr>
          <p:cNvSpPr txBox="1">
            <a:spLocks noChangeArrowheads="1"/>
          </p:cNvSpPr>
          <p:nvPr/>
        </p:nvSpPr>
        <p:spPr bwMode="auto">
          <a:xfrm>
            <a:off x="1038977" y="3752692"/>
            <a:ext cx="2673225" cy="293053"/>
          </a:xfrm>
          <a:prstGeom prst="rect">
            <a:avLst/>
          </a:prstGeom>
          <a:solidFill>
            <a:schemeClr val="bg1"/>
          </a:solidFill>
          <a:ln w="127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wrap="non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dirty="0">
                <a:solidFill>
                  <a:prstClr val="black"/>
                </a:solidFill>
                <a:latin typeface="Meiryo" panose="020B0604030504040204" pitchFamily="34" charset="-128"/>
                <a:ea typeface="Meiryo" panose="020B0604030504040204" pitchFamily="34" charset="-128"/>
              </a:rPr>
              <a:t>チューブ型胃瘻の場合</a:t>
            </a:r>
          </a:p>
        </p:txBody>
      </p:sp>
      <p:grpSp>
        <p:nvGrpSpPr>
          <p:cNvPr id="2" name="グループ化 1">
            <a:extLst>
              <a:ext uri="{FF2B5EF4-FFF2-40B4-BE49-F238E27FC236}">
                <a16:creationId xmlns:a16="http://schemas.microsoft.com/office/drawing/2014/main" id="{6670AB2C-9547-4695-A331-42414CD0A739}"/>
              </a:ext>
            </a:extLst>
          </p:cNvPr>
          <p:cNvGrpSpPr/>
          <p:nvPr/>
        </p:nvGrpSpPr>
        <p:grpSpPr>
          <a:xfrm>
            <a:off x="8116954" y="1721653"/>
            <a:ext cx="1108004" cy="4768048"/>
            <a:chOff x="7770669" y="2331575"/>
            <a:chExt cx="1020762" cy="4392613"/>
          </a:xfrm>
        </p:grpSpPr>
        <p:pic>
          <p:nvPicPr>
            <p:cNvPr id="13" name="Picture 2">
              <a:extLst>
                <a:ext uri="{FF2B5EF4-FFF2-40B4-BE49-F238E27FC236}">
                  <a16:creationId xmlns:a16="http://schemas.microsoft.com/office/drawing/2014/main" id="{33DCCC20-D8B6-4193-8826-8669F9D376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0669" y="2331575"/>
              <a:ext cx="1020762" cy="439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直線矢印コネクタ 13">
              <a:extLst>
                <a:ext uri="{FF2B5EF4-FFF2-40B4-BE49-F238E27FC236}">
                  <a16:creationId xmlns:a16="http://schemas.microsoft.com/office/drawing/2014/main" id="{1DF49F03-A16B-423F-A27F-E2731D5A8DE5}"/>
                </a:ext>
              </a:extLst>
            </p:cNvPr>
            <p:cNvCxnSpPr/>
            <p:nvPr/>
          </p:nvCxnSpPr>
          <p:spPr>
            <a:xfrm>
              <a:off x="8059594" y="2403013"/>
              <a:ext cx="0" cy="2519362"/>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C477E097-FB22-4E2A-842E-DD8DD8AB0A30}"/>
                </a:ext>
              </a:extLst>
            </p:cNvPr>
            <p:cNvCxnSpPr/>
            <p:nvPr/>
          </p:nvCxnSpPr>
          <p:spPr>
            <a:xfrm flipH="1">
              <a:off x="8185006" y="4487400"/>
              <a:ext cx="174625" cy="3952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137BCE7-2D38-49DF-AA3F-BC3076EDEAEC}"/>
                </a:ext>
              </a:extLst>
            </p:cNvPr>
            <p:cNvSpPr txBox="1"/>
            <p:nvPr/>
          </p:nvSpPr>
          <p:spPr>
            <a:xfrm>
              <a:off x="8185006" y="3977813"/>
              <a:ext cx="548183" cy="538730"/>
            </a:xfrm>
            <a:prstGeom prst="rect">
              <a:avLst/>
            </a:prstGeom>
            <a:noFill/>
          </p:spPr>
          <p:txBody>
            <a:bodyPr wrap="none">
              <a:spAutoFit/>
            </a:bodyPr>
            <a:lstStyle/>
            <a:p>
              <a:pPr defTabSz="914324">
                <a:defRPr/>
              </a:pPr>
              <a:r>
                <a:rPr lang="ja-JP" altLang="en-US" sz="1600" dirty="0">
                  <a:solidFill>
                    <a:srgbClr val="FFFF00"/>
                  </a:solidFill>
                  <a:latin typeface="Meiryo" panose="020B0604030504040204" pitchFamily="34" charset="-128"/>
                  <a:ea typeface="Meiryo" panose="020B0604030504040204" pitchFamily="34" charset="-128"/>
                </a:rPr>
                <a:t>印を</a:t>
              </a:r>
              <a:endParaRPr lang="en-US" altLang="ja-JP" sz="1600" dirty="0">
                <a:solidFill>
                  <a:srgbClr val="FFFF00"/>
                </a:solidFill>
                <a:latin typeface="Meiryo" panose="020B0604030504040204" pitchFamily="34" charset="-128"/>
                <a:ea typeface="Meiryo" panose="020B0604030504040204" pitchFamily="34" charset="-128"/>
              </a:endParaRPr>
            </a:p>
            <a:p>
              <a:pPr defTabSz="914324">
                <a:defRPr/>
              </a:pPr>
              <a:r>
                <a:rPr lang="ja-JP" altLang="en-US" sz="1600" dirty="0">
                  <a:solidFill>
                    <a:srgbClr val="FFFF00"/>
                  </a:solidFill>
                  <a:latin typeface="Meiryo" panose="020B0604030504040204" pitchFamily="34" charset="-128"/>
                  <a:ea typeface="Meiryo" panose="020B0604030504040204" pitchFamily="34" charset="-128"/>
                </a:rPr>
                <a:t>確認</a:t>
              </a:r>
            </a:p>
          </p:txBody>
        </p:sp>
      </p:gr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035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P spid="8" grpId="0" animBg="1"/>
      <p:bldP spid="9" grpId="0" animBg="1"/>
      <p:bldP spid="10" grpId="0"/>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4D1D5D-86C0-4B5A-889D-30386BB11BD2}"/>
              </a:ext>
            </a:extLst>
          </p:cNvPr>
          <p:cNvSpPr>
            <a:spLocks noGrp="1"/>
          </p:cNvSpPr>
          <p:nvPr>
            <p:ph type="body" sz="quarter" idx="10"/>
          </p:nvPr>
        </p:nvSpPr>
        <p:spPr/>
        <p:txBody>
          <a:bodyPr/>
          <a:lstStyle/>
          <a:p>
            <a:endParaRPr kumimoji="1" lang="ja-JP" altLang="en-US"/>
          </a:p>
        </p:txBody>
      </p:sp>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37536" y="908050"/>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lnSpc>
                <a:spcPct val="114000"/>
              </a:lnSpc>
              <a:defRPr/>
            </a:pPr>
            <a:endParaRPr lang="en-US" altLang="ja-JP" sz="2000" b="1" dirty="0">
              <a:solidFill>
                <a:srgbClr val="FFFFFF"/>
              </a:solidFill>
              <a:latin typeface="Meiryo" panose="020B0604030504040204" pitchFamily="34" charset="-128"/>
              <a:ea typeface="Meiryo" panose="020B0604030504040204" pitchFamily="34" charset="-128"/>
              <a:cs typeface="ＭＳ ゴシック" charset="0"/>
            </a:endParaRPr>
          </a:p>
          <a:p>
            <a:pPr defTabSz="914324">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手順③</a:t>
            </a:r>
            <a:r>
              <a:rPr lang="en-US" altLang="ja-JP" sz="2000" b="1" dirty="0">
                <a:solidFill>
                  <a:srgbClr val="FFFFFF"/>
                </a:solidFill>
                <a:latin typeface="Meiryo" panose="020B0604030504040204" pitchFamily="34" charset="-128"/>
                <a:ea typeface="Meiryo" panose="020B0604030504040204" pitchFamily="34" charset="-128"/>
                <a:cs typeface="ＭＳ ゴシック" charset="0"/>
              </a:rPr>
              <a:t>-2:</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胃瘻のボタン</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と接続チューブを接続します </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68339" y="908050"/>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22" y="1860874"/>
            <a:ext cx="3759651" cy="1401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接続チューブのクレンメと蓋が閉まっていることを確認します。</a:t>
            </a:r>
          </a:p>
        </p:txBody>
      </p:sp>
      <p:sp>
        <p:nvSpPr>
          <p:cNvPr id="11" name="テキスト ボックス 10">
            <a:extLst>
              <a:ext uri="{FF2B5EF4-FFF2-40B4-BE49-F238E27FC236}">
                <a16:creationId xmlns:a16="http://schemas.microsoft.com/office/drawing/2014/main" id="{512D9B9F-F0F5-4339-BDE8-8C4399C77A48}"/>
              </a:ext>
            </a:extLst>
          </p:cNvPr>
          <p:cNvSpPr txBox="1">
            <a:spLocks noChangeArrowheads="1"/>
          </p:cNvSpPr>
          <p:nvPr/>
        </p:nvSpPr>
        <p:spPr bwMode="auto">
          <a:xfrm>
            <a:off x="1057262" y="995670"/>
            <a:ext cx="2673225" cy="293053"/>
          </a:xfrm>
          <a:prstGeom prst="rect">
            <a:avLst/>
          </a:prstGeom>
          <a:solidFill>
            <a:schemeClr val="bg1"/>
          </a:solidFill>
          <a:ln w="12700">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wrap="none"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dirty="0">
                <a:solidFill>
                  <a:prstClr val="black"/>
                </a:solidFill>
                <a:latin typeface="Meiryo" panose="020B0604030504040204" pitchFamily="34" charset="-128"/>
                <a:ea typeface="Meiryo" panose="020B0604030504040204" pitchFamily="34" charset="-128"/>
              </a:rPr>
              <a:t>ボタン型胃瘻の場合</a:t>
            </a:r>
          </a:p>
        </p:txBody>
      </p:sp>
      <p:sp>
        <p:nvSpPr>
          <p:cNvPr id="17" name="テキスト ボックス 8">
            <a:extLst>
              <a:ext uri="{FF2B5EF4-FFF2-40B4-BE49-F238E27FC236}">
                <a16:creationId xmlns:a16="http://schemas.microsoft.com/office/drawing/2014/main" id="{BFBCB894-EA82-4BE6-8AEA-017D6EF26FB9}"/>
              </a:ext>
            </a:extLst>
          </p:cNvPr>
          <p:cNvSpPr txBox="1">
            <a:spLocks noChangeArrowheads="1"/>
          </p:cNvSpPr>
          <p:nvPr/>
        </p:nvSpPr>
        <p:spPr bwMode="auto">
          <a:xfrm>
            <a:off x="931619" y="3510708"/>
            <a:ext cx="8342556" cy="1262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胃瘻のボタンと接続チューブの印を正確に合わせて、パチンと手応えがあるまで押し入れます。この操作時に、胃瘻のボタンを横から親指と人差し指でしっかりはさんで保持し、ボタンが腹部を圧迫しないようにします。</a:t>
            </a:r>
          </a:p>
        </p:txBody>
      </p:sp>
      <p:sp>
        <p:nvSpPr>
          <p:cNvPr id="18" name="テキスト ボックス 8">
            <a:extLst>
              <a:ext uri="{FF2B5EF4-FFF2-40B4-BE49-F238E27FC236}">
                <a16:creationId xmlns:a16="http://schemas.microsoft.com/office/drawing/2014/main" id="{A45B698C-C91A-4DCA-9C51-C12DEBAF8861}"/>
              </a:ext>
            </a:extLst>
          </p:cNvPr>
          <p:cNvSpPr txBox="1">
            <a:spLocks noChangeArrowheads="1"/>
          </p:cNvSpPr>
          <p:nvPr/>
        </p:nvSpPr>
        <p:spPr bwMode="auto">
          <a:xfrm>
            <a:off x="931622" y="4809683"/>
            <a:ext cx="3759651" cy="95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接続チューブを</a:t>
            </a:r>
            <a:r>
              <a:rPr lang="en-US" altLang="ja-JP" dirty="0">
                <a:solidFill>
                  <a:prstClr val="black"/>
                </a:solidFill>
                <a:latin typeface="Meiryo" panose="020B0604030504040204" pitchFamily="34" charset="-128"/>
                <a:ea typeface="Meiryo" panose="020B0604030504040204" pitchFamily="34" charset="-128"/>
              </a:rPr>
              <a:t>3/4</a:t>
            </a:r>
            <a:r>
              <a:rPr lang="ja-JP" altLang="en-US" dirty="0">
                <a:solidFill>
                  <a:prstClr val="black"/>
                </a:solidFill>
                <a:latin typeface="Meiryo" panose="020B0604030504040204" pitchFamily="34" charset="-128"/>
                <a:ea typeface="Meiryo" panose="020B0604030504040204" pitchFamily="34" charset="-128"/>
              </a:rPr>
              <a:t>回転し接続が外れないようにロックします。</a:t>
            </a:r>
          </a:p>
        </p:txBody>
      </p:sp>
      <p:pic>
        <p:nvPicPr>
          <p:cNvPr id="19" name="図 18" descr="IMG_0245A.jpg">
            <a:extLst>
              <a:ext uri="{FF2B5EF4-FFF2-40B4-BE49-F238E27FC236}">
                <a16:creationId xmlns:a16="http://schemas.microsoft.com/office/drawing/2014/main" id="{AE083EF6-3988-4440-85BA-C70F9F453A11}"/>
              </a:ext>
            </a:extLst>
          </p:cNvPr>
          <p:cNvPicPr>
            <a:picLocks noChangeAspect="1"/>
          </p:cNvPicPr>
          <p:nvPr/>
        </p:nvPicPr>
        <p:blipFill rotWithShape="1">
          <a:blip r:embed="rId3">
            <a:extLst>
              <a:ext uri="{28A0092B-C50C-407E-A947-70E740481C1C}">
                <a14:useLocalDpi xmlns:a14="http://schemas.microsoft.com/office/drawing/2010/main"/>
              </a:ext>
            </a:extLst>
          </a:blip>
          <a:srcRect l="6289"/>
          <a:stretch/>
        </p:blipFill>
        <p:spPr bwMode="auto">
          <a:xfrm>
            <a:off x="5022937" y="1891024"/>
            <a:ext cx="2128837"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図 19" descr="IMG_0243A.jpg">
            <a:extLst>
              <a:ext uri="{FF2B5EF4-FFF2-40B4-BE49-F238E27FC236}">
                <a16:creationId xmlns:a16="http://schemas.microsoft.com/office/drawing/2014/main" id="{3036004B-A6CB-44D8-BA85-410C16C05D5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32652" y="1894200"/>
            <a:ext cx="2041524"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図形グループ 14">
            <a:extLst>
              <a:ext uri="{FF2B5EF4-FFF2-40B4-BE49-F238E27FC236}">
                <a16:creationId xmlns:a16="http://schemas.microsoft.com/office/drawing/2014/main" id="{D6637960-8D75-427D-9B88-DDE675E67F4B}"/>
              </a:ext>
            </a:extLst>
          </p:cNvPr>
          <p:cNvGrpSpPr>
            <a:grpSpLocks/>
          </p:cNvGrpSpPr>
          <p:nvPr/>
        </p:nvGrpSpPr>
        <p:grpSpPr bwMode="auto">
          <a:xfrm>
            <a:off x="7151774" y="4809686"/>
            <a:ext cx="2135186" cy="1671637"/>
            <a:chOff x="5103813" y="3468687"/>
            <a:chExt cx="2135187" cy="1671638"/>
          </a:xfrm>
        </p:grpSpPr>
        <p:pic>
          <p:nvPicPr>
            <p:cNvPr id="22" name="Picture 4" descr="D:\DCIM\101MSDCF\DSC01006.JPG">
              <a:extLst>
                <a:ext uri="{FF2B5EF4-FFF2-40B4-BE49-F238E27FC236}">
                  <a16:creationId xmlns:a16="http://schemas.microsoft.com/office/drawing/2014/main" id="{BB635352-575F-4F92-BF95-875F2E0F6E32}"/>
                </a:ext>
              </a:extLst>
            </p:cNvPr>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a:off x="5103813" y="3468687"/>
              <a:ext cx="2135187"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環状矢印 5">
              <a:extLst>
                <a:ext uri="{FF2B5EF4-FFF2-40B4-BE49-F238E27FC236}">
                  <a16:creationId xmlns:a16="http://schemas.microsoft.com/office/drawing/2014/main" id="{65B813C8-47F0-4E13-BC77-F64FEFB197FF}"/>
                </a:ext>
              </a:extLst>
            </p:cNvPr>
            <p:cNvSpPr/>
            <p:nvPr/>
          </p:nvSpPr>
          <p:spPr>
            <a:xfrm>
              <a:off x="5951538" y="3609974"/>
              <a:ext cx="649287" cy="758825"/>
            </a:xfrm>
            <a:prstGeom prst="circularArrow">
              <a:avLst/>
            </a:prstGeom>
            <a:ln w="38100">
              <a:noFill/>
            </a:ln>
          </p:spPr>
          <p:style>
            <a:lnRef idx="0">
              <a:schemeClr val="accent1"/>
            </a:lnRef>
            <a:fillRef idx="3">
              <a:schemeClr val="accent1"/>
            </a:fillRef>
            <a:effectRef idx="3">
              <a:schemeClr val="accent1"/>
            </a:effectRef>
            <a:fontRef idx="minor">
              <a:schemeClr val="lt1"/>
            </a:fontRef>
          </p:style>
          <p:txBody>
            <a:bodyPr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grpSp>
      <p:grpSp>
        <p:nvGrpSpPr>
          <p:cNvPr id="25" name="図形グループ 15">
            <a:extLst>
              <a:ext uri="{FF2B5EF4-FFF2-40B4-BE49-F238E27FC236}">
                <a16:creationId xmlns:a16="http://schemas.microsoft.com/office/drawing/2014/main" id="{2E719E8A-8AF5-410C-9296-D6AF4360BC5C}"/>
              </a:ext>
            </a:extLst>
          </p:cNvPr>
          <p:cNvGrpSpPr>
            <a:grpSpLocks/>
          </p:cNvGrpSpPr>
          <p:nvPr/>
        </p:nvGrpSpPr>
        <p:grpSpPr bwMode="auto">
          <a:xfrm>
            <a:off x="5022937" y="4809686"/>
            <a:ext cx="1989139" cy="1671637"/>
            <a:chOff x="6772275" y="1704976"/>
            <a:chExt cx="1989138" cy="1671637"/>
          </a:xfrm>
        </p:grpSpPr>
        <p:pic>
          <p:nvPicPr>
            <p:cNvPr id="27" name="Picture 3" descr="D:\DCIM\101MSDCF\DSC01005.JPG">
              <a:extLst>
                <a:ext uri="{FF2B5EF4-FFF2-40B4-BE49-F238E27FC236}">
                  <a16:creationId xmlns:a16="http://schemas.microsoft.com/office/drawing/2014/main" id="{DEBB34E9-B650-4818-8943-6DE7FF572532}"/>
                </a:ext>
              </a:extLst>
            </p:cNvPr>
            <p:cNvPicPr>
              <a:picLocks noChangeAspect="1" noChangeArrowheads="1"/>
            </p:cNvPicPr>
            <p:nvPr/>
          </p:nvPicPr>
          <p:blipFill rotWithShape="1">
            <a:blip r:embed="rId6">
              <a:lum bright="20000"/>
              <a:extLst>
                <a:ext uri="{28A0092B-C50C-407E-A947-70E740481C1C}">
                  <a14:useLocalDpi xmlns:a14="http://schemas.microsoft.com/office/drawing/2010/main"/>
                </a:ext>
              </a:extLst>
            </a:blip>
            <a:srcRect t="1681"/>
            <a:stretch/>
          </p:blipFill>
          <p:spPr bwMode="auto">
            <a:xfrm>
              <a:off x="6772275" y="1704976"/>
              <a:ext cx="1989138" cy="167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角丸四角形 8">
              <a:extLst>
                <a:ext uri="{FF2B5EF4-FFF2-40B4-BE49-F238E27FC236}">
                  <a16:creationId xmlns:a16="http://schemas.microsoft.com/office/drawing/2014/main" id="{FEBFC90E-4041-4627-9591-89889A8621B4}"/>
                </a:ext>
              </a:extLst>
            </p:cNvPr>
            <p:cNvSpPr/>
            <p:nvPr/>
          </p:nvSpPr>
          <p:spPr>
            <a:xfrm>
              <a:off x="6791326" y="1801609"/>
              <a:ext cx="463550" cy="36195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defTabSz="914324">
                <a:defRPr/>
              </a:pPr>
              <a:r>
                <a:rPr lang="ja-JP" altLang="en-US" dirty="0">
                  <a:solidFill>
                    <a:srgbClr val="000000"/>
                  </a:solidFill>
                  <a:latin typeface="Meiryo" panose="020B0604030504040204" pitchFamily="34" charset="-128"/>
                  <a:ea typeface="Meiryo" panose="020B0604030504040204" pitchFamily="34" charset="-128"/>
                  <a:cs typeface="ＭＳ ゴシック" charset="0"/>
                </a:rPr>
                <a:t>印</a:t>
              </a:r>
              <a:r>
                <a:rPr lang="ja-JP" altLang="en-US" sz="2000" dirty="0">
                  <a:solidFill>
                    <a:srgbClr val="000000"/>
                  </a:solidFill>
                  <a:latin typeface="Meiryo" panose="020B0604030504040204" pitchFamily="34" charset="-128"/>
                  <a:ea typeface="Meiryo" panose="020B0604030504040204" pitchFamily="34" charset="-128"/>
                  <a:cs typeface="ＭＳ ゴシック" charset="0"/>
                </a:rPr>
                <a:t> </a:t>
              </a:r>
            </a:p>
          </p:txBody>
        </p:sp>
        <p:cxnSp>
          <p:nvCxnSpPr>
            <p:cNvPr id="29" name="直線矢印コネクタ 6">
              <a:extLst>
                <a:ext uri="{FF2B5EF4-FFF2-40B4-BE49-F238E27FC236}">
                  <a16:creationId xmlns:a16="http://schemas.microsoft.com/office/drawing/2014/main" id="{12EF37AE-1E17-476D-BABD-0A7782BF790D}"/>
                </a:ext>
              </a:extLst>
            </p:cNvPr>
            <p:cNvCxnSpPr>
              <a:cxnSpLocks noChangeShapeType="1"/>
            </p:cNvCxnSpPr>
            <p:nvPr/>
          </p:nvCxnSpPr>
          <p:spPr bwMode="auto">
            <a:xfrm>
              <a:off x="7269163" y="1971655"/>
              <a:ext cx="503237" cy="238145"/>
            </a:xfrm>
            <a:prstGeom prst="straightConnector1">
              <a:avLst/>
            </a:prstGeom>
            <a:noFill/>
            <a:ln w="38100">
              <a:solidFill>
                <a:srgbClr val="0070C0"/>
              </a:solidFill>
              <a:round/>
              <a:headEnd/>
              <a:tailEnd type="arrow" w="med" len="med"/>
            </a:ln>
            <a:effectLst>
              <a:outerShdw blurRad="63500" dist="23000" dir="5400000" rotWithShape="0">
                <a:srgbClr val="000000">
                  <a:alpha val="34998"/>
                </a:srgbClr>
              </a:outerShdw>
            </a:effectLst>
          </p:spPr>
        </p:cxnSp>
      </p:gr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20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7" grpId="0"/>
      <p:bldP spid="1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6138C6D-C996-4557-8421-E4AE1A0EB68E}"/>
              </a:ext>
            </a:extLst>
          </p:cNvPr>
          <p:cNvSpPr>
            <a:spLocks noGrp="1"/>
          </p:cNvSpPr>
          <p:nvPr>
            <p:ph type="body" sz="quarter" idx="10"/>
          </p:nvPr>
        </p:nvSpPr>
        <p:spPr/>
        <p:txBody>
          <a:bodyPr/>
          <a:lstStyle/>
          <a:p>
            <a:endParaRPr kumimoji="1" lang="ja-JP" altLang="en-US"/>
          </a:p>
        </p:txBody>
      </p:sp>
      <p:sp>
        <p:nvSpPr>
          <p:cNvPr id="8" name="Rectangle 5">
            <a:extLst>
              <a:ext uri="{FF2B5EF4-FFF2-40B4-BE49-F238E27FC236}">
                <a16:creationId xmlns:a16="http://schemas.microsoft.com/office/drawing/2014/main" id="{98E21BA8-E9E6-4E96-88F2-08D0F8C46991}"/>
              </a:ext>
            </a:extLst>
          </p:cNvPr>
          <p:cNvSpPr txBox="1">
            <a:spLocks noChangeArrowheads="1"/>
          </p:cNvSpPr>
          <p:nvPr/>
        </p:nvSpPr>
        <p:spPr>
          <a:xfrm>
            <a:off x="937536" y="908050"/>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033376" indent="-1033376" defTabSz="914324">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　</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ボタン型胃瘻の接続チューブ </a:t>
            </a:r>
            <a:r>
              <a:rPr lang="ja-JP" altLang="en-US" sz="1600" dirty="0">
                <a:solidFill>
                  <a:prstClr val="white"/>
                </a:solidFill>
                <a:latin typeface="Meiryo" panose="020B0604030504040204" pitchFamily="34" charset="-128"/>
                <a:ea typeface="Meiryo" panose="020B0604030504040204" pitchFamily="34" charset="-128"/>
                <a:cs typeface="ＭＳ ゴシック" charset="0"/>
              </a:rPr>
              <a:t>ないしは</a:t>
            </a:r>
            <a:br>
              <a:rPr lang="en-US" altLang="ja-JP" sz="2000" b="1" dirty="0">
                <a:solidFill>
                  <a:prstClr val="white"/>
                </a:solidFill>
                <a:latin typeface="Meiryo" panose="020B0604030504040204" pitchFamily="34" charset="-128"/>
                <a:ea typeface="Meiryo" panose="020B0604030504040204" pitchFamily="34" charset="-128"/>
                <a:cs typeface="ＭＳ ゴシック" charset="0"/>
              </a:rPr>
            </a:b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チューブ型胃瘻カテーテルと 栄養チューブを接続します</a:t>
            </a:r>
          </a:p>
        </p:txBody>
      </p:sp>
      <p:sp>
        <p:nvSpPr>
          <p:cNvPr id="9" name="Rectangle 5">
            <a:extLst>
              <a:ext uri="{FF2B5EF4-FFF2-40B4-BE49-F238E27FC236}">
                <a16:creationId xmlns:a16="http://schemas.microsoft.com/office/drawing/2014/main" id="{06212C48-D27D-4A4E-9DC1-49820CF37FAD}"/>
              </a:ext>
            </a:extLst>
          </p:cNvPr>
          <p:cNvSpPr txBox="1">
            <a:spLocks noChangeArrowheads="1"/>
          </p:cNvSpPr>
          <p:nvPr/>
        </p:nvSpPr>
        <p:spPr>
          <a:xfrm>
            <a:off x="668339" y="908050"/>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21" y="1860871"/>
            <a:ext cx="8342555" cy="2028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栄養剤・水分の内容と量が指示内容であるかを再度確認します。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接続チューブのクレンメを閉じた状態で接続します。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注入中に接続部からの液漏れをおこさないように接続はしっかり行います。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栄養チューブとの接続操作の際に、チューブ型胃瘻カテーテルや、ボタン型胃瘻の接続チューブを引っ張らないように注意します。</a:t>
            </a:r>
          </a:p>
        </p:txBody>
      </p:sp>
      <p:pic>
        <p:nvPicPr>
          <p:cNvPr id="26" name="Picture 15" descr="no12_カニューレつなぐ">
            <a:extLst>
              <a:ext uri="{FF2B5EF4-FFF2-40B4-BE49-F238E27FC236}">
                <a16:creationId xmlns:a16="http://schemas.microsoft.com/office/drawing/2014/main" id="{39582C9C-C2B9-4A6A-8B3F-41F30FEB155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25"/>
          <a:stretch/>
        </p:blipFill>
        <p:spPr bwMode="auto">
          <a:xfrm>
            <a:off x="5974166" y="4364655"/>
            <a:ext cx="3476483" cy="1890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図 1">
            <a:extLst>
              <a:ext uri="{FF2B5EF4-FFF2-40B4-BE49-F238E27FC236}">
                <a16:creationId xmlns:a16="http://schemas.microsoft.com/office/drawing/2014/main" id="{9EC493CA-9CE8-4800-8BDA-9D029F6EDD3E}"/>
              </a:ext>
            </a:extLst>
          </p:cNvPr>
          <p:cNvPicPr>
            <a:picLocks noChangeAspect="1"/>
          </p:cNvPicPr>
          <p:nvPr/>
        </p:nvPicPr>
        <p:blipFill rotWithShape="1">
          <a:blip r:embed="rId4">
            <a:extLst>
              <a:ext uri="{28A0092B-C50C-407E-A947-70E740481C1C}">
                <a14:useLocalDpi xmlns:a14="http://schemas.microsoft.com/office/drawing/2010/main"/>
              </a:ext>
            </a:extLst>
          </a:blip>
          <a:srcRect l="1196" t="2239" r="1"/>
          <a:stretch/>
        </p:blipFill>
        <p:spPr bwMode="auto">
          <a:xfrm>
            <a:off x="937536" y="4079657"/>
            <a:ext cx="2720067" cy="1803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円/楕円 6">
            <a:extLst>
              <a:ext uri="{FF2B5EF4-FFF2-40B4-BE49-F238E27FC236}">
                <a16:creationId xmlns:a16="http://schemas.microsoft.com/office/drawing/2014/main" id="{574274A2-BA3C-457F-A70E-1ADB87937FCD}"/>
              </a:ext>
            </a:extLst>
          </p:cNvPr>
          <p:cNvSpPr/>
          <p:nvPr/>
        </p:nvSpPr>
        <p:spPr>
          <a:xfrm flipH="1">
            <a:off x="2041526" y="5310049"/>
            <a:ext cx="1008062" cy="6667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4">
              <a:defRPr/>
            </a:pPr>
            <a:endParaRPr lang="ja-JP" altLang="en-US">
              <a:solidFill>
                <a:prstClr val="white"/>
              </a:solidFill>
              <a:latin typeface="Meiryo" panose="020B0604030504040204" pitchFamily="34" charset="-128"/>
              <a:ea typeface="Meiryo" panose="020B0604030504040204" pitchFamily="34" charset="-128"/>
            </a:endParaRPr>
          </a:p>
        </p:txBody>
      </p:sp>
      <p:sp>
        <p:nvSpPr>
          <p:cNvPr id="32" name="左矢印 7">
            <a:extLst>
              <a:ext uri="{FF2B5EF4-FFF2-40B4-BE49-F238E27FC236}">
                <a16:creationId xmlns:a16="http://schemas.microsoft.com/office/drawing/2014/main" id="{6CA8444C-B6E4-4409-B5E3-E73A68B99BA7}"/>
              </a:ext>
            </a:extLst>
          </p:cNvPr>
          <p:cNvSpPr/>
          <p:nvPr/>
        </p:nvSpPr>
        <p:spPr>
          <a:xfrm>
            <a:off x="3412932" y="4545498"/>
            <a:ext cx="2517914" cy="715617"/>
          </a:xfrm>
          <a:prstGeom prst="leftArrow">
            <a:avLst>
              <a:gd name="adj1" fmla="val 59198"/>
              <a:gd name="adj2" fmla="val 53704"/>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ctr" defTabSz="914324">
              <a:defRPr/>
            </a:pPr>
            <a:r>
              <a:rPr lang="ja-JP" altLang="en-US" sz="1600" dirty="0">
                <a:solidFill>
                  <a:prstClr val="white"/>
                </a:solidFill>
                <a:latin typeface="Meiryo" panose="020B0604030504040204" pitchFamily="34" charset="-128"/>
                <a:ea typeface="Meiryo" panose="020B0604030504040204" pitchFamily="34" charset="-128"/>
              </a:rPr>
              <a:t>栄養チューブとの接続</a:t>
            </a:r>
          </a:p>
        </p:txBody>
      </p:sp>
      <p:sp>
        <p:nvSpPr>
          <p:cNvPr id="33" name="テキスト ボックス 32">
            <a:extLst>
              <a:ext uri="{FF2B5EF4-FFF2-40B4-BE49-F238E27FC236}">
                <a16:creationId xmlns:a16="http://schemas.microsoft.com/office/drawing/2014/main" id="{BD3E5EF9-A190-48AF-AAA0-B2465FD55A87}"/>
              </a:ext>
            </a:extLst>
          </p:cNvPr>
          <p:cNvSpPr txBox="1"/>
          <p:nvPr/>
        </p:nvSpPr>
        <p:spPr>
          <a:xfrm>
            <a:off x="930276" y="6025766"/>
            <a:ext cx="3939898" cy="646331"/>
          </a:xfrm>
          <a:prstGeom prst="rect">
            <a:avLst/>
          </a:prstGeom>
          <a:noFill/>
        </p:spPr>
        <p:txBody>
          <a:bodyPr wrap="square" lIns="0" tIns="0" rIns="0" bIns="0">
            <a:noAutofit/>
          </a:bodyPr>
          <a:lstStyle/>
          <a:p>
            <a:pPr defTabSz="914324">
              <a:defRPr/>
            </a:pPr>
            <a:r>
              <a:rPr lang="ja-JP" altLang="en-US" sz="1600" dirty="0">
                <a:solidFill>
                  <a:prstClr val="black"/>
                </a:solidFill>
                <a:latin typeface="Meiryo" panose="020B0604030504040204" pitchFamily="34" charset="-128"/>
                <a:ea typeface="Meiryo" panose="020B0604030504040204" pitchFamily="34" charset="-128"/>
              </a:rPr>
              <a:t>接続チューブにサイドチューブがある場合蓋が外れ易いので注意します。</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013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31" grpId="0" animBg="1"/>
      <p:bldP spid="32" grpId="0" animBg="1"/>
      <p:bldP spid="3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D5E01F5-53BF-494D-A9F5-F26E0FEBC16F}"/>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手順⑩：注入が終了したらチューブに白湯を流します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6" name="テキスト ボックス 8">
            <a:extLst>
              <a:ext uri="{FF2B5EF4-FFF2-40B4-BE49-F238E27FC236}">
                <a16:creationId xmlns:a16="http://schemas.microsoft.com/office/drawing/2014/main" id="{3A684AA7-6961-4F68-9E92-FC4A34AE25AB}"/>
              </a:ext>
            </a:extLst>
          </p:cNvPr>
          <p:cNvSpPr txBox="1">
            <a:spLocks noChangeArrowheads="1"/>
          </p:cNvSpPr>
          <p:nvPr/>
        </p:nvSpPr>
        <p:spPr bwMode="auto">
          <a:xfrm>
            <a:off x="931621" y="1470992"/>
            <a:ext cx="8336641" cy="119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14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ボトル内に栄養剤がなくなったら、接続部まで栄養剤が流れるのを待ち栄養剤が接続部まで流れてきたら、栄養チューブのクレンメを閉じます。</a:t>
            </a:r>
            <a:endParaRPr lang="en-US" altLang="ja-JP" dirty="0">
              <a:solidFill>
                <a:prstClr val="black"/>
              </a:solidFill>
              <a:latin typeface="Meiryo" panose="020B0604030504040204" pitchFamily="34" charset="-128"/>
              <a:ea typeface="Meiryo" panose="020B0604030504040204" pitchFamily="34" charset="-128"/>
            </a:endParaRPr>
          </a:p>
          <a:p>
            <a:pPr marL="342872" indent="-342872" defTabSz="914324">
              <a:lnSpc>
                <a:spcPct val="114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注入が終了したことを対象児に伝えます。</a:t>
            </a:r>
            <a:r>
              <a:rPr lang="en-US" altLang="ja-JP" dirty="0">
                <a:solidFill>
                  <a:prstClr val="black"/>
                </a:solidFill>
                <a:latin typeface="Meiryo" panose="020B0604030504040204" pitchFamily="34" charset="-128"/>
                <a:ea typeface="Meiryo" panose="020B0604030504040204" pitchFamily="34" charset="-128"/>
              </a:rPr>
              <a:t>『</a:t>
            </a:r>
            <a:r>
              <a:rPr lang="ja-JP" altLang="en-US" dirty="0">
                <a:solidFill>
                  <a:prstClr val="black"/>
                </a:solidFill>
                <a:latin typeface="Meiryo" panose="020B0604030504040204" pitchFamily="34" charset="-128"/>
                <a:ea typeface="Meiryo" panose="020B0604030504040204" pitchFamily="34" charset="-128"/>
              </a:rPr>
              <a:t>ごちそうさまでした</a:t>
            </a:r>
            <a:r>
              <a:rPr lang="en-US" altLang="ja-JP" dirty="0">
                <a:solidFill>
                  <a:prstClr val="black"/>
                </a:solidFill>
                <a:latin typeface="Meiryo" panose="020B0604030504040204" pitchFamily="34" charset="-128"/>
                <a:ea typeface="Meiryo" panose="020B0604030504040204" pitchFamily="34" charset="-128"/>
              </a:rPr>
              <a:t>』</a:t>
            </a:r>
            <a:endParaRPr lang="ja-JP" altLang="en-US" dirty="0">
              <a:solidFill>
                <a:srgbClr val="002060"/>
              </a:solidFill>
              <a:latin typeface="Meiryo" panose="020B0604030504040204" pitchFamily="34" charset="-128"/>
              <a:ea typeface="Meiryo" panose="020B0604030504040204" pitchFamily="34" charset="-128"/>
            </a:endParaRPr>
          </a:p>
        </p:txBody>
      </p:sp>
      <p:pic>
        <p:nvPicPr>
          <p:cNvPr id="17" name="Picture 8" descr="no16_カニューレ白湯で流す">
            <a:extLst>
              <a:ext uri="{FF2B5EF4-FFF2-40B4-BE49-F238E27FC236}">
                <a16:creationId xmlns:a16="http://schemas.microsoft.com/office/drawing/2014/main" id="{8D3EC740-4FF5-4662-94BF-9A1183307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64"/>
          <a:stretch/>
        </p:blipFill>
        <p:spPr bwMode="auto">
          <a:xfrm>
            <a:off x="7036904" y="2408043"/>
            <a:ext cx="2237271" cy="2198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テキスト ボックス 8">
            <a:extLst>
              <a:ext uri="{FF2B5EF4-FFF2-40B4-BE49-F238E27FC236}">
                <a16:creationId xmlns:a16="http://schemas.microsoft.com/office/drawing/2014/main" id="{98B343D7-D504-42E1-ADB1-24C9682B7D71}"/>
              </a:ext>
            </a:extLst>
          </p:cNvPr>
          <p:cNvSpPr txBox="1">
            <a:spLocks noChangeArrowheads="1"/>
          </p:cNvSpPr>
          <p:nvPr/>
        </p:nvSpPr>
        <p:spPr bwMode="auto">
          <a:xfrm>
            <a:off x="931623" y="2641673"/>
            <a:ext cx="6032397" cy="994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defTabSz="914324">
              <a:lnSpc>
                <a:spcPct val="114000"/>
              </a:lnSpc>
              <a:spcAft>
                <a:spcPts val="599"/>
              </a:spcAft>
              <a:buFont typeface="Wingdings" panose="05000000000000000000" pitchFamily="2" charset="2"/>
              <a:buChar char="u"/>
              <a:defRPr/>
            </a:pPr>
            <a:r>
              <a:rPr lang="ja-JP" altLang="en-US" dirty="0">
                <a:solidFill>
                  <a:srgbClr val="002060"/>
                </a:solidFill>
                <a:latin typeface="Meiryo" panose="020B0604030504040204" pitchFamily="34" charset="-128"/>
                <a:ea typeface="Meiryo" panose="020B0604030504040204" pitchFamily="34" charset="-128"/>
              </a:rPr>
              <a:t>チューブ型胃瘻の場合、胃瘻カテーテルから栄養チューブを外し、白湯の入った注射器を接続し白湯をゆっくり流します。胃瘻カテーテルの蓋を閉じます。</a:t>
            </a:r>
          </a:p>
        </p:txBody>
      </p:sp>
      <p:pic>
        <p:nvPicPr>
          <p:cNvPr id="19" name="Picture 3" descr="D:\DCIM\101MSDCF\DSC01005.JPG">
            <a:extLst>
              <a:ext uri="{FF2B5EF4-FFF2-40B4-BE49-F238E27FC236}">
                <a16:creationId xmlns:a16="http://schemas.microsoft.com/office/drawing/2014/main" id="{CF7D9719-2A3B-4DA4-8B16-AE3432BA9462}"/>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342606" y="4755136"/>
            <a:ext cx="2029372" cy="173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 descr="D:\DCIM\101MSDCF\DSC01006.JPG">
            <a:extLst>
              <a:ext uri="{FF2B5EF4-FFF2-40B4-BE49-F238E27FC236}">
                <a16:creationId xmlns:a16="http://schemas.microsoft.com/office/drawing/2014/main" id="{5CF4BB1B-2982-4A46-8BDB-64896E51474E}"/>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937536" y="4783934"/>
            <a:ext cx="2178833" cy="170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環状矢印 7">
            <a:extLst>
              <a:ext uri="{FF2B5EF4-FFF2-40B4-BE49-F238E27FC236}">
                <a16:creationId xmlns:a16="http://schemas.microsoft.com/office/drawing/2014/main" id="{E93E1FE9-16D6-4146-8539-FD8513559F90}"/>
              </a:ext>
            </a:extLst>
          </p:cNvPr>
          <p:cNvSpPr/>
          <p:nvPr/>
        </p:nvSpPr>
        <p:spPr>
          <a:xfrm flipH="1">
            <a:off x="1789049" y="4881286"/>
            <a:ext cx="662288" cy="652690"/>
          </a:xfrm>
          <a:prstGeom prst="circularArrow">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sp>
        <p:nvSpPr>
          <p:cNvPr id="22" name="角丸四角形 8">
            <a:extLst>
              <a:ext uri="{FF2B5EF4-FFF2-40B4-BE49-F238E27FC236}">
                <a16:creationId xmlns:a16="http://schemas.microsoft.com/office/drawing/2014/main" id="{76489C3A-EBA9-4A0F-834D-8612F7255FAA}"/>
              </a:ext>
            </a:extLst>
          </p:cNvPr>
          <p:cNvSpPr/>
          <p:nvPr/>
        </p:nvSpPr>
        <p:spPr>
          <a:xfrm>
            <a:off x="3386487" y="4812727"/>
            <a:ext cx="425071" cy="295987"/>
          </a:xfrm>
          <a:prstGeom prst="roundRect">
            <a:avLst/>
          </a:prstGeom>
        </p:spPr>
        <p:style>
          <a:lnRef idx="2">
            <a:schemeClr val="accent5"/>
          </a:lnRef>
          <a:fillRef idx="1">
            <a:schemeClr val="lt1"/>
          </a:fillRef>
          <a:effectRef idx="0">
            <a:schemeClr val="accent5"/>
          </a:effectRef>
          <a:fontRef idx="minor">
            <a:schemeClr val="dk1"/>
          </a:fontRef>
        </p:style>
        <p:txBody>
          <a:bodyPr bIns="0" anchor="ctr"/>
          <a:lstStyle/>
          <a:p>
            <a:pPr algn="ctr" defTabSz="914324">
              <a:defRPr/>
            </a:pP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印　 </a:t>
            </a:r>
          </a:p>
        </p:txBody>
      </p:sp>
      <p:cxnSp>
        <p:nvCxnSpPr>
          <p:cNvPr id="24" name="直線矢印コネクタ 6">
            <a:extLst>
              <a:ext uri="{FF2B5EF4-FFF2-40B4-BE49-F238E27FC236}">
                <a16:creationId xmlns:a16="http://schemas.microsoft.com/office/drawing/2014/main" id="{E2C6904E-B7AD-4FED-A9B6-FA713DA630FD}"/>
              </a:ext>
            </a:extLst>
          </p:cNvPr>
          <p:cNvCxnSpPr>
            <a:cxnSpLocks noChangeShapeType="1"/>
          </p:cNvCxnSpPr>
          <p:nvPr/>
        </p:nvCxnSpPr>
        <p:spPr bwMode="auto">
          <a:xfrm>
            <a:off x="3811557" y="4956314"/>
            <a:ext cx="592358" cy="414491"/>
          </a:xfrm>
          <a:prstGeom prst="straightConnector1">
            <a:avLst/>
          </a:prstGeom>
          <a:noFill/>
          <a:ln w="76200">
            <a:solidFill>
              <a:srgbClr val="0070C0"/>
            </a:solidFill>
            <a:round/>
            <a:headEnd/>
            <a:tailEnd type="arrow" w="med" len="med"/>
          </a:ln>
          <a:effectLst>
            <a:outerShdw blurRad="63500" dist="23000" dir="5400000" rotWithShape="0">
              <a:srgbClr val="000000">
                <a:alpha val="34998"/>
              </a:srgbClr>
            </a:outerShdw>
          </a:effectLst>
        </p:spPr>
      </p:cxnSp>
      <p:sp>
        <p:nvSpPr>
          <p:cNvPr id="25" name="テキスト ボックス 13">
            <a:extLst>
              <a:ext uri="{FF2B5EF4-FFF2-40B4-BE49-F238E27FC236}">
                <a16:creationId xmlns:a16="http://schemas.microsoft.com/office/drawing/2014/main" id="{ACB3D32A-6C60-4EC0-B73E-1521C7E7A78E}"/>
              </a:ext>
            </a:extLst>
          </p:cNvPr>
          <p:cNvSpPr txBox="1">
            <a:spLocks noChangeArrowheads="1"/>
          </p:cNvSpPr>
          <p:nvPr/>
        </p:nvSpPr>
        <p:spPr bwMode="auto">
          <a:xfrm>
            <a:off x="5433392" y="5729741"/>
            <a:ext cx="384078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400" dirty="0">
                <a:solidFill>
                  <a:prstClr val="black"/>
                </a:solidFill>
                <a:latin typeface="Meiryo" panose="020B0604030504040204" pitchFamily="34" charset="-128"/>
                <a:ea typeface="Meiryo" panose="020B0604030504040204" pitchFamily="34" charset="-128"/>
              </a:rPr>
              <a:t>ボタン型胃瘻を片手の親指と人差し指でしっかり保持しながら、接続チューブを矢印方向に黒色線まで戻してはずします</a:t>
            </a:r>
            <a:r>
              <a:rPr lang="ja-JP" altLang="ja-JP" sz="1400" dirty="0">
                <a:solidFill>
                  <a:prstClr val="black"/>
                </a:solidFill>
                <a:latin typeface="Meiryo" panose="020B0604030504040204" pitchFamily="34" charset="-128"/>
                <a:ea typeface="Meiryo" panose="020B0604030504040204" pitchFamily="34" charset="-128"/>
              </a:rPr>
              <a:t> </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27" name="テキスト ボックス 8">
            <a:extLst>
              <a:ext uri="{FF2B5EF4-FFF2-40B4-BE49-F238E27FC236}">
                <a16:creationId xmlns:a16="http://schemas.microsoft.com/office/drawing/2014/main" id="{40C7A087-793B-4311-8F26-A37C66A4CCFA}"/>
              </a:ext>
            </a:extLst>
          </p:cNvPr>
          <p:cNvSpPr txBox="1">
            <a:spLocks noChangeArrowheads="1"/>
          </p:cNvSpPr>
          <p:nvPr/>
        </p:nvSpPr>
        <p:spPr bwMode="auto">
          <a:xfrm>
            <a:off x="931623" y="3753960"/>
            <a:ext cx="7450379" cy="994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defTabSz="914324">
              <a:lnSpc>
                <a:spcPct val="114000"/>
              </a:lnSpc>
              <a:spcAft>
                <a:spcPts val="599"/>
              </a:spcAft>
              <a:buFont typeface="Wingdings" panose="05000000000000000000" pitchFamily="2" charset="2"/>
              <a:buChar char="u"/>
              <a:defRPr/>
            </a:pPr>
            <a:r>
              <a:rPr lang="ja-JP" altLang="en-US" dirty="0">
                <a:solidFill>
                  <a:srgbClr val="002060"/>
                </a:solidFill>
                <a:latin typeface="Meiryo" panose="020B0604030504040204" pitchFamily="34" charset="-128"/>
                <a:ea typeface="Meiryo" panose="020B0604030504040204" pitchFamily="34" charset="-128"/>
              </a:rPr>
              <a:t>ボタン型胃瘻の場合、接続チューブのクレンメを閉じてから、</a:t>
            </a:r>
            <a:br>
              <a:rPr lang="en-US" altLang="ja-JP" dirty="0">
                <a:solidFill>
                  <a:srgbClr val="002060"/>
                </a:solidFill>
                <a:latin typeface="Meiryo" panose="020B0604030504040204" pitchFamily="34" charset="-128"/>
                <a:ea typeface="Meiryo" panose="020B0604030504040204" pitchFamily="34" charset="-128"/>
              </a:rPr>
            </a:br>
            <a:r>
              <a:rPr lang="ja-JP" altLang="en-US" dirty="0">
                <a:solidFill>
                  <a:srgbClr val="002060"/>
                </a:solidFill>
                <a:latin typeface="Meiryo" panose="020B0604030504040204" pitchFamily="34" charset="-128"/>
                <a:ea typeface="Meiryo" panose="020B0604030504040204" pitchFamily="34" charset="-128"/>
              </a:rPr>
              <a:t>栄養チューブを外し、接続チューブの蓋をします。</a:t>
            </a:r>
            <a:br>
              <a:rPr lang="en-US" altLang="ja-JP" dirty="0">
                <a:solidFill>
                  <a:srgbClr val="002060"/>
                </a:solidFill>
                <a:latin typeface="Meiryo" panose="020B0604030504040204" pitchFamily="34" charset="-128"/>
                <a:ea typeface="Meiryo" panose="020B0604030504040204" pitchFamily="34" charset="-128"/>
              </a:rPr>
            </a:br>
            <a:r>
              <a:rPr lang="ja-JP" altLang="en-US" dirty="0">
                <a:solidFill>
                  <a:srgbClr val="002060"/>
                </a:solidFill>
                <a:latin typeface="Meiryo" panose="020B0604030504040204" pitchFamily="34" charset="-128"/>
                <a:ea typeface="Meiryo" panose="020B0604030504040204" pitchFamily="34" charset="-128"/>
              </a:rPr>
              <a:t>胃瘻ボタンから接続チューブを外し、胃瘻ボタンの蓋をします。</a:t>
            </a:r>
          </a:p>
        </p:txBody>
      </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319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788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4" grpId="0" animBg="1"/>
      <p:bldP spid="26" grpId="0"/>
      <p:bldP spid="18" grpId="0"/>
      <p:bldP spid="2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F4FE4D77-939C-403C-9D37-6DA1EB15618F}"/>
              </a:ext>
            </a:extLst>
          </p:cNvPr>
          <p:cNvSpPr>
            <a:spLocks noGrp="1"/>
          </p:cNvSpPr>
          <p:nvPr>
            <p:ph type="body" sz="quarter" idx="10"/>
          </p:nvPr>
        </p:nvSpPr>
        <p:spPr/>
        <p:txBody>
          <a:bodyPr/>
          <a:lstStyle/>
          <a:p>
            <a:r>
              <a:rPr lang="ja-JP" altLang="en-US" dirty="0"/>
              <a:t>６－４－３　半固形栄養剤やミキサー食の注入</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半固形栄養剤やミキサー食のシリンジ注入 </a:t>
            </a:r>
          </a:p>
        </p:txBody>
      </p:sp>
      <p:graphicFrame>
        <p:nvGraphicFramePr>
          <p:cNvPr id="3" name="図表 2">
            <a:extLst>
              <a:ext uri="{FF2B5EF4-FFF2-40B4-BE49-F238E27FC236}">
                <a16:creationId xmlns:a16="http://schemas.microsoft.com/office/drawing/2014/main" id="{8778FC27-BF2F-4E87-899E-78664745C4FD}"/>
              </a:ext>
            </a:extLst>
          </p:cNvPr>
          <p:cNvGraphicFramePr/>
          <p:nvPr/>
        </p:nvGraphicFramePr>
        <p:xfrm>
          <a:off x="521705" y="1450812"/>
          <a:ext cx="1468533" cy="4485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テキスト ボックス 21">
            <a:extLst>
              <a:ext uri="{FF2B5EF4-FFF2-40B4-BE49-F238E27FC236}">
                <a16:creationId xmlns:a16="http://schemas.microsoft.com/office/drawing/2014/main" id="{7C3136C5-0F98-405E-9FE3-5607146BE9EC}"/>
              </a:ext>
            </a:extLst>
          </p:cNvPr>
          <p:cNvSpPr txBox="1">
            <a:spLocks noChangeArrowheads="1"/>
          </p:cNvSpPr>
          <p:nvPr/>
        </p:nvSpPr>
        <p:spPr bwMode="auto">
          <a:xfrm>
            <a:off x="1830190" y="1450810"/>
            <a:ext cx="3083638" cy="37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必要物品や栄養剤（ミキサー食）の確認</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4" name="テキスト ボックス 23">
            <a:extLst>
              <a:ext uri="{FF2B5EF4-FFF2-40B4-BE49-F238E27FC236}">
                <a16:creationId xmlns:a16="http://schemas.microsoft.com/office/drawing/2014/main" id="{AEB7F4A3-A311-413F-B02A-FD8FB209B587}"/>
              </a:ext>
            </a:extLst>
          </p:cNvPr>
          <p:cNvSpPr txBox="1">
            <a:spLocks noChangeArrowheads="1"/>
          </p:cNvSpPr>
          <p:nvPr/>
        </p:nvSpPr>
        <p:spPr bwMode="auto">
          <a:xfrm>
            <a:off x="1830191" y="2068544"/>
            <a:ext cx="2768860" cy="3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個別マニュアル等で注入指示の確認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5" name="テキスト ボックス 24">
            <a:extLst>
              <a:ext uri="{FF2B5EF4-FFF2-40B4-BE49-F238E27FC236}">
                <a16:creationId xmlns:a16="http://schemas.microsoft.com/office/drawing/2014/main" id="{1EC5AC54-3641-480E-A5DC-F4CD065F9344}"/>
              </a:ext>
            </a:extLst>
          </p:cNvPr>
          <p:cNvSpPr txBox="1">
            <a:spLocks noChangeArrowheads="1"/>
          </p:cNvSpPr>
          <p:nvPr/>
        </p:nvSpPr>
        <p:spPr bwMode="auto">
          <a:xfrm>
            <a:off x="1830191" y="2636896"/>
            <a:ext cx="2768860" cy="380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手洗い</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6" name="テキスト ボックス 25">
            <a:extLst>
              <a:ext uri="{FF2B5EF4-FFF2-40B4-BE49-F238E27FC236}">
                <a16:creationId xmlns:a16="http://schemas.microsoft.com/office/drawing/2014/main" id="{447C3C01-BF89-4AC2-9980-47D003EA65AD}"/>
              </a:ext>
            </a:extLst>
          </p:cNvPr>
          <p:cNvSpPr txBox="1">
            <a:spLocks noChangeArrowheads="1"/>
          </p:cNvSpPr>
          <p:nvPr/>
        </p:nvSpPr>
        <p:spPr bwMode="auto">
          <a:xfrm>
            <a:off x="1830194" y="3245720"/>
            <a:ext cx="2543371" cy="32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注入することを伝え対象児の意思確認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7" name="テキスト ボックス 26">
            <a:extLst>
              <a:ext uri="{FF2B5EF4-FFF2-40B4-BE49-F238E27FC236}">
                <a16:creationId xmlns:a16="http://schemas.microsoft.com/office/drawing/2014/main" id="{29D02C41-4220-47C7-AFC8-49B304A4E214}"/>
              </a:ext>
            </a:extLst>
          </p:cNvPr>
          <p:cNvSpPr txBox="1">
            <a:spLocks noChangeArrowheads="1"/>
          </p:cNvSpPr>
          <p:nvPr/>
        </p:nvSpPr>
        <p:spPr bwMode="auto">
          <a:xfrm>
            <a:off x="1830192" y="3802263"/>
            <a:ext cx="3148305" cy="38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呼吸や腹部の状態確認</a:t>
            </a:r>
            <a:r>
              <a:rPr lang="ja-JP" altLang="en-US" sz="1600" dirty="0">
                <a:solidFill>
                  <a:prstClr val="black"/>
                </a:solidFill>
                <a:latin typeface="Meiryo" panose="020B0604030504040204" pitchFamily="34" charset="-128"/>
                <a:ea typeface="Meiryo" panose="020B0604030504040204" pitchFamily="34" charset="-128"/>
              </a:rPr>
              <a:t>と</a:t>
            </a:r>
            <a:r>
              <a:rPr lang="ja-JP" altLang="ja-JP" sz="1600" dirty="0">
                <a:solidFill>
                  <a:prstClr val="black"/>
                </a:solidFill>
                <a:latin typeface="Meiryo" panose="020B0604030504040204" pitchFamily="34" charset="-128"/>
                <a:ea typeface="Meiryo" panose="020B0604030504040204" pitchFamily="34" charset="-128"/>
              </a:rPr>
              <a:t>姿勢</a:t>
            </a:r>
            <a:r>
              <a:rPr lang="ja-JP" altLang="en-US" sz="1600" dirty="0">
                <a:solidFill>
                  <a:prstClr val="black"/>
                </a:solidFill>
                <a:latin typeface="Meiryo" panose="020B0604030504040204" pitchFamily="34" charset="-128"/>
                <a:ea typeface="Meiryo" panose="020B0604030504040204" pitchFamily="34" charset="-128"/>
              </a:rPr>
              <a:t>調整</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8" name="テキスト ボックス 27">
            <a:extLst>
              <a:ext uri="{FF2B5EF4-FFF2-40B4-BE49-F238E27FC236}">
                <a16:creationId xmlns:a16="http://schemas.microsoft.com/office/drawing/2014/main" id="{D9C8958C-D22C-419B-AC21-459A0ED7AC99}"/>
              </a:ext>
            </a:extLst>
          </p:cNvPr>
          <p:cNvSpPr txBox="1">
            <a:spLocks noChangeArrowheads="1"/>
          </p:cNvSpPr>
          <p:nvPr/>
        </p:nvSpPr>
        <p:spPr bwMode="auto">
          <a:xfrm>
            <a:off x="1841417" y="4404865"/>
            <a:ext cx="2906453" cy="40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胃瘻カテーテルと瘻孔周囲の観察</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29" name="テキスト ボックス 28">
            <a:extLst>
              <a:ext uri="{FF2B5EF4-FFF2-40B4-BE49-F238E27FC236}">
                <a16:creationId xmlns:a16="http://schemas.microsoft.com/office/drawing/2014/main" id="{EB4B467A-7870-4BA0-BE06-DFE4D10902A0}"/>
              </a:ext>
            </a:extLst>
          </p:cNvPr>
          <p:cNvSpPr txBox="1">
            <a:spLocks noChangeArrowheads="1"/>
          </p:cNvSpPr>
          <p:nvPr/>
        </p:nvSpPr>
        <p:spPr bwMode="auto">
          <a:xfrm>
            <a:off x="1830190" y="5018934"/>
            <a:ext cx="3083638"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接続チューブの接続やチューブ型胃瘻カテーテルの確認</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45A77043-1915-43EA-B050-D66358086342}"/>
              </a:ext>
            </a:extLst>
          </p:cNvPr>
          <p:cNvSpPr txBox="1">
            <a:spLocks noChangeArrowheads="1"/>
          </p:cNvSpPr>
          <p:nvPr/>
        </p:nvSpPr>
        <p:spPr bwMode="auto">
          <a:xfrm>
            <a:off x="6062270" y="2099627"/>
            <a:ext cx="3172734" cy="305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cs typeface="ＭＳ Ｐ明朝" charset="0"/>
              </a:rPr>
              <a:t>半固形栄養剤（ミキサー食）を注射器に吸い上げる</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2" name="テキスト ボックス 31">
            <a:extLst>
              <a:ext uri="{FF2B5EF4-FFF2-40B4-BE49-F238E27FC236}">
                <a16:creationId xmlns:a16="http://schemas.microsoft.com/office/drawing/2014/main" id="{AD7CE6AB-F35D-4225-BF4A-2B8C8962D0F4}"/>
              </a:ext>
            </a:extLst>
          </p:cNvPr>
          <p:cNvSpPr txBox="1">
            <a:spLocks noChangeArrowheads="1"/>
          </p:cNvSpPr>
          <p:nvPr/>
        </p:nvSpPr>
        <p:spPr bwMode="auto">
          <a:xfrm>
            <a:off x="1830191" y="5585413"/>
            <a:ext cx="2768860" cy="298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注入前の胃内容の確認</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graphicFrame>
        <p:nvGraphicFramePr>
          <p:cNvPr id="31" name="図表 30">
            <a:extLst>
              <a:ext uri="{FF2B5EF4-FFF2-40B4-BE49-F238E27FC236}">
                <a16:creationId xmlns:a16="http://schemas.microsoft.com/office/drawing/2014/main" id="{B80CE2B8-ED59-423A-9C75-FEAD14BDBEC3}"/>
              </a:ext>
            </a:extLst>
          </p:cNvPr>
          <p:cNvGraphicFramePr/>
          <p:nvPr/>
        </p:nvGraphicFramePr>
        <p:xfrm>
          <a:off x="4713251" y="1468216"/>
          <a:ext cx="1606904" cy="44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テキスト ボックス 32">
            <a:extLst>
              <a:ext uri="{FF2B5EF4-FFF2-40B4-BE49-F238E27FC236}">
                <a16:creationId xmlns:a16="http://schemas.microsoft.com/office/drawing/2014/main" id="{9CA49DC6-41D3-4D5F-95FA-C315B8DF241E}"/>
              </a:ext>
            </a:extLst>
          </p:cNvPr>
          <p:cNvSpPr txBox="1">
            <a:spLocks noChangeArrowheads="1"/>
          </p:cNvSpPr>
          <p:nvPr/>
        </p:nvSpPr>
        <p:spPr bwMode="auto">
          <a:xfrm>
            <a:off x="6062270" y="1483286"/>
            <a:ext cx="2980900" cy="346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半固形栄養剤（ミキサー食）の準備</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4" name="テキスト ボックス 33">
            <a:extLst>
              <a:ext uri="{FF2B5EF4-FFF2-40B4-BE49-F238E27FC236}">
                <a16:creationId xmlns:a16="http://schemas.microsoft.com/office/drawing/2014/main" id="{BB015866-7BC3-4635-85E3-621534762D96}"/>
              </a:ext>
            </a:extLst>
          </p:cNvPr>
          <p:cNvSpPr txBox="1">
            <a:spLocks noChangeArrowheads="1"/>
          </p:cNvSpPr>
          <p:nvPr/>
        </p:nvSpPr>
        <p:spPr bwMode="auto">
          <a:xfrm>
            <a:off x="6106558" y="2639189"/>
            <a:ext cx="3128449" cy="379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注射器をチューブに接続し手押しで注入</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5" name="テキスト ボックス 34">
            <a:extLst>
              <a:ext uri="{FF2B5EF4-FFF2-40B4-BE49-F238E27FC236}">
                <a16:creationId xmlns:a16="http://schemas.microsoft.com/office/drawing/2014/main" id="{ECD77AB9-77B7-494B-AD6B-B474E1B3C48A}"/>
              </a:ext>
            </a:extLst>
          </p:cNvPr>
          <p:cNvSpPr txBox="1">
            <a:spLocks noChangeArrowheads="1"/>
          </p:cNvSpPr>
          <p:nvPr/>
        </p:nvSpPr>
        <p:spPr bwMode="auto">
          <a:xfrm>
            <a:off x="6106558" y="3246368"/>
            <a:ext cx="3128449" cy="344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b="1" dirty="0">
                <a:solidFill>
                  <a:prstClr val="black"/>
                </a:solidFill>
                <a:latin typeface="Meiryo" panose="020B0604030504040204" pitchFamily="34" charset="-128"/>
                <a:ea typeface="Meiryo" panose="020B0604030504040204" pitchFamily="34" charset="-128"/>
              </a:rPr>
              <a:t>数分間隔で指示された量を繰り返し注入</a:t>
            </a:r>
            <a:endParaRPr lang="en-US" altLang="ja-JP" sz="1600" b="1"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6" name="テキスト ボックス 35">
            <a:extLst>
              <a:ext uri="{FF2B5EF4-FFF2-40B4-BE49-F238E27FC236}">
                <a16:creationId xmlns:a16="http://schemas.microsoft.com/office/drawing/2014/main" id="{99C8EDF7-A831-4615-B6D0-F7F1D957706A}"/>
              </a:ext>
            </a:extLst>
          </p:cNvPr>
          <p:cNvSpPr txBox="1">
            <a:spLocks noChangeArrowheads="1"/>
          </p:cNvSpPr>
          <p:nvPr/>
        </p:nvSpPr>
        <p:spPr bwMode="auto">
          <a:xfrm>
            <a:off x="6106557" y="3812078"/>
            <a:ext cx="2768860" cy="344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注入中の状態観察</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7" name="テキスト ボックス 36">
            <a:extLst>
              <a:ext uri="{FF2B5EF4-FFF2-40B4-BE49-F238E27FC236}">
                <a16:creationId xmlns:a16="http://schemas.microsoft.com/office/drawing/2014/main" id="{5818B6D0-2ACD-4561-ACCC-FD0848E966B9}"/>
              </a:ext>
            </a:extLst>
          </p:cNvPr>
          <p:cNvSpPr txBox="1">
            <a:spLocks noChangeArrowheads="1"/>
          </p:cNvSpPr>
          <p:nvPr/>
        </p:nvSpPr>
        <p:spPr bwMode="auto">
          <a:xfrm>
            <a:off x="6106558" y="4391572"/>
            <a:ext cx="3128449" cy="364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en-US" sz="1600" dirty="0">
                <a:solidFill>
                  <a:prstClr val="black"/>
                </a:solidFill>
                <a:latin typeface="Meiryo" panose="020B0604030504040204" pitchFamily="34" charset="-128"/>
                <a:ea typeface="Meiryo" panose="020B0604030504040204" pitchFamily="34" charset="-128"/>
              </a:rPr>
              <a:t>接続チューブないしはチューブ型胃瘻カテーテルに白湯を流す</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sp>
        <p:nvSpPr>
          <p:cNvPr id="38" name="テキスト ボックス 37">
            <a:extLst>
              <a:ext uri="{FF2B5EF4-FFF2-40B4-BE49-F238E27FC236}">
                <a16:creationId xmlns:a16="http://schemas.microsoft.com/office/drawing/2014/main" id="{AA06DFCB-6402-4F54-9960-87BE2503987A}"/>
              </a:ext>
            </a:extLst>
          </p:cNvPr>
          <p:cNvSpPr txBox="1">
            <a:spLocks noChangeArrowheads="1"/>
          </p:cNvSpPr>
          <p:nvPr/>
        </p:nvSpPr>
        <p:spPr bwMode="auto">
          <a:xfrm>
            <a:off x="6106557" y="4959283"/>
            <a:ext cx="2768860" cy="386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注入後の観察と記録</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15C8A7F3-4543-4439-9591-C24CAA3E20FE}"/>
              </a:ext>
            </a:extLst>
          </p:cNvPr>
          <p:cNvSpPr txBox="1">
            <a:spLocks noChangeArrowheads="1"/>
          </p:cNvSpPr>
          <p:nvPr/>
        </p:nvSpPr>
        <p:spPr bwMode="auto">
          <a:xfrm>
            <a:off x="6106557" y="5544335"/>
            <a:ext cx="2768860" cy="386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6000" rIns="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defTabSz="914324">
              <a:spcAft>
                <a:spcPts val="599"/>
              </a:spcAft>
              <a:defRPr/>
            </a:pPr>
            <a:r>
              <a:rPr lang="ja-JP" altLang="ja-JP" sz="1600" dirty="0">
                <a:solidFill>
                  <a:prstClr val="black"/>
                </a:solidFill>
                <a:latin typeface="Meiryo" panose="020B0604030504040204" pitchFamily="34" charset="-128"/>
                <a:ea typeface="Meiryo" panose="020B0604030504040204" pitchFamily="34" charset="-128"/>
              </a:rPr>
              <a:t>後片付け</a:t>
            </a:r>
            <a:endParaRPr lang="en-US" altLang="ja-JP" sz="1600" dirty="0">
              <a:solidFill>
                <a:prstClr val="black"/>
              </a:solidFill>
              <a:latin typeface="Meiryo" panose="020B0604030504040204" pitchFamily="34" charset="-128"/>
              <a:ea typeface="Meiryo" panose="020B0604030504040204" pitchFamily="34" charset="-128"/>
              <a:cs typeface="ＭＳ Ｐ明朝" charset="0"/>
            </a:endParaRPr>
          </a:p>
        </p:txBody>
      </p:sp>
      <p:cxnSp>
        <p:nvCxnSpPr>
          <p:cNvPr id="5" name="コネクタ: カギ線 4">
            <a:extLst>
              <a:ext uri="{FF2B5EF4-FFF2-40B4-BE49-F238E27FC236}">
                <a16:creationId xmlns:a16="http://schemas.microsoft.com/office/drawing/2014/main" id="{C6D91A0B-6CD9-4C93-B69B-CB9D3F7FB13C}"/>
              </a:ext>
            </a:extLst>
          </p:cNvPr>
          <p:cNvCxnSpPr>
            <a:cxnSpLocks/>
            <a:stCxn id="3" idx="2"/>
            <a:endCxn id="31" idx="0"/>
          </p:cNvCxnSpPr>
          <p:nvPr/>
        </p:nvCxnSpPr>
        <p:spPr>
          <a:xfrm rot="5400000" flipH="1" flipV="1">
            <a:off x="1152500" y="1571684"/>
            <a:ext cx="4467670" cy="4260733"/>
          </a:xfrm>
          <a:prstGeom prst="bentConnector5">
            <a:avLst>
              <a:gd name="adj1" fmla="val -5117"/>
              <a:gd name="adj2" fmla="val 86512"/>
              <a:gd name="adj3" fmla="val 105117"/>
            </a:avLst>
          </a:prstGeom>
          <a:ln w="76200">
            <a:solidFill>
              <a:srgbClr val="A6F0B8"/>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03562" y="6364488"/>
            <a:ext cx="8570615" cy="307777"/>
          </a:xfrm>
          <a:prstGeom prst="rect">
            <a:avLst/>
          </a:prstGeom>
          <a:noFill/>
        </p:spPr>
        <p:txBody>
          <a:bodyPr wrap="square" rtlCol="0">
            <a:spAutoFit/>
          </a:bodyPr>
          <a:lstStyle/>
          <a:p>
            <a:pPr defTabSz="914324">
              <a:defRPr/>
            </a:pPr>
            <a:r>
              <a:rPr lang="ja-JP" altLang="en-US" sz="1400" dirty="0">
                <a:solidFill>
                  <a:srgbClr val="00B050"/>
                </a:solidFill>
                <a:latin typeface="メイリオ" panose="020B0604030504040204" pitchFamily="50" charset="-128"/>
                <a:ea typeface="メイリオ" panose="020B0604030504040204" pitchFamily="50" charset="-128"/>
              </a:rPr>
              <a:t>教職員は喀痰吸引等研修で滴下のみしか実施していない場合は、半固形を実施することはできません。</a:t>
            </a:r>
          </a:p>
        </p:txBody>
      </p:sp>
      <p:sp>
        <p:nvSpPr>
          <p:cNvPr id="40" name="正方形/長方形 3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362198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3F69F82-6ACB-4AFB-9A82-37244FEE0263}"/>
              </a:ext>
            </a:extLst>
          </p:cNvPr>
          <p:cNvSpPr>
            <a:spLocks noGrp="1"/>
          </p:cNvSpPr>
          <p:nvPr>
            <p:ph type="body" sz="quarter" idx="10"/>
          </p:nvPr>
        </p:nvSpPr>
        <p:spPr/>
        <p:txBody>
          <a:bodyPr/>
          <a:lstStyle/>
          <a:p>
            <a:endParaRPr kumimoji="1" lang="ja-JP" altLang="en-US"/>
          </a:p>
        </p:txBody>
      </p:sp>
      <p:grpSp>
        <p:nvGrpSpPr>
          <p:cNvPr id="6" name="グループ化 5">
            <a:extLst>
              <a:ext uri="{FF2B5EF4-FFF2-40B4-BE49-F238E27FC236}">
                <a16:creationId xmlns:a16="http://schemas.microsoft.com/office/drawing/2014/main" id="{0B2DEA18-C687-4F04-88F2-9D8D14A35455}"/>
              </a:ext>
            </a:extLst>
          </p:cNvPr>
          <p:cNvGrpSpPr/>
          <p:nvPr/>
        </p:nvGrpSpPr>
        <p:grpSpPr>
          <a:xfrm>
            <a:off x="668339" y="1226167"/>
            <a:ext cx="8605835" cy="377026"/>
            <a:chOff x="668338" y="1226167"/>
            <a:chExt cx="8516409" cy="377026"/>
          </a:xfrm>
        </p:grpSpPr>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4" y="1226167"/>
              <a:ext cx="8247213" cy="377026"/>
            </a:xfrm>
            <a:prstGeom prst="rect">
              <a:avLst/>
            </a:prstGeom>
            <a:solidFill>
              <a:srgbClr val="FFB0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準備①：必要物品、栄養剤を確認します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38" y="1226167"/>
              <a:ext cx="210893" cy="377026"/>
            </a:xfrm>
            <a:prstGeom prst="rect">
              <a:avLst/>
            </a:prstGeom>
            <a:solidFill>
              <a:srgbClr val="FF8601"/>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grpSp>
      <p:sp>
        <p:nvSpPr>
          <p:cNvPr id="14" name="Rectangle 5">
            <a:extLst>
              <a:ext uri="{FF2B5EF4-FFF2-40B4-BE49-F238E27FC236}">
                <a16:creationId xmlns:a16="http://schemas.microsoft.com/office/drawing/2014/main" id="{20BB2C68-A2CF-4E85-84E9-36FF1B595E6D}"/>
              </a:ext>
            </a:extLst>
          </p:cNvPr>
          <p:cNvSpPr txBox="1">
            <a:spLocks noChangeArrowheads="1"/>
          </p:cNvSpPr>
          <p:nvPr/>
        </p:nvSpPr>
        <p:spPr bwMode="auto">
          <a:xfrm>
            <a:off x="937537" y="4295687"/>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手順①：注入についての対象児の意思を確認します</a:t>
            </a:r>
          </a:p>
        </p:txBody>
      </p:sp>
      <p:sp>
        <p:nvSpPr>
          <p:cNvPr id="15" name="Rectangle 5">
            <a:extLst>
              <a:ext uri="{FF2B5EF4-FFF2-40B4-BE49-F238E27FC236}">
                <a16:creationId xmlns:a16="http://schemas.microsoft.com/office/drawing/2014/main" id="{D24FE80E-AA1D-4AF8-B2A1-7E8239006E8C}"/>
              </a:ext>
            </a:extLst>
          </p:cNvPr>
          <p:cNvSpPr txBox="1">
            <a:spLocks noChangeArrowheads="1"/>
          </p:cNvSpPr>
          <p:nvPr/>
        </p:nvSpPr>
        <p:spPr bwMode="auto">
          <a:xfrm>
            <a:off x="668342" y="4295687"/>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24" name="Text Box 6">
            <a:extLst>
              <a:ext uri="{FF2B5EF4-FFF2-40B4-BE49-F238E27FC236}">
                <a16:creationId xmlns:a16="http://schemas.microsoft.com/office/drawing/2014/main" id="{52B1AF84-0309-4BAE-B6D4-7EDB7E9AF9E1}"/>
              </a:ext>
            </a:extLst>
          </p:cNvPr>
          <p:cNvSpPr txBox="1">
            <a:spLocks noChangeArrowheads="1"/>
          </p:cNvSpPr>
          <p:nvPr/>
        </p:nvSpPr>
        <p:spPr bwMode="auto">
          <a:xfrm>
            <a:off x="937538" y="1722720"/>
            <a:ext cx="5191595" cy="2398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defTabSz="914324">
              <a:lnSpc>
                <a:spcPct val="114000"/>
              </a:lnSpc>
              <a:spcAft>
                <a:spcPts val="599"/>
              </a:spcAft>
              <a:defRPr/>
            </a:pPr>
            <a:r>
              <a:rPr lang="ja-JP" altLang="en-US" b="1" dirty="0">
                <a:solidFill>
                  <a:srgbClr val="002060"/>
                </a:solidFill>
                <a:latin typeface="Meiryo" panose="020B0604030504040204" pitchFamily="34" charset="-128"/>
                <a:ea typeface="Meiryo" panose="020B0604030504040204" pitchFamily="34" charset="-128"/>
              </a:rPr>
              <a:t>接続チューブ</a:t>
            </a:r>
          </a:p>
          <a:p>
            <a:pPr marL="266677" indent="-266677" algn="just" defTabSz="914324">
              <a:lnSpc>
                <a:spcPct val="114000"/>
              </a:lnSpc>
              <a:spcAft>
                <a:spcPts val="599"/>
              </a:spcAft>
              <a:buFont typeface="Wingdings" panose="05000000000000000000" pitchFamily="2" charset="2"/>
              <a:buChar char="l"/>
              <a:defRPr/>
            </a:pPr>
            <a:r>
              <a:rPr lang="ja-JP" altLang="en-US" spc="-69" dirty="0">
                <a:solidFill>
                  <a:prstClr val="black"/>
                </a:solidFill>
                <a:latin typeface="Meiryo" panose="020B0604030504040204" pitchFamily="34" charset="-128"/>
                <a:ea typeface="Meiryo" panose="020B0604030504040204" pitchFamily="34" charset="-128"/>
              </a:rPr>
              <a:t>胃瘻の接続チューブはボーラスタイプ（垂直で太いタイプ）を使用します。</a:t>
            </a:r>
          </a:p>
          <a:p>
            <a:pPr marL="266677" indent="-266677" algn="just" defTabSz="914324">
              <a:lnSpc>
                <a:spcPct val="114000"/>
              </a:lnSpc>
              <a:spcAft>
                <a:spcPts val="599"/>
              </a:spcAft>
              <a:buFont typeface="Wingdings" panose="05000000000000000000" pitchFamily="2" charset="2"/>
              <a:buChar char="l"/>
              <a:defRPr/>
            </a:pPr>
            <a:r>
              <a:rPr lang="ja-JP" altLang="en-US" spc="-69" dirty="0">
                <a:solidFill>
                  <a:prstClr val="black"/>
                </a:solidFill>
                <a:latin typeface="Meiryo" panose="020B0604030504040204" pitchFamily="34" charset="-128"/>
                <a:ea typeface="Meiryo" panose="020B0604030504040204" pitchFamily="34" charset="-128"/>
              </a:rPr>
              <a:t>接続の方法は滴下注入用チューブと同様に</a:t>
            </a:r>
            <a:r>
              <a:rPr lang="en-US" altLang="ja-JP" spc="-69" dirty="0">
                <a:solidFill>
                  <a:prstClr val="black"/>
                </a:solidFill>
                <a:latin typeface="Meiryo" panose="020B0604030504040204" pitchFamily="34" charset="-128"/>
                <a:ea typeface="Meiryo" panose="020B0604030504040204" pitchFamily="34" charset="-128"/>
              </a:rPr>
              <a:t>3/4</a:t>
            </a:r>
            <a:r>
              <a:rPr lang="ja-JP" altLang="en-US" spc="-69" dirty="0">
                <a:solidFill>
                  <a:prstClr val="black"/>
                </a:solidFill>
                <a:latin typeface="Meiryo" panose="020B0604030504040204" pitchFamily="34" charset="-128"/>
                <a:ea typeface="Meiryo" panose="020B0604030504040204" pitchFamily="34" charset="-128"/>
              </a:rPr>
              <a:t>回転させてロックします。</a:t>
            </a:r>
          </a:p>
        </p:txBody>
      </p:sp>
      <p:sp>
        <p:nvSpPr>
          <p:cNvPr id="25" name="Text Box 6">
            <a:extLst>
              <a:ext uri="{FF2B5EF4-FFF2-40B4-BE49-F238E27FC236}">
                <a16:creationId xmlns:a16="http://schemas.microsoft.com/office/drawing/2014/main" id="{FEB6016A-D19A-4F9C-9768-0D126A9659CC}"/>
              </a:ext>
            </a:extLst>
          </p:cNvPr>
          <p:cNvSpPr txBox="1">
            <a:spLocks noChangeArrowheads="1"/>
          </p:cNvSpPr>
          <p:nvPr/>
        </p:nvSpPr>
        <p:spPr bwMode="auto">
          <a:xfrm>
            <a:off x="937535" y="4843635"/>
            <a:ext cx="8287428" cy="1782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gn="just" defTabSz="914324">
              <a:lnSpc>
                <a:spcPct val="114000"/>
              </a:lnSpc>
              <a:spcAft>
                <a:spcPts val="599"/>
              </a:spcAft>
              <a:buFont typeface="Wingdings" panose="05000000000000000000" pitchFamily="2" charset="2"/>
              <a:buChar char="l"/>
              <a:defRPr/>
            </a:pPr>
            <a:r>
              <a:rPr lang="ja-JP" altLang="en-US" spc="-69" dirty="0">
                <a:solidFill>
                  <a:prstClr val="black"/>
                </a:solidFill>
                <a:latin typeface="Meiryo" panose="020B0604030504040204" pitchFamily="34" charset="-128"/>
                <a:ea typeface="Meiryo" panose="020B0604030504040204" pitchFamily="34" charset="-128"/>
              </a:rPr>
              <a:t>半固形栄養剤の場合：前吸引の内容や量に応じて、指示書の通りの量の半固形化栄養剤を計量カップなどに入れます。</a:t>
            </a:r>
          </a:p>
          <a:p>
            <a:pPr marL="266677" indent="-266677" algn="just" defTabSz="914324">
              <a:lnSpc>
                <a:spcPct val="114000"/>
              </a:lnSpc>
              <a:spcAft>
                <a:spcPts val="599"/>
              </a:spcAft>
              <a:buFont typeface="Wingdings" panose="05000000000000000000" pitchFamily="2" charset="2"/>
              <a:buChar char="l"/>
              <a:defRPr/>
            </a:pPr>
            <a:r>
              <a:rPr lang="ja-JP" altLang="en-US" spc="-69" dirty="0">
                <a:solidFill>
                  <a:prstClr val="black"/>
                </a:solidFill>
                <a:latin typeface="Meiryo" panose="020B0604030504040204" pitchFamily="34" charset="-128"/>
                <a:ea typeface="Meiryo" panose="020B0604030504040204" pitchFamily="34" charset="-128"/>
              </a:rPr>
              <a:t>ミキサー食の場合：注射器で吸い上げることができる程度に水分（スープや牛乳）で薄めたり、増粘剤でとろみをつけて、</a:t>
            </a:r>
            <a:r>
              <a:rPr lang="ja-JP" altLang="en-US" spc="-69" dirty="0">
                <a:solidFill>
                  <a:srgbClr val="FF0000"/>
                </a:solidFill>
                <a:latin typeface="Meiryo" panose="020B0604030504040204" pitchFamily="34" charset="-128"/>
                <a:ea typeface="Meiryo" panose="020B0604030504040204" pitchFamily="34" charset="-128"/>
              </a:rPr>
              <a:t>ミキサー食の粘度を調節</a:t>
            </a:r>
            <a:r>
              <a:rPr lang="ja-JP" altLang="en-US" spc="-69">
                <a:solidFill>
                  <a:srgbClr val="FF0000"/>
                </a:solidFill>
                <a:latin typeface="Meiryo" panose="020B0604030504040204" pitchFamily="34" charset="-128"/>
                <a:ea typeface="Meiryo" panose="020B0604030504040204" pitchFamily="34" charset="-128"/>
              </a:rPr>
              <a:t>します</a:t>
            </a:r>
            <a:r>
              <a:rPr lang="ja-JP" altLang="en-US" spc="-69">
                <a:solidFill>
                  <a:prstClr val="black"/>
                </a:solidFill>
                <a:latin typeface="Meiryo" panose="020B0604030504040204" pitchFamily="34" charset="-128"/>
                <a:ea typeface="Meiryo" panose="020B0604030504040204" pitchFamily="34" charset="-128"/>
              </a:rPr>
              <a:t>。</a:t>
            </a:r>
            <a:endParaRPr lang="en-US" altLang="ja-JP" spc="-69" dirty="0">
              <a:solidFill>
                <a:prstClr val="black"/>
              </a:solidFill>
              <a:latin typeface="Meiryo" panose="020B0604030504040204" pitchFamily="34" charset="-128"/>
              <a:ea typeface="Meiryo" panose="020B0604030504040204" pitchFamily="34" charset="-128"/>
            </a:endParaRPr>
          </a:p>
          <a:p>
            <a:pPr marL="266677" indent="-266677" algn="just" defTabSz="914324">
              <a:lnSpc>
                <a:spcPct val="114000"/>
              </a:lnSpc>
              <a:spcAft>
                <a:spcPts val="599"/>
              </a:spcAft>
              <a:buFont typeface="Wingdings" panose="05000000000000000000" pitchFamily="2" charset="2"/>
              <a:buChar char="l"/>
              <a:defRPr/>
            </a:pPr>
            <a:r>
              <a:rPr lang="ja-JP" altLang="en-US" spc="-69">
                <a:solidFill>
                  <a:prstClr val="black"/>
                </a:solidFill>
                <a:latin typeface="Meiryo" panose="020B0604030504040204" pitchFamily="34" charset="-128"/>
                <a:ea typeface="Meiryo" panose="020B0604030504040204" pitchFamily="34" charset="-128"/>
              </a:rPr>
              <a:t>温度</a:t>
            </a:r>
            <a:r>
              <a:rPr lang="ja-JP" altLang="en-US" spc="-69" dirty="0">
                <a:solidFill>
                  <a:prstClr val="black"/>
                </a:solidFill>
                <a:latin typeface="Meiryo" panose="020B0604030504040204" pitchFamily="34" charset="-128"/>
                <a:ea typeface="Meiryo" panose="020B0604030504040204" pitchFamily="34" charset="-128"/>
              </a:rPr>
              <a:t>は常温</a:t>
            </a:r>
            <a:r>
              <a:rPr lang="en-US" altLang="ja-JP" spc="-69" dirty="0">
                <a:solidFill>
                  <a:prstClr val="black"/>
                </a:solidFill>
                <a:latin typeface="Meiryo" panose="020B0604030504040204" pitchFamily="34" charset="-128"/>
                <a:ea typeface="Meiryo" panose="020B0604030504040204" pitchFamily="34" charset="-128"/>
              </a:rPr>
              <a:t>〜</a:t>
            </a:r>
            <a:r>
              <a:rPr lang="ja-JP" altLang="en-US" spc="-69" dirty="0">
                <a:solidFill>
                  <a:prstClr val="black"/>
                </a:solidFill>
                <a:latin typeface="Meiryo" panose="020B0604030504040204" pitchFamily="34" charset="-128"/>
                <a:ea typeface="Meiryo" panose="020B0604030504040204" pitchFamily="34" charset="-128"/>
              </a:rPr>
              <a:t>人肌程度です。</a:t>
            </a:r>
          </a:p>
        </p:txBody>
      </p:sp>
      <p:pic>
        <p:nvPicPr>
          <p:cNvPr id="32" name="Picture 17" descr="2_2P196用">
            <a:extLst>
              <a:ext uri="{FF2B5EF4-FFF2-40B4-BE49-F238E27FC236}">
                <a16:creationId xmlns:a16="http://schemas.microsoft.com/office/drawing/2014/main" id="{D34B719C-2F46-49E8-8A2E-F5E7EDABF3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8767" y="1862081"/>
            <a:ext cx="28543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テキスト ボックス 32">
            <a:extLst>
              <a:ext uri="{FF2B5EF4-FFF2-40B4-BE49-F238E27FC236}">
                <a16:creationId xmlns:a16="http://schemas.microsoft.com/office/drawing/2014/main" id="{BACB3705-B231-4C05-B5A0-1430F12E5B94}"/>
              </a:ext>
            </a:extLst>
          </p:cNvPr>
          <p:cNvSpPr txBox="1">
            <a:spLocks noChangeArrowheads="1"/>
          </p:cNvSpPr>
          <p:nvPr/>
        </p:nvSpPr>
        <p:spPr bwMode="auto">
          <a:xfrm>
            <a:off x="6584287" y="1830104"/>
            <a:ext cx="302224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400" dirty="0">
                <a:solidFill>
                  <a:prstClr val="black"/>
                </a:solidFill>
                <a:latin typeface="Meiryo" panose="020B0604030504040204" pitchFamily="34" charset="-128"/>
                <a:ea typeface="Meiryo" panose="020B0604030504040204" pitchFamily="34" charset="-128"/>
              </a:rPr>
              <a:t>［食事用の胃瘻接続チューブ］</a:t>
            </a: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665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3"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8">
            <a:extLst>
              <a:ext uri="{FF2B5EF4-FFF2-40B4-BE49-F238E27FC236}">
                <a16:creationId xmlns:a16="http://schemas.microsoft.com/office/drawing/2014/main" id="{C4B88453-1648-4A88-978C-CD2D72106CFE}"/>
              </a:ext>
            </a:extLst>
          </p:cNvPr>
          <p:cNvSpPr txBox="1">
            <a:spLocks noChangeArrowheads="1"/>
          </p:cNvSpPr>
          <p:nvPr/>
        </p:nvSpPr>
        <p:spPr bwMode="auto">
          <a:xfrm>
            <a:off x="931621" y="1537253"/>
            <a:ext cx="8342555" cy="2352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en-US" altLang="ja-JP" dirty="0">
                <a:solidFill>
                  <a:prstClr val="black"/>
                </a:solidFill>
                <a:latin typeface="Meiryo" panose="020B0604030504040204" pitchFamily="34" charset="-128"/>
                <a:ea typeface="Meiryo" panose="020B0604030504040204" pitchFamily="34" charset="-128"/>
              </a:rPr>
              <a:t>30〜50cc</a:t>
            </a:r>
            <a:r>
              <a:rPr lang="ja-JP" altLang="en-US" dirty="0">
                <a:solidFill>
                  <a:prstClr val="black"/>
                </a:solidFill>
                <a:latin typeface="Meiryo" panose="020B0604030504040204" pitchFamily="34" charset="-128"/>
                <a:ea typeface="Meiryo" panose="020B0604030504040204" pitchFamily="34" charset="-128"/>
              </a:rPr>
              <a:t>の注射器で量を測りながら、指示されている量の半固形栄養剤あるいはミキサー食を吸い上げます。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ミキサー食の場合は、おかず每にメニューを確認しながら吸い上げます。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注射器を上に向けてできるだけ空気を抜いておきます。</a:t>
            </a:r>
          </a:p>
        </p:txBody>
      </p:sp>
      <p:sp>
        <p:nvSpPr>
          <p:cNvPr id="11" name="Rectangle 5">
            <a:extLst>
              <a:ext uri="{FF2B5EF4-FFF2-40B4-BE49-F238E27FC236}">
                <a16:creationId xmlns:a16="http://schemas.microsoft.com/office/drawing/2014/main" id="{88B7F48E-6F1A-4616-88E6-A08B4179E08A}"/>
              </a:ext>
            </a:extLst>
          </p:cNvPr>
          <p:cNvSpPr txBox="1">
            <a:spLocks noChangeArrowheads="1"/>
          </p:cNvSpPr>
          <p:nvPr/>
        </p:nvSpPr>
        <p:spPr>
          <a:xfrm>
            <a:off x="937536" y="3363454"/>
            <a:ext cx="8336641" cy="778235"/>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033376" indent="-1033376" defTabSz="914324">
              <a:lnSpc>
                <a:spcPct val="114000"/>
              </a:lnSpc>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手順⑦：注射器を</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ボタン型胃瘻の接続チューブ</a:t>
            </a:r>
            <a:r>
              <a:rPr lang="ja-JP" altLang="en-US" sz="1600" dirty="0">
                <a:solidFill>
                  <a:prstClr val="white"/>
                </a:solidFill>
                <a:latin typeface="Meiryo" panose="020B0604030504040204" pitchFamily="34" charset="-128"/>
                <a:ea typeface="Meiryo" panose="020B0604030504040204" pitchFamily="34" charset="-128"/>
                <a:cs typeface="ＭＳ ゴシック" charset="0"/>
              </a:rPr>
              <a:t>ないしは</a:t>
            </a:r>
            <a:br>
              <a:rPr lang="en-US" altLang="ja-JP" sz="1600" dirty="0">
                <a:solidFill>
                  <a:prstClr val="white"/>
                </a:solidFill>
                <a:latin typeface="Meiryo" panose="020B0604030504040204" pitchFamily="34" charset="-128"/>
                <a:ea typeface="Meiryo" panose="020B0604030504040204" pitchFamily="34" charset="-128"/>
                <a:cs typeface="ＭＳ ゴシック" charset="0"/>
              </a:rPr>
            </a:b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チューブ型胃瘻カテーテル</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に接続して手押しで注入します</a:t>
            </a:r>
          </a:p>
        </p:txBody>
      </p:sp>
      <p:sp>
        <p:nvSpPr>
          <p:cNvPr id="12" name="Rectangle 5">
            <a:extLst>
              <a:ext uri="{FF2B5EF4-FFF2-40B4-BE49-F238E27FC236}">
                <a16:creationId xmlns:a16="http://schemas.microsoft.com/office/drawing/2014/main" id="{EAF7F361-0E05-41A1-BC2F-8FA742AB8791}"/>
              </a:ext>
            </a:extLst>
          </p:cNvPr>
          <p:cNvSpPr txBox="1">
            <a:spLocks noChangeArrowheads="1"/>
          </p:cNvSpPr>
          <p:nvPr/>
        </p:nvSpPr>
        <p:spPr>
          <a:xfrm>
            <a:off x="668339" y="3363454"/>
            <a:ext cx="175584" cy="778235"/>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3" name="Rectangle 5">
            <a:extLst>
              <a:ext uri="{FF2B5EF4-FFF2-40B4-BE49-F238E27FC236}">
                <a16:creationId xmlns:a16="http://schemas.microsoft.com/office/drawing/2014/main" id="{39DD4DEE-B392-48B0-BBB5-D4F1239BCB6A}"/>
              </a:ext>
            </a:extLst>
          </p:cNvPr>
          <p:cNvSpPr txBox="1">
            <a:spLocks noChangeArrowheads="1"/>
          </p:cNvSpPr>
          <p:nvPr/>
        </p:nvSpPr>
        <p:spPr>
          <a:xfrm>
            <a:off x="937536" y="908050"/>
            <a:ext cx="8336641"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手順⑥：半固形栄養剤</a:t>
            </a:r>
            <a:r>
              <a:rPr lang="ja-JP" altLang="en-US" sz="2000" b="1" dirty="0">
                <a:solidFill>
                  <a:prstClr val="white"/>
                </a:solidFill>
                <a:latin typeface="Meiryo" panose="020B0604030504040204" pitchFamily="34" charset="-128"/>
                <a:ea typeface="Meiryo" panose="020B0604030504040204" pitchFamily="34" charset="-128"/>
                <a:cs typeface="ＭＳ ゴシック" charset="0"/>
              </a:rPr>
              <a:t>あるいは</a:t>
            </a: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ミキサー食を注射器に吸い上げます</a:t>
            </a:r>
          </a:p>
        </p:txBody>
      </p:sp>
      <p:sp>
        <p:nvSpPr>
          <p:cNvPr id="14" name="Rectangle 5">
            <a:extLst>
              <a:ext uri="{FF2B5EF4-FFF2-40B4-BE49-F238E27FC236}">
                <a16:creationId xmlns:a16="http://schemas.microsoft.com/office/drawing/2014/main" id="{98C10477-EAD8-41CB-B3BA-F60F0E3C2E53}"/>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5" name="テキスト ボックス 8">
            <a:extLst>
              <a:ext uri="{FF2B5EF4-FFF2-40B4-BE49-F238E27FC236}">
                <a16:creationId xmlns:a16="http://schemas.microsoft.com/office/drawing/2014/main" id="{E84C74C6-A24F-46F4-B653-2797684067E7}"/>
              </a:ext>
            </a:extLst>
          </p:cNvPr>
          <p:cNvSpPr txBox="1">
            <a:spLocks noChangeArrowheads="1"/>
          </p:cNvSpPr>
          <p:nvPr/>
        </p:nvSpPr>
        <p:spPr bwMode="auto">
          <a:xfrm>
            <a:off x="931622" y="4399725"/>
            <a:ext cx="5084297" cy="2458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クレンメを閉じた状態で接続します。</a:t>
            </a:r>
          </a:p>
          <a:p>
            <a:pPr marL="342872" indent="-342872" algn="just" defTabSz="914324">
              <a:lnSpc>
                <a:spcPct val="125000"/>
              </a:lnSpc>
              <a:spcAft>
                <a:spcPts val="599"/>
              </a:spcAft>
              <a:buFont typeface="Wingdings" panose="05000000000000000000" pitchFamily="2" charset="2"/>
              <a:buChar char="u"/>
              <a:defRPr/>
            </a:pPr>
            <a:r>
              <a:rPr lang="ja-JP" altLang="en-US" dirty="0">
                <a:solidFill>
                  <a:prstClr val="black"/>
                </a:solidFill>
                <a:latin typeface="Meiryo" panose="020B0604030504040204" pitchFamily="34" charset="-128"/>
                <a:ea typeface="Meiryo" panose="020B0604030504040204" pitchFamily="34" charset="-128"/>
              </a:rPr>
              <a:t>注入中に接続部からの液漏れをおこさないように接続はしっかり行います。</a:t>
            </a:r>
          </a:p>
          <a:p>
            <a:pPr marL="342872" indent="-342872" algn="just" defTabSz="914324">
              <a:lnSpc>
                <a:spcPct val="125000"/>
              </a:lnSpc>
              <a:spcAft>
                <a:spcPts val="599"/>
              </a:spcAft>
              <a:buFont typeface="Wingdings" panose="05000000000000000000" pitchFamily="2" charset="2"/>
              <a:buChar char="u"/>
              <a:defRPr/>
            </a:pPr>
            <a:r>
              <a:rPr lang="en-US" altLang="ja-JP" dirty="0">
                <a:solidFill>
                  <a:prstClr val="black"/>
                </a:solidFill>
                <a:latin typeface="Meiryo" panose="020B0604030504040204" pitchFamily="34" charset="-128"/>
                <a:ea typeface="Meiryo" panose="020B0604030504040204" pitchFamily="34" charset="-128"/>
              </a:rPr>
              <a:t>20cc/10</a:t>
            </a:r>
            <a:r>
              <a:rPr lang="ja-JP" altLang="en-US" dirty="0">
                <a:solidFill>
                  <a:prstClr val="black"/>
                </a:solidFill>
                <a:latin typeface="Meiryo" panose="020B0604030504040204" pitchFamily="34" charset="-128"/>
                <a:ea typeface="Meiryo" panose="020B0604030504040204" pitchFamily="34" charset="-128"/>
              </a:rPr>
              <a:t>秒、</a:t>
            </a:r>
            <a:r>
              <a:rPr lang="en-US" altLang="ja-JP" dirty="0">
                <a:solidFill>
                  <a:prstClr val="black"/>
                </a:solidFill>
                <a:latin typeface="Meiryo" panose="020B0604030504040204" pitchFamily="34" charset="-128"/>
                <a:ea typeface="Meiryo" panose="020B0604030504040204" pitchFamily="34" charset="-128"/>
              </a:rPr>
              <a:t>30cc/20</a:t>
            </a:r>
            <a:r>
              <a:rPr lang="ja-JP" altLang="en-US" dirty="0">
                <a:solidFill>
                  <a:prstClr val="black"/>
                </a:solidFill>
                <a:latin typeface="Meiryo" panose="020B0604030504040204" pitchFamily="34" charset="-128"/>
                <a:ea typeface="Meiryo" panose="020B0604030504040204" pitchFamily="34" charset="-128"/>
              </a:rPr>
              <a:t>秒、</a:t>
            </a:r>
            <a:r>
              <a:rPr lang="en-US" altLang="ja-JP" dirty="0">
                <a:solidFill>
                  <a:prstClr val="black"/>
                </a:solidFill>
                <a:latin typeface="Meiryo" panose="020B0604030504040204" pitchFamily="34" charset="-128"/>
                <a:ea typeface="Meiryo" panose="020B0604030504040204" pitchFamily="34" charset="-128"/>
              </a:rPr>
              <a:t>50cc/30</a:t>
            </a:r>
            <a:r>
              <a:rPr lang="ja-JP" altLang="en-US" dirty="0">
                <a:solidFill>
                  <a:prstClr val="black"/>
                </a:solidFill>
                <a:latin typeface="Meiryo" panose="020B0604030504040204" pitchFamily="34" charset="-128"/>
                <a:ea typeface="Meiryo" panose="020B0604030504040204" pitchFamily="34" charset="-128"/>
              </a:rPr>
              <a:t>秒程度の速度でゆっくり注入します。 </a:t>
            </a:r>
          </a:p>
        </p:txBody>
      </p:sp>
      <p:pic>
        <p:nvPicPr>
          <p:cNvPr id="16" name="図 2">
            <a:extLst>
              <a:ext uri="{FF2B5EF4-FFF2-40B4-BE49-F238E27FC236}">
                <a16:creationId xmlns:a16="http://schemas.microsoft.com/office/drawing/2014/main" id="{B19175C0-9C00-49EB-BE29-FB684E309AC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74903" y="4570228"/>
            <a:ext cx="2843213" cy="201771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円形吹き出し 6">
            <a:extLst>
              <a:ext uri="{FF2B5EF4-FFF2-40B4-BE49-F238E27FC236}">
                <a16:creationId xmlns:a16="http://schemas.microsoft.com/office/drawing/2014/main" id="{60BE027E-C69B-48EA-9E1C-5E7E4F0E8AF1}"/>
              </a:ext>
            </a:extLst>
          </p:cNvPr>
          <p:cNvSpPr/>
          <p:nvPr/>
        </p:nvSpPr>
        <p:spPr>
          <a:xfrm>
            <a:off x="7285037" y="4126904"/>
            <a:ext cx="2055398" cy="1148546"/>
          </a:xfrm>
          <a:prstGeom prst="wedgeEllipseCallout">
            <a:avLst>
              <a:gd name="adj1" fmla="val 20254"/>
              <a:gd name="adj2" fmla="val 93254"/>
            </a:avLst>
          </a:prstGeom>
          <a:ln w="28575" cmpd="sng">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914324">
              <a:defRPr/>
            </a:pPr>
            <a:r>
              <a:rPr lang="ja-JP" altLang="en-US" sz="1400" dirty="0">
                <a:solidFill>
                  <a:prstClr val="black"/>
                </a:solidFill>
                <a:latin typeface="Meiryo" panose="020B0604030504040204" pitchFamily="34" charset="-128"/>
                <a:ea typeface="Meiryo" panose="020B0604030504040204" pitchFamily="34" charset="-128"/>
              </a:rPr>
              <a:t>ここをしっかり押さえながら</a:t>
            </a:r>
            <a:endParaRPr lang="en-US" altLang="ja-JP" sz="1400"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sz="1400" dirty="0">
                <a:solidFill>
                  <a:prstClr val="black"/>
                </a:solidFill>
                <a:latin typeface="Meiryo" panose="020B0604030504040204" pitchFamily="34" charset="-128"/>
                <a:ea typeface="Meiryo" panose="020B0604030504040204" pitchFamily="34" charset="-128"/>
              </a:rPr>
              <a:t>手押し注入する</a:t>
            </a:r>
          </a:p>
        </p:txBody>
      </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55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p:bldP spid="1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698CCD7-9164-4468-8EDA-452D6A171FF3}"/>
              </a:ext>
            </a:extLst>
          </p:cNvPr>
          <p:cNvSpPr>
            <a:spLocks noGrp="1"/>
          </p:cNvSpPr>
          <p:nvPr>
            <p:ph type="body" sz="quarter" idx="10"/>
          </p:nvPr>
        </p:nvSpPr>
        <p:spPr/>
        <p:txBody>
          <a:bodyPr/>
          <a:lstStyle/>
          <a:p>
            <a:endParaRPr kumimoji="1" lang="ja-JP" altLang="en-US"/>
          </a:p>
        </p:txBody>
      </p:sp>
      <p:sp>
        <p:nvSpPr>
          <p:cNvPr id="58" name="Rectangle 5">
            <a:extLst>
              <a:ext uri="{FF2B5EF4-FFF2-40B4-BE49-F238E27FC236}">
                <a16:creationId xmlns:a16="http://schemas.microsoft.com/office/drawing/2014/main" id="{5AD3877C-2919-48B0-9AC6-A97DB4DE0563}"/>
              </a:ext>
            </a:extLst>
          </p:cNvPr>
          <p:cNvSpPr txBox="1">
            <a:spLocks noChangeArrowheads="1"/>
          </p:cNvSpPr>
          <p:nvPr/>
        </p:nvSpPr>
        <p:spPr>
          <a:xfrm>
            <a:off x="937536" y="908050"/>
            <a:ext cx="8336639" cy="377026"/>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手順⑧：数分間隔で指示された量を繰り返し注入します</a:t>
            </a:r>
          </a:p>
        </p:txBody>
      </p:sp>
      <p:sp>
        <p:nvSpPr>
          <p:cNvPr id="61" name="Rectangle 5">
            <a:extLst>
              <a:ext uri="{FF2B5EF4-FFF2-40B4-BE49-F238E27FC236}">
                <a16:creationId xmlns:a16="http://schemas.microsoft.com/office/drawing/2014/main" id="{C390C2AA-86E2-4ED1-A9D3-DB3EFC10193B}"/>
              </a:ext>
            </a:extLst>
          </p:cNvPr>
          <p:cNvSpPr txBox="1">
            <a:spLocks noChangeArrowheads="1"/>
          </p:cNvSpPr>
          <p:nvPr/>
        </p:nvSpPr>
        <p:spPr bwMode="auto">
          <a:xfrm>
            <a:off x="937537" y="4082305"/>
            <a:ext cx="8336639" cy="400110"/>
          </a:xfrm>
          <a:prstGeom prst="rect">
            <a:avLst/>
          </a:prstGeom>
          <a:solidFill>
            <a:srgbClr val="00B0F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r>
              <a:rPr lang="ja-JP" altLang="en-US" sz="2000" b="1" dirty="0">
                <a:solidFill>
                  <a:srgbClr val="FFFFFF"/>
                </a:solidFill>
                <a:latin typeface="Meiryo" panose="020B0604030504040204" pitchFamily="34" charset="-128"/>
                <a:ea typeface="Meiryo" panose="020B0604030504040204" pitchFamily="34" charset="-128"/>
                <a:cs typeface="ＭＳ ゴシック" charset="0"/>
              </a:rPr>
              <a:t>手順⑩：注入が終了したらチューブに白湯を流す</a:t>
            </a:r>
          </a:p>
        </p:txBody>
      </p:sp>
      <p:sp>
        <p:nvSpPr>
          <p:cNvPr id="64" name="Rectangle 5">
            <a:extLst>
              <a:ext uri="{FF2B5EF4-FFF2-40B4-BE49-F238E27FC236}">
                <a16:creationId xmlns:a16="http://schemas.microsoft.com/office/drawing/2014/main" id="{7FC5F4B9-248B-4496-903C-28B5AE266E5F}"/>
              </a:ext>
            </a:extLst>
          </p:cNvPr>
          <p:cNvSpPr txBox="1">
            <a:spLocks noChangeArrowheads="1"/>
          </p:cNvSpPr>
          <p:nvPr/>
        </p:nvSpPr>
        <p:spPr>
          <a:xfrm>
            <a:off x="668341" y="908050"/>
            <a:ext cx="210893" cy="377026"/>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66" name="Rectangle 5">
            <a:extLst>
              <a:ext uri="{FF2B5EF4-FFF2-40B4-BE49-F238E27FC236}">
                <a16:creationId xmlns:a16="http://schemas.microsoft.com/office/drawing/2014/main" id="{087CDFD1-6768-4B3F-8C7D-9E9389B8DF1F}"/>
              </a:ext>
            </a:extLst>
          </p:cNvPr>
          <p:cNvSpPr txBox="1">
            <a:spLocks noChangeArrowheads="1"/>
          </p:cNvSpPr>
          <p:nvPr/>
        </p:nvSpPr>
        <p:spPr bwMode="auto">
          <a:xfrm>
            <a:off x="668342" y="4082305"/>
            <a:ext cx="210893" cy="400110"/>
          </a:xfrm>
          <a:prstGeom prst="rect">
            <a:avLst/>
          </a:prstGeom>
          <a:solidFill>
            <a:srgbClr val="0070C0"/>
          </a:solidFill>
          <a:ln>
            <a:noFill/>
            <a:headEnd/>
            <a:tailEnd/>
          </a:ln>
        </p:spPr>
        <p:style>
          <a:lnRef idx="2">
            <a:schemeClr val="dk1">
              <a:shade val="50000"/>
            </a:schemeClr>
          </a:lnRef>
          <a:fillRef idx="1">
            <a:schemeClr val="dk1"/>
          </a:fillRef>
          <a:effectRef idx="0">
            <a:schemeClr val="dk1"/>
          </a:effectRef>
          <a:fontRef idx="minor">
            <a:schemeClr val="lt1"/>
          </a:fontRef>
        </p:style>
        <p:txBody>
          <a:bodyPr vert="horz" wrap="square" lIns="108000" tIns="72000" rIns="0" bIns="0" anchor="ctr">
            <a:noAutofit/>
          </a:bodyPr>
          <a:lstStyle>
            <a:lvl1pPr>
              <a:defRPr kumimoji="1" sz="3200">
                <a:solidFill>
                  <a:schemeClr val="tx1"/>
                </a:solidFill>
                <a:latin typeface="Rockwell" charset="0"/>
                <a:ea typeface="ＭＳ Ｐゴシック" charset="0"/>
                <a:cs typeface="ＭＳ Ｐゴシック" charset="0"/>
              </a:defRPr>
            </a:lvl1pPr>
            <a:lvl2pPr>
              <a:defRPr kumimoji="1" sz="2800">
                <a:solidFill>
                  <a:schemeClr val="tx1"/>
                </a:solidFill>
                <a:latin typeface="Rockwell" charset="0"/>
                <a:ea typeface="ＭＳ ゴシック" charset="0"/>
                <a:cs typeface="ＭＳ ゴシック" charset="0"/>
              </a:defRPr>
            </a:lvl2pPr>
            <a:lvl3pPr>
              <a:defRPr kumimoji="1" sz="2400">
                <a:solidFill>
                  <a:schemeClr val="tx1"/>
                </a:solidFill>
                <a:latin typeface="Rockwell" charset="0"/>
                <a:ea typeface="ＭＳ ゴシック" charset="0"/>
                <a:cs typeface="ＭＳ ゴシック" charset="0"/>
              </a:defRPr>
            </a:lvl3pPr>
            <a:lvl4pPr>
              <a:defRPr kumimoji="1" sz="2000">
                <a:solidFill>
                  <a:schemeClr val="tx1"/>
                </a:solidFill>
                <a:latin typeface="Rockwell" charset="0"/>
                <a:ea typeface="ＭＳ ゴシック" charset="0"/>
                <a:cs typeface="ＭＳ ゴシック" charset="0"/>
              </a:defRPr>
            </a:lvl4pPr>
            <a:lvl5pPr>
              <a:defRPr kumimoji="1" sz="2000">
                <a:solidFill>
                  <a:schemeClr val="tx1"/>
                </a:solidFill>
                <a:latin typeface="Rockwell" charset="0"/>
                <a:ea typeface="ＭＳ ゴシック" charset="0"/>
                <a:cs typeface="ＭＳ ゴシック" charset="0"/>
              </a:defRPr>
            </a:lvl5pPr>
            <a:lvl6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6pPr>
            <a:lvl7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7pPr>
            <a:lvl8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8pPr>
            <a:lvl9pPr eaLnBrk="0" fontAlgn="base" hangingPunct="0">
              <a:spcAft>
                <a:spcPct val="0"/>
              </a:spcAft>
              <a:buFont typeface="Arial" charset="0"/>
              <a:buChar char="»"/>
              <a:defRPr kumimoji="1" sz="2000">
                <a:solidFill>
                  <a:schemeClr val="tx1"/>
                </a:solidFill>
                <a:latin typeface="Rockwell" charset="0"/>
                <a:ea typeface="ＭＳ ゴシック" charset="0"/>
                <a:cs typeface="ＭＳ ゴシック" charset="0"/>
              </a:defRPr>
            </a:lvl9pPr>
          </a:lstStyle>
          <a:p>
            <a:pPr defTabSz="914324">
              <a:defRPr/>
            </a:pPr>
            <a:endParaRPr lang="ja-JP" altLang="en-US" sz="2000" b="1" dirty="0">
              <a:solidFill>
                <a:srgbClr val="FFFFFF"/>
              </a:solidFill>
              <a:latin typeface="Meiryo" panose="020B0604030504040204" pitchFamily="34" charset="-128"/>
              <a:ea typeface="Meiryo" panose="020B0604030504040204" pitchFamily="34" charset="-128"/>
              <a:cs typeface="ＭＳ ゴシック" charset="0"/>
            </a:endParaRPr>
          </a:p>
        </p:txBody>
      </p:sp>
      <p:sp>
        <p:nvSpPr>
          <p:cNvPr id="14" name="Text Box 6">
            <a:extLst>
              <a:ext uri="{FF2B5EF4-FFF2-40B4-BE49-F238E27FC236}">
                <a16:creationId xmlns:a16="http://schemas.microsoft.com/office/drawing/2014/main" id="{09DE4E5B-1FF4-4820-B5E1-A7A41C4B33D0}"/>
              </a:ext>
            </a:extLst>
          </p:cNvPr>
          <p:cNvSpPr txBox="1">
            <a:spLocks noChangeArrowheads="1"/>
          </p:cNvSpPr>
          <p:nvPr/>
        </p:nvSpPr>
        <p:spPr bwMode="auto">
          <a:xfrm>
            <a:off x="937537" y="1324835"/>
            <a:ext cx="8336639"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algn="just" defTabSz="914324">
              <a:lnSpc>
                <a:spcPct val="125000"/>
              </a:lnSpc>
              <a:spcAft>
                <a:spcPts val="599"/>
              </a:spcAft>
              <a:buFont typeface="Wingdings" panose="05000000000000000000" pitchFamily="2" charset="2"/>
              <a:buChar char="l"/>
              <a:defRPr/>
            </a:pPr>
            <a:r>
              <a:rPr lang="ja-JP" altLang="en-US" dirty="0">
                <a:solidFill>
                  <a:prstClr val="black"/>
                </a:solidFill>
                <a:latin typeface="Meiryo" panose="020B0604030504040204" pitchFamily="34" charset="-128"/>
                <a:ea typeface="Meiryo" panose="020B0604030504040204" pitchFamily="34" charset="-128"/>
              </a:rPr>
              <a:t>頻脈、嘔気・嘔吐などの症状が観察されないように、注入速度や注入間隔を調節します。</a:t>
            </a:r>
          </a:p>
          <a:p>
            <a:pPr marL="266677" indent="-266677" algn="just" defTabSz="914324">
              <a:lnSpc>
                <a:spcPct val="125000"/>
              </a:lnSpc>
              <a:spcAft>
                <a:spcPts val="599"/>
              </a:spcAft>
              <a:buFont typeface="Wingdings" panose="05000000000000000000" pitchFamily="2" charset="2"/>
              <a:buChar char="l"/>
              <a:defRPr/>
            </a:pPr>
            <a:r>
              <a:rPr lang="ja-JP" altLang="en-US" dirty="0">
                <a:solidFill>
                  <a:prstClr val="black"/>
                </a:solidFill>
                <a:latin typeface="Meiryo" panose="020B0604030504040204" pitchFamily="34" charset="-128"/>
                <a:ea typeface="Meiryo" panose="020B0604030504040204" pitchFamily="34" charset="-128"/>
              </a:rPr>
              <a:t>ミキサー食のメニューによっては、硬さや残渣によって注射器に吸い上げ難い物もあるが、そのような食物を注入すると、胃瘻のボタンやチューブを詰まらせてしまうので、注射器注入に適当でない食物は注入しないようにします。</a:t>
            </a:r>
          </a:p>
        </p:txBody>
      </p:sp>
      <p:sp>
        <p:nvSpPr>
          <p:cNvPr id="9" name="Text Box 6">
            <a:extLst>
              <a:ext uri="{FF2B5EF4-FFF2-40B4-BE49-F238E27FC236}">
                <a16:creationId xmlns:a16="http://schemas.microsoft.com/office/drawing/2014/main" id="{AAEAC560-5BD2-4CBA-8DBC-7A7B4202523E}"/>
              </a:ext>
            </a:extLst>
          </p:cNvPr>
          <p:cNvSpPr txBox="1">
            <a:spLocks noChangeArrowheads="1"/>
          </p:cNvSpPr>
          <p:nvPr/>
        </p:nvSpPr>
        <p:spPr bwMode="auto">
          <a:xfrm>
            <a:off x="937537" y="4586568"/>
            <a:ext cx="8491388" cy="2104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266677" indent="-266677" defTabSz="914324">
              <a:lnSpc>
                <a:spcPct val="125000"/>
              </a:lnSpc>
              <a:spcAft>
                <a:spcPts val="599"/>
              </a:spcAft>
              <a:buFont typeface="Wingdings" panose="05000000000000000000" pitchFamily="2" charset="2"/>
              <a:buChar char="l"/>
              <a:defRPr/>
            </a:pPr>
            <a:r>
              <a:rPr lang="ja-JP" altLang="en-US" dirty="0">
                <a:solidFill>
                  <a:prstClr val="black"/>
                </a:solidFill>
                <a:latin typeface="Meiryo" panose="020B0604030504040204" pitchFamily="34" charset="-128"/>
                <a:ea typeface="Meiryo" panose="020B0604030504040204" pitchFamily="34" charset="-128"/>
              </a:rPr>
              <a:t>注入終了後は水かお茶を</a:t>
            </a:r>
            <a:r>
              <a:rPr lang="en-US" altLang="ja-JP" dirty="0">
                <a:solidFill>
                  <a:prstClr val="black"/>
                </a:solidFill>
                <a:latin typeface="Meiryo" panose="020B0604030504040204" pitchFamily="34" charset="-128"/>
                <a:ea typeface="Meiryo" panose="020B0604030504040204" pitchFamily="34" charset="-128"/>
              </a:rPr>
              <a:t>10cc</a:t>
            </a:r>
            <a:r>
              <a:rPr lang="ja-JP" altLang="en-US" dirty="0">
                <a:solidFill>
                  <a:prstClr val="black"/>
                </a:solidFill>
                <a:latin typeface="Meiryo" panose="020B0604030504040204" pitchFamily="34" charset="-128"/>
                <a:ea typeface="Meiryo" panose="020B0604030504040204" pitchFamily="34" charset="-128"/>
              </a:rPr>
              <a:t>以上注入し、チューブ内をきれいにします。</a:t>
            </a:r>
          </a:p>
          <a:p>
            <a:pPr marL="266677" indent="-266677" defTabSz="914324">
              <a:lnSpc>
                <a:spcPct val="125000"/>
              </a:lnSpc>
              <a:spcAft>
                <a:spcPts val="599"/>
              </a:spcAft>
              <a:buFont typeface="Wingdings" panose="05000000000000000000" pitchFamily="2" charset="2"/>
              <a:buChar char="l"/>
              <a:defRPr/>
            </a:pPr>
            <a:r>
              <a:rPr lang="ja-JP" altLang="en-US" dirty="0">
                <a:solidFill>
                  <a:prstClr val="black"/>
                </a:solidFill>
                <a:latin typeface="Meiryo" panose="020B0604030504040204" pitchFamily="34" charset="-128"/>
                <a:ea typeface="Meiryo" panose="020B0604030504040204" pitchFamily="34" charset="-128"/>
              </a:rPr>
              <a:t>ボタン型胃瘻の場合、接続チューブをボタンから外した時の水の滴りを防ぐために、接続チューブを外す前に、空気を</a:t>
            </a:r>
            <a:r>
              <a:rPr lang="en-US" altLang="ja-JP" dirty="0">
                <a:solidFill>
                  <a:prstClr val="black"/>
                </a:solidFill>
                <a:latin typeface="Meiryo" panose="020B0604030504040204" pitchFamily="34" charset="-128"/>
                <a:ea typeface="Meiryo" panose="020B0604030504040204" pitchFamily="34" charset="-128"/>
              </a:rPr>
              <a:t>10cc</a:t>
            </a:r>
            <a:r>
              <a:rPr lang="ja-JP" altLang="en-US" dirty="0">
                <a:solidFill>
                  <a:prstClr val="black"/>
                </a:solidFill>
                <a:latin typeface="Meiryo" panose="020B0604030504040204" pitchFamily="34" charset="-128"/>
                <a:ea typeface="Meiryo" panose="020B0604030504040204" pitchFamily="34" charset="-128"/>
              </a:rPr>
              <a:t>程流す方法もあります。</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888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6" grpId="0" animBg="1"/>
      <p:bldP spid="14"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E0A5E8D5-E909-4C83-9ABE-794B7E29D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2" t="15698" r="52289" b="15687"/>
          <a:stretch/>
        </p:blipFill>
        <p:spPr bwMode="auto">
          <a:xfrm>
            <a:off x="833630" y="2083918"/>
            <a:ext cx="3995225" cy="30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D766C700-A730-4653-80B5-960218828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22" t="15698" r="3726" b="15687"/>
          <a:stretch/>
        </p:blipFill>
        <p:spPr bwMode="auto">
          <a:xfrm>
            <a:off x="4957786" y="2083918"/>
            <a:ext cx="4109498" cy="30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ー 2">
            <a:extLst>
              <a:ext uri="{FF2B5EF4-FFF2-40B4-BE49-F238E27FC236}">
                <a16:creationId xmlns:a16="http://schemas.microsoft.com/office/drawing/2014/main" id="{D1EAE624-0AD9-4E16-8421-A74E3A6B4052}"/>
              </a:ext>
            </a:extLst>
          </p:cNvPr>
          <p:cNvSpPr>
            <a:spLocks noGrp="1"/>
          </p:cNvSpPr>
          <p:nvPr>
            <p:ph type="body" sz="quarter" idx="10"/>
          </p:nvPr>
        </p:nvSpPr>
        <p:spPr/>
        <p:txBody>
          <a:bodyPr/>
          <a:lstStyle/>
          <a:p>
            <a:endParaRPr kumimoji="1" lang="ja-JP" altLang="en-US"/>
          </a:p>
        </p:txBody>
      </p:sp>
      <p:sp>
        <p:nvSpPr>
          <p:cNvPr id="16" name="Text Box 12">
            <a:extLst>
              <a:ext uri="{FF2B5EF4-FFF2-40B4-BE49-F238E27FC236}">
                <a16:creationId xmlns:a16="http://schemas.microsoft.com/office/drawing/2014/main" id="{D4852B19-F96B-4A82-B645-919D7B2AECA4}"/>
              </a:ext>
            </a:extLst>
          </p:cNvPr>
          <p:cNvSpPr txBox="1">
            <a:spLocks noChangeArrowheads="1"/>
          </p:cNvSpPr>
          <p:nvPr/>
        </p:nvSpPr>
        <p:spPr bwMode="auto">
          <a:xfrm>
            <a:off x="3402558" y="5889626"/>
            <a:ext cx="59065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寝返りができない重症児者では心臓の後の部分の、肺下葉に、慢性（誤嚥性）肺病変が生じやすい</a:t>
            </a:r>
          </a:p>
        </p:txBody>
      </p:sp>
      <p:sp>
        <p:nvSpPr>
          <p:cNvPr id="22" name="Line 6">
            <a:extLst>
              <a:ext uri="{FF2B5EF4-FFF2-40B4-BE49-F238E27FC236}">
                <a16:creationId xmlns:a16="http://schemas.microsoft.com/office/drawing/2014/main" id="{8A3C1D7F-711A-42F6-AB8C-BB0C62B48161}"/>
              </a:ext>
            </a:extLst>
          </p:cNvPr>
          <p:cNvSpPr>
            <a:spLocks noChangeShapeType="1"/>
          </p:cNvSpPr>
          <p:nvPr/>
        </p:nvSpPr>
        <p:spPr bwMode="auto">
          <a:xfrm flipV="1">
            <a:off x="5265695" y="3614017"/>
            <a:ext cx="2073184" cy="211369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メイリオ" panose="020B0604030504040204" pitchFamily="50" charset="-128"/>
              <a:ea typeface="メイリオ" panose="020B0604030504040204" pitchFamily="50" charset="-128"/>
            </a:endParaRPr>
          </a:p>
        </p:txBody>
      </p:sp>
      <p:sp>
        <p:nvSpPr>
          <p:cNvPr id="7" name="Text Box 3">
            <a:extLst>
              <a:ext uri="{FF2B5EF4-FFF2-40B4-BE49-F238E27FC236}">
                <a16:creationId xmlns:a16="http://schemas.microsoft.com/office/drawing/2014/main" id="{443E4406-21E5-4612-9EC4-3A6E5469F58C}"/>
              </a:ext>
            </a:extLst>
          </p:cNvPr>
          <p:cNvSpPr txBox="1">
            <a:spLocks noChangeArrowheads="1"/>
          </p:cNvSpPr>
          <p:nvPr/>
        </p:nvSpPr>
        <p:spPr bwMode="auto">
          <a:xfrm>
            <a:off x="1615181" y="5277858"/>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胸部単純ＸＰ</a:t>
            </a:r>
            <a:endParaRPr lang="ja-JP" altLang="en-US" sz="1400">
              <a:latin typeface="メイリオ" panose="020B0604030504040204" pitchFamily="50" charset="-128"/>
              <a:ea typeface="メイリオ" panose="020B0604030504040204" pitchFamily="50" charset="-128"/>
            </a:endParaRPr>
          </a:p>
        </p:txBody>
      </p:sp>
      <p:sp>
        <p:nvSpPr>
          <p:cNvPr id="8" name="Text Box 4">
            <a:extLst>
              <a:ext uri="{FF2B5EF4-FFF2-40B4-BE49-F238E27FC236}">
                <a16:creationId xmlns:a16="http://schemas.microsoft.com/office/drawing/2014/main" id="{9A5DE388-90FE-4B74-96D3-B82E45EBEA48}"/>
              </a:ext>
            </a:extLst>
          </p:cNvPr>
          <p:cNvSpPr txBox="1">
            <a:spLocks noChangeArrowheads="1"/>
          </p:cNvSpPr>
          <p:nvPr/>
        </p:nvSpPr>
        <p:spPr bwMode="auto">
          <a:xfrm>
            <a:off x="6578026" y="519139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latin typeface="メイリオ" panose="020B0604030504040204" pitchFamily="50" charset="-128"/>
                <a:ea typeface="メイリオ" panose="020B0604030504040204" pitchFamily="50" charset="-128"/>
              </a:rPr>
              <a:t>胸部ＣＴ</a:t>
            </a:r>
            <a:endParaRPr lang="ja-JP" altLang="en-US" sz="1400">
              <a:latin typeface="メイリオ" panose="020B0604030504040204" pitchFamily="50" charset="-128"/>
              <a:ea typeface="メイリオ" panose="020B0604030504040204" pitchFamily="50" charset="-128"/>
            </a:endParaRPr>
          </a:p>
        </p:txBody>
      </p:sp>
      <p:sp>
        <p:nvSpPr>
          <p:cNvPr id="9" name="Line 5">
            <a:extLst>
              <a:ext uri="{FF2B5EF4-FFF2-40B4-BE49-F238E27FC236}">
                <a16:creationId xmlns:a16="http://schemas.microsoft.com/office/drawing/2014/main" id="{C6CC3C03-CBF2-4102-B102-D05B32221E70}"/>
              </a:ext>
            </a:extLst>
          </p:cNvPr>
          <p:cNvSpPr>
            <a:spLocks noChangeShapeType="1"/>
          </p:cNvSpPr>
          <p:nvPr/>
        </p:nvSpPr>
        <p:spPr bwMode="auto">
          <a:xfrm flipH="1">
            <a:off x="3402558" y="1728215"/>
            <a:ext cx="2194542" cy="217570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0" name="Line 6">
            <a:extLst>
              <a:ext uri="{FF2B5EF4-FFF2-40B4-BE49-F238E27FC236}">
                <a16:creationId xmlns:a16="http://schemas.microsoft.com/office/drawing/2014/main" id="{2617D4CC-277F-40F4-BDD6-406DD7F00487}"/>
              </a:ext>
            </a:extLst>
          </p:cNvPr>
          <p:cNvSpPr>
            <a:spLocks noChangeShapeType="1"/>
          </p:cNvSpPr>
          <p:nvPr/>
        </p:nvSpPr>
        <p:spPr bwMode="auto">
          <a:xfrm>
            <a:off x="6303641" y="1728213"/>
            <a:ext cx="1091830" cy="11067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1" name="Text Box 7">
            <a:extLst>
              <a:ext uri="{FF2B5EF4-FFF2-40B4-BE49-F238E27FC236}">
                <a16:creationId xmlns:a16="http://schemas.microsoft.com/office/drawing/2014/main" id="{0FEB38C7-0CF2-4E11-9096-85BB477D5EBE}"/>
              </a:ext>
            </a:extLst>
          </p:cNvPr>
          <p:cNvSpPr txBox="1">
            <a:spLocks noChangeArrowheads="1"/>
          </p:cNvSpPr>
          <p:nvPr/>
        </p:nvSpPr>
        <p:spPr bwMode="auto">
          <a:xfrm>
            <a:off x="5597102" y="1497599"/>
            <a:ext cx="690821" cy="3962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メイリオ" panose="020B0604030504040204" pitchFamily="50" charset="-128"/>
                <a:ea typeface="メイリオ" panose="020B0604030504040204" pitchFamily="50" charset="-128"/>
              </a:rPr>
              <a:t>心臓</a:t>
            </a:r>
          </a:p>
        </p:txBody>
      </p:sp>
      <p:sp>
        <p:nvSpPr>
          <p:cNvPr id="12" name="Text Box 8">
            <a:extLst>
              <a:ext uri="{FF2B5EF4-FFF2-40B4-BE49-F238E27FC236}">
                <a16:creationId xmlns:a16="http://schemas.microsoft.com/office/drawing/2014/main" id="{E8E56112-CDB4-4826-8162-0C699E3F64DA}"/>
              </a:ext>
            </a:extLst>
          </p:cNvPr>
          <p:cNvSpPr txBox="1">
            <a:spLocks noChangeArrowheads="1"/>
          </p:cNvSpPr>
          <p:nvPr/>
        </p:nvSpPr>
        <p:spPr bwMode="auto">
          <a:xfrm>
            <a:off x="2707051" y="1474799"/>
            <a:ext cx="436842" cy="39620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肺</a:t>
            </a:r>
          </a:p>
        </p:txBody>
      </p:sp>
      <p:sp>
        <p:nvSpPr>
          <p:cNvPr id="13" name="Line 9">
            <a:extLst>
              <a:ext uri="{FF2B5EF4-FFF2-40B4-BE49-F238E27FC236}">
                <a16:creationId xmlns:a16="http://schemas.microsoft.com/office/drawing/2014/main" id="{DC4471B5-3354-46D3-A23B-08D5396CED70}"/>
              </a:ext>
            </a:extLst>
          </p:cNvPr>
          <p:cNvSpPr>
            <a:spLocks noChangeShapeType="1"/>
          </p:cNvSpPr>
          <p:nvPr/>
        </p:nvSpPr>
        <p:spPr bwMode="auto">
          <a:xfrm>
            <a:off x="3143895" y="1728213"/>
            <a:ext cx="2539655" cy="2337625"/>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4" name="Line 10">
            <a:extLst>
              <a:ext uri="{FF2B5EF4-FFF2-40B4-BE49-F238E27FC236}">
                <a16:creationId xmlns:a16="http://schemas.microsoft.com/office/drawing/2014/main" id="{A04BCE07-1AA1-4A6E-9B2A-BE0F4F4334D1}"/>
              </a:ext>
            </a:extLst>
          </p:cNvPr>
          <p:cNvSpPr>
            <a:spLocks noChangeShapeType="1"/>
          </p:cNvSpPr>
          <p:nvPr/>
        </p:nvSpPr>
        <p:spPr bwMode="auto">
          <a:xfrm flipH="1">
            <a:off x="1475271" y="1871004"/>
            <a:ext cx="1289162" cy="2194835"/>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5" name="Line 11">
            <a:extLst>
              <a:ext uri="{FF2B5EF4-FFF2-40B4-BE49-F238E27FC236}">
                <a16:creationId xmlns:a16="http://schemas.microsoft.com/office/drawing/2014/main" id="{28F0EA6B-FB98-47E0-8C0A-F17DBF88AAFC}"/>
              </a:ext>
            </a:extLst>
          </p:cNvPr>
          <p:cNvSpPr>
            <a:spLocks noChangeShapeType="1"/>
          </p:cNvSpPr>
          <p:nvPr/>
        </p:nvSpPr>
        <p:spPr bwMode="auto">
          <a:xfrm>
            <a:off x="3143895" y="1871002"/>
            <a:ext cx="827735" cy="1339662"/>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400">
              <a:latin typeface="メイリオ" panose="020B0604030504040204" pitchFamily="50" charset="-128"/>
              <a:ea typeface="メイリオ" panose="020B0604030504040204" pitchFamily="50" charset="-128"/>
            </a:endParaRPr>
          </a:p>
        </p:txBody>
      </p:sp>
      <p:sp>
        <p:nvSpPr>
          <p:cNvPr id="17" name="Text Box 13">
            <a:extLst>
              <a:ext uri="{FF2B5EF4-FFF2-40B4-BE49-F238E27FC236}">
                <a16:creationId xmlns:a16="http://schemas.microsoft.com/office/drawing/2014/main" id="{5B57FC5C-105E-46B2-817B-64D6585C5790}"/>
              </a:ext>
            </a:extLst>
          </p:cNvPr>
          <p:cNvSpPr txBox="1">
            <a:spLocks noChangeArrowheads="1"/>
          </p:cNvSpPr>
          <p:nvPr/>
        </p:nvSpPr>
        <p:spPr bwMode="auto">
          <a:xfrm>
            <a:off x="7619023" y="1798520"/>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前</a:t>
            </a:r>
          </a:p>
        </p:txBody>
      </p:sp>
      <p:sp>
        <p:nvSpPr>
          <p:cNvPr id="18" name="Text Box 14">
            <a:extLst>
              <a:ext uri="{FF2B5EF4-FFF2-40B4-BE49-F238E27FC236}">
                <a16:creationId xmlns:a16="http://schemas.microsoft.com/office/drawing/2014/main" id="{B628CD09-6620-45A5-B2DD-7C3F0D4C5938}"/>
              </a:ext>
            </a:extLst>
          </p:cNvPr>
          <p:cNvSpPr txBox="1">
            <a:spLocks noChangeArrowheads="1"/>
          </p:cNvSpPr>
          <p:nvPr/>
        </p:nvSpPr>
        <p:spPr bwMode="auto">
          <a:xfrm>
            <a:off x="5042167" y="2294180"/>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右</a:t>
            </a:r>
          </a:p>
        </p:txBody>
      </p:sp>
      <p:sp>
        <p:nvSpPr>
          <p:cNvPr id="19" name="Text Box 15">
            <a:extLst>
              <a:ext uri="{FF2B5EF4-FFF2-40B4-BE49-F238E27FC236}">
                <a16:creationId xmlns:a16="http://schemas.microsoft.com/office/drawing/2014/main" id="{D479B89B-0C95-43E5-8697-1872CF677D07}"/>
              </a:ext>
            </a:extLst>
          </p:cNvPr>
          <p:cNvSpPr txBox="1">
            <a:spLocks noChangeArrowheads="1"/>
          </p:cNvSpPr>
          <p:nvPr/>
        </p:nvSpPr>
        <p:spPr bwMode="auto">
          <a:xfrm>
            <a:off x="8917411" y="2668006"/>
            <a:ext cx="348474" cy="4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左</a:t>
            </a:r>
          </a:p>
        </p:txBody>
      </p:sp>
      <p:sp>
        <p:nvSpPr>
          <p:cNvPr id="20" name="Text Box 16">
            <a:extLst>
              <a:ext uri="{FF2B5EF4-FFF2-40B4-BE49-F238E27FC236}">
                <a16:creationId xmlns:a16="http://schemas.microsoft.com/office/drawing/2014/main" id="{DF6695AB-A1FF-4224-96D7-1986827FBD0F}"/>
              </a:ext>
            </a:extLst>
          </p:cNvPr>
          <p:cNvSpPr txBox="1">
            <a:spLocks noChangeArrowheads="1"/>
          </p:cNvSpPr>
          <p:nvPr/>
        </p:nvSpPr>
        <p:spPr bwMode="auto">
          <a:xfrm>
            <a:off x="8013269" y="3397733"/>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後</a:t>
            </a:r>
          </a:p>
        </p:txBody>
      </p:sp>
      <p:sp>
        <p:nvSpPr>
          <p:cNvPr id="21" name="円/楕円 16">
            <a:extLst>
              <a:ext uri="{FF2B5EF4-FFF2-40B4-BE49-F238E27FC236}">
                <a16:creationId xmlns:a16="http://schemas.microsoft.com/office/drawing/2014/main" id="{83931AEE-FE94-4D09-9B53-6615A7BD5A1F}"/>
              </a:ext>
            </a:extLst>
          </p:cNvPr>
          <p:cNvSpPr/>
          <p:nvPr/>
        </p:nvSpPr>
        <p:spPr>
          <a:xfrm>
            <a:off x="6895571" y="3160358"/>
            <a:ext cx="1839254" cy="9054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3" name="円/楕円 19">
            <a:extLst>
              <a:ext uri="{FF2B5EF4-FFF2-40B4-BE49-F238E27FC236}">
                <a16:creationId xmlns:a16="http://schemas.microsoft.com/office/drawing/2014/main" id="{0F65DEA9-58AF-4B14-B9D0-6E911784F179}"/>
              </a:ext>
            </a:extLst>
          </p:cNvPr>
          <p:cNvSpPr/>
          <p:nvPr/>
        </p:nvSpPr>
        <p:spPr>
          <a:xfrm>
            <a:off x="7561102" y="1728181"/>
            <a:ext cx="499901"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4" name="円/楕円 20">
            <a:extLst>
              <a:ext uri="{FF2B5EF4-FFF2-40B4-BE49-F238E27FC236}">
                <a16:creationId xmlns:a16="http://schemas.microsoft.com/office/drawing/2014/main" id="{ACADA1D6-0049-419D-A369-2BE179A295EE}"/>
              </a:ext>
            </a:extLst>
          </p:cNvPr>
          <p:cNvSpPr/>
          <p:nvPr/>
        </p:nvSpPr>
        <p:spPr>
          <a:xfrm>
            <a:off x="8782749" y="2519037"/>
            <a:ext cx="498328"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5" name="Text Box 13">
            <a:extLst>
              <a:ext uri="{FF2B5EF4-FFF2-40B4-BE49-F238E27FC236}">
                <a16:creationId xmlns:a16="http://schemas.microsoft.com/office/drawing/2014/main" id="{FFE4CAB0-A823-432D-96EE-4C499740B414}"/>
              </a:ext>
            </a:extLst>
          </p:cNvPr>
          <p:cNvSpPr txBox="1">
            <a:spLocks noChangeArrowheads="1"/>
          </p:cNvSpPr>
          <p:nvPr/>
        </p:nvSpPr>
        <p:spPr bwMode="auto">
          <a:xfrm>
            <a:off x="8019286" y="3849065"/>
            <a:ext cx="411444" cy="36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メイリオ" panose="020B0604030504040204" pitchFamily="50" charset="-128"/>
                <a:ea typeface="メイリオ" panose="020B0604030504040204" pitchFamily="50" charset="-128"/>
              </a:rPr>
              <a:t>後</a:t>
            </a:r>
          </a:p>
        </p:txBody>
      </p:sp>
      <p:sp>
        <p:nvSpPr>
          <p:cNvPr id="26" name="円/楕円 23">
            <a:extLst>
              <a:ext uri="{FF2B5EF4-FFF2-40B4-BE49-F238E27FC236}">
                <a16:creationId xmlns:a16="http://schemas.microsoft.com/office/drawing/2014/main" id="{96A34EE8-83AE-4C0C-87D7-48A03B5E46A5}"/>
              </a:ext>
            </a:extLst>
          </p:cNvPr>
          <p:cNvSpPr/>
          <p:nvPr/>
        </p:nvSpPr>
        <p:spPr>
          <a:xfrm>
            <a:off x="7879652" y="3704273"/>
            <a:ext cx="499901" cy="498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anchor="ctr" anchorCtr="0">
            <a:noAutofit/>
          </a:bodyPr>
          <a:lstStyle/>
          <a:p>
            <a:pPr algn="ctr" eaLnBrk="1" hangingPunct="1">
              <a:defRPr/>
            </a:pPr>
            <a:endParaRPr lang="ja-JP" altLang="en-US" sz="1400">
              <a:latin typeface="メイリオ" panose="020B0604030504040204" pitchFamily="50" charset="-128"/>
              <a:ea typeface="メイリオ" panose="020B0604030504040204" pitchFamily="50" charset="-128"/>
            </a:endParaRPr>
          </a:p>
        </p:txBody>
      </p:sp>
      <p:sp>
        <p:nvSpPr>
          <p:cNvPr id="29" name="正方形/長方形 2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60987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ミキサー食注入のメリット</a:t>
            </a:r>
          </a:p>
        </p:txBody>
      </p:sp>
      <p:sp>
        <p:nvSpPr>
          <p:cNvPr id="4" name="正方形/長方形 3">
            <a:extLst>
              <a:ext uri="{FF2B5EF4-FFF2-40B4-BE49-F238E27FC236}">
                <a16:creationId xmlns:a16="http://schemas.microsoft.com/office/drawing/2014/main" id="{41F3AC38-1002-401C-A203-B8A8CCA59A2E}"/>
              </a:ext>
            </a:extLst>
          </p:cNvPr>
          <p:cNvSpPr/>
          <p:nvPr/>
        </p:nvSpPr>
        <p:spPr>
          <a:xfrm>
            <a:off x="704850" y="1592265"/>
            <a:ext cx="8569326" cy="806380"/>
          </a:xfrm>
          <a:prstGeom prst="rect">
            <a:avLst/>
          </a:prstGeom>
          <a:solidFill>
            <a:srgbClr val="FFEFBD"/>
          </a:solidFill>
          <a:ln w="12700">
            <a:solidFill>
              <a:srgbClr val="FF8601"/>
            </a:solidFill>
          </a:ln>
        </p:spPr>
        <p:txBody>
          <a:bodyPr wrap="square" bIns="0" anchor="ctr" anchorCtr="0">
            <a:noAutofit/>
          </a:bodyPr>
          <a:lstStyle/>
          <a:p>
            <a:pPr algn="just">
              <a:defRPr/>
            </a:pPr>
            <a:r>
              <a:rPr lang="ja-JP" altLang="en-US" dirty="0">
                <a:solidFill>
                  <a:schemeClr val="dk1"/>
                </a:solidFill>
                <a:latin typeface="Meiryo" panose="020B0604030504040204" pitchFamily="34" charset="-128"/>
                <a:ea typeface="Meiryo" panose="020B0604030504040204" pitchFamily="34" charset="-128"/>
              </a:rPr>
              <a:t>半固形栄養剤の利点に加え、本来の食事に近い注入内容であるため、優れた栄養注入の方法として近年注目されています。</a:t>
            </a:r>
            <a:endParaRPr lang="en-US" altLang="ja-JP" dirty="0">
              <a:solidFill>
                <a:schemeClr val="dk1"/>
              </a:solidFill>
              <a:latin typeface="Meiryo" panose="020B0604030504040204" pitchFamily="34" charset="-128"/>
              <a:ea typeface="Meiryo" panose="020B0604030504040204" pitchFamily="34" charset="-128"/>
            </a:endParaRP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632738" y="2544353"/>
            <a:ext cx="8641439" cy="3945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gn="just">
              <a:lnSpc>
                <a:spcPct val="114000"/>
              </a:lnSpc>
              <a:spcAft>
                <a:spcPts val="599"/>
              </a:spcAft>
            </a:pPr>
            <a:r>
              <a:rPr lang="en-US" altLang="ja-JP" b="1" dirty="0">
                <a:solidFill>
                  <a:srgbClr val="002060"/>
                </a:solidFill>
                <a:latin typeface="Meiryo" panose="020B0604030504040204" pitchFamily="34" charset="-128"/>
                <a:ea typeface="Meiryo" panose="020B0604030504040204" pitchFamily="34" charset="-128"/>
              </a:rPr>
              <a:t>A.</a:t>
            </a:r>
            <a:r>
              <a:rPr lang="ja-JP" altLang="en-US" b="1" dirty="0">
                <a:solidFill>
                  <a:srgbClr val="002060"/>
                </a:solidFill>
                <a:latin typeface="Meiryo" panose="020B0604030504040204" pitchFamily="34" charset="-128"/>
                <a:ea typeface="Meiryo" panose="020B0604030504040204" pitchFamily="34" charset="-128"/>
              </a:rPr>
              <a:t>天然の多様な食材が摂取できる</a:t>
            </a:r>
          </a:p>
          <a:p>
            <a:pPr marL="450812" indent="-185722" algn="just">
              <a:lnSpc>
                <a:spcPct val="114000"/>
              </a:lnSpc>
              <a:spcAft>
                <a:spcPts val="599"/>
              </a:spcAft>
            </a:pPr>
            <a:r>
              <a:rPr lang="ja-JP" altLang="en-US" sz="1600" spc="-69" dirty="0">
                <a:latin typeface="Meiryo" panose="020B0604030504040204" pitchFamily="34" charset="-128"/>
                <a:ea typeface="Meiryo" panose="020B0604030504040204" pitchFamily="34" charset="-128"/>
              </a:rPr>
              <a:t>●ミネラル・ビタミン、微量元素などが初めから含まれているので、</a:t>
            </a:r>
            <a:r>
              <a:rPr lang="ja-JP" altLang="en-US" sz="1600" spc="-69" dirty="0">
                <a:solidFill>
                  <a:srgbClr val="FF0000"/>
                </a:solidFill>
                <a:latin typeface="Meiryo" panose="020B0604030504040204" pitchFamily="34" charset="-128"/>
                <a:ea typeface="Meiryo" panose="020B0604030504040204" pitchFamily="34" charset="-128"/>
              </a:rPr>
              <a:t>微量元素欠乏症のリスクが軽減</a:t>
            </a:r>
            <a:r>
              <a:rPr lang="ja-JP" altLang="en-US" sz="1600" spc="-69" dirty="0">
                <a:latin typeface="Meiryo" panose="020B0604030504040204" pitchFamily="34" charset="-128"/>
                <a:ea typeface="Meiryo" panose="020B0604030504040204" pitchFamily="34" charset="-128"/>
              </a:rPr>
              <a:t>します。</a:t>
            </a:r>
          </a:p>
          <a:p>
            <a:pPr marL="450812" indent="-185722" algn="just">
              <a:lnSpc>
                <a:spcPct val="114000"/>
              </a:lnSpc>
              <a:spcAft>
                <a:spcPts val="599"/>
              </a:spcAft>
            </a:pPr>
            <a:r>
              <a:rPr lang="ja-JP" altLang="en-US" sz="1600" spc="-69" dirty="0">
                <a:latin typeface="Meiryo" panose="020B0604030504040204" pitchFamily="34" charset="-128"/>
                <a:ea typeface="Meiryo" panose="020B0604030504040204" pitchFamily="34" charset="-128"/>
              </a:rPr>
              <a:t>●食物繊維が初めから含まれているので、</a:t>
            </a:r>
            <a:r>
              <a:rPr lang="ja-JP" altLang="en-US" sz="1600" spc="-69" dirty="0">
                <a:solidFill>
                  <a:srgbClr val="FF0000"/>
                </a:solidFill>
                <a:latin typeface="Meiryo" panose="020B0604030504040204" pitchFamily="34" charset="-128"/>
                <a:ea typeface="Meiryo" panose="020B0604030504040204" pitchFamily="34" charset="-128"/>
              </a:rPr>
              <a:t>便性が正常化</a:t>
            </a:r>
            <a:r>
              <a:rPr lang="ja-JP" altLang="en-US" sz="1600" spc="-69" dirty="0">
                <a:latin typeface="Meiryo" panose="020B0604030504040204" pitchFamily="34" charset="-128"/>
                <a:ea typeface="Meiryo" panose="020B0604030504040204" pitchFamily="34" charset="-128"/>
              </a:rPr>
              <a:t>します。</a:t>
            </a:r>
            <a:endParaRPr lang="en-US" altLang="ja-JP" sz="1600" spc="-69" dirty="0">
              <a:latin typeface="Meiryo" panose="020B0604030504040204" pitchFamily="34" charset="-128"/>
              <a:ea typeface="Meiryo" panose="020B0604030504040204" pitchFamily="34" charset="-128"/>
            </a:endParaRPr>
          </a:p>
          <a:p>
            <a:pPr marL="0" indent="0" algn="just">
              <a:lnSpc>
                <a:spcPct val="114000"/>
              </a:lnSpc>
              <a:spcAft>
                <a:spcPts val="599"/>
              </a:spcAft>
            </a:pPr>
            <a:r>
              <a:rPr lang="en-US" altLang="ja-JP" b="1" dirty="0">
                <a:solidFill>
                  <a:srgbClr val="002060"/>
                </a:solidFill>
                <a:latin typeface="Meiryo" panose="020B0604030504040204" pitchFamily="34" charset="-128"/>
                <a:ea typeface="Meiryo" panose="020B0604030504040204" pitchFamily="34" charset="-128"/>
              </a:rPr>
              <a:t>B.</a:t>
            </a:r>
            <a:r>
              <a:rPr lang="ja-JP" altLang="en-US" b="1" dirty="0">
                <a:solidFill>
                  <a:srgbClr val="002060"/>
                </a:solidFill>
                <a:latin typeface="Meiryo" panose="020B0604030504040204" pitchFamily="34" charset="-128"/>
                <a:ea typeface="Meiryo" panose="020B0604030504040204" pitchFamily="34" charset="-128"/>
              </a:rPr>
              <a:t>半固形栄養剤として</a:t>
            </a:r>
          </a:p>
          <a:p>
            <a:pPr marL="450812" indent="-185722" algn="just">
              <a:lnSpc>
                <a:spcPct val="114000"/>
              </a:lnSpc>
              <a:spcAft>
                <a:spcPts val="599"/>
              </a:spcAft>
            </a:pPr>
            <a:r>
              <a:rPr lang="ja-JP" altLang="en-US" sz="1600" spc="-69" dirty="0">
                <a:latin typeface="Meiryo" panose="020B0604030504040204" pitchFamily="34" charset="-128"/>
                <a:ea typeface="Meiryo" panose="020B0604030504040204" pitchFamily="34" charset="-128"/>
              </a:rPr>
              <a:t>●胃からの排出がゆっくりなので、食後の頻脈や高血糖や低血圧が起こりにくく、</a:t>
            </a:r>
            <a:r>
              <a:rPr lang="ja-JP" altLang="en-US" sz="1600" spc="-69" dirty="0">
                <a:solidFill>
                  <a:srgbClr val="FF0000"/>
                </a:solidFill>
                <a:latin typeface="Meiryo" panose="020B0604030504040204" pitchFamily="34" charset="-128"/>
                <a:ea typeface="Meiryo" panose="020B0604030504040204" pitchFamily="34" charset="-128"/>
              </a:rPr>
              <a:t>下痢になりにくいです</a:t>
            </a:r>
            <a:r>
              <a:rPr lang="ja-JP" altLang="en-US" sz="1600" spc="-69" dirty="0">
                <a:latin typeface="Meiryo" panose="020B0604030504040204" pitchFamily="34" charset="-128"/>
                <a:ea typeface="Meiryo" panose="020B0604030504040204" pitchFamily="34" charset="-128"/>
              </a:rPr>
              <a:t>。</a:t>
            </a:r>
          </a:p>
          <a:p>
            <a:pPr marL="450812" indent="-185722" algn="just">
              <a:lnSpc>
                <a:spcPct val="114000"/>
              </a:lnSpc>
              <a:spcAft>
                <a:spcPts val="599"/>
              </a:spcAft>
            </a:pPr>
            <a:r>
              <a:rPr lang="ja-JP" altLang="en-US" sz="1600" spc="-69" dirty="0">
                <a:latin typeface="Meiryo" panose="020B0604030504040204" pitchFamily="34" charset="-128"/>
                <a:ea typeface="Meiryo" panose="020B0604030504040204" pitchFamily="34" charset="-128"/>
              </a:rPr>
              <a:t>●</a:t>
            </a:r>
            <a:r>
              <a:rPr lang="ja-JP" altLang="en-US" sz="1600" spc="-69" dirty="0">
                <a:solidFill>
                  <a:srgbClr val="FF0000"/>
                </a:solidFill>
                <a:latin typeface="Meiryo" panose="020B0604030504040204" pitchFamily="34" charset="-128"/>
                <a:ea typeface="Meiryo" panose="020B0604030504040204" pitchFamily="34" charset="-128"/>
              </a:rPr>
              <a:t>胃から食道に逆流しにくいです。</a:t>
            </a:r>
          </a:p>
          <a:p>
            <a:pPr marL="0" indent="0" algn="just">
              <a:lnSpc>
                <a:spcPct val="114000"/>
              </a:lnSpc>
              <a:spcAft>
                <a:spcPts val="599"/>
              </a:spcAft>
            </a:pPr>
            <a:r>
              <a:rPr lang="en-US" altLang="ja-JP" b="1" dirty="0">
                <a:solidFill>
                  <a:srgbClr val="002060"/>
                </a:solidFill>
                <a:latin typeface="Meiryo" panose="020B0604030504040204" pitchFamily="34" charset="-128"/>
                <a:ea typeface="Meiryo" panose="020B0604030504040204" pitchFamily="34" charset="-128"/>
              </a:rPr>
              <a:t>C.</a:t>
            </a:r>
            <a:r>
              <a:rPr lang="ja-JP" altLang="en-US" b="1" dirty="0">
                <a:solidFill>
                  <a:srgbClr val="002060"/>
                </a:solidFill>
                <a:latin typeface="Meiryo" panose="020B0604030504040204" pitchFamily="34" charset="-128"/>
                <a:ea typeface="Meiryo" panose="020B0604030504040204" pitchFamily="34" charset="-128"/>
              </a:rPr>
              <a:t>通常の食事として</a:t>
            </a:r>
          </a:p>
          <a:p>
            <a:pPr marL="265091" indent="0" algn="just">
              <a:lnSpc>
                <a:spcPct val="114000"/>
              </a:lnSpc>
              <a:spcAft>
                <a:spcPts val="599"/>
              </a:spcAft>
            </a:pPr>
            <a:r>
              <a:rPr lang="ja-JP" altLang="en-US" sz="1600" spc="-69" dirty="0">
                <a:latin typeface="Meiryo" panose="020B0604030504040204" pitchFamily="34" charset="-128"/>
                <a:ea typeface="Meiryo" panose="020B0604030504040204" pitchFamily="34" charset="-128"/>
              </a:rPr>
              <a:t>●シリンジ注入であるため、職員と</a:t>
            </a:r>
            <a:r>
              <a:rPr lang="ja-JP" altLang="en-US" sz="1600" spc="-69" dirty="0">
                <a:solidFill>
                  <a:srgbClr val="FF0000"/>
                </a:solidFill>
                <a:latin typeface="Meiryo" panose="020B0604030504040204" pitchFamily="34" charset="-128"/>
                <a:ea typeface="Meiryo" panose="020B0604030504040204" pitchFamily="34" charset="-128"/>
              </a:rPr>
              <a:t>１対１でゆっくり関われます</a:t>
            </a:r>
            <a:r>
              <a:rPr lang="ja-JP" altLang="en-US" sz="1600" spc="-69" dirty="0">
                <a:latin typeface="Meiryo" panose="020B0604030504040204" pitchFamily="34" charset="-128"/>
                <a:ea typeface="Meiryo" panose="020B0604030504040204" pitchFamily="34" charset="-128"/>
              </a:rPr>
              <a:t>。</a:t>
            </a:r>
          </a:p>
          <a:p>
            <a:pPr marL="265091" indent="0" algn="just">
              <a:lnSpc>
                <a:spcPct val="114000"/>
              </a:lnSpc>
              <a:spcAft>
                <a:spcPts val="599"/>
              </a:spcAft>
            </a:pPr>
            <a:r>
              <a:rPr lang="ja-JP" altLang="en-US" sz="1600" spc="-69" dirty="0">
                <a:latin typeface="Meiryo" panose="020B0604030504040204" pitchFamily="34" charset="-128"/>
                <a:ea typeface="Meiryo" panose="020B0604030504040204" pitchFamily="34" charset="-128"/>
              </a:rPr>
              <a:t>●</a:t>
            </a:r>
            <a:r>
              <a:rPr lang="ja-JP" altLang="en-US" sz="1600" spc="-69" dirty="0">
                <a:solidFill>
                  <a:srgbClr val="FF0000"/>
                </a:solidFill>
                <a:latin typeface="Meiryo" panose="020B0604030504040204" pitchFamily="34" charset="-128"/>
                <a:ea typeface="Meiryo" panose="020B0604030504040204" pitchFamily="34" charset="-128"/>
              </a:rPr>
              <a:t>食事の香り</a:t>
            </a:r>
            <a:r>
              <a:rPr lang="ja-JP" altLang="en-US" sz="1600" spc="-69" dirty="0">
                <a:latin typeface="Meiryo" panose="020B0604030504040204" pitchFamily="34" charset="-128"/>
                <a:ea typeface="Meiryo" panose="020B0604030504040204" pitchFamily="34" charset="-128"/>
              </a:rPr>
              <a:t>を楽しむことができます。</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516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E09BB586-EC2C-4F77-92BA-C8EDB7A4A926}"/>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ミキサー食注入と食物アレルギー</a:t>
            </a:r>
          </a:p>
        </p:txBody>
      </p:sp>
      <p:sp>
        <p:nvSpPr>
          <p:cNvPr id="6" name="正方形/長方形 5">
            <a:extLst>
              <a:ext uri="{FF2B5EF4-FFF2-40B4-BE49-F238E27FC236}">
                <a16:creationId xmlns:a16="http://schemas.microsoft.com/office/drawing/2014/main" id="{C6A06CD6-5F9D-4C68-87AF-3DBE5FDA5B37}"/>
              </a:ext>
            </a:extLst>
          </p:cNvPr>
          <p:cNvSpPr/>
          <p:nvPr/>
        </p:nvSpPr>
        <p:spPr>
          <a:xfrm>
            <a:off x="681039" y="1592263"/>
            <a:ext cx="8593137" cy="689812"/>
          </a:xfrm>
          <a:prstGeom prst="rect">
            <a:avLst/>
          </a:prstGeom>
        </p:spPr>
        <p:txBody>
          <a:bodyPr wrap="square" lIns="0" tIns="0" rIns="0" bIns="0">
            <a:noAutofit/>
          </a:bodyPr>
          <a:lstStyle/>
          <a:p>
            <a:pPr algn="just" defTabSz="914324">
              <a:defRPr/>
            </a:pPr>
            <a:r>
              <a:rPr lang="ja-JP" altLang="ja-JP" dirty="0">
                <a:solidFill>
                  <a:prstClr val="black"/>
                </a:solidFill>
                <a:latin typeface="Meiryo" panose="020B0604030504040204" pitchFamily="34" charset="-128"/>
                <a:ea typeface="Meiryo" panose="020B0604030504040204" pitchFamily="34" charset="-128"/>
              </a:rPr>
              <a:t>乳児期からミルクや経管栄養剤</a:t>
            </a:r>
            <a:r>
              <a:rPr lang="ja-JP" altLang="en-US" dirty="0">
                <a:solidFill>
                  <a:prstClr val="black"/>
                </a:solidFill>
                <a:latin typeface="Meiryo" panose="020B0604030504040204" pitchFamily="34" charset="-128"/>
                <a:ea typeface="Meiryo" panose="020B0604030504040204" pitchFamily="34" charset="-128"/>
              </a:rPr>
              <a:t>のみの経管栄養</a:t>
            </a:r>
            <a:r>
              <a:rPr lang="ja-JP" altLang="ja-JP" dirty="0">
                <a:solidFill>
                  <a:prstClr val="black"/>
                </a:solidFill>
                <a:latin typeface="Meiryo" panose="020B0604030504040204" pitchFamily="34" charset="-128"/>
                <a:ea typeface="Meiryo" panose="020B0604030504040204" pitchFamily="34" charset="-128"/>
              </a:rPr>
              <a:t>をしていた</a:t>
            </a:r>
            <a:r>
              <a:rPr lang="ja-JP" altLang="en-US" dirty="0">
                <a:solidFill>
                  <a:prstClr val="black"/>
                </a:solidFill>
                <a:latin typeface="Meiryo" panose="020B0604030504040204" pitchFamily="34" charset="-128"/>
                <a:ea typeface="Meiryo" panose="020B0604030504040204" pitchFamily="34" charset="-128"/>
              </a:rPr>
              <a:t>子ども</a:t>
            </a:r>
            <a:r>
              <a:rPr lang="ja-JP" altLang="ja-JP" dirty="0">
                <a:solidFill>
                  <a:prstClr val="black"/>
                </a:solidFill>
                <a:latin typeface="Meiryo" panose="020B0604030504040204" pitchFamily="34" charset="-128"/>
                <a:ea typeface="Meiryo" panose="020B0604030504040204" pitchFamily="34" charset="-128"/>
              </a:rPr>
              <a:t>が、</a:t>
            </a:r>
            <a:r>
              <a:rPr lang="ja-JP" altLang="en-US" dirty="0">
                <a:solidFill>
                  <a:prstClr val="black"/>
                </a:solidFill>
                <a:latin typeface="Meiryo" panose="020B0604030504040204" pitchFamily="34" charset="-128"/>
                <a:ea typeface="Meiryo" panose="020B0604030504040204" pitchFamily="34" charset="-128"/>
              </a:rPr>
              <a:t>胃瘻</a:t>
            </a:r>
            <a:r>
              <a:rPr lang="ja-JP" altLang="ja-JP" dirty="0">
                <a:solidFill>
                  <a:prstClr val="black"/>
                </a:solidFill>
                <a:latin typeface="Meiryo" panose="020B0604030504040204" pitchFamily="34" charset="-128"/>
                <a:ea typeface="Meiryo" panose="020B0604030504040204" pitchFamily="34" charset="-128"/>
              </a:rPr>
              <a:t>造設を機にミキサー食注入を開始することが</a:t>
            </a:r>
            <a:r>
              <a:rPr lang="ja-JP" altLang="en-US" dirty="0">
                <a:solidFill>
                  <a:prstClr val="black"/>
                </a:solidFill>
                <a:latin typeface="Meiryo" panose="020B0604030504040204" pitchFamily="34" charset="-128"/>
                <a:ea typeface="Meiryo" panose="020B0604030504040204" pitchFamily="34" charset="-128"/>
              </a:rPr>
              <a:t>よく</a:t>
            </a:r>
            <a:r>
              <a:rPr lang="ja-JP" altLang="ja-JP" dirty="0">
                <a:solidFill>
                  <a:prstClr val="black"/>
                </a:solidFill>
                <a:latin typeface="Meiryo" panose="020B0604030504040204" pitchFamily="34" charset="-128"/>
                <a:ea typeface="Meiryo" panose="020B0604030504040204" pitchFamily="34" charset="-128"/>
              </a:rPr>
              <a:t>あ</a:t>
            </a:r>
            <a:r>
              <a:rPr lang="ja-JP" altLang="en-US" dirty="0">
                <a:solidFill>
                  <a:prstClr val="black"/>
                </a:solidFill>
                <a:latin typeface="Meiryo" panose="020B0604030504040204" pitchFamily="34" charset="-128"/>
                <a:ea typeface="Meiryo" panose="020B0604030504040204" pitchFamily="34" charset="-128"/>
              </a:rPr>
              <a:t>ります</a:t>
            </a:r>
            <a:r>
              <a:rPr lang="ja-JP" altLang="ja-JP" dirty="0">
                <a:solidFill>
                  <a:prstClr val="black"/>
                </a:solidFill>
                <a:latin typeface="Meiryo" panose="020B0604030504040204" pitchFamily="34" charset="-128"/>
                <a:ea typeface="Meiryo" panose="020B0604030504040204" pitchFamily="34" charset="-128"/>
              </a:rPr>
              <a:t>。</a:t>
            </a:r>
            <a:endParaRPr lang="en-US" altLang="ja-JP" dirty="0">
              <a:solidFill>
                <a:prstClr val="black"/>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6AF2F441-874A-4321-A839-A7BF3D33C04E}"/>
              </a:ext>
            </a:extLst>
          </p:cNvPr>
          <p:cNvSpPr/>
          <p:nvPr/>
        </p:nvSpPr>
        <p:spPr>
          <a:xfrm>
            <a:off x="704852" y="2396656"/>
            <a:ext cx="8569324" cy="399770"/>
          </a:xfrm>
          <a:prstGeom prst="rect">
            <a:avLst/>
          </a:prstGeom>
          <a:solidFill>
            <a:srgbClr val="FFEFBD"/>
          </a:solidFill>
          <a:ln>
            <a:noFill/>
          </a:ln>
        </p:spPr>
        <p:style>
          <a:lnRef idx="1">
            <a:schemeClr val="accent4"/>
          </a:lnRef>
          <a:fillRef idx="2">
            <a:schemeClr val="accent4"/>
          </a:fillRef>
          <a:effectRef idx="1">
            <a:schemeClr val="accent4"/>
          </a:effectRef>
          <a:fontRef idx="minor">
            <a:schemeClr val="dk1"/>
          </a:fontRef>
        </p:style>
        <p:txBody>
          <a:bodyPr wrap="square" lIns="0" tIns="36000" rIns="0" bIns="0" anchor="ctr" anchorCtr="0">
            <a:noAutofit/>
          </a:bodyPr>
          <a:lstStyle/>
          <a:p>
            <a:pPr algn="ctr" defTabSz="914324">
              <a:defRPr/>
            </a:pPr>
            <a:r>
              <a:rPr lang="ja-JP" altLang="ja-JP" dirty="0">
                <a:solidFill>
                  <a:prstClr val="black"/>
                </a:solidFill>
                <a:latin typeface="Meiryo" panose="020B0604030504040204" pitchFamily="34" charset="-128"/>
                <a:ea typeface="Meiryo" panose="020B0604030504040204" pitchFamily="34" charset="-128"/>
              </a:rPr>
              <a:t>生まれて始めて注入する食材で食物アレルギー反応を起こす</a:t>
            </a:r>
            <a:r>
              <a:rPr lang="ja-JP" altLang="en-US" dirty="0">
                <a:solidFill>
                  <a:prstClr val="black"/>
                </a:solidFill>
                <a:latin typeface="Meiryo" panose="020B0604030504040204" pitchFamily="34" charset="-128"/>
                <a:ea typeface="Meiryo" panose="020B0604030504040204" pitchFamily="34" charset="-128"/>
              </a:rPr>
              <a:t>リスクがあります。</a:t>
            </a:r>
          </a:p>
        </p:txBody>
      </p:sp>
      <p:grpSp>
        <p:nvGrpSpPr>
          <p:cNvPr id="5" name="グループ化 4">
            <a:extLst>
              <a:ext uri="{FF2B5EF4-FFF2-40B4-BE49-F238E27FC236}">
                <a16:creationId xmlns:a16="http://schemas.microsoft.com/office/drawing/2014/main" id="{5A689E7B-D037-43C3-A92A-C3AC20BE1529}"/>
              </a:ext>
            </a:extLst>
          </p:cNvPr>
          <p:cNvGrpSpPr/>
          <p:nvPr/>
        </p:nvGrpSpPr>
        <p:grpSpPr>
          <a:xfrm>
            <a:off x="2881576" y="3039814"/>
            <a:ext cx="4142850" cy="1538341"/>
            <a:chOff x="3040601" y="3454370"/>
            <a:chExt cx="4142850" cy="1755709"/>
          </a:xfrm>
        </p:grpSpPr>
        <p:sp>
          <p:nvSpPr>
            <p:cNvPr id="8" name="下矢印 6">
              <a:extLst>
                <a:ext uri="{FF2B5EF4-FFF2-40B4-BE49-F238E27FC236}">
                  <a16:creationId xmlns:a16="http://schemas.microsoft.com/office/drawing/2014/main" id="{C559E1DF-3B6C-4D79-8075-587CA99B7554}"/>
                </a:ext>
              </a:extLst>
            </p:cNvPr>
            <p:cNvSpPr/>
            <p:nvPr/>
          </p:nvSpPr>
          <p:spPr>
            <a:xfrm rot="2400000">
              <a:off x="3040601" y="3454370"/>
              <a:ext cx="484632" cy="1755709"/>
            </a:xfrm>
            <a:prstGeom prst="downArrow">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sp>
          <p:nvSpPr>
            <p:cNvPr id="9" name="下矢印 7">
              <a:extLst>
                <a:ext uri="{FF2B5EF4-FFF2-40B4-BE49-F238E27FC236}">
                  <a16:creationId xmlns:a16="http://schemas.microsoft.com/office/drawing/2014/main" id="{7EB869B7-8F43-40A8-8A9D-5E5DCE68F4E6}"/>
                </a:ext>
              </a:extLst>
            </p:cNvPr>
            <p:cNvSpPr/>
            <p:nvPr/>
          </p:nvSpPr>
          <p:spPr>
            <a:xfrm rot="19200000" flipH="1">
              <a:off x="6698819" y="3461727"/>
              <a:ext cx="484632" cy="1692820"/>
            </a:xfrm>
            <a:prstGeom prst="downArrow">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324">
                <a:defRPr/>
              </a:pPr>
              <a:endParaRPr lang="ja-JP" altLang="en-US">
                <a:solidFill>
                  <a:prstClr val="black"/>
                </a:solidFill>
                <a:latin typeface="Meiryo" panose="020B0604030504040204" pitchFamily="34" charset="-128"/>
                <a:ea typeface="Meiryo" panose="020B0604030504040204" pitchFamily="34" charset="-128"/>
              </a:endParaRPr>
            </a:p>
          </p:txBody>
        </p:sp>
      </p:grpSp>
      <p:sp>
        <p:nvSpPr>
          <p:cNvPr id="10" name="正方形/長方形 9">
            <a:extLst>
              <a:ext uri="{FF2B5EF4-FFF2-40B4-BE49-F238E27FC236}">
                <a16:creationId xmlns:a16="http://schemas.microsoft.com/office/drawing/2014/main" id="{618D7171-FC57-4D65-A37B-1CC18EF9C667}"/>
              </a:ext>
            </a:extLst>
          </p:cNvPr>
          <p:cNvSpPr/>
          <p:nvPr/>
        </p:nvSpPr>
        <p:spPr>
          <a:xfrm>
            <a:off x="704853" y="4553959"/>
            <a:ext cx="3550143" cy="1077218"/>
          </a:xfrm>
          <a:prstGeom prst="rect">
            <a:avLst/>
          </a:prstGeom>
        </p:spPr>
        <p:txBody>
          <a:bodyPr wrap="square" lIns="0" tIns="0" rIns="0" bIns="0">
            <a:noAutofit/>
          </a:bodyPr>
          <a:lstStyle/>
          <a:p>
            <a:pPr algn="just" defTabSz="914324">
              <a:defRPr/>
            </a:pPr>
            <a:r>
              <a:rPr lang="ja-JP" altLang="ja-JP" sz="1400" dirty="0">
                <a:solidFill>
                  <a:prstClr val="black"/>
                </a:solidFill>
                <a:latin typeface="Meiryo" panose="020B0604030504040204" pitchFamily="34" charset="-128"/>
                <a:ea typeface="Meiryo" panose="020B0604030504040204" pitchFamily="34" charset="-128"/>
              </a:rPr>
              <a:t>摂取したこともない食材に陽性反応が出る</a:t>
            </a:r>
            <a:r>
              <a:rPr lang="ja-JP" altLang="en-US" sz="1400" dirty="0">
                <a:solidFill>
                  <a:prstClr val="black"/>
                </a:solidFill>
                <a:latin typeface="Meiryo" panose="020B0604030504040204" pitchFamily="34" charset="-128"/>
                <a:ea typeface="Meiryo" panose="020B0604030504040204" pitchFamily="34" charset="-128"/>
              </a:rPr>
              <a:t>ことがありますが、</a:t>
            </a:r>
            <a:r>
              <a:rPr lang="ja-JP" altLang="ja-JP" sz="1400" dirty="0">
                <a:solidFill>
                  <a:prstClr val="black"/>
                </a:solidFill>
                <a:latin typeface="Meiryo" panose="020B0604030504040204" pitchFamily="34" charset="-128"/>
                <a:ea typeface="Meiryo" panose="020B0604030504040204" pitchFamily="34" charset="-128"/>
              </a:rPr>
              <a:t>抗原特異的</a:t>
            </a:r>
            <a:r>
              <a:rPr lang="en-US" altLang="ja-JP" sz="1400" dirty="0" err="1">
                <a:solidFill>
                  <a:prstClr val="black"/>
                </a:solidFill>
                <a:latin typeface="Meiryo" panose="020B0604030504040204" pitchFamily="34" charset="-128"/>
                <a:ea typeface="Meiryo" panose="020B0604030504040204" pitchFamily="34" charset="-128"/>
              </a:rPr>
              <a:t>IgE</a:t>
            </a:r>
            <a:r>
              <a:rPr lang="ja-JP" altLang="ja-JP" sz="1400" dirty="0">
                <a:solidFill>
                  <a:prstClr val="black"/>
                </a:solidFill>
                <a:latin typeface="Meiryo" panose="020B0604030504040204" pitchFamily="34" charset="-128"/>
                <a:ea typeface="Meiryo" panose="020B0604030504040204" pitchFamily="34" charset="-128"/>
              </a:rPr>
              <a:t>抗体陽性の食材であっても</a:t>
            </a:r>
            <a:r>
              <a:rPr lang="ja-JP" altLang="en-US" sz="1400" dirty="0">
                <a:solidFill>
                  <a:prstClr val="black"/>
                </a:solidFill>
                <a:latin typeface="Meiryo" panose="020B0604030504040204" pitchFamily="34" charset="-128"/>
                <a:ea typeface="Meiryo" panose="020B0604030504040204" pitchFamily="34" charset="-128"/>
              </a:rPr>
              <a:t>、</a:t>
            </a:r>
            <a:r>
              <a:rPr lang="ja-JP" altLang="ja-JP" sz="1400" dirty="0">
                <a:solidFill>
                  <a:prstClr val="black"/>
                </a:solidFill>
                <a:latin typeface="Meiryo" panose="020B0604030504040204" pitchFamily="34" charset="-128"/>
                <a:ea typeface="Meiryo" panose="020B0604030504040204" pitchFamily="34" charset="-128"/>
              </a:rPr>
              <a:t>必ずしもアレルギー反応が出るとは限</a:t>
            </a:r>
            <a:r>
              <a:rPr lang="ja-JP" altLang="en-US" sz="1400" dirty="0">
                <a:solidFill>
                  <a:prstClr val="black"/>
                </a:solidFill>
                <a:latin typeface="Meiryo" panose="020B0604030504040204" pitchFamily="34" charset="-128"/>
                <a:ea typeface="Meiryo" panose="020B0604030504040204" pitchFamily="34" charset="-128"/>
              </a:rPr>
              <a:t>りません。</a:t>
            </a:r>
          </a:p>
        </p:txBody>
      </p:sp>
      <p:sp>
        <p:nvSpPr>
          <p:cNvPr id="11" name="正方形/長方形 10">
            <a:extLst>
              <a:ext uri="{FF2B5EF4-FFF2-40B4-BE49-F238E27FC236}">
                <a16:creationId xmlns:a16="http://schemas.microsoft.com/office/drawing/2014/main" id="{780B0FA6-1A0B-46A2-BF85-4C6323975AC6}"/>
              </a:ext>
            </a:extLst>
          </p:cNvPr>
          <p:cNvSpPr/>
          <p:nvPr/>
        </p:nvSpPr>
        <p:spPr>
          <a:xfrm>
            <a:off x="5819780" y="4687135"/>
            <a:ext cx="3601325" cy="1015663"/>
          </a:xfrm>
          <a:prstGeom prst="rect">
            <a:avLst/>
          </a:prstGeom>
        </p:spPr>
        <p:txBody>
          <a:bodyPr wrap="square" lIns="0" tIns="0" rIns="0" bIns="0">
            <a:noAutofit/>
          </a:bodyPr>
          <a:lstStyle/>
          <a:p>
            <a:pPr defTabSz="914324">
              <a:defRPr/>
            </a:pPr>
            <a:r>
              <a:rPr lang="ja-JP" altLang="ja-JP" sz="1400" dirty="0">
                <a:solidFill>
                  <a:prstClr val="black"/>
                </a:solidFill>
                <a:latin typeface="Meiryo" panose="020B0604030504040204" pitchFamily="34" charset="-128"/>
                <a:ea typeface="Meiryo" panose="020B0604030504040204" pitchFamily="34" charset="-128"/>
              </a:rPr>
              <a:t>抗原特異的</a:t>
            </a:r>
            <a:r>
              <a:rPr lang="en-US" altLang="ja-JP" sz="1400" dirty="0" err="1">
                <a:solidFill>
                  <a:prstClr val="black"/>
                </a:solidFill>
                <a:latin typeface="Meiryo" panose="020B0604030504040204" pitchFamily="34" charset="-128"/>
                <a:ea typeface="Meiryo" panose="020B0604030504040204" pitchFamily="34" charset="-128"/>
              </a:rPr>
              <a:t>IgE</a:t>
            </a:r>
            <a:r>
              <a:rPr lang="ja-JP" altLang="ja-JP" sz="1400" dirty="0">
                <a:solidFill>
                  <a:prstClr val="black"/>
                </a:solidFill>
                <a:latin typeface="Meiryo" panose="020B0604030504040204" pitchFamily="34" charset="-128"/>
                <a:ea typeface="Meiryo" panose="020B0604030504040204" pitchFamily="34" charset="-128"/>
              </a:rPr>
              <a:t>抗体陰性の食材であっても</a:t>
            </a:r>
            <a:r>
              <a:rPr lang="ja-JP" altLang="en-US" sz="1400" dirty="0">
                <a:solidFill>
                  <a:prstClr val="black"/>
                </a:solidFill>
                <a:latin typeface="Meiryo" panose="020B0604030504040204" pitchFamily="34" charset="-128"/>
                <a:ea typeface="Meiryo" panose="020B0604030504040204" pitchFamily="34" charset="-128"/>
              </a:rPr>
              <a:t>、</a:t>
            </a:r>
            <a:r>
              <a:rPr lang="ja-JP" altLang="ja-JP" sz="1400" dirty="0">
                <a:solidFill>
                  <a:prstClr val="black"/>
                </a:solidFill>
                <a:latin typeface="Meiryo" panose="020B0604030504040204" pitchFamily="34" charset="-128"/>
                <a:ea typeface="Meiryo" panose="020B0604030504040204" pitchFamily="34" charset="-128"/>
              </a:rPr>
              <a:t>アレルギー</a:t>
            </a:r>
            <a:r>
              <a:rPr lang="ja-JP" altLang="ja-JP" sz="1400">
                <a:solidFill>
                  <a:prstClr val="black"/>
                </a:solidFill>
                <a:latin typeface="Meiryo" panose="020B0604030504040204" pitchFamily="34" charset="-128"/>
                <a:ea typeface="Meiryo" panose="020B0604030504040204" pitchFamily="34" charset="-128"/>
              </a:rPr>
              <a:t>反応が出る</a:t>
            </a:r>
            <a:r>
              <a:rPr lang="ja-JP" altLang="ja-JP" sz="1400" dirty="0">
                <a:solidFill>
                  <a:prstClr val="black"/>
                </a:solidFill>
                <a:latin typeface="Meiryo" panose="020B0604030504040204" pitchFamily="34" charset="-128"/>
                <a:ea typeface="Meiryo" panose="020B0604030504040204" pitchFamily="34" charset="-128"/>
              </a:rPr>
              <a:t>ことがあ</a:t>
            </a:r>
            <a:r>
              <a:rPr lang="ja-JP" altLang="en-US" sz="1400" dirty="0">
                <a:solidFill>
                  <a:prstClr val="black"/>
                </a:solidFill>
                <a:latin typeface="Meiryo" panose="020B0604030504040204" pitchFamily="34" charset="-128"/>
                <a:ea typeface="Meiryo" panose="020B0604030504040204" pitchFamily="34" charset="-128"/>
              </a:rPr>
              <a:t>ります。</a:t>
            </a:r>
          </a:p>
        </p:txBody>
      </p:sp>
      <p:sp>
        <p:nvSpPr>
          <p:cNvPr id="13" name="正方形/長方形 12">
            <a:extLst>
              <a:ext uri="{FF2B5EF4-FFF2-40B4-BE49-F238E27FC236}">
                <a16:creationId xmlns:a16="http://schemas.microsoft.com/office/drawing/2014/main" id="{2BEB05A8-82DA-4CC8-9DB2-F5970A169F97}"/>
              </a:ext>
            </a:extLst>
          </p:cNvPr>
          <p:cNvSpPr/>
          <p:nvPr/>
        </p:nvSpPr>
        <p:spPr>
          <a:xfrm>
            <a:off x="704850" y="2939669"/>
            <a:ext cx="8569326" cy="441906"/>
          </a:xfrm>
          <a:prstGeom prst="rect">
            <a:avLst/>
          </a:prstGeom>
          <a:solidFill>
            <a:srgbClr val="92D050"/>
          </a:solidFill>
          <a:ln>
            <a:noFill/>
          </a:ln>
        </p:spPr>
        <p:style>
          <a:lnRef idx="1">
            <a:schemeClr val="accent6"/>
          </a:lnRef>
          <a:fillRef idx="2">
            <a:schemeClr val="accent6"/>
          </a:fillRef>
          <a:effectRef idx="1">
            <a:schemeClr val="accent6"/>
          </a:effectRef>
          <a:fontRef idx="minor">
            <a:schemeClr val="dk1"/>
          </a:fontRef>
        </p:style>
        <p:txBody>
          <a:bodyPr wrap="square" lIns="0" tIns="36000" rIns="0" bIns="0" anchor="ctr" anchorCtr="0">
            <a:noAutofit/>
          </a:bodyPr>
          <a:lstStyle/>
          <a:p>
            <a:pPr algn="ctr" defTabSz="914324">
              <a:defRPr/>
            </a:pPr>
            <a:endParaRPr lang="ja-JP" altLang="en-US" dirty="0">
              <a:solidFill>
                <a:prstClr val="black"/>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0A69E278-C479-4B2E-8FB0-9BE085FCAE0A}"/>
              </a:ext>
            </a:extLst>
          </p:cNvPr>
          <p:cNvSpPr/>
          <p:nvPr/>
        </p:nvSpPr>
        <p:spPr>
          <a:xfrm>
            <a:off x="704850" y="5539410"/>
            <a:ext cx="8569326" cy="950291"/>
          </a:xfrm>
          <a:prstGeom prst="rect">
            <a:avLst/>
          </a:prstGeom>
          <a:solidFill>
            <a:srgbClr val="FFB001"/>
          </a:solidFill>
          <a:ln>
            <a:noFill/>
          </a:ln>
        </p:spPr>
        <p:style>
          <a:lnRef idx="1">
            <a:schemeClr val="accent2"/>
          </a:lnRef>
          <a:fillRef idx="2">
            <a:schemeClr val="accent2"/>
          </a:fillRef>
          <a:effectRef idx="1">
            <a:schemeClr val="accent2"/>
          </a:effectRef>
          <a:fontRef idx="minor">
            <a:schemeClr val="dk1"/>
          </a:fontRef>
        </p:style>
        <p:txBody>
          <a:bodyPr wrap="square" tIns="0" rIns="90000" bIns="0" anchor="ctr">
            <a:noAutofit/>
          </a:bodyPr>
          <a:lstStyle/>
          <a:p>
            <a:pPr algn="just" defTabSz="914324">
              <a:defRPr/>
            </a:pPr>
            <a:r>
              <a:rPr lang="ja-JP" altLang="ja-JP" dirty="0">
                <a:solidFill>
                  <a:prstClr val="black"/>
                </a:solidFill>
                <a:latin typeface="Meiryo" panose="020B0604030504040204" pitchFamily="34" charset="-128"/>
                <a:ea typeface="Meiryo" panose="020B0604030504040204" pitchFamily="34" charset="-128"/>
              </a:rPr>
              <a:t>健常な赤ちゃんが離乳食を進める場合と同様に、限られた食材を少量ずつ摂取して、アレルギー反応の有無に注意しながら、食材の種類や摂取量を徐々に増やしてい</a:t>
            </a:r>
            <a:r>
              <a:rPr lang="ja-JP" altLang="en-US" dirty="0">
                <a:solidFill>
                  <a:prstClr val="black"/>
                </a:solidFill>
                <a:latin typeface="Meiryo" panose="020B0604030504040204" pitchFamily="34" charset="-128"/>
                <a:ea typeface="Meiryo" panose="020B0604030504040204" pitchFamily="34" charset="-128"/>
              </a:rPr>
              <a:t>きましょう。</a:t>
            </a:r>
          </a:p>
        </p:txBody>
      </p:sp>
      <p:sp>
        <p:nvSpPr>
          <p:cNvPr id="12" name="爆発 1 10">
            <a:extLst>
              <a:ext uri="{FF2B5EF4-FFF2-40B4-BE49-F238E27FC236}">
                <a16:creationId xmlns:a16="http://schemas.microsoft.com/office/drawing/2014/main" id="{2A4F7DD9-2FEF-4E4E-AA2F-A62EB710839A}"/>
              </a:ext>
            </a:extLst>
          </p:cNvPr>
          <p:cNvSpPr/>
          <p:nvPr/>
        </p:nvSpPr>
        <p:spPr>
          <a:xfrm>
            <a:off x="3597966" y="3316317"/>
            <a:ext cx="2972878" cy="1538341"/>
          </a:xfrm>
          <a:prstGeom prst="irregularSeal1">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algn="ctr" defTabSz="914324">
              <a:defRPr/>
            </a:pPr>
            <a:endParaRPr lang="ja-JP" altLang="en-US" b="1" dirty="0">
              <a:solidFill>
                <a:prstClr val="black"/>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AA8724AB-8D8F-48BB-BC08-64A26DE34B52}"/>
              </a:ext>
            </a:extLst>
          </p:cNvPr>
          <p:cNvSpPr/>
          <p:nvPr/>
        </p:nvSpPr>
        <p:spPr>
          <a:xfrm>
            <a:off x="704850" y="2995163"/>
            <a:ext cx="8569326" cy="369332"/>
          </a:xfrm>
          <a:prstGeom prst="rect">
            <a:avLst/>
          </a:prstGeom>
        </p:spPr>
        <p:txBody>
          <a:bodyPr wrap="square">
            <a:spAutoFit/>
          </a:bodyPr>
          <a:lstStyle/>
          <a:p>
            <a:pPr algn="ctr" defTabSz="914324">
              <a:defRPr/>
            </a:pPr>
            <a:r>
              <a:rPr lang="ja-JP" altLang="ja-JP" dirty="0">
                <a:solidFill>
                  <a:prstClr val="black"/>
                </a:solidFill>
                <a:latin typeface="Meiryo" panose="020B0604030504040204" pitchFamily="34" charset="-128"/>
                <a:ea typeface="Meiryo" panose="020B0604030504040204" pitchFamily="34" charset="-128"/>
              </a:rPr>
              <a:t>念のためミキサー食注入</a:t>
            </a:r>
            <a:r>
              <a:rPr lang="ja-JP" altLang="en-US" dirty="0">
                <a:solidFill>
                  <a:prstClr val="black"/>
                </a:solidFill>
                <a:latin typeface="Meiryo" panose="020B0604030504040204" pitchFamily="34" charset="-128"/>
                <a:ea typeface="Meiryo" panose="020B0604030504040204" pitchFamily="34" charset="-128"/>
              </a:rPr>
              <a:t>を</a:t>
            </a:r>
            <a:r>
              <a:rPr lang="ja-JP" altLang="ja-JP" dirty="0">
                <a:solidFill>
                  <a:prstClr val="black"/>
                </a:solidFill>
                <a:latin typeface="Meiryo" panose="020B0604030504040204" pitchFamily="34" charset="-128"/>
                <a:ea typeface="Meiryo" panose="020B0604030504040204" pitchFamily="34" charset="-128"/>
              </a:rPr>
              <a:t>開始する前に</a:t>
            </a:r>
            <a:r>
              <a:rPr lang="ja-JP" altLang="en-US" dirty="0">
                <a:solidFill>
                  <a:prstClr val="black"/>
                </a:solidFill>
                <a:latin typeface="Meiryo" panose="020B0604030504040204" pitchFamily="34" charset="-128"/>
                <a:ea typeface="Meiryo" panose="020B0604030504040204" pitchFamily="34" charset="-128"/>
              </a:rPr>
              <a:t>、</a:t>
            </a:r>
            <a:r>
              <a:rPr lang="ja-JP" altLang="ja-JP" dirty="0">
                <a:solidFill>
                  <a:prstClr val="black"/>
                </a:solidFill>
                <a:latin typeface="Meiryo" panose="020B0604030504040204" pitchFamily="34" charset="-128"/>
                <a:ea typeface="Meiryo" panose="020B0604030504040204" pitchFamily="34" charset="-128"/>
              </a:rPr>
              <a:t>血中の抗原特異的</a:t>
            </a:r>
            <a:r>
              <a:rPr lang="en-US" altLang="ja-JP" dirty="0" err="1">
                <a:solidFill>
                  <a:prstClr val="black"/>
                </a:solidFill>
                <a:latin typeface="Meiryo" panose="020B0604030504040204" pitchFamily="34" charset="-128"/>
                <a:ea typeface="Meiryo" panose="020B0604030504040204" pitchFamily="34" charset="-128"/>
              </a:rPr>
              <a:t>IgE</a:t>
            </a:r>
            <a:r>
              <a:rPr lang="ja-JP" altLang="ja-JP" dirty="0">
                <a:solidFill>
                  <a:prstClr val="black"/>
                </a:solidFill>
                <a:latin typeface="Meiryo" panose="020B0604030504040204" pitchFamily="34" charset="-128"/>
                <a:ea typeface="Meiryo" panose="020B0604030504040204" pitchFamily="34" charset="-128"/>
              </a:rPr>
              <a:t>抗体を検査</a:t>
            </a:r>
            <a:r>
              <a:rPr lang="ja-JP" altLang="en-US" dirty="0">
                <a:solidFill>
                  <a:prstClr val="black"/>
                </a:solidFill>
                <a:latin typeface="Meiryo" panose="020B0604030504040204" pitchFamily="34" charset="-128"/>
                <a:ea typeface="Meiryo" panose="020B0604030504040204" pitchFamily="34" charset="-128"/>
              </a:rPr>
              <a:t>？</a:t>
            </a:r>
          </a:p>
        </p:txBody>
      </p:sp>
      <p:sp>
        <p:nvSpPr>
          <p:cNvPr id="16" name="正方形/長方形 15">
            <a:extLst>
              <a:ext uri="{FF2B5EF4-FFF2-40B4-BE49-F238E27FC236}">
                <a16:creationId xmlns:a16="http://schemas.microsoft.com/office/drawing/2014/main" id="{76A582C7-188D-4ACD-A59F-DED45BD50203}"/>
              </a:ext>
            </a:extLst>
          </p:cNvPr>
          <p:cNvSpPr/>
          <p:nvPr/>
        </p:nvSpPr>
        <p:spPr>
          <a:xfrm>
            <a:off x="4183546" y="3775737"/>
            <a:ext cx="1890092" cy="646331"/>
          </a:xfrm>
          <a:prstGeom prst="rect">
            <a:avLst/>
          </a:prstGeom>
        </p:spPr>
        <p:txBody>
          <a:bodyPr wrap="square">
            <a:spAutoFit/>
          </a:bodyPr>
          <a:lstStyle/>
          <a:p>
            <a:pPr algn="ctr" defTabSz="914324">
              <a:defRPr/>
            </a:pPr>
            <a:r>
              <a:rPr lang="en-US" altLang="ja-JP" b="1" dirty="0" err="1">
                <a:solidFill>
                  <a:prstClr val="black"/>
                </a:solidFill>
                <a:latin typeface="Meiryo" panose="020B0604030504040204" pitchFamily="34" charset="-128"/>
                <a:ea typeface="Meiryo" panose="020B0604030504040204" pitchFamily="34" charset="-128"/>
              </a:rPr>
              <a:t>IgE</a:t>
            </a:r>
            <a:r>
              <a:rPr lang="ja-JP" altLang="en-US" b="1" dirty="0">
                <a:solidFill>
                  <a:prstClr val="black"/>
                </a:solidFill>
                <a:latin typeface="Meiryo" panose="020B0604030504040204" pitchFamily="34" charset="-128"/>
                <a:ea typeface="Meiryo" panose="020B0604030504040204" pitchFamily="34" charset="-128"/>
              </a:rPr>
              <a:t>抗体検査は</a:t>
            </a:r>
            <a:endParaRPr lang="en-US" altLang="ja-JP" b="1" dirty="0">
              <a:solidFill>
                <a:prstClr val="black"/>
              </a:solidFill>
              <a:latin typeface="Meiryo" panose="020B0604030504040204" pitchFamily="34" charset="-128"/>
              <a:ea typeface="Meiryo" panose="020B0604030504040204" pitchFamily="34" charset="-128"/>
            </a:endParaRPr>
          </a:p>
          <a:p>
            <a:pPr algn="ctr" defTabSz="914324">
              <a:defRPr/>
            </a:pPr>
            <a:r>
              <a:rPr lang="ja-JP" altLang="en-US" b="1" dirty="0">
                <a:solidFill>
                  <a:prstClr val="black"/>
                </a:solidFill>
                <a:latin typeface="Meiryo" panose="020B0604030504040204" pitchFamily="34" charset="-128"/>
                <a:ea typeface="Meiryo" panose="020B0604030504040204" pitchFamily="34" charset="-128"/>
              </a:rPr>
              <a:t>必要か否か？</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32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animBg="1"/>
      <p:bldP spid="12"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FC9DC8A-93DA-479E-9078-3FBAFFD568DF}"/>
              </a:ext>
            </a:extLst>
          </p:cNvPr>
          <p:cNvSpPr>
            <a:spLocks noGrp="1"/>
          </p:cNvSpPr>
          <p:nvPr>
            <p:ph type="body" sz="quarter" idx="10"/>
          </p:nvPr>
        </p:nvSpPr>
        <p:spPr/>
        <p:txBody>
          <a:bodyPr/>
          <a:lstStyle/>
          <a:p>
            <a:r>
              <a:rPr lang="ja-JP" altLang="en-US" dirty="0"/>
              <a:t>６－５　経管栄養に関するその他の知識</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薬の注入時の手順</a:t>
            </a:r>
          </a:p>
        </p:txBody>
      </p:sp>
      <p:pic>
        <p:nvPicPr>
          <p:cNvPr id="5" name="Picture 2" descr="D:\DCIM\101MSDCF\DSC01007.JPG">
            <a:extLst>
              <a:ext uri="{FF2B5EF4-FFF2-40B4-BE49-F238E27FC236}">
                <a16:creationId xmlns:a16="http://schemas.microsoft.com/office/drawing/2014/main" id="{872F2290-6141-47D7-B69E-153082F6CB12}"/>
              </a:ext>
            </a:extLst>
          </p:cNvPr>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6735765" y="2506663"/>
            <a:ext cx="2538413"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テキスト ボックス 4">
            <a:extLst>
              <a:ext uri="{FF2B5EF4-FFF2-40B4-BE49-F238E27FC236}">
                <a16:creationId xmlns:a16="http://schemas.microsoft.com/office/drawing/2014/main" id="{EB94C40E-1612-43A6-9CD3-E95F55619BAD}"/>
              </a:ext>
            </a:extLst>
          </p:cNvPr>
          <p:cNvSpPr txBox="1">
            <a:spLocks noChangeArrowheads="1"/>
          </p:cNvSpPr>
          <p:nvPr/>
        </p:nvSpPr>
        <p:spPr bwMode="auto">
          <a:xfrm>
            <a:off x="668337" y="1484316"/>
            <a:ext cx="5898114"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① 薬の内容</a:t>
            </a:r>
            <a:r>
              <a:rPr lang="en-US" altLang="ja-JP" sz="1800" dirty="0">
                <a:solidFill>
                  <a:prstClr val="black"/>
                </a:solidFill>
                <a:latin typeface="Meiryo" panose="020B0604030504040204" pitchFamily="34" charset="-128"/>
                <a:ea typeface="Meiryo" panose="020B0604030504040204" pitchFamily="34" charset="-128"/>
              </a:rPr>
              <a:t>(</a:t>
            </a:r>
            <a:r>
              <a:rPr lang="ja-JP" altLang="en-US" sz="1800" dirty="0">
                <a:solidFill>
                  <a:prstClr val="black"/>
                </a:solidFill>
                <a:latin typeface="Meiryo" panose="020B0604030504040204" pitchFamily="34" charset="-128"/>
                <a:ea typeface="Meiryo" panose="020B0604030504040204" pitchFamily="34" charset="-128"/>
              </a:rPr>
              <a:t>種類と数</a:t>
            </a:r>
            <a:r>
              <a:rPr lang="en-US" altLang="ja-JP" sz="1800" dirty="0">
                <a:solidFill>
                  <a:prstClr val="black"/>
                </a:solidFill>
                <a:latin typeface="Meiryo" panose="020B0604030504040204" pitchFamily="34" charset="-128"/>
                <a:ea typeface="Meiryo" panose="020B0604030504040204" pitchFamily="34" charset="-128"/>
              </a:rPr>
              <a:t>)</a:t>
            </a:r>
            <a:r>
              <a:rPr lang="ja-JP" altLang="en-US" sz="1800" dirty="0">
                <a:solidFill>
                  <a:prstClr val="black"/>
                </a:solidFill>
                <a:latin typeface="Meiryo" panose="020B0604030504040204" pitchFamily="34" charset="-128"/>
                <a:ea typeface="Meiryo" panose="020B0604030504040204" pitchFamily="34" charset="-128"/>
              </a:rPr>
              <a:t>が指示書と同じであることを確認します。</a:t>
            </a: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② 薬溶解用のコップに薬を入れ、白湯で十分に溶解します。</a:t>
            </a:r>
            <a:endParaRPr lang="en-US" altLang="ja-JP" sz="1800" dirty="0">
              <a:solidFill>
                <a:prstClr val="black"/>
              </a:solidFill>
              <a:latin typeface="Meiryo" panose="020B0604030504040204" pitchFamily="34" charset="-128"/>
              <a:ea typeface="Meiryo" panose="020B0604030504040204" pitchFamily="34" charset="-128"/>
            </a:endParaRP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③ 溶解した薬を注射器内に吸い上げ、コップ内に後押し用の白湯を入れておきます。</a:t>
            </a: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④ 注射器をしっかりチューブに接続し、注射器の先に薬が詰まらないように、薬が注射器内に残らないように、注射器を振りながら注入します。</a:t>
            </a: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⑤ 後押し用の白湯で、コップに付着している薬をよく溶かしながら注射器に吸い上げ注入します。</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602414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C2BEEBD-0513-432F-8AD9-86AC9E2E5288}"/>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薬の注入のヒヤリ・ハット</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9" y="1592266"/>
            <a:ext cx="8605837" cy="16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１．薬の注入忘れや、薬注入のタイミングの誤り。</a:t>
            </a: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２．溶解した薬液をこぼす。</a:t>
            </a:r>
          </a:p>
          <a:p>
            <a:pPr marL="331760" indent="-331760"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３．薬を経鼻胃管やボタン型・チューブ型胃瘻のチューブに詰まらせる。</a:t>
            </a:r>
          </a:p>
        </p:txBody>
      </p:sp>
      <p:sp>
        <p:nvSpPr>
          <p:cNvPr id="7" name="テキスト ボックス 6">
            <a:extLst>
              <a:ext uri="{FF2B5EF4-FFF2-40B4-BE49-F238E27FC236}">
                <a16:creationId xmlns:a16="http://schemas.microsoft.com/office/drawing/2014/main" id="{A25ADB31-6536-4558-A9CF-BF27CF5C758F}"/>
              </a:ext>
            </a:extLst>
          </p:cNvPr>
          <p:cNvSpPr txBox="1"/>
          <p:nvPr/>
        </p:nvSpPr>
        <p:spPr>
          <a:xfrm>
            <a:off x="2749827" y="3366051"/>
            <a:ext cx="6560860" cy="3123649"/>
          </a:xfrm>
          <a:prstGeom prst="rect">
            <a:avLst/>
          </a:prstGeom>
          <a:solidFill>
            <a:srgbClr val="FFEFBD"/>
          </a:solidFill>
          <a:ln>
            <a:noFill/>
          </a:ln>
        </p:spPr>
        <p:txBody>
          <a:bodyPr wrap="square" lIns="215999" tIns="36000" bIns="0" anchor="ctr" anchorCtr="0">
            <a:noAutofit/>
          </a:bodyPr>
          <a:lstStyle/>
          <a:p>
            <a:pPr defTabSz="914324">
              <a:lnSpc>
                <a:spcPct val="125000"/>
              </a:lnSpc>
              <a:defRPr/>
            </a:pPr>
            <a:r>
              <a:rPr lang="en-US" altLang="ja-JP" b="1" dirty="0">
                <a:solidFill>
                  <a:prstClr val="black"/>
                </a:solidFill>
                <a:latin typeface="Meiryo" panose="020B0604030504040204" pitchFamily="34" charset="-128"/>
                <a:ea typeface="Meiryo" panose="020B0604030504040204" pitchFamily="34" charset="-128"/>
              </a:rPr>
              <a:t>A.</a:t>
            </a:r>
            <a:r>
              <a:rPr lang="ja-JP" altLang="en-US" b="1" dirty="0">
                <a:solidFill>
                  <a:prstClr val="black"/>
                </a:solidFill>
                <a:latin typeface="Meiryo" panose="020B0604030504040204" pitchFamily="34" charset="-128"/>
                <a:ea typeface="Meiryo" panose="020B0604030504040204" pitchFamily="34" charset="-128"/>
              </a:rPr>
              <a:t>薬の溶解方法</a:t>
            </a: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＊溶解する白湯の温度を高め（</a:t>
            </a:r>
            <a:r>
              <a:rPr lang="en-US" altLang="ja-JP" sz="1600" dirty="0">
                <a:solidFill>
                  <a:prstClr val="black"/>
                </a:solidFill>
                <a:latin typeface="Meiryo" panose="020B0604030504040204" pitchFamily="34" charset="-128"/>
                <a:ea typeface="Meiryo" panose="020B0604030504040204" pitchFamily="34" charset="-128"/>
              </a:rPr>
              <a:t>55℃</a:t>
            </a:r>
            <a:r>
              <a:rPr lang="ja-JP" altLang="en-US" sz="1600" dirty="0">
                <a:solidFill>
                  <a:prstClr val="black"/>
                </a:solidFill>
                <a:latin typeface="Meiryo" panose="020B0604030504040204" pitchFamily="34" charset="-128"/>
                <a:ea typeface="Meiryo" panose="020B0604030504040204" pitchFamily="34" charset="-128"/>
              </a:rPr>
              <a:t>前後）にします。</a:t>
            </a: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＊十分な白湯の量（</a:t>
            </a:r>
            <a:r>
              <a:rPr lang="en-US" altLang="ja-JP" sz="1600" dirty="0">
                <a:solidFill>
                  <a:prstClr val="black"/>
                </a:solidFill>
                <a:latin typeface="Meiryo" panose="020B0604030504040204" pitchFamily="34" charset="-128"/>
                <a:ea typeface="Meiryo" panose="020B0604030504040204" pitchFamily="34" charset="-128"/>
              </a:rPr>
              <a:t>20ml</a:t>
            </a:r>
            <a:r>
              <a:rPr lang="ja-JP" altLang="en-US" sz="1600" dirty="0">
                <a:solidFill>
                  <a:prstClr val="black"/>
                </a:solidFill>
                <a:latin typeface="Meiryo" panose="020B0604030504040204" pitchFamily="34" charset="-128"/>
                <a:ea typeface="Meiryo" panose="020B0604030504040204" pitchFamily="34" charset="-128"/>
              </a:rPr>
              <a:t>程度）で溶解します。</a:t>
            </a: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＊白湯に溶解してから時間（</a:t>
            </a:r>
            <a:r>
              <a:rPr lang="en-US" altLang="ja-JP" sz="1600" dirty="0">
                <a:solidFill>
                  <a:prstClr val="black"/>
                </a:solidFill>
                <a:latin typeface="Meiryo" panose="020B0604030504040204" pitchFamily="34" charset="-128"/>
                <a:ea typeface="Meiryo" panose="020B0604030504040204" pitchFamily="34" charset="-128"/>
              </a:rPr>
              <a:t>10</a:t>
            </a:r>
            <a:r>
              <a:rPr lang="ja-JP" altLang="en-US" sz="1600" dirty="0">
                <a:solidFill>
                  <a:prstClr val="black"/>
                </a:solidFill>
                <a:latin typeface="Meiryo" panose="020B0604030504040204" pitchFamily="34" charset="-128"/>
                <a:ea typeface="Meiryo" panose="020B0604030504040204" pitchFamily="34" charset="-128"/>
              </a:rPr>
              <a:t>分程度）を置きます。</a:t>
            </a:r>
            <a:endParaRPr lang="en-US" altLang="ja-JP" sz="1600" dirty="0">
              <a:solidFill>
                <a:prstClr val="black"/>
              </a:solidFill>
              <a:latin typeface="Meiryo" panose="020B0604030504040204" pitchFamily="34" charset="-128"/>
              <a:ea typeface="Meiryo" panose="020B0604030504040204" pitchFamily="34" charset="-128"/>
            </a:endParaRP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＊錠剤は先に粉砕してから白湯に浸し溶解します。</a:t>
            </a:r>
          </a:p>
          <a:p>
            <a:pPr defTabSz="914324">
              <a:lnSpc>
                <a:spcPct val="125000"/>
              </a:lnSpc>
              <a:spcBef>
                <a:spcPts val="1200"/>
              </a:spcBef>
              <a:defRPr/>
            </a:pPr>
            <a:r>
              <a:rPr lang="en-US" altLang="ja-JP" b="1" dirty="0">
                <a:solidFill>
                  <a:prstClr val="black"/>
                </a:solidFill>
                <a:latin typeface="Meiryo" panose="020B0604030504040204" pitchFamily="34" charset="-128"/>
                <a:ea typeface="Meiryo" panose="020B0604030504040204" pitchFamily="34" charset="-128"/>
              </a:rPr>
              <a:t>B. </a:t>
            </a:r>
            <a:r>
              <a:rPr lang="ja-JP" altLang="en-US" b="1" dirty="0">
                <a:solidFill>
                  <a:prstClr val="black"/>
                </a:solidFill>
                <a:latin typeface="Meiryo" panose="020B0604030504040204" pitchFamily="34" charset="-128"/>
                <a:ea typeface="Meiryo" panose="020B0604030504040204" pitchFamily="34" charset="-128"/>
              </a:rPr>
              <a:t>薬液の注入方法</a:t>
            </a: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＊薬剤が注射器内に沈殿しないように速やかに注入します。</a:t>
            </a: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＊薬液注入の前後には十分量の押水を入れて、経鼻胃管・胃瘻内　</a:t>
            </a:r>
            <a:endParaRPr lang="en-US" altLang="ja-JP" sz="1600" dirty="0">
              <a:solidFill>
                <a:prstClr val="black"/>
              </a:solidFill>
              <a:latin typeface="Meiryo" panose="020B0604030504040204" pitchFamily="34" charset="-128"/>
              <a:ea typeface="Meiryo" panose="020B0604030504040204" pitchFamily="34" charset="-128"/>
            </a:endParaRPr>
          </a:p>
          <a:p>
            <a:pPr defTabSz="914324">
              <a:lnSpc>
                <a:spcPct val="125000"/>
              </a:lnSpc>
              <a:defRPr/>
            </a:pPr>
            <a:r>
              <a:rPr lang="ja-JP" altLang="en-US" sz="1600" dirty="0">
                <a:solidFill>
                  <a:prstClr val="black"/>
                </a:solidFill>
                <a:latin typeface="Meiryo" panose="020B0604030504040204" pitchFamily="34" charset="-128"/>
                <a:ea typeface="Meiryo" panose="020B0604030504040204" pitchFamily="34" charset="-128"/>
              </a:rPr>
              <a:t>　で栄養剤と薬液が接しないようにします。</a:t>
            </a:r>
          </a:p>
        </p:txBody>
      </p:sp>
      <p:sp>
        <p:nvSpPr>
          <p:cNvPr id="8" name="テキスト ボックス 7">
            <a:extLst>
              <a:ext uri="{FF2B5EF4-FFF2-40B4-BE49-F238E27FC236}">
                <a16:creationId xmlns:a16="http://schemas.microsoft.com/office/drawing/2014/main" id="{D74763DB-BB06-4BF5-B938-A386AF07D226}"/>
              </a:ext>
            </a:extLst>
          </p:cNvPr>
          <p:cNvSpPr txBox="1">
            <a:spLocks noChangeArrowheads="1"/>
          </p:cNvSpPr>
          <p:nvPr/>
        </p:nvSpPr>
        <p:spPr bwMode="auto">
          <a:xfrm>
            <a:off x="704850" y="3366051"/>
            <a:ext cx="1872698" cy="3123649"/>
          </a:xfrm>
          <a:prstGeom prst="rect">
            <a:avLst/>
          </a:prstGeom>
          <a:solidFill>
            <a:srgbClr val="FFB001"/>
          </a:solidFill>
          <a:ln w="9525">
            <a:noFill/>
            <a:miter lim="800000"/>
            <a:headEnd/>
            <a:tailEnd/>
          </a:ln>
        </p:spPr>
        <p:txBody>
          <a:bodyPr wrap="square"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600" dirty="0">
                <a:solidFill>
                  <a:prstClr val="black"/>
                </a:solidFill>
                <a:latin typeface="Meiryo" panose="020B0604030504040204" pitchFamily="34" charset="-128"/>
                <a:ea typeface="Meiryo" panose="020B0604030504040204" pitchFamily="34" charset="-128"/>
              </a:rPr>
              <a:t>詰まりやすい薬を注入する時の対応</a:t>
            </a: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3146328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胃食道逆流症</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50" y="1592266"/>
            <a:ext cx="8569326" cy="16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1200"/>
              </a:spcAft>
            </a:pPr>
            <a:r>
              <a:rPr lang="ja-JP" altLang="en-US" sz="1800">
                <a:latin typeface="Meiryo" panose="020B0604030504040204" pitchFamily="34" charset="-128"/>
                <a:ea typeface="Meiryo" panose="020B0604030504040204" pitchFamily="34" charset="-128"/>
              </a:rPr>
              <a:t>重症心身障害児で</a:t>
            </a:r>
            <a:r>
              <a:rPr lang="ja-JP" altLang="en-US" sz="1800" dirty="0">
                <a:latin typeface="Meiryo" panose="020B0604030504040204" pitchFamily="34" charset="-128"/>
                <a:ea typeface="Meiryo" panose="020B0604030504040204" pitchFamily="34" charset="-128"/>
              </a:rPr>
              <a:t>は合併することが多く、呼吸の障害と悪循環となり、健康に大きく影響します。</a:t>
            </a:r>
          </a:p>
          <a:p>
            <a:pPr algn="just">
              <a:lnSpc>
                <a:spcPct val="110000"/>
              </a:lnSpc>
              <a:spcAft>
                <a:spcPts val="1200"/>
              </a:spcAft>
            </a:pPr>
            <a:r>
              <a:rPr lang="ja-JP" altLang="en-US" sz="1800" dirty="0">
                <a:latin typeface="Meiryo" panose="020B0604030504040204" pitchFamily="34" charset="-128"/>
                <a:ea typeface="Meiryo" panose="020B0604030504040204" pitchFamily="34" charset="-128"/>
              </a:rPr>
              <a:t>食道裂孔ヘルニア（胃の一部が胸郭に出た状態）となっていることもあります。</a:t>
            </a:r>
          </a:p>
        </p:txBody>
      </p:sp>
      <p:pic>
        <p:nvPicPr>
          <p:cNvPr id="9" name="Picture 4">
            <a:extLst>
              <a:ext uri="{FF2B5EF4-FFF2-40B4-BE49-F238E27FC236}">
                <a16:creationId xmlns:a16="http://schemas.microsoft.com/office/drawing/2014/main" id="{519E4C6C-19BF-40F3-BF75-B4BECD7A48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76" t="10866" r="25705" b="4378"/>
          <a:stretch/>
        </p:blipFill>
        <p:spPr bwMode="auto">
          <a:xfrm>
            <a:off x="704850" y="3207027"/>
            <a:ext cx="2055791" cy="26725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A6D36F0-95A6-4FBD-ABBD-7CF28F88CDA5}"/>
              </a:ext>
            </a:extLst>
          </p:cNvPr>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5232" r="5814" b="6976"/>
          <a:stretch>
            <a:fillRect/>
          </a:stretch>
        </p:blipFill>
        <p:spPr bwMode="auto">
          <a:xfrm>
            <a:off x="5845236" y="3207026"/>
            <a:ext cx="3428941" cy="26893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92938F0C-6990-4CBC-8423-8BFBB262A2AF}"/>
              </a:ext>
            </a:extLst>
          </p:cNvPr>
          <p:cNvPicPr>
            <a:picLocks noChangeAspect="1" noChangeArrowheads="1"/>
          </p:cNvPicPr>
          <p:nvPr/>
        </p:nvPicPr>
        <p:blipFill rotWithShape="1">
          <a:blip r:embed="rId5" cstate="print">
            <a:lum bright="-12000" contrast="18000"/>
            <a:extLst>
              <a:ext uri="{28A0092B-C50C-407E-A947-70E740481C1C}">
                <a14:useLocalDpi xmlns:a14="http://schemas.microsoft.com/office/drawing/2010/main" val="0"/>
              </a:ext>
            </a:extLst>
          </a:blip>
          <a:srcRect l="13110" t="17357" r="29216" b="9645"/>
          <a:stretch/>
        </p:blipFill>
        <p:spPr bwMode="auto">
          <a:xfrm>
            <a:off x="2892214" y="3206482"/>
            <a:ext cx="2821448" cy="26779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2497433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94A9E46-2349-473B-9BCE-8514604870E0}"/>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a:xfrm>
            <a:off x="681040" y="661309"/>
            <a:ext cx="8543925" cy="581890"/>
          </a:xfrm>
        </p:spPr>
        <p:txBody>
          <a:bodyPr>
            <a:normAutofit/>
          </a:bodyPr>
          <a:lstStyle/>
          <a:p>
            <a:r>
              <a:rPr lang="ja-JP" altLang="en-US" sz="2799" dirty="0"/>
              <a:t>胃食道逆流症</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50" y="1592264"/>
            <a:ext cx="8569326" cy="43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defTabSz="914324">
              <a:lnSpc>
                <a:spcPct val="110000"/>
              </a:lnSpc>
              <a:spcAft>
                <a:spcPts val="1200"/>
              </a:spcAft>
              <a:defRPr/>
            </a:pPr>
            <a:r>
              <a:rPr lang="ja-JP" altLang="en-US" sz="1800" dirty="0">
                <a:solidFill>
                  <a:prstClr val="black"/>
                </a:solidFill>
                <a:latin typeface="Meiryo" panose="020B0604030504040204" pitchFamily="34" charset="-128"/>
                <a:ea typeface="Meiryo" panose="020B0604030504040204" pitchFamily="34" charset="-128"/>
              </a:rPr>
              <a:t>胃から食道へ食物や胃液などの胃内容物が逆流して様々な症状を起こす状態</a:t>
            </a:r>
          </a:p>
        </p:txBody>
      </p:sp>
      <p:grpSp>
        <p:nvGrpSpPr>
          <p:cNvPr id="8" name="図形グループ 1">
            <a:extLst>
              <a:ext uri="{FF2B5EF4-FFF2-40B4-BE49-F238E27FC236}">
                <a16:creationId xmlns:a16="http://schemas.microsoft.com/office/drawing/2014/main" id="{DAE46DDB-DB80-4819-B3F8-D13A1A22ACB9}"/>
              </a:ext>
            </a:extLst>
          </p:cNvPr>
          <p:cNvGrpSpPr>
            <a:grpSpLocks/>
          </p:cNvGrpSpPr>
          <p:nvPr/>
        </p:nvGrpSpPr>
        <p:grpSpPr bwMode="auto">
          <a:xfrm>
            <a:off x="500759" y="2185988"/>
            <a:ext cx="3224212" cy="4267199"/>
            <a:chOff x="262385" y="1196752"/>
            <a:chExt cx="3224212" cy="4267200"/>
          </a:xfrm>
        </p:grpSpPr>
        <p:pic>
          <p:nvPicPr>
            <p:cNvPr id="12" name="Picture 6">
              <a:extLst>
                <a:ext uri="{FF2B5EF4-FFF2-40B4-BE49-F238E27FC236}">
                  <a16:creationId xmlns:a16="http://schemas.microsoft.com/office/drawing/2014/main" id="{B7E6B806-B186-4BDE-A432-BDBE07DDAD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385" y="1196752"/>
              <a:ext cx="32242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FAED3E48-4D02-4F5C-AA83-9F2C1C0E61FB}"/>
                </a:ext>
              </a:extLst>
            </p:cNvPr>
            <p:cNvSpPr>
              <a:spLocks noChangeArrowheads="1"/>
            </p:cNvSpPr>
            <p:nvPr/>
          </p:nvSpPr>
          <p:spPr bwMode="auto">
            <a:xfrm>
              <a:off x="1752337" y="2639671"/>
              <a:ext cx="694051"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2401">
                  <a:solidFill>
                    <a:prstClr val="black"/>
                  </a:solidFill>
                  <a:latin typeface="Meiryo" panose="020B0604030504040204" pitchFamily="34" charset="-128"/>
                  <a:ea typeface="Meiryo" panose="020B0604030504040204" pitchFamily="34" charset="-128"/>
                </a:rPr>
                <a:t>食道</a:t>
              </a:r>
              <a:endParaRPr lang="ja-JP" altLang="en-US" sz="2000">
                <a:solidFill>
                  <a:prstClr val="black"/>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60828CFC-CD34-498E-933B-120904EF9833}"/>
                </a:ext>
              </a:extLst>
            </p:cNvPr>
            <p:cNvSpPr>
              <a:spLocks noChangeArrowheads="1"/>
            </p:cNvSpPr>
            <p:nvPr/>
          </p:nvSpPr>
          <p:spPr bwMode="auto">
            <a:xfrm>
              <a:off x="1983963" y="4715852"/>
              <a:ext cx="427797"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2401">
                  <a:solidFill>
                    <a:prstClr val="black"/>
                  </a:solidFill>
                  <a:latin typeface="Meiryo" panose="020B0604030504040204" pitchFamily="34" charset="-128"/>
                  <a:ea typeface="Meiryo" panose="020B0604030504040204" pitchFamily="34" charset="-128"/>
                </a:rPr>
                <a:t>胃</a:t>
              </a:r>
              <a:endParaRPr lang="ja-JP" altLang="en-US" sz="2000">
                <a:solidFill>
                  <a:prstClr val="black"/>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545EF1F3-3612-4774-B13D-00B57FA85405}"/>
                </a:ext>
              </a:extLst>
            </p:cNvPr>
            <p:cNvSpPr>
              <a:spLocks noChangeArrowheads="1"/>
            </p:cNvSpPr>
            <p:nvPr/>
          </p:nvSpPr>
          <p:spPr bwMode="auto">
            <a:xfrm>
              <a:off x="1896800" y="4217648"/>
              <a:ext cx="694051"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2401" b="1">
                  <a:solidFill>
                    <a:srgbClr val="FF0000"/>
                  </a:solidFill>
                  <a:latin typeface="Meiryo" panose="020B0604030504040204" pitchFamily="34" charset="-128"/>
                  <a:ea typeface="Meiryo" panose="020B0604030504040204" pitchFamily="34" charset="-128"/>
                </a:rPr>
                <a:t>逆流</a:t>
              </a:r>
              <a:endParaRPr lang="ja-JP" altLang="en-US" sz="2000">
                <a:solidFill>
                  <a:srgbClr val="FF0000"/>
                </a:solidFill>
                <a:latin typeface="Meiryo" panose="020B0604030504040204" pitchFamily="34" charset="-128"/>
                <a:ea typeface="Meiryo" panose="020B0604030504040204" pitchFamily="34" charset="-128"/>
              </a:endParaRPr>
            </a:p>
          </p:txBody>
        </p:sp>
        <p:sp>
          <p:nvSpPr>
            <p:cNvPr id="17" name="Rectangle 10">
              <a:extLst>
                <a:ext uri="{FF2B5EF4-FFF2-40B4-BE49-F238E27FC236}">
                  <a16:creationId xmlns:a16="http://schemas.microsoft.com/office/drawing/2014/main" id="{C63D5E8F-2332-4976-8737-80EA26400199}"/>
                </a:ext>
              </a:extLst>
            </p:cNvPr>
            <p:cNvSpPr>
              <a:spLocks noChangeArrowheads="1"/>
            </p:cNvSpPr>
            <p:nvPr/>
          </p:nvSpPr>
          <p:spPr bwMode="auto">
            <a:xfrm>
              <a:off x="1430784" y="2276872"/>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800">
                  <a:solidFill>
                    <a:prstClr val="black"/>
                  </a:solidFill>
                  <a:latin typeface="Meiryo" panose="020B0604030504040204" pitchFamily="34" charset="-128"/>
                  <a:ea typeface="Meiryo" panose="020B0604030504040204" pitchFamily="34" charset="-128"/>
                </a:rPr>
                <a:t>気管</a:t>
              </a:r>
            </a:p>
          </p:txBody>
        </p:sp>
        <p:sp>
          <p:nvSpPr>
            <p:cNvPr id="18" name="Rectangle 11">
              <a:extLst>
                <a:ext uri="{FF2B5EF4-FFF2-40B4-BE49-F238E27FC236}">
                  <a16:creationId xmlns:a16="http://schemas.microsoft.com/office/drawing/2014/main" id="{D9302D11-019E-4C3F-9544-74D174B8AB53}"/>
                </a:ext>
              </a:extLst>
            </p:cNvPr>
            <p:cNvSpPr>
              <a:spLocks noChangeArrowheads="1"/>
            </p:cNvSpPr>
            <p:nvPr/>
          </p:nvSpPr>
          <p:spPr bwMode="auto">
            <a:xfrm>
              <a:off x="911771" y="3635175"/>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800">
                  <a:solidFill>
                    <a:prstClr val="black"/>
                  </a:solidFill>
                  <a:latin typeface="Meiryo" panose="020B0604030504040204" pitchFamily="34" charset="-128"/>
                  <a:ea typeface="Meiryo" panose="020B0604030504040204" pitchFamily="34" charset="-128"/>
                </a:rPr>
                <a:t>横隔膜</a:t>
              </a:r>
            </a:p>
          </p:txBody>
        </p:sp>
        <p:sp>
          <p:nvSpPr>
            <p:cNvPr id="19" name="Rectangle 12">
              <a:extLst>
                <a:ext uri="{FF2B5EF4-FFF2-40B4-BE49-F238E27FC236}">
                  <a16:creationId xmlns:a16="http://schemas.microsoft.com/office/drawing/2014/main" id="{8E6620F5-D29C-4C10-B9C5-6F1210F3126E}"/>
                </a:ext>
              </a:extLst>
            </p:cNvPr>
            <p:cNvSpPr>
              <a:spLocks noChangeArrowheads="1"/>
            </p:cNvSpPr>
            <p:nvPr/>
          </p:nvSpPr>
          <p:spPr bwMode="auto">
            <a:xfrm>
              <a:off x="533376" y="508518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defTabSz="914324">
                <a:defRPr/>
              </a:pPr>
              <a:r>
                <a:rPr lang="ja-JP" altLang="en-US" sz="1800">
                  <a:solidFill>
                    <a:prstClr val="black"/>
                  </a:solidFill>
                  <a:latin typeface="Meiryo" panose="020B0604030504040204" pitchFamily="34" charset="-128"/>
                  <a:ea typeface="Meiryo" panose="020B0604030504040204" pitchFamily="34" charset="-128"/>
                </a:rPr>
                <a:t>十二指腸</a:t>
              </a:r>
            </a:p>
          </p:txBody>
        </p:sp>
      </p:grpSp>
      <p:sp>
        <p:nvSpPr>
          <p:cNvPr id="20" name="Rectangle 27">
            <a:extLst>
              <a:ext uri="{FF2B5EF4-FFF2-40B4-BE49-F238E27FC236}">
                <a16:creationId xmlns:a16="http://schemas.microsoft.com/office/drawing/2014/main" id="{EF0B8CE8-6304-4F7C-A016-0F00F9706A06}"/>
              </a:ext>
            </a:extLst>
          </p:cNvPr>
          <p:cNvSpPr txBox="1">
            <a:spLocks noChangeArrowheads="1"/>
          </p:cNvSpPr>
          <p:nvPr/>
        </p:nvSpPr>
        <p:spPr bwMode="auto">
          <a:xfrm>
            <a:off x="3558210" y="4027490"/>
            <a:ext cx="5715966" cy="2462213"/>
          </a:xfrm>
          <a:prstGeom prst="rect">
            <a:avLst/>
          </a:prstGeom>
          <a:solidFill>
            <a:srgbClr val="F2DCDB"/>
          </a:solidFill>
          <a:ln w="9525">
            <a:solidFill>
              <a:srgbClr val="BE4B48"/>
            </a:solidFill>
            <a:miter lim="800000"/>
            <a:headEnd/>
            <a:tailEnd/>
          </a:ln>
          <a:effectLst/>
        </p:spPr>
        <p:txBody>
          <a:bodyPr wrap="square" bIns="0" anchor="ctr" anchorCtr="0">
            <a:noAutofit/>
          </a:bodyPr>
          <a:lstStyle>
            <a:lvl1pPr marL="609600" indent="-609600">
              <a:defRPr kumimoji="1" sz="2400">
                <a:solidFill>
                  <a:schemeClr val="tx1"/>
                </a:solidFill>
                <a:latin typeface="Times" charset="0"/>
                <a:ea typeface="ＭＳ Ｐゴシック" charset="0"/>
                <a:cs typeface="ＭＳ Ｐゴシック" charset="0"/>
              </a:defRPr>
            </a:lvl1pPr>
            <a:lvl2pPr marL="37931725" indent="-37474525">
              <a:defRPr kumimoji="1" sz="2400">
                <a:solidFill>
                  <a:schemeClr val="tx1"/>
                </a:solidFill>
                <a:latin typeface="Times" charset="0"/>
                <a:ea typeface="ＭＳ Ｐゴシック" charset="0"/>
              </a:defRPr>
            </a:lvl2pPr>
            <a:lvl3pPr>
              <a:defRPr kumimoji="1" sz="2400">
                <a:solidFill>
                  <a:schemeClr val="tx1"/>
                </a:solidFill>
                <a:latin typeface="Times" charset="0"/>
                <a:ea typeface="ＭＳ Ｐゴシック" charset="0"/>
              </a:defRPr>
            </a:lvl3pPr>
            <a:lvl4pPr>
              <a:defRPr kumimoji="1" sz="2400">
                <a:solidFill>
                  <a:schemeClr val="tx1"/>
                </a:solidFill>
                <a:latin typeface="Times" charset="0"/>
                <a:ea typeface="ＭＳ Ｐゴシック" charset="0"/>
              </a:defRPr>
            </a:lvl4pPr>
            <a:lvl5pPr>
              <a:defRPr kumimoji="1" sz="2400">
                <a:solidFill>
                  <a:schemeClr val="tx1"/>
                </a:solidFill>
                <a:latin typeface="Times" charset="0"/>
                <a:ea typeface="ＭＳ Ｐゴシック" charset="0"/>
              </a:defRPr>
            </a:lvl5pPr>
            <a:lvl6pPr marL="457200" fontAlgn="base">
              <a:spcBef>
                <a:spcPct val="0"/>
              </a:spcBef>
              <a:spcAft>
                <a:spcPct val="0"/>
              </a:spcAft>
              <a:defRPr kumimoji="1" sz="2400">
                <a:solidFill>
                  <a:schemeClr val="tx1"/>
                </a:solidFill>
                <a:latin typeface="Times" charset="0"/>
                <a:ea typeface="ＭＳ Ｐゴシック" charset="0"/>
              </a:defRPr>
            </a:lvl6pPr>
            <a:lvl7pPr marL="914400" fontAlgn="base">
              <a:spcBef>
                <a:spcPct val="0"/>
              </a:spcBef>
              <a:spcAft>
                <a:spcPct val="0"/>
              </a:spcAft>
              <a:defRPr kumimoji="1" sz="2400">
                <a:solidFill>
                  <a:schemeClr val="tx1"/>
                </a:solidFill>
                <a:latin typeface="Times" charset="0"/>
                <a:ea typeface="ＭＳ Ｐゴシック" charset="0"/>
              </a:defRPr>
            </a:lvl7pPr>
            <a:lvl8pPr marL="1371600" fontAlgn="base">
              <a:spcBef>
                <a:spcPct val="0"/>
              </a:spcBef>
              <a:spcAft>
                <a:spcPct val="0"/>
              </a:spcAft>
              <a:defRPr kumimoji="1" sz="2400">
                <a:solidFill>
                  <a:schemeClr val="tx1"/>
                </a:solidFill>
                <a:latin typeface="Times" charset="0"/>
                <a:ea typeface="ＭＳ Ｐゴシック" charset="0"/>
              </a:defRPr>
            </a:lvl8pPr>
            <a:lvl9pPr marL="1828800" fontAlgn="base">
              <a:spcBef>
                <a:spcPct val="0"/>
              </a:spcBef>
              <a:spcAft>
                <a:spcPct val="0"/>
              </a:spcAft>
              <a:defRPr kumimoji="1" sz="2400">
                <a:solidFill>
                  <a:schemeClr val="tx1"/>
                </a:solidFill>
                <a:latin typeface="Times" charset="0"/>
                <a:ea typeface="ＭＳ Ｐゴシック" charset="0"/>
              </a:defRPr>
            </a:lvl9pPr>
          </a:lstStyle>
          <a:p>
            <a:pPr marL="0" indent="-609548" defTabSz="914324">
              <a:spcAft>
                <a:spcPts val="599"/>
              </a:spcAft>
              <a:defRPr/>
            </a:pPr>
            <a:r>
              <a:rPr lang="en-US" altLang="ja-JP" sz="1600" b="1" dirty="0">
                <a:solidFill>
                  <a:prstClr val="black"/>
                </a:solidFill>
                <a:latin typeface="Meiryo" panose="020B0604030504040204" pitchFamily="34" charset="-128"/>
                <a:ea typeface="Meiryo" panose="020B0604030504040204" pitchFamily="34" charset="-128"/>
                <a:cs typeface="ＭＳ ゴシック" charset="0"/>
              </a:rPr>
              <a:t>【</a:t>
            </a:r>
            <a:r>
              <a:rPr lang="ja-JP" altLang="en-US" sz="1600" b="1" dirty="0">
                <a:solidFill>
                  <a:prstClr val="black"/>
                </a:solidFill>
                <a:latin typeface="Meiryo" panose="020B0604030504040204" pitchFamily="34" charset="-128"/>
                <a:ea typeface="Meiryo" panose="020B0604030504040204" pitchFamily="34" charset="-128"/>
                <a:cs typeface="ＭＳ ゴシック" charset="0"/>
              </a:rPr>
              <a:t>胃食道逆流症に関連した症状</a:t>
            </a:r>
            <a:r>
              <a:rPr lang="en-US" altLang="ja-JP" sz="1600" b="1" dirty="0">
                <a:solidFill>
                  <a:prstClr val="black"/>
                </a:solidFill>
                <a:latin typeface="Meiryo" panose="020B0604030504040204" pitchFamily="34" charset="-128"/>
                <a:ea typeface="Meiryo" panose="020B0604030504040204" pitchFamily="34" charset="-128"/>
                <a:cs typeface="ＭＳ ゴシック" charset="0"/>
              </a:rPr>
              <a:t>】</a:t>
            </a:r>
            <a:endParaRPr lang="ja-JP" altLang="en-US" sz="1600" b="1" dirty="0">
              <a:solidFill>
                <a:prstClr val="black"/>
              </a:solidFill>
              <a:latin typeface="Meiryo" panose="020B0604030504040204" pitchFamily="34" charset="-128"/>
              <a:ea typeface="Meiryo" panose="020B0604030504040204" pitchFamily="34" charset="-128"/>
              <a:cs typeface="ＭＳ ゴシック" charset="0"/>
            </a:endParaRPr>
          </a:p>
          <a:p>
            <a:pPr marL="311124" indent="-198422" defTabSz="914324">
              <a:defRPr/>
            </a:pPr>
            <a:r>
              <a:rPr lang="en-US" altLang="ja-JP" sz="1600" dirty="0">
                <a:solidFill>
                  <a:prstClr val="black"/>
                </a:solidFill>
                <a:latin typeface="Meiryo" panose="020B0604030504040204" pitchFamily="34" charset="-128"/>
                <a:ea typeface="Meiryo" panose="020B0604030504040204" pitchFamily="34" charset="-128"/>
                <a:cs typeface="ＭＳ ゴシック" charset="0"/>
              </a:rPr>
              <a:t>①</a:t>
            </a:r>
            <a:r>
              <a:rPr lang="ja-JP" altLang="en-US" sz="1600" dirty="0">
                <a:solidFill>
                  <a:prstClr val="black"/>
                </a:solidFill>
                <a:latin typeface="Meiryo" panose="020B0604030504040204" pitchFamily="34" charset="-128"/>
                <a:ea typeface="Meiryo" panose="020B0604030504040204" pitchFamily="34" charset="-128"/>
                <a:cs typeface="ＭＳ ゴシック" charset="0"/>
              </a:rPr>
              <a:t>胃内に入った食物や栄養剤の逆流や嘔吐による症状</a:t>
            </a:r>
            <a:endParaRPr lang="en-US" altLang="ja-JP" sz="1600" dirty="0">
              <a:solidFill>
                <a:prstClr val="black"/>
              </a:solidFill>
              <a:latin typeface="Meiryo" panose="020B0604030504040204" pitchFamily="34" charset="-128"/>
              <a:ea typeface="Meiryo" panose="020B0604030504040204" pitchFamily="34" charset="-128"/>
              <a:cs typeface="ＭＳ ゴシック" charset="0"/>
            </a:endParaRPr>
          </a:p>
          <a:p>
            <a:pPr marL="311124" indent="-198422" defTabSz="914324">
              <a:spcAft>
                <a:spcPts val="599"/>
              </a:spcAft>
              <a:defRPr/>
            </a:pPr>
            <a:r>
              <a:rPr kumimoji="0" lang="ja-JP" altLang="en-US" sz="1600" dirty="0">
                <a:solidFill>
                  <a:prstClr val="black"/>
                </a:solidFill>
                <a:latin typeface="Meiryo" panose="020B0604030504040204" pitchFamily="34" charset="-128"/>
                <a:ea typeface="Meiryo" panose="020B0604030504040204" pitchFamily="34" charset="-128"/>
                <a:cs typeface="ＭＳ ゴシック" charset="0"/>
              </a:rPr>
              <a:t>　</a:t>
            </a:r>
            <a:r>
              <a:rPr kumimoji="0" lang="ja-JP" altLang="en-US" sz="1600" dirty="0">
                <a:solidFill>
                  <a:srgbClr val="FF0000"/>
                </a:solidFill>
                <a:latin typeface="Meiryo" panose="020B0604030504040204" pitchFamily="34" charset="-128"/>
                <a:ea typeface="Meiryo" panose="020B0604030504040204" pitchFamily="34" charset="-128"/>
                <a:cs typeface="ＭＳ ゴシック" charset="0"/>
              </a:rPr>
              <a:t>嘔吐・反芻運動・</a:t>
            </a:r>
            <a:r>
              <a:rPr lang="ja-JP" altLang="en-US" sz="1600" dirty="0">
                <a:solidFill>
                  <a:srgbClr val="FF0000"/>
                </a:solidFill>
                <a:latin typeface="Meiryo" panose="020B0604030504040204" pitchFamily="34" charset="-128"/>
                <a:ea typeface="Meiryo" panose="020B0604030504040204" pitchFamily="34" charset="-128"/>
                <a:cs typeface="ＭＳ ゴシック" charset="0"/>
              </a:rPr>
              <a:t>栄養障害・体重増加不良</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a:p>
            <a:pPr marL="311124" indent="-198422" defTabSz="914324">
              <a:defRPr/>
            </a:pPr>
            <a:r>
              <a:rPr lang="en-US" altLang="ja-JP" sz="1600" dirty="0">
                <a:solidFill>
                  <a:prstClr val="black"/>
                </a:solidFill>
                <a:latin typeface="Meiryo" panose="020B0604030504040204" pitchFamily="34" charset="-128"/>
                <a:ea typeface="Meiryo" panose="020B0604030504040204" pitchFamily="34" charset="-128"/>
                <a:cs typeface="ＭＳ ゴシック" charset="0"/>
              </a:rPr>
              <a:t>②</a:t>
            </a:r>
            <a:r>
              <a:rPr lang="ja-JP" altLang="en-US" sz="1600" dirty="0">
                <a:solidFill>
                  <a:prstClr val="black"/>
                </a:solidFill>
                <a:latin typeface="Meiryo" panose="020B0604030504040204" pitchFamily="34" charset="-128"/>
                <a:ea typeface="Meiryo" panose="020B0604030504040204" pitchFamily="34" charset="-128"/>
                <a:cs typeface="ＭＳ ゴシック" charset="0"/>
              </a:rPr>
              <a:t>胃酸の逆流による食道炎</a:t>
            </a:r>
            <a:r>
              <a:rPr lang="en-US" altLang="ja-JP" sz="1600" dirty="0">
                <a:solidFill>
                  <a:prstClr val="black"/>
                </a:solidFill>
                <a:latin typeface="Meiryo" panose="020B0604030504040204" pitchFamily="34" charset="-128"/>
                <a:ea typeface="Meiryo" panose="020B0604030504040204" pitchFamily="34" charset="-128"/>
                <a:cs typeface="ＭＳ ゴシック" charset="0"/>
              </a:rPr>
              <a:t>(</a:t>
            </a:r>
            <a:r>
              <a:rPr lang="ja-JP" altLang="en-US" sz="1600" dirty="0">
                <a:solidFill>
                  <a:prstClr val="black"/>
                </a:solidFill>
                <a:latin typeface="Meiryo" panose="020B0604030504040204" pitchFamily="34" charset="-128"/>
                <a:ea typeface="Meiryo" panose="020B0604030504040204" pitchFamily="34" charset="-128"/>
                <a:cs typeface="ＭＳ ゴシック" charset="0"/>
              </a:rPr>
              <a:t>食道潰瘍</a:t>
            </a:r>
            <a:r>
              <a:rPr lang="en-US" altLang="ja-JP" sz="1600" dirty="0">
                <a:solidFill>
                  <a:prstClr val="black"/>
                </a:solidFill>
                <a:latin typeface="Meiryo" panose="020B0604030504040204" pitchFamily="34" charset="-128"/>
                <a:ea typeface="Meiryo" panose="020B0604030504040204" pitchFamily="34" charset="-128"/>
                <a:cs typeface="ＭＳ ゴシック" charset="0"/>
              </a:rPr>
              <a:t>)</a:t>
            </a:r>
            <a:r>
              <a:rPr lang="ja-JP" altLang="en-US" sz="1600" dirty="0">
                <a:solidFill>
                  <a:prstClr val="black"/>
                </a:solidFill>
                <a:latin typeface="Meiryo" panose="020B0604030504040204" pitchFamily="34" charset="-128"/>
                <a:ea typeface="Meiryo" panose="020B0604030504040204" pitchFamily="34" charset="-128"/>
                <a:cs typeface="ＭＳ ゴシック" charset="0"/>
              </a:rPr>
              <a:t>の症状</a:t>
            </a:r>
            <a:endParaRPr lang="en-US" altLang="ja-JP" sz="1600" dirty="0">
              <a:solidFill>
                <a:prstClr val="black"/>
              </a:solidFill>
              <a:latin typeface="Meiryo" panose="020B0604030504040204" pitchFamily="34" charset="-128"/>
              <a:ea typeface="Meiryo" panose="020B0604030504040204" pitchFamily="34" charset="-128"/>
              <a:cs typeface="ＭＳ ゴシック" charset="0"/>
            </a:endParaRPr>
          </a:p>
          <a:p>
            <a:pPr marL="311124" indent="-198422" defTabSz="914324">
              <a:spcAft>
                <a:spcPts val="599"/>
              </a:spcAft>
              <a:defRPr/>
            </a:pPr>
            <a:r>
              <a:rPr kumimoji="0" lang="ja-JP" altLang="en-US" sz="1600" dirty="0">
                <a:solidFill>
                  <a:prstClr val="black"/>
                </a:solidFill>
                <a:latin typeface="Meiryo" panose="020B0604030504040204" pitchFamily="34" charset="-128"/>
                <a:ea typeface="Meiryo" panose="020B0604030504040204" pitchFamily="34" charset="-128"/>
                <a:cs typeface="ＭＳ ゴシック" charset="0"/>
              </a:rPr>
              <a:t>　</a:t>
            </a:r>
            <a:r>
              <a:rPr kumimoji="0" lang="ja-JP" altLang="en-US" sz="1600" dirty="0">
                <a:solidFill>
                  <a:srgbClr val="FF0000"/>
                </a:solidFill>
                <a:latin typeface="Meiryo" panose="020B0604030504040204" pitchFamily="34" charset="-128"/>
                <a:ea typeface="Meiryo" panose="020B0604030504040204" pitchFamily="34" charset="-128"/>
                <a:cs typeface="ＭＳ ゴシック" charset="0"/>
              </a:rPr>
              <a:t>コーヒー様の胃残・</a:t>
            </a:r>
            <a:r>
              <a:rPr lang="ja-JP" altLang="en-US" sz="1600" dirty="0">
                <a:solidFill>
                  <a:srgbClr val="FF0000"/>
                </a:solidFill>
                <a:latin typeface="Meiryo" panose="020B0604030504040204" pitchFamily="34" charset="-128"/>
                <a:ea typeface="Meiryo" panose="020B0604030504040204" pitchFamily="34" charset="-128"/>
                <a:cs typeface="ＭＳ ゴシック" charset="0"/>
              </a:rPr>
              <a:t>胸痛・腹痛・貧血</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a:p>
            <a:pPr marL="311124" indent="-198422" defTabSz="914324">
              <a:defRPr/>
            </a:pPr>
            <a:r>
              <a:rPr lang="en-US" altLang="ja-JP" sz="1600" dirty="0">
                <a:solidFill>
                  <a:prstClr val="black"/>
                </a:solidFill>
                <a:latin typeface="Meiryo" panose="020B0604030504040204" pitchFamily="34" charset="-128"/>
                <a:ea typeface="Meiryo" panose="020B0604030504040204" pitchFamily="34" charset="-128"/>
                <a:cs typeface="ＭＳ ゴシック" charset="0"/>
              </a:rPr>
              <a:t>③</a:t>
            </a:r>
            <a:r>
              <a:rPr lang="ja-JP" altLang="en-US" sz="1600" dirty="0">
                <a:solidFill>
                  <a:prstClr val="black"/>
                </a:solidFill>
                <a:latin typeface="Meiryo" panose="020B0604030504040204" pitchFamily="34" charset="-128"/>
                <a:ea typeface="Meiryo" panose="020B0604030504040204" pitchFamily="34" charset="-128"/>
                <a:cs typeface="ＭＳ ゴシック" charset="0"/>
              </a:rPr>
              <a:t>胃内容の逆流物が咽頭・喉頭を刺激したり気管内に誤嚥されることによる症状</a:t>
            </a:r>
            <a:br>
              <a:rPr lang="en-US" altLang="ja-JP" sz="1600" dirty="0">
                <a:solidFill>
                  <a:prstClr val="black"/>
                </a:solidFill>
                <a:latin typeface="Meiryo" panose="020B0604030504040204" pitchFamily="34" charset="-128"/>
                <a:ea typeface="Meiryo" panose="020B0604030504040204" pitchFamily="34" charset="-128"/>
                <a:cs typeface="ＭＳ ゴシック" charset="0"/>
              </a:rPr>
            </a:br>
            <a:r>
              <a:rPr lang="ja-JP" altLang="en-US" sz="1600" dirty="0">
                <a:solidFill>
                  <a:srgbClr val="FF0000"/>
                </a:solidFill>
                <a:latin typeface="Meiryo" panose="020B0604030504040204" pitchFamily="34" charset="-128"/>
                <a:ea typeface="Meiryo" panose="020B0604030504040204" pitchFamily="34" charset="-128"/>
                <a:cs typeface="ＭＳ ゴシック" charset="0"/>
              </a:rPr>
              <a:t>咳嗽発作・喘息・反復性肺炎</a:t>
            </a:r>
            <a:endParaRPr lang="en-US" altLang="ja-JP" sz="1600" dirty="0">
              <a:solidFill>
                <a:srgbClr val="FF0000"/>
              </a:solidFill>
              <a:latin typeface="Meiryo" panose="020B0604030504040204" pitchFamily="34" charset="-128"/>
              <a:ea typeface="Meiryo" panose="020B0604030504040204" pitchFamily="34" charset="-128"/>
              <a:cs typeface="ＭＳ ゴシック" charset="0"/>
            </a:endParaRPr>
          </a:p>
        </p:txBody>
      </p:sp>
      <p:sp>
        <p:nvSpPr>
          <p:cNvPr id="21" name="テキスト ボックス 20">
            <a:extLst>
              <a:ext uri="{FF2B5EF4-FFF2-40B4-BE49-F238E27FC236}">
                <a16:creationId xmlns:a16="http://schemas.microsoft.com/office/drawing/2014/main" id="{00FC7950-DC63-4CDD-91A2-C4E1E15D104A}"/>
              </a:ext>
            </a:extLst>
          </p:cNvPr>
          <p:cNvSpPr txBox="1">
            <a:spLocks noChangeArrowheads="1"/>
          </p:cNvSpPr>
          <p:nvPr/>
        </p:nvSpPr>
        <p:spPr bwMode="auto">
          <a:xfrm>
            <a:off x="3564217" y="2149477"/>
            <a:ext cx="5709958" cy="1664098"/>
          </a:xfrm>
          <a:prstGeom prst="rect">
            <a:avLst/>
          </a:prstGeom>
          <a:solidFill>
            <a:srgbClr val="DBEEF4"/>
          </a:solidFill>
          <a:ln w="9525">
            <a:solidFill>
              <a:srgbClr val="46AAC5"/>
            </a:solidFill>
            <a:miter lim="800000"/>
            <a:headEnd/>
            <a:tailEnd/>
          </a:ln>
          <a:effectLst/>
        </p:spPr>
        <p:txBody>
          <a:bodyPr wrap="square" bIns="0" anchor="ctr" anchorCtr="0">
            <a:noAutofit/>
          </a:bodyPr>
          <a:lstStyle/>
          <a:p>
            <a:pPr defTabSz="914324">
              <a:spcAft>
                <a:spcPts val="599"/>
              </a:spcAft>
              <a:defRPr/>
            </a:pPr>
            <a:r>
              <a:rPr lang="en-US" altLang="ja-JP" sz="1600" b="1" dirty="0">
                <a:solidFill>
                  <a:prstClr val="black"/>
                </a:solidFill>
                <a:latin typeface="Meiryo" panose="020B0604030504040204" pitchFamily="34" charset="-128"/>
                <a:ea typeface="Meiryo" panose="020B0604030504040204" pitchFamily="34" charset="-128"/>
              </a:rPr>
              <a:t>【</a:t>
            </a:r>
            <a:r>
              <a:rPr lang="ja-JP" altLang="en-US" sz="1600" b="1" dirty="0">
                <a:solidFill>
                  <a:prstClr val="black"/>
                </a:solidFill>
                <a:latin typeface="Meiryo" panose="020B0604030504040204" pitchFamily="34" charset="-128"/>
                <a:ea typeface="Meiryo" panose="020B0604030504040204" pitchFamily="34" charset="-128"/>
              </a:rPr>
              <a:t>原因</a:t>
            </a:r>
            <a:r>
              <a:rPr lang="en-US" altLang="ja-JP" sz="1600" b="1" dirty="0">
                <a:solidFill>
                  <a:prstClr val="black"/>
                </a:solidFill>
                <a:latin typeface="Meiryo" panose="020B0604030504040204" pitchFamily="34" charset="-128"/>
                <a:ea typeface="Meiryo" panose="020B0604030504040204" pitchFamily="34" charset="-128"/>
              </a:rPr>
              <a:t>】</a:t>
            </a:r>
          </a:p>
          <a:p>
            <a:pPr marL="112704" defTabSz="914324">
              <a:spcAft>
                <a:spcPts val="599"/>
              </a:spcAft>
              <a:defRPr/>
            </a:pPr>
            <a:r>
              <a:rPr lang="en-US" altLang="ja-JP" sz="1600" dirty="0">
                <a:solidFill>
                  <a:prstClr val="black"/>
                </a:solidFill>
                <a:latin typeface="Meiryo" panose="020B0604030504040204" pitchFamily="34" charset="-128"/>
                <a:ea typeface="Meiryo" panose="020B0604030504040204" pitchFamily="34" charset="-128"/>
              </a:rPr>
              <a:t>①</a:t>
            </a:r>
            <a:r>
              <a:rPr lang="ja-JP" altLang="en-US" sz="1600" dirty="0">
                <a:solidFill>
                  <a:prstClr val="black"/>
                </a:solidFill>
                <a:latin typeface="Meiryo" panose="020B0604030504040204" pitchFamily="34" charset="-128"/>
                <a:ea typeface="Meiryo" panose="020B0604030504040204" pitchFamily="34" charset="-128"/>
              </a:rPr>
              <a:t>体の側彎変形などによる食道裂孔ヘルニア</a:t>
            </a:r>
            <a:endParaRPr lang="en-US" altLang="ja-JP" sz="1600" dirty="0">
              <a:solidFill>
                <a:prstClr val="black"/>
              </a:solidFill>
              <a:latin typeface="Meiryo" panose="020B0604030504040204" pitchFamily="34" charset="-128"/>
              <a:ea typeface="Meiryo" panose="020B0604030504040204" pitchFamily="34" charset="-128"/>
            </a:endParaRPr>
          </a:p>
          <a:p>
            <a:pPr marL="112704" defTabSz="914324">
              <a:spcAft>
                <a:spcPts val="599"/>
              </a:spcAft>
              <a:defRPr/>
            </a:pPr>
            <a:r>
              <a:rPr lang="en-US" altLang="ja-JP" sz="1600" dirty="0">
                <a:solidFill>
                  <a:prstClr val="black"/>
                </a:solidFill>
                <a:latin typeface="Meiryo" panose="020B0604030504040204" pitchFamily="34" charset="-128"/>
                <a:ea typeface="Meiryo" panose="020B0604030504040204" pitchFamily="34" charset="-128"/>
              </a:rPr>
              <a:t>②</a:t>
            </a:r>
            <a:r>
              <a:rPr lang="ja-JP" altLang="en-US" sz="1600" dirty="0">
                <a:solidFill>
                  <a:prstClr val="black"/>
                </a:solidFill>
                <a:latin typeface="Meiryo" panose="020B0604030504040204" pitchFamily="34" charset="-128"/>
                <a:ea typeface="Meiryo" panose="020B0604030504040204" pitchFamily="34" charset="-128"/>
              </a:rPr>
              <a:t>薬物等による胃や腸の蠕動運動低下</a:t>
            </a:r>
            <a:endParaRPr lang="en-US" altLang="ja-JP" sz="1600" dirty="0">
              <a:solidFill>
                <a:prstClr val="black"/>
              </a:solidFill>
              <a:latin typeface="Meiryo" panose="020B0604030504040204" pitchFamily="34" charset="-128"/>
              <a:ea typeface="Meiryo" panose="020B0604030504040204" pitchFamily="34" charset="-128"/>
            </a:endParaRPr>
          </a:p>
          <a:p>
            <a:pPr marL="112704" defTabSz="914324">
              <a:spcAft>
                <a:spcPts val="599"/>
              </a:spcAft>
              <a:defRPr/>
            </a:pPr>
            <a:r>
              <a:rPr lang="en-US" altLang="ja-JP" sz="1600" dirty="0">
                <a:solidFill>
                  <a:prstClr val="black"/>
                </a:solidFill>
                <a:latin typeface="Meiryo" panose="020B0604030504040204" pitchFamily="34" charset="-128"/>
                <a:ea typeface="Meiryo" panose="020B0604030504040204" pitchFamily="34" charset="-128"/>
              </a:rPr>
              <a:t>③</a:t>
            </a:r>
            <a:r>
              <a:rPr lang="ja-JP" altLang="en-US" sz="1600" dirty="0">
                <a:solidFill>
                  <a:prstClr val="black"/>
                </a:solidFill>
                <a:latin typeface="Meiryo" panose="020B0604030504040204" pitchFamily="34" charset="-128"/>
                <a:ea typeface="Meiryo" panose="020B0604030504040204" pitchFamily="34" charset="-128"/>
              </a:rPr>
              <a:t>閉塞性呼吸障害</a:t>
            </a:r>
            <a:endParaRPr lang="en-US" altLang="ja-JP" sz="1600" dirty="0">
              <a:solidFill>
                <a:prstClr val="black"/>
              </a:solidFill>
              <a:latin typeface="Meiryo" panose="020B0604030504040204" pitchFamily="34" charset="-128"/>
              <a:ea typeface="Meiryo" panose="020B0604030504040204" pitchFamily="34" charset="-128"/>
            </a:endParaRPr>
          </a:p>
          <a:p>
            <a:pPr marL="112704" defTabSz="914324">
              <a:spcAft>
                <a:spcPts val="599"/>
              </a:spcAft>
              <a:defRPr/>
            </a:pPr>
            <a:r>
              <a:rPr lang="en-US" altLang="ja-JP" sz="1600" dirty="0">
                <a:solidFill>
                  <a:prstClr val="black"/>
                </a:solidFill>
                <a:latin typeface="Meiryo" panose="020B0604030504040204" pitchFamily="34" charset="-128"/>
                <a:ea typeface="Meiryo" panose="020B0604030504040204" pitchFamily="34" charset="-128"/>
              </a:rPr>
              <a:t>④</a:t>
            </a:r>
            <a:r>
              <a:rPr lang="ja-JP" altLang="en-US" sz="1600" dirty="0">
                <a:solidFill>
                  <a:prstClr val="black"/>
                </a:solidFill>
                <a:latin typeface="Meiryo" panose="020B0604030504040204" pitchFamily="34" charset="-128"/>
                <a:ea typeface="Meiryo" panose="020B0604030504040204" pitchFamily="34" charset="-128"/>
              </a:rPr>
              <a:t>加齢による下部食道括約筋の弛緩</a:t>
            </a:r>
            <a:endParaRPr lang="en-US" altLang="ja-JP" sz="1600" dirty="0">
              <a:solidFill>
                <a:prstClr val="black"/>
              </a:solidFill>
              <a:latin typeface="Meiryo" panose="020B0604030504040204" pitchFamily="34" charset="-128"/>
              <a:ea typeface="Meiryo" panose="020B0604030504040204" pitchFamily="34" charset="-128"/>
            </a:endParaRPr>
          </a:p>
        </p:txBody>
      </p:sp>
      <p:sp>
        <p:nvSpPr>
          <p:cNvPr id="22" name="正方形/長方形 2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329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083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DDE46A9-5ACB-4FF6-B3EA-045A9CE26583}"/>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姿勢と胃内容物の位置関係</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52" y="1580834"/>
            <a:ext cx="3454110" cy="163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defTabSz="914324">
              <a:lnSpc>
                <a:spcPct val="110000"/>
              </a:lnSpc>
              <a:spcAft>
                <a:spcPts val="1200"/>
              </a:spcAft>
              <a:defRPr/>
            </a:pPr>
            <a:r>
              <a:rPr lang="ja-JP" altLang="en-US" sz="1600" dirty="0">
                <a:solidFill>
                  <a:prstClr val="black"/>
                </a:solidFill>
                <a:latin typeface="Meiryo" panose="020B0604030504040204" pitchFamily="34" charset="-128"/>
                <a:ea typeface="Meiryo" panose="020B0604030504040204" pitchFamily="34" charset="-128"/>
              </a:rPr>
              <a:t>食道と胃の接合部（噴門）は体幹の背側に位置し、胃の出口（幽門）は腹側に位置するため、仰臥位にすると胃の内容物は食道に逆流しやすくなり、腹臥位にすると胃の内容物は十二指腸に流れやすくなります。</a:t>
            </a:r>
          </a:p>
        </p:txBody>
      </p:sp>
      <p:grpSp>
        <p:nvGrpSpPr>
          <p:cNvPr id="4" name="グループ化 3">
            <a:extLst>
              <a:ext uri="{FF2B5EF4-FFF2-40B4-BE49-F238E27FC236}">
                <a16:creationId xmlns:a16="http://schemas.microsoft.com/office/drawing/2014/main" id="{2856FD3B-2D07-4BDE-959C-BB65BE075D0C}"/>
              </a:ext>
            </a:extLst>
          </p:cNvPr>
          <p:cNvGrpSpPr/>
          <p:nvPr/>
        </p:nvGrpSpPr>
        <p:grpSpPr>
          <a:xfrm>
            <a:off x="4225223" y="1681724"/>
            <a:ext cx="5367002" cy="1312819"/>
            <a:chOff x="987286" y="1393480"/>
            <a:chExt cx="7770053" cy="1900628"/>
          </a:xfrm>
        </p:grpSpPr>
        <p:pic>
          <p:nvPicPr>
            <p:cNvPr id="22" name="図 21">
              <a:extLst>
                <a:ext uri="{FF2B5EF4-FFF2-40B4-BE49-F238E27FC236}">
                  <a16:creationId xmlns:a16="http://schemas.microsoft.com/office/drawing/2014/main" id="{8CDF32BC-5BBC-4F81-9170-A46E27336FC7}"/>
                </a:ext>
              </a:extLst>
            </p:cNvPr>
            <p:cNvPicPr>
              <a:picLocks noChangeAspect="1"/>
            </p:cNvPicPr>
            <p:nvPr/>
          </p:nvPicPr>
          <p:blipFill rotWithShape="1">
            <a:blip r:embed="rId3"/>
            <a:srcRect t="19756"/>
            <a:stretch/>
          </p:blipFill>
          <p:spPr>
            <a:xfrm>
              <a:off x="987286" y="1393480"/>
              <a:ext cx="7770053" cy="1835042"/>
            </a:xfrm>
            <a:prstGeom prst="rect">
              <a:avLst/>
            </a:prstGeom>
          </p:spPr>
        </p:pic>
        <p:pic>
          <p:nvPicPr>
            <p:cNvPr id="24" name="図 23">
              <a:extLst>
                <a:ext uri="{FF2B5EF4-FFF2-40B4-BE49-F238E27FC236}">
                  <a16:creationId xmlns:a16="http://schemas.microsoft.com/office/drawing/2014/main" id="{24A21FB3-CC7A-48BE-BD09-BC15589B4BD3}"/>
                </a:ext>
              </a:extLst>
            </p:cNvPr>
            <p:cNvPicPr>
              <a:picLocks noChangeAspect="1"/>
            </p:cNvPicPr>
            <p:nvPr/>
          </p:nvPicPr>
          <p:blipFill rotWithShape="1">
            <a:blip r:embed="rId4"/>
            <a:srcRect t="4165" r="20180" b="83335"/>
            <a:stretch/>
          </p:blipFill>
          <p:spPr>
            <a:xfrm>
              <a:off x="987287" y="3008242"/>
              <a:ext cx="6202018" cy="285866"/>
            </a:xfrm>
            <a:prstGeom prst="rect">
              <a:avLst/>
            </a:prstGeom>
          </p:spPr>
        </p:pic>
      </p:grpSp>
      <p:sp>
        <p:nvSpPr>
          <p:cNvPr id="25" name="Text Box 14">
            <a:extLst>
              <a:ext uri="{FF2B5EF4-FFF2-40B4-BE49-F238E27FC236}">
                <a16:creationId xmlns:a16="http://schemas.microsoft.com/office/drawing/2014/main" id="{2BA8230F-FA2C-4D8F-8511-36141C96F4C5}"/>
              </a:ext>
            </a:extLst>
          </p:cNvPr>
          <p:cNvSpPr txBox="1">
            <a:spLocks noChangeArrowheads="1"/>
          </p:cNvSpPr>
          <p:nvPr/>
        </p:nvSpPr>
        <p:spPr bwMode="auto">
          <a:xfrm>
            <a:off x="704850" y="6276930"/>
            <a:ext cx="8569326" cy="26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algn="ctr" defTabSz="914324" eaLnBrk="1" hangingPunct="1">
              <a:defRPr/>
            </a:pPr>
            <a:r>
              <a:rPr lang="ja-JP" altLang="en-US" sz="1800" b="1" dirty="0">
                <a:solidFill>
                  <a:prstClr val="black"/>
                </a:solidFill>
                <a:latin typeface="Meiryo" panose="020B0604030504040204" pitchFamily="34" charset="-128"/>
                <a:ea typeface="Meiryo" panose="020B0604030504040204" pitchFamily="34" charset="-128"/>
              </a:rPr>
              <a:t>車椅子座位、腹臥位、深め側臥位</a:t>
            </a:r>
            <a:r>
              <a:rPr lang="ja-JP" altLang="en-US" sz="1800" dirty="0">
                <a:solidFill>
                  <a:prstClr val="black"/>
                </a:solidFill>
                <a:latin typeface="Meiryo" panose="020B0604030504040204" pitchFamily="34" charset="-128"/>
                <a:ea typeface="Meiryo" panose="020B0604030504040204" pitchFamily="34" charset="-128"/>
              </a:rPr>
              <a:t>で注入を行うと胃食道逆流が予防できます。</a:t>
            </a:r>
          </a:p>
        </p:txBody>
      </p:sp>
      <p:pic>
        <p:nvPicPr>
          <p:cNvPr id="26" name="図 25">
            <a:extLst>
              <a:ext uri="{FF2B5EF4-FFF2-40B4-BE49-F238E27FC236}">
                <a16:creationId xmlns:a16="http://schemas.microsoft.com/office/drawing/2014/main" id="{60DCC1A1-F078-4340-818E-75D041293E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852" y="3749888"/>
            <a:ext cx="2380050" cy="2413787"/>
          </a:xfrm>
          <a:prstGeom prst="rect">
            <a:avLst/>
          </a:prstGeom>
        </p:spPr>
      </p:pic>
      <p:grpSp>
        <p:nvGrpSpPr>
          <p:cNvPr id="27" name="グループ化 26">
            <a:extLst>
              <a:ext uri="{FF2B5EF4-FFF2-40B4-BE49-F238E27FC236}">
                <a16:creationId xmlns:a16="http://schemas.microsoft.com/office/drawing/2014/main" id="{7B0D4A71-D290-4E94-BD25-CF1166B57172}"/>
              </a:ext>
            </a:extLst>
          </p:cNvPr>
          <p:cNvGrpSpPr/>
          <p:nvPr/>
        </p:nvGrpSpPr>
        <p:grpSpPr>
          <a:xfrm>
            <a:off x="6454662" y="3749889"/>
            <a:ext cx="2819514" cy="2401868"/>
            <a:chOff x="5972544" y="3758079"/>
            <a:chExt cx="3136975" cy="2672306"/>
          </a:xfrm>
        </p:grpSpPr>
        <p:pic>
          <p:nvPicPr>
            <p:cNvPr id="28" name="図 27">
              <a:extLst>
                <a:ext uri="{FF2B5EF4-FFF2-40B4-BE49-F238E27FC236}">
                  <a16:creationId xmlns:a16="http://schemas.microsoft.com/office/drawing/2014/main" id="{CA9C162E-A9A8-40EE-A6C2-9E183C7B40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72544" y="3758079"/>
              <a:ext cx="3136975" cy="2672306"/>
            </a:xfrm>
            <a:prstGeom prst="rect">
              <a:avLst/>
            </a:prstGeom>
          </p:spPr>
        </p:pic>
        <p:sp>
          <p:nvSpPr>
            <p:cNvPr id="29" name="円/楕円 1">
              <a:extLst>
                <a:ext uri="{FF2B5EF4-FFF2-40B4-BE49-F238E27FC236}">
                  <a16:creationId xmlns:a16="http://schemas.microsoft.com/office/drawing/2014/main" id="{98E4550D-4691-48E4-96C1-B1EBBD62C1B5}"/>
                </a:ext>
              </a:extLst>
            </p:cNvPr>
            <p:cNvSpPr/>
            <p:nvPr/>
          </p:nvSpPr>
          <p:spPr>
            <a:xfrm rot="16200000">
              <a:off x="6784596" y="3959819"/>
              <a:ext cx="106878" cy="143707"/>
            </a:xfrm>
            <a:prstGeom prst="ellipse">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grpSp>
      <p:pic>
        <p:nvPicPr>
          <p:cNvPr id="30" name="図 29">
            <a:extLst>
              <a:ext uri="{FF2B5EF4-FFF2-40B4-BE49-F238E27FC236}">
                <a16:creationId xmlns:a16="http://schemas.microsoft.com/office/drawing/2014/main" id="{BA91B715-9BB8-4930-884A-1F543B6EF1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53031" y="3749890"/>
            <a:ext cx="2833502" cy="2413787"/>
          </a:xfrm>
          <a:prstGeom prst="rect">
            <a:avLst/>
          </a:prstGeom>
        </p:spPr>
      </p:pic>
      <p:sp>
        <p:nvSpPr>
          <p:cNvPr id="5" name="楕円 4">
            <a:extLst>
              <a:ext uri="{FF2B5EF4-FFF2-40B4-BE49-F238E27FC236}">
                <a16:creationId xmlns:a16="http://schemas.microsoft.com/office/drawing/2014/main" id="{F6EBF104-0948-46E5-81AA-6D9B5744C223}"/>
              </a:ext>
            </a:extLst>
          </p:cNvPr>
          <p:cNvSpPr/>
          <p:nvPr/>
        </p:nvSpPr>
        <p:spPr>
          <a:xfrm>
            <a:off x="1872346" y="5077098"/>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15" name="楕円 14">
            <a:extLst>
              <a:ext uri="{FF2B5EF4-FFF2-40B4-BE49-F238E27FC236}">
                <a16:creationId xmlns:a16="http://schemas.microsoft.com/office/drawing/2014/main" id="{4F51B995-1DB2-49EF-A48E-1552CA70E08D}"/>
              </a:ext>
            </a:extLst>
          </p:cNvPr>
          <p:cNvSpPr/>
          <p:nvPr/>
        </p:nvSpPr>
        <p:spPr>
          <a:xfrm rot="6139655">
            <a:off x="3767694" y="4846092"/>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057738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zh-TW" altLang="en-US" sz="2799" dirty="0"/>
              <a:t>胃食道逆流防止手術 </a:t>
            </a:r>
            <a:r>
              <a:rPr lang="ja-JP" altLang="en-US" sz="2000" dirty="0"/>
              <a:t>（</a:t>
            </a:r>
            <a:r>
              <a:rPr lang="en-US" altLang="zh-TW" sz="2000" dirty="0"/>
              <a:t>Nissen</a:t>
            </a:r>
            <a:r>
              <a:rPr lang="zh-TW" altLang="en-US" sz="2000" dirty="0"/>
              <a:t>噴門形成術</a:t>
            </a:r>
            <a:r>
              <a:rPr lang="ja-JP" altLang="en-US" sz="2000" dirty="0"/>
              <a:t>）</a:t>
            </a:r>
            <a:endParaRPr lang="ja-JP" altLang="en-US" sz="2799" dirty="0"/>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668339" y="1592263"/>
            <a:ext cx="8605837" cy="134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872" indent="-342872"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横隔膜右脚の縫縮</a:t>
            </a:r>
          </a:p>
          <a:p>
            <a:pPr marL="342872" indent="-342872"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食道裂孔・下部食道の固定（食道裂孔ヘルニアの再発防止）</a:t>
            </a:r>
            <a:endParaRPr lang="en-US" altLang="ja-JP" sz="1800" dirty="0">
              <a:solidFill>
                <a:srgbClr val="002060"/>
              </a:solidFill>
              <a:latin typeface="Meiryo" panose="020B0604030504040204" pitchFamily="34" charset="-128"/>
              <a:ea typeface="Meiryo" panose="020B0604030504040204" pitchFamily="34" charset="-128"/>
            </a:endParaRPr>
          </a:p>
          <a:p>
            <a:pPr marL="342872" indent="-342872" algn="just">
              <a:lnSpc>
                <a:spcPct val="110000"/>
              </a:lnSpc>
              <a:spcAft>
                <a:spcPts val="1200"/>
              </a:spcAft>
              <a:buFont typeface="+mj-lt"/>
              <a:buAutoNum type="arabicPeriod"/>
            </a:pPr>
            <a:r>
              <a:rPr lang="ja-JP" altLang="en-US" sz="1800" dirty="0">
                <a:solidFill>
                  <a:srgbClr val="002060"/>
                </a:solidFill>
                <a:latin typeface="Meiryo" panose="020B0604030504040204" pitchFamily="34" charset="-128"/>
                <a:ea typeface="Meiryo" panose="020B0604030504040204" pitchFamily="34" charset="-128"/>
              </a:rPr>
              <a:t>噴門形成（腹部食道の復旧・延長および</a:t>
            </a:r>
            <a:r>
              <a:rPr lang="en-US" altLang="ja-JP" sz="1800" dirty="0">
                <a:solidFill>
                  <a:srgbClr val="002060"/>
                </a:solidFill>
                <a:latin typeface="Meiryo" panose="020B0604030504040204" pitchFamily="34" charset="-128"/>
                <a:ea typeface="Meiryo" panose="020B0604030504040204" pitchFamily="34" charset="-128"/>
              </a:rPr>
              <a:t>His</a:t>
            </a:r>
            <a:r>
              <a:rPr lang="ja-JP" altLang="en-US" sz="1800" dirty="0">
                <a:solidFill>
                  <a:srgbClr val="002060"/>
                </a:solidFill>
                <a:latin typeface="Meiryo" panose="020B0604030504040204" pitchFamily="34" charset="-128"/>
                <a:ea typeface="Meiryo" panose="020B0604030504040204" pitchFamily="34" charset="-128"/>
              </a:rPr>
              <a:t>角の形成）</a:t>
            </a:r>
          </a:p>
        </p:txBody>
      </p:sp>
      <p:pic>
        <p:nvPicPr>
          <p:cNvPr id="7" name="Picture 11">
            <a:extLst>
              <a:ext uri="{FF2B5EF4-FFF2-40B4-BE49-F238E27FC236}">
                <a16:creationId xmlns:a16="http://schemas.microsoft.com/office/drawing/2014/main" id="{7177D732-46DE-4A12-BDCD-89D9B6E2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78" y="3115098"/>
            <a:ext cx="2873439" cy="3409529"/>
          </a:xfrm>
          <a:prstGeom prst="rect">
            <a:avLst/>
          </a:prstGeom>
          <a:noFill/>
          <a:ln w="19050" cmpd="thinThick">
            <a:solidFill>
              <a:srgbClr val="FF860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 Box 22">
            <a:extLst>
              <a:ext uri="{FF2B5EF4-FFF2-40B4-BE49-F238E27FC236}">
                <a16:creationId xmlns:a16="http://schemas.microsoft.com/office/drawing/2014/main" id="{EE267879-5167-4A36-9D96-C3AE15B0C84C}"/>
              </a:ext>
            </a:extLst>
          </p:cNvPr>
          <p:cNvSpPr txBox="1">
            <a:spLocks noChangeArrowheads="1"/>
          </p:cNvSpPr>
          <p:nvPr/>
        </p:nvSpPr>
        <p:spPr bwMode="auto">
          <a:xfrm>
            <a:off x="4736750" y="3214085"/>
            <a:ext cx="408804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algn="just" eaLnBrk="1" hangingPunct="1"/>
            <a:r>
              <a:rPr lang="ja-JP" altLang="en-US" sz="1600" dirty="0">
                <a:latin typeface="Meiryo" panose="020B0604030504040204" pitchFamily="34" charset="-128"/>
                <a:ea typeface="Meiryo" panose="020B0604030504040204" pitchFamily="34" charset="-128"/>
              </a:rPr>
              <a:t>腹部食道に胃を巻き付けることで逆流防止弁の機能が期待できます。</a:t>
            </a:r>
          </a:p>
        </p:txBody>
      </p:sp>
      <p:sp>
        <p:nvSpPr>
          <p:cNvPr id="15" name="Text Box 21">
            <a:extLst>
              <a:ext uri="{FF2B5EF4-FFF2-40B4-BE49-F238E27FC236}">
                <a16:creationId xmlns:a16="http://schemas.microsoft.com/office/drawing/2014/main" id="{589B9C34-E14D-4D59-A021-4AC9806EB3A6}"/>
              </a:ext>
            </a:extLst>
          </p:cNvPr>
          <p:cNvSpPr txBox="1">
            <a:spLocks noChangeArrowheads="1"/>
          </p:cNvSpPr>
          <p:nvPr/>
        </p:nvSpPr>
        <p:spPr bwMode="auto">
          <a:xfrm>
            <a:off x="5484369" y="6328903"/>
            <a:ext cx="728885" cy="238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術前</a:t>
            </a:r>
            <a:r>
              <a:rPr lang="en-US" altLang="ja-JP" sz="1400" dirty="0">
                <a:latin typeface="Meiryo" panose="020B0604030504040204" pitchFamily="34" charset="-128"/>
                <a:ea typeface="Meiryo" panose="020B0604030504040204" pitchFamily="34" charset="-128"/>
              </a:rPr>
              <a:t>】</a:t>
            </a:r>
          </a:p>
        </p:txBody>
      </p:sp>
      <p:grpSp>
        <p:nvGrpSpPr>
          <p:cNvPr id="4" name="グループ化 3">
            <a:extLst>
              <a:ext uri="{FF2B5EF4-FFF2-40B4-BE49-F238E27FC236}">
                <a16:creationId xmlns:a16="http://schemas.microsoft.com/office/drawing/2014/main" id="{03BB74A0-F80F-45FD-B5AF-58335EF19B97}"/>
              </a:ext>
            </a:extLst>
          </p:cNvPr>
          <p:cNvGrpSpPr/>
          <p:nvPr/>
        </p:nvGrpSpPr>
        <p:grpSpPr>
          <a:xfrm>
            <a:off x="4795234" y="3999700"/>
            <a:ext cx="3971083" cy="2378897"/>
            <a:chOff x="4795231" y="3933436"/>
            <a:chExt cx="3971083" cy="2378897"/>
          </a:xfrm>
        </p:grpSpPr>
        <p:grpSp>
          <p:nvGrpSpPr>
            <p:cNvPr id="9" name="Group 20">
              <a:extLst>
                <a:ext uri="{FF2B5EF4-FFF2-40B4-BE49-F238E27FC236}">
                  <a16:creationId xmlns:a16="http://schemas.microsoft.com/office/drawing/2014/main" id="{DB3E79EF-456F-4545-ACBC-13957117D9BA}"/>
                </a:ext>
              </a:extLst>
            </p:cNvPr>
            <p:cNvGrpSpPr>
              <a:grpSpLocks/>
            </p:cNvGrpSpPr>
            <p:nvPr/>
          </p:nvGrpSpPr>
          <p:grpSpPr bwMode="auto">
            <a:xfrm>
              <a:off x="4795231" y="3933436"/>
              <a:ext cx="3971083" cy="2378897"/>
              <a:chOff x="2688" y="2361"/>
              <a:chExt cx="2963" cy="1775"/>
            </a:xfrm>
          </p:grpSpPr>
          <p:pic>
            <p:nvPicPr>
              <p:cNvPr id="10" name="Picture 9">
                <a:extLst>
                  <a:ext uri="{FF2B5EF4-FFF2-40B4-BE49-F238E27FC236}">
                    <a16:creationId xmlns:a16="http://schemas.microsoft.com/office/drawing/2014/main" id="{6916628C-6AB6-4504-AAF8-BB13AAEC81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4" b="91509" l="3955" r="89831">
                            <a14:foregroundMark x1="22599" y1="35849" x2="22599" y2="35849"/>
                            <a14:foregroundMark x1="35970" y1="35849" x2="35970" y2="35849"/>
                            <a14:foregroundMark x1="6591" y1="71384" x2="6591" y2="71384"/>
                            <a14:foregroundMark x1="4281" y1="82075" x2="4520" y2="75157"/>
                            <a14:foregroundMark x1="4256" y1="82813" x2="4281" y2="82075"/>
                            <a14:foregroundMark x1="3955" y1="91509" x2="4162" y2="85520"/>
                            <a14:foregroundMark x1="55779" y1="76415" x2="55932" y2="67610"/>
                            <a14:foregroundMark x1="55556" y1="89308" x2="55779" y2="76415"/>
                            <a14:foregroundMark x1="55932" y1="67610" x2="67043" y2="60692"/>
                            <a14:foregroundMark x1="67043" y1="60692" x2="67232" y2="60377"/>
                            <a14:backgroundMark x1="6215" y1="82075" x2="6215" y2="82075"/>
                            <a14:backgroundMark x1="4143" y1="83648" x2="4143" y2="83648"/>
                            <a14:backgroundMark x1="4520" y1="82704" x2="4896" y2="85220"/>
                            <a14:backgroundMark x1="56874" y1="76415" x2="56874" y2="76415"/>
                          </a14:backgroundRemoval>
                        </a14:imgEffect>
                      </a14:imgLayer>
                    </a14:imgProps>
                  </a:ext>
                  <a:ext uri="{28A0092B-C50C-407E-A947-70E740481C1C}">
                    <a14:useLocalDpi xmlns:a14="http://schemas.microsoft.com/office/drawing/2010/main" val="0"/>
                  </a:ext>
                </a:extLst>
              </a:blip>
              <a:srcRect/>
              <a:stretch>
                <a:fillRect/>
              </a:stretch>
            </p:blipFill>
            <p:spPr bwMode="auto">
              <a:xfrm>
                <a:off x="2688" y="2361"/>
                <a:ext cx="2963" cy="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Line 16">
                <a:extLst>
                  <a:ext uri="{FF2B5EF4-FFF2-40B4-BE49-F238E27FC236}">
                    <a16:creationId xmlns:a16="http://schemas.microsoft.com/office/drawing/2014/main" id="{736C6C39-DA47-4E6A-A6A5-65DB59044684}"/>
                  </a:ext>
                </a:extLst>
              </p:cNvPr>
              <p:cNvSpPr>
                <a:spLocks noChangeShapeType="1"/>
              </p:cNvSpPr>
              <p:nvPr/>
            </p:nvSpPr>
            <p:spPr bwMode="auto">
              <a:xfrm flipH="1" flipV="1">
                <a:off x="3456" y="2736"/>
                <a:ext cx="48" cy="432"/>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2" name="Line 17">
                <a:extLst>
                  <a:ext uri="{FF2B5EF4-FFF2-40B4-BE49-F238E27FC236}">
                    <a16:creationId xmlns:a16="http://schemas.microsoft.com/office/drawing/2014/main" id="{DF7ABEE8-20C2-45E7-9B55-082DD99CF132}"/>
                  </a:ext>
                </a:extLst>
              </p:cNvPr>
              <p:cNvSpPr>
                <a:spLocks noChangeShapeType="1"/>
              </p:cNvSpPr>
              <p:nvPr/>
            </p:nvSpPr>
            <p:spPr bwMode="auto">
              <a:xfrm flipV="1">
                <a:off x="4992" y="3024"/>
                <a:ext cx="288" cy="48"/>
              </a:xfrm>
              <a:prstGeom prst="line">
                <a:avLst/>
              </a:prstGeom>
              <a:noFill/>
              <a:ln w="28575">
                <a:solidFill>
                  <a:srgbClr val="FF0609"/>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3" name="Line 18">
                <a:extLst>
                  <a:ext uri="{FF2B5EF4-FFF2-40B4-BE49-F238E27FC236}">
                    <a16:creationId xmlns:a16="http://schemas.microsoft.com/office/drawing/2014/main" id="{60BC0FA1-0941-4776-8876-3D7A0DFA0DAF}"/>
                  </a:ext>
                </a:extLst>
              </p:cNvPr>
              <p:cNvSpPr>
                <a:spLocks noChangeShapeType="1"/>
              </p:cNvSpPr>
              <p:nvPr/>
            </p:nvSpPr>
            <p:spPr bwMode="auto">
              <a:xfrm flipH="1" flipV="1">
                <a:off x="4800" y="3120"/>
                <a:ext cx="48" cy="288"/>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4" name="Line 19">
                <a:extLst>
                  <a:ext uri="{FF2B5EF4-FFF2-40B4-BE49-F238E27FC236}">
                    <a16:creationId xmlns:a16="http://schemas.microsoft.com/office/drawing/2014/main" id="{7C880308-A7B7-44E7-8340-D54010D2CB32}"/>
                  </a:ext>
                </a:extLst>
              </p:cNvPr>
              <p:cNvSpPr>
                <a:spLocks noChangeShapeType="1"/>
              </p:cNvSpPr>
              <p:nvPr/>
            </p:nvSpPr>
            <p:spPr bwMode="auto">
              <a:xfrm flipV="1">
                <a:off x="5040" y="3120"/>
                <a:ext cx="96" cy="336"/>
              </a:xfrm>
              <a:prstGeom prst="line">
                <a:avLst/>
              </a:prstGeom>
              <a:noFill/>
              <a:ln w="28575">
                <a:solidFill>
                  <a:srgbClr val="FF060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grpSp>
        <p:sp>
          <p:nvSpPr>
            <p:cNvPr id="17" name="Arc 26">
              <a:extLst>
                <a:ext uri="{FF2B5EF4-FFF2-40B4-BE49-F238E27FC236}">
                  <a16:creationId xmlns:a16="http://schemas.microsoft.com/office/drawing/2014/main" id="{CD7377BD-C99D-477D-99B4-18448398C102}"/>
                </a:ext>
              </a:extLst>
            </p:cNvPr>
            <p:cNvSpPr>
              <a:spLocks/>
            </p:cNvSpPr>
            <p:nvPr/>
          </p:nvSpPr>
          <p:spPr bwMode="auto">
            <a:xfrm>
              <a:off x="5985350" y="4468185"/>
              <a:ext cx="192992" cy="203714"/>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905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latin typeface="Meiryo" panose="020B0604030504040204" pitchFamily="34" charset="-128"/>
                <a:ea typeface="Meiryo" panose="020B0604030504040204" pitchFamily="34" charset="-128"/>
              </a:endParaRPr>
            </a:p>
          </p:txBody>
        </p:sp>
        <p:sp>
          <p:nvSpPr>
            <p:cNvPr id="18" name="Text Box 27">
              <a:extLst>
                <a:ext uri="{FF2B5EF4-FFF2-40B4-BE49-F238E27FC236}">
                  <a16:creationId xmlns:a16="http://schemas.microsoft.com/office/drawing/2014/main" id="{E32E0CE4-EA6A-4582-A992-8DE95778BFB6}"/>
                </a:ext>
              </a:extLst>
            </p:cNvPr>
            <p:cNvSpPr txBox="1">
              <a:spLocks noChangeArrowheads="1"/>
            </p:cNvSpPr>
            <p:nvPr/>
          </p:nvSpPr>
          <p:spPr bwMode="auto">
            <a:xfrm>
              <a:off x="6033598" y="4253749"/>
              <a:ext cx="697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600" dirty="0">
                  <a:solidFill>
                    <a:schemeClr val="accent1"/>
                  </a:solidFill>
                  <a:latin typeface="Meiryo" panose="020B0604030504040204" pitchFamily="34" charset="-128"/>
                  <a:ea typeface="Meiryo" panose="020B0604030504040204" pitchFamily="34" charset="-128"/>
                </a:rPr>
                <a:t>His</a:t>
              </a:r>
              <a:r>
                <a:rPr lang="ja-JP" altLang="en-US" sz="1600" dirty="0">
                  <a:solidFill>
                    <a:schemeClr val="accent1"/>
                  </a:solidFill>
                  <a:latin typeface="Meiryo" panose="020B0604030504040204" pitchFamily="34" charset="-128"/>
                  <a:ea typeface="Meiryo" panose="020B0604030504040204" pitchFamily="34" charset="-128"/>
                </a:rPr>
                <a:t>角</a:t>
              </a:r>
            </a:p>
          </p:txBody>
        </p:sp>
      </p:grpSp>
      <p:sp>
        <p:nvSpPr>
          <p:cNvPr id="19" name="Text Box 21">
            <a:extLst>
              <a:ext uri="{FF2B5EF4-FFF2-40B4-BE49-F238E27FC236}">
                <a16:creationId xmlns:a16="http://schemas.microsoft.com/office/drawing/2014/main" id="{1A25C125-CF71-4394-B7C1-6A687C3452CF}"/>
              </a:ext>
            </a:extLst>
          </p:cNvPr>
          <p:cNvSpPr txBox="1">
            <a:spLocks noChangeArrowheads="1"/>
          </p:cNvSpPr>
          <p:nvPr/>
        </p:nvSpPr>
        <p:spPr bwMode="auto">
          <a:xfrm>
            <a:off x="7420360" y="6328903"/>
            <a:ext cx="756232" cy="238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eaLnBrk="1" hangingPunct="1"/>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術後</a:t>
            </a:r>
            <a:r>
              <a:rPr lang="en-US" altLang="ja-JP" sz="1400" dirty="0">
                <a:latin typeface="Meiryo" panose="020B0604030504040204" pitchFamily="34" charset="-128"/>
                <a:ea typeface="Meiryo" panose="020B0604030504040204" pitchFamily="34" charset="-128"/>
              </a:rPr>
              <a:t>】</a:t>
            </a:r>
          </a:p>
        </p:txBody>
      </p:sp>
      <p:sp>
        <p:nvSpPr>
          <p:cNvPr id="21" name="正方形/長方形 2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7835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胃食道逆流防止手術後の注意</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704851" y="1592267"/>
            <a:ext cx="8683827" cy="7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285725" indent="-285725" algn="just">
              <a:lnSpc>
                <a:spcPct val="110000"/>
              </a:lnSpc>
              <a:spcAft>
                <a:spcPts val="1200"/>
              </a:spcAft>
              <a:buFont typeface="Wingdings" panose="05000000000000000000" pitchFamily="2" charset="2"/>
              <a:buChar char="l"/>
            </a:pPr>
            <a:r>
              <a:rPr lang="ja-JP" altLang="en-US" sz="2000" dirty="0">
                <a:solidFill>
                  <a:srgbClr val="002060"/>
                </a:solidFill>
                <a:latin typeface="Meiryo" panose="020B0604030504040204" pitchFamily="34" charset="-128"/>
                <a:ea typeface="Meiryo" panose="020B0604030504040204" pitchFamily="34" charset="-128"/>
              </a:rPr>
              <a:t>胃から食道への逆流が抑制されているため、胃が拡張した時に嘔吐やおくび（ゲップ）をしにくく、不快になることがあります。</a:t>
            </a:r>
          </a:p>
        </p:txBody>
      </p:sp>
      <p:sp>
        <p:nvSpPr>
          <p:cNvPr id="20" name="テキスト ボックス 19">
            <a:extLst>
              <a:ext uri="{FF2B5EF4-FFF2-40B4-BE49-F238E27FC236}">
                <a16:creationId xmlns:a16="http://schemas.microsoft.com/office/drawing/2014/main" id="{B2F12C23-CA3B-4085-9BC1-583338252076}"/>
              </a:ext>
            </a:extLst>
          </p:cNvPr>
          <p:cNvSpPr txBox="1"/>
          <p:nvPr/>
        </p:nvSpPr>
        <p:spPr>
          <a:xfrm>
            <a:off x="1689100" y="2685034"/>
            <a:ext cx="6904936" cy="1542014"/>
          </a:xfrm>
          <a:prstGeom prst="roundRect">
            <a:avLst>
              <a:gd name="adj" fmla="val 20785"/>
            </a:avLst>
          </a:prstGeom>
          <a:solidFill>
            <a:srgbClr val="FFC865"/>
          </a:solidFill>
          <a:ln w="38100">
            <a:solidFill>
              <a:srgbClr val="FF0000"/>
            </a:solidFill>
          </a:ln>
        </p:spPr>
        <p:txBody>
          <a:bodyPr wrap="none" lIns="432000" bIns="0" anchor="ctr" anchorCtr="0">
            <a:noAutofit/>
          </a:bodyPr>
          <a:lstStyle/>
          <a:p>
            <a:pPr marL="444462">
              <a:lnSpc>
                <a:spcPct val="110000"/>
              </a:lnSpc>
              <a:spcBef>
                <a:spcPts val="1800"/>
              </a:spcBef>
              <a:buClr>
                <a:schemeClr val="bg2"/>
              </a:buClr>
              <a:buSzPct val="70000"/>
              <a:defRPr/>
            </a:pPr>
            <a:r>
              <a:rPr lang="ja-JP" altLang="en-US" sz="2401" dirty="0">
                <a:latin typeface="Meiryo" panose="020B0604030504040204" pitchFamily="34" charset="-128"/>
                <a:ea typeface="Meiryo" panose="020B0604030504040204" pitchFamily="34" charset="-128"/>
              </a:rPr>
              <a:t>・注入前の残量チェック</a:t>
            </a:r>
          </a:p>
          <a:p>
            <a:pPr marL="444462">
              <a:lnSpc>
                <a:spcPct val="110000"/>
              </a:lnSpc>
              <a:spcBef>
                <a:spcPct val="20000"/>
              </a:spcBef>
              <a:buClr>
                <a:schemeClr val="bg2"/>
              </a:buClr>
              <a:buSzPct val="70000"/>
              <a:defRPr/>
            </a:pPr>
            <a:r>
              <a:rPr lang="ja-JP" altLang="en-US" sz="2401" dirty="0">
                <a:latin typeface="Meiryo" panose="020B0604030504040204" pitchFamily="34" charset="-128"/>
                <a:ea typeface="Meiryo" panose="020B0604030504040204" pitchFamily="34" charset="-128"/>
              </a:rPr>
              <a:t>・胃内のガス抜き（空気の吸引）</a:t>
            </a:r>
            <a:endParaRPr lang="en-US" altLang="ja-JP" sz="2401" dirty="0">
              <a:latin typeface="Meiryo" panose="020B0604030504040204" pitchFamily="34" charset="-128"/>
              <a:ea typeface="Meiryo" panose="020B0604030504040204" pitchFamily="34" charset="-128"/>
            </a:endParaRPr>
          </a:p>
          <a:p>
            <a:pPr marL="444462">
              <a:lnSpc>
                <a:spcPct val="110000"/>
              </a:lnSpc>
              <a:spcBef>
                <a:spcPct val="20000"/>
              </a:spcBef>
              <a:buClr>
                <a:schemeClr val="bg2"/>
              </a:buClr>
              <a:buSzPct val="70000"/>
              <a:defRPr/>
            </a:pPr>
            <a:r>
              <a:rPr lang="ja-JP" altLang="en-US" sz="2401" dirty="0">
                <a:latin typeface="Meiryo" panose="020B0604030504040204" pitchFamily="34" charset="-128"/>
                <a:ea typeface="Meiryo" panose="020B0604030504040204" pitchFamily="34" charset="-128"/>
              </a:rPr>
              <a:t>・嘔気がでてきたら注入速度を落とす</a:t>
            </a:r>
          </a:p>
        </p:txBody>
      </p:sp>
      <p:sp>
        <p:nvSpPr>
          <p:cNvPr id="3" name="楕円 2">
            <a:extLst>
              <a:ext uri="{FF2B5EF4-FFF2-40B4-BE49-F238E27FC236}">
                <a16:creationId xmlns:a16="http://schemas.microsoft.com/office/drawing/2014/main" id="{0FEC9855-ABA1-4BBD-B2BA-4E41B608032F}"/>
              </a:ext>
            </a:extLst>
          </p:cNvPr>
          <p:cNvSpPr/>
          <p:nvPr/>
        </p:nvSpPr>
        <p:spPr>
          <a:xfrm>
            <a:off x="1112435" y="2915648"/>
            <a:ext cx="1153330" cy="11183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ja-JP" altLang="en-US" sz="2401" b="1" dirty="0">
                <a:latin typeface="メイリオ" panose="020B0604030504040204" pitchFamily="50" charset="-128"/>
                <a:ea typeface="メイリオ" panose="020B0604030504040204" pitchFamily="50" charset="-128"/>
              </a:rPr>
              <a:t>重要</a:t>
            </a:r>
          </a:p>
        </p:txBody>
      </p:sp>
      <p:sp>
        <p:nvSpPr>
          <p:cNvPr id="22" name="テキスト ボックス 4">
            <a:extLst>
              <a:ext uri="{FF2B5EF4-FFF2-40B4-BE49-F238E27FC236}">
                <a16:creationId xmlns:a16="http://schemas.microsoft.com/office/drawing/2014/main" id="{B786CB9C-C070-4685-BFB2-15F31CFE2274}"/>
              </a:ext>
            </a:extLst>
          </p:cNvPr>
          <p:cNvSpPr txBox="1">
            <a:spLocks noChangeArrowheads="1"/>
          </p:cNvSpPr>
          <p:nvPr/>
        </p:nvSpPr>
        <p:spPr bwMode="auto">
          <a:xfrm>
            <a:off x="674344" y="4556798"/>
            <a:ext cx="8934451" cy="55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marL="342872" indent="-342872" algn="just">
              <a:lnSpc>
                <a:spcPct val="110000"/>
              </a:lnSpc>
              <a:spcAft>
                <a:spcPts val="1200"/>
              </a:spcAft>
              <a:buFont typeface="Wingdings" panose="05000000000000000000" pitchFamily="2" charset="2"/>
              <a:buChar char="l"/>
            </a:pPr>
            <a:r>
              <a:rPr lang="ja-JP" altLang="en-US" sz="2000" dirty="0">
                <a:solidFill>
                  <a:srgbClr val="002060"/>
                </a:solidFill>
                <a:latin typeface="Meiryo" panose="020B0604030504040204" pitchFamily="34" charset="-128"/>
                <a:ea typeface="Meiryo" panose="020B0604030504040204" pitchFamily="34" charset="-128"/>
              </a:rPr>
              <a:t>胃が過度に拡張することが多いと、胃食道逆流症の再発につながります。</a:t>
            </a:r>
          </a:p>
        </p:txBody>
      </p:sp>
      <p:sp>
        <p:nvSpPr>
          <p:cNvPr id="24" name="テキスト ボックス 8">
            <a:extLst>
              <a:ext uri="{FF2B5EF4-FFF2-40B4-BE49-F238E27FC236}">
                <a16:creationId xmlns:a16="http://schemas.microsoft.com/office/drawing/2014/main" id="{0B9B901E-04CD-49A3-858E-F1D48857C2D6}"/>
              </a:ext>
            </a:extLst>
          </p:cNvPr>
          <p:cNvSpPr txBox="1">
            <a:spLocks noChangeArrowheads="1"/>
          </p:cNvSpPr>
          <p:nvPr/>
        </p:nvSpPr>
        <p:spPr bwMode="auto">
          <a:xfrm>
            <a:off x="1094132" y="5217100"/>
            <a:ext cx="7726018" cy="1213658"/>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413" algn="just">
              <a:lnSpc>
                <a:spcPct val="125000"/>
              </a:lnSpc>
            </a:pPr>
            <a:r>
              <a:rPr lang="ja-JP" altLang="en-US">
                <a:latin typeface="Meiryo" panose="020B0604030504040204" pitchFamily="34" charset="-128"/>
                <a:ea typeface="Meiryo" panose="020B0604030504040204" pitchFamily="34" charset="-128"/>
              </a:rPr>
              <a:t>逆流</a:t>
            </a:r>
            <a:r>
              <a:rPr lang="ja-JP" altLang="en-US" dirty="0">
                <a:latin typeface="Meiryo" panose="020B0604030504040204" pitchFamily="34" charset="-128"/>
                <a:ea typeface="Meiryo" panose="020B0604030504040204" pitchFamily="34" charset="-128"/>
              </a:rPr>
              <a:t>防止手術を受けていない場合でも、空気嚥下が多いなどの理由から、胃に空気がたまりやすいケースでは、注入前以外でも、胃からの空気の吸引（脱気）が必要な場合があります。</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945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ダンピング症候群</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1333502" y="1538386"/>
            <a:ext cx="7238999" cy="77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a:lnSpc>
                <a:spcPct val="110000"/>
              </a:lnSpc>
              <a:spcAft>
                <a:spcPts val="599"/>
              </a:spcAft>
            </a:pPr>
            <a:r>
              <a:rPr lang="ja-JP" altLang="en-US" sz="2000" dirty="0">
                <a:latin typeface="Meiryo" panose="020B0604030504040204" pitchFamily="34" charset="-128"/>
                <a:ea typeface="Meiryo" panose="020B0604030504040204" pitchFamily="34" charset="-128"/>
              </a:rPr>
              <a:t>経腸栄養（特に空腸チューブでの注入）を行っている</a:t>
            </a:r>
            <a:r>
              <a:rPr lang="ja-JP" altLang="en-US" sz="2000">
                <a:latin typeface="Meiryo" panose="020B0604030504040204" pitchFamily="34" charset="-128"/>
                <a:ea typeface="Meiryo" panose="020B0604030504040204" pitchFamily="34" charset="-128"/>
              </a:rPr>
              <a:t>場合に</a:t>
            </a:r>
            <a:endParaRPr lang="en-US" altLang="ja-JP" sz="2000" dirty="0">
              <a:latin typeface="Meiryo" panose="020B0604030504040204" pitchFamily="34" charset="-128"/>
              <a:ea typeface="Meiryo" panose="020B0604030504040204" pitchFamily="34" charset="-128"/>
            </a:endParaRPr>
          </a:p>
          <a:p>
            <a:pPr algn="just">
              <a:lnSpc>
                <a:spcPct val="110000"/>
              </a:lnSpc>
              <a:spcAft>
                <a:spcPts val="599"/>
              </a:spcAft>
            </a:pPr>
            <a:r>
              <a:rPr lang="ja-JP" altLang="en-US" sz="2000">
                <a:latin typeface="Meiryo" panose="020B0604030504040204" pitchFamily="34" charset="-128"/>
                <a:ea typeface="Meiryo" panose="020B0604030504040204" pitchFamily="34" charset="-128"/>
              </a:rPr>
              <a:t>栄養剤</a:t>
            </a:r>
            <a:r>
              <a:rPr lang="ja-JP" altLang="en-US" sz="2000" dirty="0">
                <a:latin typeface="Meiryo" panose="020B0604030504040204" pitchFamily="34" charset="-128"/>
                <a:ea typeface="Meiryo" panose="020B0604030504040204" pitchFamily="34" charset="-128"/>
              </a:rPr>
              <a:t>が急速に胃腸に送り込まれることが原因で生じる病態</a:t>
            </a:r>
          </a:p>
        </p:txBody>
      </p:sp>
      <p:sp>
        <p:nvSpPr>
          <p:cNvPr id="24" name="テキスト ボックス 8">
            <a:extLst>
              <a:ext uri="{FF2B5EF4-FFF2-40B4-BE49-F238E27FC236}">
                <a16:creationId xmlns:a16="http://schemas.microsoft.com/office/drawing/2014/main" id="{0B9B901E-04CD-49A3-858E-F1D48857C2D6}"/>
              </a:ext>
            </a:extLst>
          </p:cNvPr>
          <p:cNvSpPr txBox="1">
            <a:spLocks noChangeArrowheads="1"/>
          </p:cNvSpPr>
          <p:nvPr/>
        </p:nvSpPr>
        <p:spPr bwMode="auto">
          <a:xfrm>
            <a:off x="1094548" y="2555374"/>
            <a:ext cx="7716907" cy="1747255"/>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119053">
              <a:lnSpc>
                <a:spcPct val="110000"/>
              </a:lnSpc>
              <a:spcAft>
                <a:spcPts val="599"/>
              </a:spcAft>
              <a:defRPr/>
            </a:pPr>
            <a:r>
              <a:rPr lang="ja-JP" altLang="en-US" u="sng" dirty="0">
                <a:solidFill>
                  <a:srgbClr val="000000"/>
                </a:solidFill>
                <a:latin typeface="Meiryo" panose="020B0604030504040204" pitchFamily="34" charset="-128"/>
                <a:ea typeface="Meiryo" panose="020B0604030504040204" pitchFamily="34" charset="-128"/>
                <a:cs typeface="ＭＳ ゴシック" charset="0"/>
              </a:rPr>
              <a:t>早期ダンピング症候群</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病態</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栄養剤が急速に小腸に流れ込むと、浸透圧で体の水分が腸の中に集まり、一時的に血管内の循環血液量が減少します。</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症状</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頻脈</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（動悸）</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低血圧</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（立ちくらみ、めまい、顔面蒼白）</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対応</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頻脈にならない程度に</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注入速度を遅くします。</a:t>
            </a:r>
            <a:endParaRPr lang="en-US" altLang="ja-JP" sz="1600" dirty="0">
              <a:solidFill>
                <a:srgbClr val="000090"/>
              </a:solidFill>
              <a:latin typeface="Meiryo" panose="020B0604030504040204" pitchFamily="34" charset="-128"/>
              <a:ea typeface="Meiryo" panose="020B0604030504040204" pitchFamily="34" charset="-128"/>
              <a:cs typeface="ＭＳ ゴシック" charset="0"/>
            </a:endParaRPr>
          </a:p>
        </p:txBody>
      </p:sp>
      <p:sp>
        <p:nvSpPr>
          <p:cNvPr id="9" name="テキスト ボックス 8">
            <a:extLst>
              <a:ext uri="{FF2B5EF4-FFF2-40B4-BE49-F238E27FC236}">
                <a16:creationId xmlns:a16="http://schemas.microsoft.com/office/drawing/2014/main" id="{6209A37A-47A8-4E45-9D14-4CE28B2946A0}"/>
              </a:ext>
            </a:extLst>
          </p:cNvPr>
          <p:cNvSpPr txBox="1">
            <a:spLocks noChangeArrowheads="1"/>
          </p:cNvSpPr>
          <p:nvPr/>
        </p:nvSpPr>
        <p:spPr bwMode="auto">
          <a:xfrm>
            <a:off x="1094548" y="4539739"/>
            <a:ext cx="7716907" cy="1984886"/>
          </a:xfrm>
          <a:prstGeom prst="rect">
            <a:avLst/>
          </a:prstGeom>
          <a:solidFill>
            <a:srgbClr val="FFEFBD"/>
          </a:solidFill>
          <a:ln w="9525">
            <a:solidFill>
              <a:srgbClr val="FF86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rIns="72000" bIns="0" anchor="ctr" anchorCtr="0">
            <a:noAutofit/>
          </a:bodyPr>
          <a:lstStyle>
            <a:lvl1pPr>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119053">
              <a:lnSpc>
                <a:spcPct val="110000"/>
              </a:lnSpc>
              <a:spcAft>
                <a:spcPts val="599"/>
              </a:spcAft>
              <a:defRPr/>
            </a:pPr>
            <a:r>
              <a:rPr lang="ja-JP" altLang="en-US" u="sng" dirty="0">
                <a:solidFill>
                  <a:srgbClr val="000000"/>
                </a:solidFill>
                <a:latin typeface="Meiryo" panose="020B0604030504040204" pitchFamily="34" charset="-128"/>
                <a:ea typeface="Meiryo" panose="020B0604030504040204" pitchFamily="34" charset="-128"/>
                <a:cs typeface="ＭＳ ゴシック" charset="0"/>
              </a:rPr>
              <a:t>後期ダンピング症候群</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病態</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栄養剤が吸収され血糖が急激に上昇すると、その後インシュリンが過剰に分泌され低血糖を引き起こします。</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症状</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低血糖</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による</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発汗、疲労感、顔面蒼白</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a:t>
            </a:r>
          </a:p>
          <a:p>
            <a:pPr marL="822256" indent="-822256">
              <a:lnSpc>
                <a:spcPct val="110000"/>
              </a:lnSpc>
              <a:spcAft>
                <a:spcPts val="599"/>
              </a:spcAft>
              <a:defRPr/>
            </a:pP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対応</a:t>
            </a:r>
            <a:r>
              <a:rPr lang="en-US" altLang="ja-JP" sz="1600" dirty="0">
                <a:solidFill>
                  <a:srgbClr val="000000"/>
                </a:solidFill>
                <a:latin typeface="Meiryo" panose="020B0604030504040204" pitchFamily="34" charset="-128"/>
                <a:ea typeface="Meiryo" panose="020B0604030504040204" pitchFamily="34" charset="-128"/>
                <a:cs typeface="ＭＳ ゴシック" charset="0"/>
              </a:rPr>
              <a:t>】</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低血糖症状があれば糖水などを注入します。</a:t>
            </a:r>
            <a:r>
              <a:rPr lang="ja-JP" altLang="en-US" sz="1600" dirty="0">
                <a:solidFill>
                  <a:srgbClr val="000090"/>
                </a:solidFill>
                <a:latin typeface="Meiryo" panose="020B0604030504040204" pitchFamily="34" charset="-128"/>
                <a:ea typeface="Meiryo" panose="020B0604030504040204" pitchFamily="34" charset="-128"/>
                <a:cs typeface="ＭＳ ゴシック" charset="0"/>
              </a:rPr>
              <a:t>１回の注入量を減らし</a:t>
            </a:r>
            <a:r>
              <a:rPr lang="ja-JP" altLang="en-US" sz="1600" dirty="0">
                <a:solidFill>
                  <a:srgbClr val="000000"/>
                </a:solidFill>
                <a:latin typeface="Meiryo" panose="020B0604030504040204" pitchFamily="34" charset="-128"/>
                <a:ea typeface="Meiryo" panose="020B0604030504040204" pitchFamily="34" charset="-128"/>
                <a:cs typeface="ＭＳ ゴシック" charset="0"/>
              </a:rPr>
              <a:t>注入回数を増やします（少量頻回注入）</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98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zh-TW" altLang="en-US" sz="2585" dirty="0"/>
              <a:t>腹臥位姿勢保持</a:t>
            </a:r>
            <a:endParaRPr lang="ja-JP" altLang="en-US" sz="2585" dirty="0"/>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908929" y="1487616"/>
            <a:ext cx="4044073" cy="12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844012">
              <a:lnSpc>
                <a:spcPct val="114000"/>
              </a:lnSpc>
              <a:spcBef>
                <a:spcPts val="555"/>
              </a:spcBef>
              <a:buNone/>
              <a:defRPr/>
            </a:pPr>
            <a:r>
              <a:rPr lang="ja-JP" altLang="en-US" sz="2000" b="1" dirty="0">
                <a:solidFill>
                  <a:srgbClr val="000000"/>
                </a:solidFill>
                <a:latin typeface="メイリオ" panose="020B0604030504040204" pitchFamily="50" charset="-128"/>
                <a:ea typeface="メイリオ" panose="020B0604030504040204" pitchFamily="50" charset="-128"/>
              </a:rPr>
              <a:t>＜リラックスできるよう＞</a:t>
            </a:r>
          </a:p>
          <a:p>
            <a:pPr marL="143988" algn="just" defTabSz="844012">
              <a:lnSpc>
                <a:spcPct val="114000"/>
              </a:lnSpc>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股関節、膝関節の屈曲位を保つ</a:t>
            </a:r>
            <a:endParaRPr lang="en-US" altLang="ja-JP" sz="2000" dirty="0">
              <a:solidFill>
                <a:srgbClr val="000000"/>
              </a:solidFill>
              <a:latin typeface="メイリオ" panose="020B0604030504040204" pitchFamily="50" charset="-128"/>
              <a:ea typeface="メイリオ" panose="020B0604030504040204" pitchFamily="50" charset="-128"/>
            </a:endParaRPr>
          </a:p>
          <a:p>
            <a:pPr marL="143988" algn="just" defTabSz="844012">
              <a:lnSpc>
                <a:spcPct val="114000"/>
              </a:lnSpc>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上肢が自由に動けるようにする</a:t>
            </a:r>
          </a:p>
        </p:txBody>
      </p:sp>
      <p:sp>
        <p:nvSpPr>
          <p:cNvPr id="25" name="Text Box 4">
            <a:extLst>
              <a:ext uri="{FF2B5EF4-FFF2-40B4-BE49-F238E27FC236}">
                <a16:creationId xmlns:a16="http://schemas.microsoft.com/office/drawing/2014/main" id="{1F7D2D76-6C26-458E-8BC3-BF75607ECA03}"/>
              </a:ext>
            </a:extLst>
          </p:cNvPr>
          <p:cNvSpPr txBox="1">
            <a:spLocks noChangeArrowheads="1"/>
          </p:cNvSpPr>
          <p:nvPr/>
        </p:nvSpPr>
        <p:spPr bwMode="auto">
          <a:xfrm>
            <a:off x="931982" y="2798205"/>
            <a:ext cx="3416894" cy="171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defTabSz="844012">
              <a:lnSpc>
                <a:spcPct val="114000"/>
              </a:lnSpc>
              <a:spcBef>
                <a:spcPts val="1108"/>
              </a:spcBef>
              <a:buNone/>
              <a:defRPr/>
            </a:pPr>
            <a:r>
              <a:rPr lang="ja-JP" altLang="en-US" sz="2000" b="1" dirty="0">
                <a:solidFill>
                  <a:srgbClr val="FF0000"/>
                </a:solidFill>
                <a:latin typeface="メイリオ" panose="020B0604030504040204" pitchFamily="50" charset="-128"/>
                <a:ea typeface="メイリオ" panose="020B0604030504040204" pitchFamily="50" charset="-128"/>
              </a:rPr>
              <a:t>＜安全が保てるように＞</a:t>
            </a:r>
          </a:p>
          <a:p>
            <a:pPr marL="71995" algn="just" defTabSz="844012">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顔の接する面は狭くする</a:t>
            </a:r>
            <a:endParaRPr lang="en-US" altLang="ja-JP" sz="2000" dirty="0">
              <a:solidFill>
                <a:srgbClr val="000000"/>
              </a:solidFill>
              <a:latin typeface="メイリオ" panose="020B0604030504040204" pitchFamily="50" charset="-128"/>
              <a:ea typeface="メイリオ" panose="020B0604030504040204" pitchFamily="50" charset="-128"/>
            </a:endParaRPr>
          </a:p>
          <a:p>
            <a:pPr marL="71995" algn="just" defTabSz="844012">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横へのずり落ち防止のガード</a:t>
            </a:r>
            <a:endParaRPr lang="en-US" altLang="ja-JP" sz="2000" dirty="0">
              <a:solidFill>
                <a:srgbClr val="000000"/>
              </a:solidFill>
              <a:latin typeface="メイリオ" panose="020B0604030504040204" pitchFamily="50" charset="-128"/>
              <a:ea typeface="メイリオ" panose="020B0604030504040204" pitchFamily="50" charset="-128"/>
            </a:endParaRPr>
          </a:p>
          <a:p>
            <a:pPr marL="71995" algn="just" defTabSz="844012">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ベルト固定</a:t>
            </a:r>
            <a:endParaRPr lang="en-US" altLang="ja-JP" sz="2000" dirty="0">
              <a:solidFill>
                <a:srgbClr val="000000"/>
              </a:solidFill>
              <a:latin typeface="メイリオ" panose="020B0604030504040204" pitchFamily="50" charset="-128"/>
              <a:ea typeface="メイリオ" panose="020B0604030504040204" pitchFamily="50" charset="-128"/>
            </a:endParaRPr>
          </a:p>
          <a:p>
            <a:pPr marL="71995" algn="just" defTabSz="844012">
              <a:spcBef>
                <a:spcPts val="555"/>
              </a:spcBef>
              <a:buNone/>
              <a:defRPr/>
            </a:pPr>
            <a:r>
              <a:rPr lang="ja-JP" altLang="en-US" sz="2000" dirty="0">
                <a:solidFill>
                  <a:srgbClr val="000000"/>
                </a:solidFill>
                <a:latin typeface="メイリオ" panose="020B0604030504040204" pitchFamily="50" charset="-128"/>
                <a:ea typeface="メイリオ" panose="020B0604030504040204" pitchFamily="50" charset="-128"/>
              </a:rPr>
              <a:t>下へのずり落ち防止のための固定</a:t>
            </a:r>
          </a:p>
        </p:txBody>
      </p:sp>
      <p:grpSp>
        <p:nvGrpSpPr>
          <p:cNvPr id="10" name="グループ化 9">
            <a:extLst>
              <a:ext uri="{FF2B5EF4-FFF2-40B4-BE49-F238E27FC236}">
                <a16:creationId xmlns:a16="http://schemas.microsoft.com/office/drawing/2014/main" id="{68A3379D-3AE8-443E-A21A-FD18522D8DDF}"/>
              </a:ext>
            </a:extLst>
          </p:cNvPr>
          <p:cNvGrpSpPr/>
          <p:nvPr/>
        </p:nvGrpSpPr>
        <p:grpSpPr>
          <a:xfrm>
            <a:off x="5557124" y="1679950"/>
            <a:ext cx="3416894" cy="2236511"/>
            <a:chOff x="5740427" y="1592263"/>
            <a:chExt cx="3568675" cy="2335859"/>
          </a:xfrm>
        </p:grpSpPr>
        <p:pic>
          <p:nvPicPr>
            <p:cNvPr id="20" name="Picture 4" descr="学会画像 035編集">
              <a:extLst>
                <a:ext uri="{FF2B5EF4-FFF2-40B4-BE49-F238E27FC236}">
                  <a16:creationId xmlns:a16="http://schemas.microsoft.com/office/drawing/2014/main" id="{A5179CD6-1064-42B7-9B55-BBDE6B7BD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709" r="30444"/>
            <a:stretch>
              <a:fillRect/>
            </a:stretch>
          </p:blipFill>
          <p:spPr bwMode="auto">
            <a:xfrm>
              <a:off x="5740427" y="1592263"/>
              <a:ext cx="3568675" cy="233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13">
              <a:extLst>
                <a:ext uri="{FF2B5EF4-FFF2-40B4-BE49-F238E27FC236}">
                  <a16:creationId xmlns:a16="http://schemas.microsoft.com/office/drawing/2014/main" id="{3BAECFD4-8E9F-44BF-96C2-17C445468EC7}"/>
                </a:ext>
              </a:extLst>
            </p:cNvPr>
            <p:cNvSpPr txBox="1">
              <a:spLocks noChangeArrowheads="1"/>
            </p:cNvSpPr>
            <p:nvPr/>
          </p:nvSpPr>
          <p:spPr bwMode="auto">
            <a:xfrm>
              <a:off x="5794786" y="1689619"/>
              <a:ext cx="1653595" cy="262158"/>
            </a:xfrm>
            <a:prstGeom prst="rect">
              <a:avLst/>
            </a:prstGeom>
            <a:solidFill>
              <a:srgbClr val="FFFFFF"/>
            </a:solidFill>
            <a:ln w="3175">
              <a:solidFill>
                <a:schemeClr val="tx1"/>
              </a:solidFill>
              <a:miter lim="800000"/>
              <a:headEnd/>
              <a:tailEnd/>
            </a:ln>
          </p:spPr>
          <p:txBody>
            <a:bodyPr wrap="square" lIns="0" tIns="33231"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lnSpc>
                  <a:spcPct val="114000"/>
                </a:lnSpc>
                <a:spcBef>
                  <a:spcPts val="555"/>
                </a:spcBef>
                <a:buNone/>
                <a:defRPr/>
              </a:pPr>
              <a:r>
                <a:rPr lang="ja-JP" altLang="en-US" sz="1478" dirty="0">
                  <a:solidFill>
                    <a:srgbClr val="000000"/>
                  </a:solidFill>
                  <a:effectLst>
                    <a:glow rad="50800">
                      <a:prstClr val="white"/>
                    </a:glow>
                  </a:effectLst>
                  <a:latin typeface="メイリオ" panose="020B0604030504040204" pitchFamily="50" charset="-128"/>
                  <a:ea typeface="メイリオ" panose="020B0604030504040204" pitchFamily="50" charset="-128"/>
                </a:rPr>
                <a:t> 腹臥位保持マット</a:t>
              </a:r>
            </a:p>
          </p:txBody>
        </p:sp>
      </p:grpSp>
      <p:grpSp>
        <p:nvGrpSpPr>
          <p:cNvPr id="9" name="グループ化 8">
            <a:extLst>
              <a:ext uri="{FF2B5EF4-FFF2-40B4-BE49-F238E27FC236}">
                <a16:creationId xmlns:a16="http://schemas.microsoft.com/office/drawing/2014/main" id="{DB6B4854-0D43-48EC-B42B-BAE5A97DB661}"/>
              </a:ext>
            </a:extLst>
          </p:cNvPr>
          <p:cNvGrpSpPr/>
          <p:nvPr/>
        </p:nvGrpSpPr>
        <p:grpSpPr>
          <a:xfrm>
            <a:off x="4781872" y="3782515"/>
            <a:ext cx="3416894" cy="2433227"/>
            <a:chOff x="4065428" y="3593337"/>
            <a:chExt cx="3569075" cy="2679867"/>
          </a:xfrm>
        </p:grpSpPr>
        <p:graphicFrame>
          <p:nvGraphicFramePr>
            <p:cNvPr id="21" name="Object 2">
              <a:extLst>
                <a:ext uri="{FF2B5EF4-FFF2-40B4-BE49-F238E27FC236}">
                  <a16:creationId xmlns:a16="http://schemas.microsoft.com/office/drawing/2014/main" id="{5F442C1C-DA4E-4961-8F54-093A875ACDDB}"/>
                </a:ext>
              </a:extLst>
            </p:cNvPr>
            <p:cNvGraphicFramePr>
              <a:graphicFrameLocks noChangeAspect="1"/>
            </p:cNvGraphicFramePr>
            <p:nvPr/>
          </p:nvGraphicFramePr>
          <p:xfrm>
            <a:off x="4065428" y="3593337"/>
            <a:ext cx="3569075" cy="2679867"/>
          </p:xfrm>
          <a:graphic>
            <a:graphicData uri="http://schemas.openxmlformats.org/presentationml/2006/ole">
              <mc:AlternateContent xmlns:mc="http://schemas.openxmlformats.org/markup-compatibility/2006">
                <mc:Choice xmlns:v="urn:schemas-microsoft-com:vml" Requires="v">
                  <p:oleObj spid="_x0000_s14015" name="Image" r:id="rId5" imgW="4850794" imgH="3644444" progId="Photoshop.Image.6">
                    <p:embed/>
                  </p:oleObj>
                </mc:Choice>
                <mc:Fallback>
                  <p:oleObj name="Image" r:id="rId5" imgW="4850794" imgH="3644444" progId="Photoshop.Image.6">
                    <p:embed/>
                    <p:pic>
                      <p:nvPicPr>
                        <p:cNvPr id="21" name="Object 2">
                          <a:extLst>
                            <a:ext uri="{FF2B5EF4-FFF2-40B4-BE49-F238E27FC236}">
                              <a16:creationId xmlns:a16="http://schemas.microsoft.com/office/drawing/2014/main" id="{5F442C1C-DA4E-4961-8F54-093A875AC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5428" y="3593337"/>
                          <a:ext cx="3569075" cy="267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テキスト ボックス 13">
              <a:extLst>
                <a:ext uri="{FF2B5EF4-FFF2-40B4-BE49-F238E27FC236}">
                  <a16:creationId xmlns:a16="http://schemas.microsoft.com/office/drawing/2014/main" id="{BB8827DE-2ECB-48C8-8898-CC20F1C6045A}"/>
                </a:ext>
              </a:extLst>
            </p:cNvPr>
            <p:cNvSpPr txBox="1">
              <a:spLocks noChangeArrowheads="1"/>
            </p:cNvSpPr>
            <p:nvPr/>
          </p:nvSpPr>
          <p:spPr bwMode="auto">
            <a:xfrm>
              <a:off x="4114740" y="5913391"/>
              <a:ext cx="3223504" cy="260126"/>
            </a:xfrm>
            <a:prstGeom prst="rect">
              <a:avLst/>
            </a:prstGeom>
            <a:solidFill>
              <a:srgbClr val="FFFFFF"/>
            </a:solidFill>
            <a:ln w="9525">
              <a:solidFill>
                <a:srgbClr val="000000"/>
              </a:solidFill>
              <a:miter lim="800000"/>
              <a:headEnd/>
              <a:tailEnd/>
            </a:ln>
          </p:spPr>
          <p:txBody>
            <a:bodyPr wrap="square" lIns="0" tIns="33231"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844012">
                <a:lnSpc>
                  <a:spcPct val="114000"/>
                </a:lnSpc>
                <a:spcBef>
                  <a:spcPts val="555"/>
                </a:spcBef>
                <a:buNone/>
                <a:defRPr/>
              </a:pPr>
              <a:r>
                <a:rPr lang="ja-JP" altLang="en-US" sz="1478" dirty="0">
                  <a:solidFill>
                    <a:srgbClr val="000000"/>
                  </a:solidFill>
                  <a:effectLst>
                    <a:glow rad="50800">
                      <a:prstClr val="white"/>
                    </a:glow>
                  </a:effectLst>
                  <a:latin typeface="メイリオ" panose="020B0604030504040204" pitchFamily="50" charset="-128"/>
                  <a:ea typeface="メイリオ" panose="020B0604030504040204" pitchFamily="50" charset="-128"/>
                </a:rPr>
                <a:t> プローンキーパー（バードチェア）</a:t>
              </a:r>
            </a:p>
          </p:txBody>
        </p:sp>
      </p:grpSp>
      <p:sp>
        <p:nvSpPr>
          <p:cNvPr id="36" name="正方形/長方形 35">
            <a:extLst>
              <a:ext uri="{FF2B5EF4-FFF2-40B4-BE49-F238E27FC236}">
                <a16:creationId xmlns:a16="http://schemas.microsoft.com/office/drawing/2014/main" id="{DA036CA4-79AC-4A00-A5C0-578BA232D1FF}"/>
              </a:ext>
            </a:extLst>
          </p:cNvPr>
          <p:cNvSpPr/>
          <p:nvPr/>
        </p:nvSpPr>
        <p:spPr>
          <a:xfrm>
            <a:off x="931982" y="5204672"/>
            <a:ext cx="3416894" cy="1044000"/>
          </a:xfrm>
          <a:prstGeom prst="rect">
            <a:avLst/>
          </a:prstGeom>
          <a:solidFill>
            <a:srgbClr val="FFEFBD"/>
          </a:solidFill>
          <a:ln w="19050">
            <a:solidFill>
              <a:srgbClr val="FF9400"/>
            </a:solidFill>
          </a:ln>
        </p:spPr>
        <p:style>
          <a:lnRef idx="1">
            <a:schemeClr val="accent6"/>
          </a:lnRef>
          <a:fillRef idx="2">
            <a:schemeClr val="accent6"/>
          </a:fillRef>
          <a:effectRef idx="1">
            <a:schemeClr val="accent6"/>
          </a:effectRef>
          <a:fontRef idx="minor">
            <a:schemeClr val="dk1"/>
          </a:fontRef>
        </p:style>
        <p:txBody>
          <a:bodyPr wrap="square" lIns="132924" rIns="132924" bIns="0" anchor="ctr">
            <a:noAutofit/>
          </a:bodyPr>
          <a:lstStyle/>
          <a:p>
            <a:pPr algn="just" defTabSz="844012">
              <a:lnSpc>
                <a:spcPct val="125000"/>
              </a:lnSpc>
              <a:defRPr/>
            </a:pPr>
            <a:r>
              <a:rPr lang="ja-JP" altLang="en-US" sz="2000" dirty="0">
                <a:solidFill>
                  <a:srgbClr val="FF0000"/>
                </a:solidFill>
                <a:latin typeface="メイリオ" panose="020B0604030504040204" pitchFamily="50" charset="-128"/>
                <a:ea typeface="メイリオ" panose="020B0604030504040204" pitchFamily="50" charset="-128"/>
              </a:rPr>
              <a:t>見守りをしっかり行う</a:t>
            </a:r>
            <a:endParaRPr lang="en-US" altLang="ja-JP" sz="2000" dirty="0">
              <a:solidFill>
                <a:srgbClr val="FF0000"/>
              </a:solidFill>
              <a:latin typeface="メイリオ" panose="020B0604030504040204" pitchFamily="50" charset="-128"/>
              <a:ea typeface="メイリオ" panose="020B0604030504040204" pitchFamily="50" charset="-128"/>
            </a:endParaRPr>
          </a:p>
          <a:p>
            <a:pPr algn="just" defTabSz="844012">
              <a:lnSpc>
                <a:spcPct val="125000"/>
              </a:lnSpc>
              <a:defRPr/>
            </a:pPr>
            <a:r>
              <a:rPr lang="ja-JP" altLang="en-US" sz="2000" dirty="0">
                <a:solidFill>
                  <a:srgbClr val="FF0000"/>
                </a:solidFill>
                <a:latin typeface="メイリオ" panose="020B0604030504040204" pitchFamily="50" charset="-128"/>
                <a:ea typeface="メイリオ" panose="020B0604030504040204" pitchFamily="50" charset="-128"/>
              </a:rPr>
              <a:t>リスクのある例はパルスオキシメーターでモニター</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08027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F76D4480-DCA1-0849-8982-CBAFE8A566E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449388"/>
            <a:ext cx="5527643"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下矢印吹き出し 6">
            <a:extLst>
              <a:ext uri="{FF2B5EF4-FFF2-40B4-BE49-F238E27FC236}">
                <a16:creationId xmlns:a16="http://schemas.microsoft.com/office/drawing/2014/main" id="{BEC54C9F-4790-AB48-AA1A-846BDF0A9DC4}"/>
              </a:ext>
            </a:extLst>
          </p:cNvPr>
          <p:cNvSpPr>
            <a:spLocks noChangeArrowheads="1"/>
          </p:cNvSpPr>
          <p:nvPr/>
        </p:nvSpPr>
        <p:spPr bwMode="auto">
          <a:xfrm>
            <a:off x="6172201" y="1407889"/>
            <a:ext cx="2971800" cy="2324988"/>
          </a:xfrm>
          <a:prstGeom prst="downArrowCallout">
            <a:avLst>
              <a:gd name="adj1" fmla="val 27975"/>
              <a:gd name="adj2" fmla="val 40585"/>
              <a:gd name="adj3" fmla="val 12111"/>
              <a:gd name="adj4" fmla="val 77207"/>
            </a:avLst>
          </a:prstGeom>
          <a:solidFill>
            <a:schemeClr val="accent6">
              <a:lumMod val="20000"/>
              <a:lumOff val="80000"/>
            </a:schemeClr>
          </a:solidFill>
          <a:ln>
            <a:noFill/>
          </a:ln>
          <a:effectLst/>
        </p:spPr>
        <p:txBody>
          <a:bodyPr wrap="square" lIns="252001" tIns="0" bIns="0" anchor="ctr" anchorCtr="0">
            <a:noAutofit/>
          </a:bodyPr>
          <a:lstStyle>
            <a:lvl1pPr>
              <a:defRPr kumimoji="1" sz="2400">
                <a:solidFill>
                  <a:schemeClr val="tx1"/>
                </a:solidFill>
                <a:latin typeface="Times" pitchFamily="2" charset="0"/>
                <a:ea typeface="ＭＳ Ｐゴシック" panose="020B0600070205080204" pitchFamily="34" charset="-128"/>
              </a:defRPr>
            </a:lvl1pPr>
            <a:lvl2pPr marL="37931725" indent="-37474525">
              <a:defRPr kumimoji="1" sz="2400">
                <a:solidFill>
                  <a:schemeClr val="tx1"/>
                </a:solidFill>
                <a:latin typeface="Times" pitchFamily="2" charset="0"/>
                <a:ea typeface="ＭＳ Ｐゴシック" panose="020B0600070205080204" pitchFamily="34" charset="-128"/>
              </a:defRPr>
            </a:lvl2pPr>
            <a:lvl3pPr>
              <a:defRPr kumimoji="1" sz="2400">
                <a:solidFill>
                  <a:schemeClr val="tx1"/>
                </a:solidFill>
                <a:latin typeface="Times" pitchFamily="2" charset="0"/>
                <a:ea typeface="ＭＳ Ｐゴシック" panose="020B0600070205080204" pitchFamily="34" charset="-128"/>
              </a:defRPr>
            </a:lvl3pPr>
            <a:lvl4pPr>
              <a:defRPr kumimoji="1" sz="2400">
                <a:solidFill>
                  <a:schemeClr val="tx1"/>
                </a:solidFill>
                <a:latin typeface="Times" pitchFamily="2" charset="0"/>
                <a:ea typeface="ＭＳ Ｐゴシック" panose="020B0600070205080204" pitchFamily="34" charset="-128"/>
              </a:defRPr>
            </a:lvl4pPr>
            <a:lvl5pPr>
              <a:defRPr kumimoji="1" sz="2400">
                <a:solidFill>
                  <a:schemeClr val="tx1"/>
                </a:solidFill>
                <a:latin typeface="Times" pitchFamily="2"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9pPr>
          </a:lstStyle>
          <a:p>
            <a:pPr>
              <a:lnSpc>
                <a:spcPct val="125000"/>
              </a:lnSpc>
            </a:pPr>
            <a:r>
              <a:rPr lang="ja-JP" altLang="en-US" sz="2000" dirty="0">
                <a:solidFill>
                  <a:srgbClr val="002060"/>
                </a:solidFill>
                <a:latin typeface="Meiryo" panose="020B0604030504040204" pitchFamily="34" charset="-128"/>
                <a:ea typeface="Meiryo" panose="020B0604030504040204" pitchFamily="34" charset="-128"/>
              </a:rPr>
              <a:t>＊痩せ　</a:t>
            </a:r>
            <a:endParaRPr lang="en-US" altLang="ja-JP" sz="2000" dirty="0">
              <a:solidFill>
                <a:srgbClr val="002060"/>
              </a:solidFill>
              <a:latin typeface="Meiryo" panose="020B0604030504040204" pitchFamily="34" charset="-128"/>
              <a:ea typeface="Meiryo" panose="020B0604030504040204" pitchFamily="34" charset="-128"/>
            </a:endParaRPr>
          </a:p>
          <a:p>
            <a:pPr>
              <a:lnSpc>
                <a:spcPct val="125000"/>
              </a:lnSpc>
            </a:pPr>
            <a:r>
              <a:rPr lang="ja-JP" altLang="en-US" sz="2000" dirty="0">
                <a:solidFill>
                  <a:srgbClr val="002060"/>
                </a:solidFill>
                <a:latin typeface="Meiryo" panose="020B0604030504040204" pitchFamily="34" charset="-128"/>
                <a:ea typeface="Meiryo" panose="020B0604030504040204" pitchFamily="34" charset="-128"/>
              </a:rPr>
              <a:t>＊長期仰臥位</a:t>
            </a:r>
            <a:endParaRPr lang="en-US" altLang="ja-JP" sz="2000" dirty="0">
              <a:solidFill>
                <a:srgbClr val="002060"/>
              </a:solidFill>
              <a:latin typeface="Meiryo" panose="020B0604030504040204" pitchFamily="34" charset="-128"/>
              <a:ea typeface="Meiryo" panose="020B0604030504040204" pitchFamily="34" charset="-128"/>
            </a:endParaRPr>
          </a:p>
          <a:p>
            <a:pPr>
              <a:lnSpc>
                <a:spcPct val="125000"/>
              </a:lnSpc>
            </a:pPr>
            <a:r>
              <a:rPr lang="ja-JP" altLang="en-US" sz="2000" dirty="0">
                <a:solidFill>
                  <a:srgbClr val="002060"/>
                </a:solidFill>
                <a:latin typeface="Meiryo" panose="020B0604030504040204" pitchFamily="34" charset="-128"/>
                <a:ea typeface="Meiryo" panose="020B0604030504040204" pitchFamily="34" charset="-128"/>
              </a:rPr>
              <a:t>＊脊柱前弯　</a:t>
            </a:r>
            <a:endParaRPr lang="en-US" altLang="ja-JP" sz="2000" dirty="0">
              <a:solidFill>
                <a:srgbClr val="002060"/>
              </a:solidFill>
              <a:latin typeface="Meiryo" panose="020B0604030504040204" pitchFamily="34" charset="-128"/>
              <a:ea typeface="Meiryo" panose="020B0604030504040204" pitchFamily="34" charset="-128"/>
            </a:endParaRPr>
          </a:p>
          <a:p>
            <a:pPr>
              <a:lnSpc>
                <a:spcPct val="125000"/>
              </a:lnSpc>
            </a:pPr>
            <a:r>
              <a:rPr lang="ja-JP" altLang="en-US" sz="2000" dirty="0">
                <a:solidFill>
                  <a:srgbClr val="002060"/>
                </a:solidFill>
                <a:latin typeface="Meiryo" panose="020B0604030504040204" pitchFamily="34" charset="-128"/>
                <a:ea typeface="Meiryo" panose="020B0604030504040204" pitchFamily="34" charset="-128"/>
              </a:rPr>
              <a:t>＊蠕動低下</a:t>
            </a:r>
          </a:p>
        </p:txBody>
      </p:sp>
      <p:sp>
        <p:nvSpPr>
          <p:cNvPr id="3" name="正方形/長方形 2">
            <a:extLst>
              <a:ext uri="{FF2B5EF4-FFF2-40B4-BE49-F238E27FC236}">
                <a16:creationId xmlns:a16="http://schemas.microsoft.com/office/drawing/2014/main" id="{C6EAB804-84C6-40FF-8AB8-88E07BEF7CC4}"/>
              </a:ext>
            </a:extLst>
          </p:cNvPr>
          <p:cNvSpPr/>
          <p:nvPr/>
        </p:nvSpPr>
        <p:spPr>
          <a:xfrm>
            <a:off x="3144823" y="4150898"/>
            <a:ext cx="2870968" cy="233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7A801E94-FB45-224E-A53A-89C68B2DC321}"/>
              </a:ext>
            </a:extLst>
          </p:cNvPr>
          <p:cNvSpPr>
            <a:spLocks noChangeArrowheads="1"/>
          </p:cNvSpPr>
          <p:nvPr/>
        </p:nvSpPr>
        <p:spPr bwMode="auto">
          <a:xfrm>
            <a:off x="3236496" y="5584866"/>
            <a:ext cx="6037680" cy="842538"/>
          </a:xfrm>
          <a:prstGeom prst="rect">
            <a:avLst/>
          </a:prstGeom>
          <a:gradFill rotWithShape="1">
            <a:gsLst>
              <a:gs pos="0">
                <a:srgbClr val="FFFFFF"/>
              </a:gs>
              <a:gs pos="64000">
                <a:srgbClr val="FFFFFF"/>
              </a:gs>
              <a:gs pos="100000">
                <a:srgbClr val="FFFFFF"/>
              </a:gs>
            </a:gsLst>
            <a:lin ang="5400000" scaled="1"/>
          </a:gradFill>
          <a:ln w="19050">
            <a:solidFill>
              <a:srgbClr val="002060"/>
            </a:solidFill>
            <a:miter lim="800000"/>
            <a:headEnd/>
            <a:tailEnd/>
          </a:ln>
          <a:effectLst/>
        </p:spPr>
        <p:txBody>
          <a:bodyPr wrap="square">
            <a:spAutoFit/>
          </a:bodyPr>
          <a:lstStyle>
            <a:lvl1pPr>
              <a:defRPr kumimoji="1" sz="2400">
                <a:solidFill>
                  <a:schemeClr val="tx1"/>
                </a:solidFill>
                <a:latin typeface="Times" pitchFamily="2" charset="0"/>
                <a:ea typeface="ＭＳ Ｐゴシック" panose="020B0600070205080204" pitchFamily="34" charset="-128"/>
              </a:defRPr>
            </a:lvl1pPr>
            <a:lvl2pPr marL="37931725" indent="-37474525">
              <a:defRPr kumimoji="1" sz="2400">
                <a:solidFill>
                  <a:schemeClr val="tx1"/>
                </a:solidFill>
                <a:latin typeface="Times" pitchFamily="2" charset="0"/>
                <a:ea typeface="ＭＳ Ｐゴシック" panose="020B0600070205080204" pitchFamily="34" charset="-128"/>
              </a:defRPr>
            </a:lvl2pPr>
            <a:lvl3pPr>
              <a:defRPr kumimoji="1" sz="2400">
                <a:solidFill>
                  <a:schemeClr val="tx1"/>
                </a:solidFill>
                <a:latin typeface="Times" pitchFamily="2" charset="0"/>
                <a:ea typeface="ＭＳ Ｐゴシック" panose="020B0600070205080204" pitchFamily="34" charset="-128"/>
              </a:defRPr>
            </a:lvl3pPr>
            <a:lvl4pPr>
              <a:defRPr kumimoji="1" sz="2400">
                <a:solidFill>
                  <a:schemeClr val="tx1"/>
                </a:solidFill>
                <a:latin typeface="Times" pitchFamily="2" charset="0"/>
                <a:ea typeface="ＭＳ Ｐゴシック" panose="020B0600070205080204" pitchFamily="34" charset="-128"/>
              </a:defRPr>
            </a:lvl4pPr>
            <a:lvl5pPr>
              <a:defRPr kumimoji="1" sz="2400">
                <a:solidFill>
                  <a:schemeClr val="tx1"/>
                </a:solidFill>
                <a:latin typeface="Times" pitchFamily="2"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9pPr>
          </a:lstStyle>
          <a:p>
            <a:pPr>
              <a:lnSpc>
                <a:spcPct val="125000"/>
              </a:lnSpc>
            </a:pP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対策</a:t>
            </a:r>
            <a:r>
              <a:rPr lang="en-US" altLang="ja-JP" sz="2000" dirty="0">
                <a:solidFill>
                  <a:srgbClr val="000000"/>
                </a:solidFill>
                <a:latin typeface="Meiryo" panose="020B0604030504040204" pitchFamily="34" charset="-128"/>
                <a:ea typeface="Meiryo" panose="020B0604030504040204" pitchFamily="34" charset="-128"/>
              </a:rPr>
              <a:t>】</a:t>
            </a:r>
            <a:r>
              <a:rPr lang="ja-JP" altLang="en-US" sz="2000" dirty="0">
                <a:solidFill>
                  <a:srgbClr val="000000"/>
                </a:solidFill>
                <a:latin typeface="Meiryo" panose="020B0604030504040204" pitchFamily="34" charset="-128"/>
                <a:ea typeface="Meiryo" panose="020B0604030504040204" pitchFamily="34" charset="-128"/>
              </a:rPr>
              <a:t>体重増加　</a:t>
            </a:r>
            <a:r>
              <a:rPr lang="ja-JP" altLang="en-US" sz="2000" b="1" dirty="0">
                <a:solidFill>
                  <a:srgbClr val="000000"/>
                </a:solidFill>
                <a:latin typeface="Meiryo" panose="020B0604030504040204" pitchFamily="34" charset="-128"/>
                <a:ea typeface="Meiryo" panose="020B0604030504040204" pitchFamily="34" charset="-128"/>
              </a:rPr>
              <a:t>腹臥位</a:t>
            </a:r>
            <a:r>
              <a:rPr lang="ja-JP" altLang="en-US" sz="2000" dirty="0">
                <a:solidFill>
                  <a:srgbClr val="000000"/>
                </a:solidFill>
                <a:latin typeface="Meiryo" panose="020B0604030504040204" pitchFamily="34" charset="-128"/>
                <a:ea typeface="Meiryo" panose="020B0604030504040204" pitchFamily="34" charset="-128"/>
              </a:rPr>
              <a:t>　左側臥位</a:t>
            </a:r>
            <a:endParaRPr lang="en-US" altLang="ja-JP" sz="2000" dirty="0">
              <a:solidFill>
                <a:srgbClr val="000000"/>
              </a:solidFill>
              <a:latin typeface="Meiryo" panose="020B0604030504040204" pitchFamily="34" charset="-128"/>
              <a:ea typeface="Meiryo" panose="020B0604030504040204" pitchFamily="34" charset="-128"/>
            </a:endParaRPr>
          </a:p>
          <a:p>
            <a:pPr>
              <a:lnSpc>
                <a:spcPct val="125000"/>
              </a:lnSpc>
            </a:pPr>
            <a:r>
              <a:rPr lang="ja-JP" altLang="en-US" sz="2000" dirty="0">
                <a:solidFill>
                  <a:srgbClr val="000000"/>
                </a:solidFill>
                <a:latin typeface="Meiryo" panose="020B0604030504040204" pitchFamily="34" charset="-128"/>
                <a:ea typeface="Meiryo" panose="020B0604030504040204" pitchFamily="34" charset="-128"/>
              </a:rPr>
              <a:t>　空腸カテーテル栄養（経鼻・経胃瘻）</a:t>
            </a:r>
            <a:endParaRPr lang="en-US" altLang="ja-JP" sz="2000" dirty="0">
              <a:solidFill>
                <a:srgbClr val="00000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FCD0C47-43D3-6F40-BCDC-53F04F6D85D5}"/>
              </a:ext>
            </a:extLst>
          </p:cNvPr>
          <p:cNvSpPr txBox="1">
            <a:spLocks noChangeArrowheads="1"/>
          </p:cNvSpPr>
          <p:nvPr/>
        </p:nvSpPr>
        <p:spPr bwMode="auto">
          <a:xfrm>
            <a:off x="3236496" y="3732877"/>
            <a:ext cx="6037680" cy="1717236"/>
          </a:xfrm>
          <a:prstGeom prst="rect">
            <a:avLst/>
          </a:prstGeom>
          <a:solidFill>
            <a:schemeClr val="accent1">
              <a:lumMod val="20000"/>
              <a:lumOff val="80000"/>
            </a:schemeClr>
          </a:solidFill>
          <a:ln w="9525">
            <a:noFill/>
            <a:miter lim="800000"/>
            <a:headEnd/>
            <a:tailEnd/>
          </a:ln>
          <a:effectLst/>
        </p:spPr>
        <p:txBody>
          <a:bodyPr wrap="square" anchor="ctr" anchorCtr="0">
            <a:noAutofit/>
          </a:bodyPr>
          <a:lstStyle>
            <a:lvl1pPr>
              <a:defRPr kumimoji="1" sz="2400">
                <a:solidFill>
                  <a:schemeClr val="tx1"/>
                </a:solidFill>
                <a:latin typeface="Times" pitchFamily="2" charset="0"/>
                <a:ea typeface="ＭＳ Ｐゴシック" panose="020B0600070205080204" pitchFamily="34" charset="-128"/>
              </a:defRPr>
            </a:lvl1pPr>
            <a:lvl2pPr marL="37931725" indent="-37474525">
              <a:defRPr kumimoji="1" sz="2400">
                <a:solidFill>
                  <a:schemeClr val="tx1"/>
                </a:solidFill>
                <a:latin typeface="Times" pitchFamily="2" charset="0"/>
                <a:ea typeface="ＭＳ Ｐゴシック" panose="020B0600070205080204" pitchFamily="34" charset="-128"/>
              </a:defRPr>
            </a:lvl2pPr>
            <a:lvl3pPr>
              <a:defRPr kumimoji="1" sz="2400">
                <a:solidFill>
                  <a:schemeClr val="tx1"/>
                </a:solidFill>
                <a:latin typeface="Times" pitchFamily="2" charset="0"/>
                <a:ea typeface="ＭＳ Ｐゴシック" panose="020B0600070205080204" pitchFamily="34" charset="-128"/>
              </a:defRPr>
            </a:lvl3pPr>
            <a:lvl4pPr>
              <a:defRPr kumimoji="1" sz="2400">
                <a:solidFill>
                  <a:schemeClr val="tx1"/>
                </a:solidFill>
                <a:latin typeface="Times" pitchFamily="2" charset="0"/>
                <a:ea typeface="ＭＳ Ｐゴシック" panose="020B0600070205080204" pitchFamily="34" charset="-128"/>
              </a:defRPr>
            </a:lvl4pPr>
            <a:lvl5pPr>
              <a:defRPr kumimoji="1" sz="2400">
                <a:solidFill>
                  <a:schemeClr val="tx1"/>
                </a:solidFill>
                <a:latin typeface="Times" pitchFamily="2"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Times" pitchFamily="2" charset="0"/>
                <a:ea typeface="ＭＳ Ｐゴシック" panose="020B0600070205080204" pitchFamily="34" charset="-128"/>
              </a:defRPr>
            </a:lvl9pPr>
          </a:lstStyle>
          <a:p>
            <a:pPr algn="just">
              <a:lnSpc>
                <a:spcPct val="125000"/>
              </a:lnSpc>
            </a:pPr>
            <a:r>
              <a:rPr lang="ja-JP" altLang="en-US" sz="2000" dirty="0">
                <a:solidFill>
                  <a:srgbClr val="002060"/>
                </a:solidFill>
                <a:latin typeface="メイリオ" panose="020B0604030504040204" pitchFamily="50" charset="-128"/>
                <a:ea typeface="メイリオ" panose="020B0604030504040204" pitchFamily="50" charset="-128"/>
              </a:rPr>
              <a:t>十二指腸の水平･上行部</a:t>
            </a:r>
            <a:r>
              <a:rPr lang="en-US" altLang="ja-JP" sz="2000" dirty="0">
                <a:solidFill>
                  <a:srgbClr val="002060"/>
                </a:solidFill>
                <a:latin typeface="メイリオ" panose="020B0604030504040204" pitchFamily="50" charset="-128"/>
                <a:ea typeface="メイリオ" panose="020B0604030504040204" pitchFamily="50" charset="-128"/>
              </a:rPr>
              <a:t>(</a:t>
            </a:r>
            <a:r>
              <a:rPr lang="ja-JP" altLang="en-US" sz="2000" dirty="0">
                <a:solidFill>
                  <a:srgbClr val="002060"/>
                </a:solidFill>
                <a:latin typeface="メイリオ" panose="020B0604030504040204" pitchFamily="50" charset="-128"/>
                <a:ea typeface="メイリオ" panose="020B0604030504040204" pitchFamily="50" charset="-128"/>
              </a:rPr>
              <a:t>第</a:t>
            </a:r>
            <a:r>
              <a:rPr lang="en-US" altLang="ja-JP" sz="2000" dirty="0">
                <a:solidFill>
                  <a:srgbClr val="002060"/>
                </a:solidFill>
                <a:latin typeface="メイリオ" panose="020B0604030504040204" pitchFamily="50" charset="-128"/>
                <a:ea typeface="メイリオ" panose="020B0604030504040204" pitchFamily="50" charset="-128"/>
              </a:rPr>
              <a:t>3</a:t>
            </a:r>
            <a:r>
              <a:rPr lang="ja-JP" altLang="en-US" sz="2000" dirty="0">
                <a:solidFill>
                  <a:srgbClr val="002060"/>
                </a:solidFill>
                <a:latin typeface="メイリオ" panose="020B0604030504040204" pitchFamily="50" charset="-128"/>
                <a:ea typeface="メイリオ" panose="020B0604030504040204" pitchFamily="50" charset="-128"/>
              </a:rPr>
              <a:t>部分</a:t>
            </a:r>
            <a:r>
              <a:rPr lang="en-US" altLang="ja-JP" sz="2000" dirty="0">
                <a:solidFill>
                  <a:srgbClr val="00206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が</a:t>
            </a:r>
            <a:r>
              <a:rPr lang="ja-JP" altLang="en-US" sz="2000" dirty="0">
                <a:solidFill>
                  <a:srgbClr val="008000"/>
                </a:solidFill>
                <a:latin typeface="メイリオ" panose="020B0604030504040204" pitchFamily="50" charset="-128"/>
                <a:ea typeface="メイリオ" panose="020B0604030504040204" pitchFamily="50" charset="-128"/>
              </a:rPr>
              <a:t>大動脈や脊柱</a:t>
            </a:r>
            <a:r>
              <a:rPr lang="ja-JP" altLang="en-US" sz="2000" dirty="0">
                <a:solidFill>
                  <a:srgbClr val="000000"/>
                </a:solidFill>
                <a:latin typeface="メイリオ" panose="020B0604030504040204" pitchFamily="50" charset="-128"/>
                <a:ea typeface="メイリオ" panose="020B0604030504040204" pitchFamily="50" charset="-128"/>
              </a:rPr>
              <a:t>と</a:t>
            </a:r>
            <a:r>
              <a:rPr lang="ja-JP" altLang="en-US" sz="2000" dirty="0">
                <a:solidFill>
                  <a:srgbClr val="008000"/>
                </a:solidFill>
                <a:latin typeface="メイリオ" panose="020B0604030504040204" pitchFamily="50" charset="-128"/>
                <a:ea typeface="メイリオ" panose="020B0604030504040204" pitchFamily="50" charset="-128"/>
              </a:rPr>
              <a:t>上腸間膜動脈、腹壁</a:t>
            </a:r>
            <a:r>
              <a:rPr lang="ja-JP" altLang="en-US" sz="2000" dirty="0">
                <a:solidFill>
                  <a:srgbClr val="000000"/>
                </a:solidFill>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間に</a:t>
            </a:r>
            <a:r>
              <a:rPr lang="ja-JP" altLang="en-US" sz="2000" dirty="0">
                <a:solidFill>
                  <a:srgbClr val="002060"/>
                </a:solidFill>
                <a:latin typeface="メイリオ" panose="020B0604030504040204" pitchFamily="50" charset="-128"/>
                <a:ea typeface="メイリオ" panose="020B0604030504040204" pitchFamily="50" charset="-128"/>
              </a:rPr>
              <a:t>挟まれて通過障害</a:t>
            </a:r>
            <a:r>
              <a:rPr lang="ja-JP" altLang="en-US" sz="2000" dirty="0">
                <a:solidFill>
                  <a:srgbClr val="000000"/>
                </a:solidFill>
                <a:latin typeface="メイリオ" panose="020B0604030504040204" pitchFamily="50" charset="-128"/>
                <a:ea typeface="メイリオ" panose="020B0604030504040204" pitchFamily="50" charset="-128"/>
              </a:rPr>
              <a:t>をおこし（上腸間膜動脈症候群類似の状態）胃拡張（重度な場合はイレウス）や</a:t>
            </a:r>
            <a:r>
              <a:rPr lang="ja-JP" altLang="en-US" sz="2000" b="1" dirty="0">
                <a:solidFill>
                  <a:srgbClr val="FF0000"/>
                </a:solidFill>
                <a:latin typeface="メイリオ" panose="020B0604030504040204" pitchFamily="50" charset="-128"/>
                <a:ea typeface="メイリオ" panose="020B0604030504040204" pitchFamily="50" charset="-128"/>
              </a:rPr>
              <a:t>二次性胃食道逆流症</a:t>
            </a:r>
            <a:r>
              <a:rPr lang="ja-JP" altLang="en-US" sz="2000" dirty="0">
                <a:solidFill>
                  <a:srgbClr val="000000"/>
                </a:solidFill>
                <a:latin typeface="メイリオ" panose="020B0604030504040204" pitchFamily="50" charset="-128"/>
                <a:ea typeface="メイリオ" panose="020B0604030504040204" pitchFamily="50" charset="-128"/>
              </a:rPr>
              <a:t>を</a:t>
            </a:r>
            <a:r>
              <a:rPr lang="ja-JP" altLang="en-US" sz="2000" dirty="0">
                <a:solidFill>
                  <a:srgbClr val="000000"/>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おこす</a:t>
            </a:r>
          </a:p>
        </p:txBody>
      </p:sp>
      <p:sp>
        <p:nvSpPr>
          <p:cNvPr id="4" name="タイトル 3">
            <a:extLst>
              <a:ext uri="{FF2B5EF4-FFF2-40B4-BE49-F238E27FC236}">
                <a16:creationId xmlns:a16="http://schemas.microsoft.com/office/drawing/2014/main" id="{BAF12454-4124-42DC-9B0F-4C30E39B9EFE}"/>
              </a:ext>
            </a:extLst>
          </p:cNvPr>
          <p:cNvSpPr>
            <a:spLocks noGrp="1"/>
          </p:cNvSpPr>
          <p:nvPr>
            <p:ph type="title"/>
          </p:nvPr>
        </p:nvSpPr>
        <p:spPr/>
        <p:txBody>
          <a:bodyPr>
            <a:normAutofit fontScale="90000"/>
          </a:bodyPr>
          <a:lstStyle/>
          <a:p>
            <a:r>
              <a:rPr lang="zh-TW" altLang="en-US" sz="2799" dirty="0"/>
              <a:t>上腸間膜動脈症候群（</a:t>
            </a:r>
            <a:r>
              <a:rPr lang="en-US" altLang="zh-TW" sz="2799" dirty="0"/>
              <a:t>SMA</a:t>
            </a:r>
            <a:r>
              <a:rPr lang="zh-TW" altLang="en-US" sz="2799" dirty="0"/>
              <a:t>症候群）類似状態</a:t>
            </a:r>
            <a:br>
              <a:rPr lang="zh-TW" altLang="en-US" sz="2799" dirty="0"/>
            </a:br>
            <a:r>
              <a:rPr lang="zh-TW" altLang="en-US" sz="2799" dirty="0"/>
              <a:t>→ 十二指腸通過障害</a:t>
            </a:r>
            <a:endParaRPr lang="ja-JP" altLang="en-US" sz="2799" dirty="0"/>
          </a:p>
        </p:txBody>
      </p:sp>
      <p:sp>
        <p:nvSpPr>
          <p:cNvPr id="5" name="テキスト プレースホルダー 4">
            <a:extLst>
              <a:ext uri="{FF2B5EF4-FFF2-40B4-BE49-F238E27FC236}">
                <a16:creationId xmlns:a16="http://schemas.microsoft.com/office/drawing/2014/main" id="{AA82BD7E-C895-489C-A36B-F6C7E86990D0}"/>
              </a:ext>
            </a:extLst>
          </p:cNvPr>
          <p:cNvSpPr>
            <a:spLocks noGrp="1"/>
          </p:cNvSpPr>
          <p:nvPr>
            <p:ph type="body" sz="quarter" idx="10"/>
          </p:nvPr>
        </p:nvSpPr>
        <p:spPr/>
        <p:txBody>
          <a:bodyPr/>
          <a:lstStyle/>
          <a:p>
            <a:r>
              <a:rPr kumimoji="1" lang="ja-JP" altLang="en-US" dirty="0"/>
              <a:t>　</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1382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Line 6"/>
          <p:cNvSpPr>
            <a:spLocks noChangeShapeType="1"/>
          </p:cNvSpPr>
          <p:nvPr/>
        </p:nvSpPr>
        <p:spPr bwMode="auto">
          <a:xfrm flipV="1">
            <a:off x="4993383" y="5696468"/>
            <a:ext cx="454415" cy="371813"/>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a:solidFill>
                <a:srgbClr val="000000"/>
              </a:solidFill>
            </a:endParaRPr>
          </a:p>
        </p:txBody>
      </p:sp>
      <p:sp>
        <p:nvSpPr>
          <p:cNvPr id="1033" name="Text Box 7"/>
          <p:cNvSpPr txBox="1">
            <a:spLocks noChangeArrowheads="1"/>
          </p:cNvSpPr>
          <p:nvPr/>
        </p:nvSpPr>
        <p:spPr bwMode="auto">
          <a:xfrm>
            <a:off x="681040" y="1628961"/>
            <a:ext cx="3549334" cy="830998"/>
          </a:xfrm>
          <a:prstGeom prst="rect">
            <a:avLst/>
          </a:prstGeom>
          <a:solidFill>
            <a:schemeClr val="accent5">
              <a:lumMod val="20000"/>
              <a:lumOff val="80000"/>
            </a:schemeClr>
          </a:solidFill>
          <a:ln w="12700">
            <a:solidFill>
              <a:schemeClr val="accent1"/>
            </a:solidFill>
            <a:miter lim="800000"/>
            <a:headEnd/>
            <a:tailEnd/>
          </a:ln>
        </p:spPr>
        <p:txBody>
          <a:bodyPr wrap="square" lIns="72000" tIns="0" rIns="72000" bIns="0" anchor="ctr" anchorCtr="0">
            <a:noAutofit/>
          </a:bodyPr>
          <a:lstStyle>
            <a:lvl1pPr defTabSz="762000" eaLnBrk="0" hangingPunct="0">
              <a:defRPr kumimoji="1" sz="2400">
                <a:solidFill>
                  <a:schemeClr val="tx1"/>
                </a:solidFill>
                <a:latin typeface="Times" panose="02020603050405020304" pitchFamily="18" charset="0"/>
                <a:ea typeface="Osaka" charset="-128"/>
              </a:defRPr>
            </a:lvl1pPr>
            <a:lvl2pPr marL="742950" indent="-285750" defTabSz="762000" eaLnBrk="0" hangingPunct="0">
              <a:defRPr kumimoji="1" sz="2400">
                <a:solidFill>
                  <a:schemeClr val="tx1"/>
                </a:solidFill>
                <a:latin typeface="Times" panose="02020603050405020304" pitchFamily="18" charset="0"/>
                <a:ea typeface="Osaka" charset="-128"/>
              </a:defRPr>
            </a:lvl2pPr>
            <a:lvl3pPr marL="1143000" indent="-228600" defTabSz="762000" eaLnBrk="0" hangingPunct="0">
              <a:defRPr kumimoji="1" sz="2400">
                <a:solidFill>
                  <a:schemeClr val="tx1"/>
                </a:solidFill>
                <a:latin typeface="Times" panose="02020603050405020304" pitchFamily="18" charset="0"/>
                <a:ea typeface="Osaka" charset="-128"/>
              </a:defRPr>
            </a:lvl3pPr>
            <a:lvl4pPr marL="1600200" indent="-228600" defTabSz="762000" eaLnBrk="0" hangingPunct="0">
              <a:defRPr kumimoji="1" sz="2400">
                <a:solidFill>
                  <a:schemeClr val="tx1"/>
                </a:solidFill>
                <a:latin typeface="Times" panose="02020603050405020304" pitchFamily="18" charset="0"/>
                <a:ea typeface="Osaka" charset="-128"/>
              </a:defRPr>
            </a:lvl4pPr>
            <a:lvl5pPr marL="2057400" indent="-228600" defTabSz="762000" eaLnBrk="0" hangingPunct="0">
              <a:defRPr kumimoji="1" sz="2400">
                <a:solidFill>
                  <a:schemeClr val="tx1"/>
                </a:solidFill>
                <a:latin typeface="Times" panose="02020603050405020304" pitchFamily="18" charset="0"/>
                <a:ea typeface="Osaka" charset="-128"/>
              </a:defRPr>
            </a:lvl5pPr>
            <a:lvl6pPr marL="25146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fontAlgn="base" hangingPunct="1">
              <a:lnSpc>
                <a:spcPct val="125000"/>
              </a:lnSpc>
              <a:spcBef>
                <a:spcPct val="0"/>
              </a:spcBef>
              <a:spcAft>
                <a:spcPct val="0"/>
              </a:spcAft>
            </a:pPr>
            <a:r>
              <a:rPr lang="ja-JP" altLang="en-US" sz="2000" dirty="0">
                <a:solidFill>
                  <a:srgbClr val="000000"/>
                </a:solidFill>
                <a:latin typeface="Meiryo" panose="020B0604030504040204" pitchFamily="34" charset="-128"/>
                <a:ea typeface="Meiryo" panose="020B0604030504040204" pitchFamily="34" charset="-128"/>
              </a:rPr>
              <a:t>痩せ　長期仰臥位</a:t>
            </a:r>
          </a:p>
          <a:p>
            <a:pPr eaLnBrk="1" fontAlgn="base" hangingPunct="1">
              <a:lnSpc>
                <a:spcPct val="125000"/>
              </a:lnSpc>
              <a:spcBef>
                <a:spcPct val="0"/>
              </a:spcBef>
              <a:spcAft>
                <a:spcPct val="0"/>
              </a:spcAft>
            </a:pPr>
            <a:r>
              <a:rPr lang="ja-JP" altLang="en-US" sz="2000" dirty="0">
                <a:solidFill>
                  <a:srgbClr val="000000"/>
                </a:solidFill>
                <a:latin typeface="Meiryo" panose="020B0604030504040204" pitchFamily="34" charset="-128"/>
                <a:ea typeface="Meiryo" panose="020B0604030504040204" pitchFamily="34" charset="-128"/>
              </a:rPr>
              <a:t>脊柱前弯　蠕動低下</a:t>
            </a:r>
            <a:endParaRPr lang="ja-JP" altLang="en-US" sz="2000" b="1" dirty="0">
              <a:solidFill>
                <a:srgbClr val="000000"/>
              </a:solidFill>
              <a:latin typeface="Meiryo" panose="020B0604030504040204" pitchFamily="34" charset="-128"/>
              <a:ea typeface="Meiryo" panose="020B0604030504040204" pitchFamily="34" charset="-128"/>
            </a:endParaRPr>
          </a:p>
        </p:txBody>
      </p:sp>
      <p:sp>
        <p:nvSpPr>
          <p:cNvPr id="1034" name="Text Box 8"/>
          <p:cNvSpPr txBox="1">
            <a:spLocks noChangeArrowheads="1"/>
          </p:cNvSpPr>
          <p:nvPr/>
        </p:nvSpPr>
        <p:spPr bwMode="auto">
          <a:xfrm>
            <a:off x="681038" y="2814544"/>
            <a:ext cx="3544100" cy="738664"/>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72000" tIns="72000" rIns="72000" bIns="0" anchor="ctr" anchorCtr="0">
            <a:noAutofit/>
          </a:bodyPr>
          <a:lstStyle>
            <a:lvl1pPr defTabSz="762000" eaLnBrk="0" hangingPunct="0">
              <a:defRPr kumimoji="1" sz="2400">
                <a:solidFill>
                  <a:schemeClr val="tx1"/>
                </a:solidFill>
                <a:latin typeface="Times" panose="02020603050405020304" pitchFamily="18" charset="0"/>
                <a:ea typeface="Osaka" charset="-128"/>
              </a:defRPr>
            </a:lvl1pPr>
            <a:lvl2pPr marL="742950" indent="-285750" defTabSz="762000" eaLnBrk="0" hangingPunct="0">
              <a:defRPr kumimoji="1" sz="2400">
                <a:solidFill>
                  <a:schemeClr val="tx1"/>
                </a:solidFill>
                <a:latin typeface="Times" panose="02020603050405020304" pitchFamily="18" charset="0"/>
                <a:ea typeface="Osaka" charset="-128"/>
              </a:defRPr>
            </a:lvl2pPr>
            <a:lvl3pPr marL="1143000" indent="-228600" defTabSz="762000" eaLnBrk="0" hangingPunct="0">
              <a:defRPr kumimoji="1" sz="2400">
                <a:solidFill>
                  <a:schemeClr val="tx1"/>
                </a:solidFill>
                <a:latin typeface="Times" panose="02020603050405020304" pitchFamily="18" charset="0"/>
                <a:ea typeface="Osaka" charset="-128"/>
              </a:defRPr>
            </a:lvl3pPr>
            <a:lvl4pPr marL="1600200" indent="-228600" defTabSz="762000" eaLnBrk="0" hangingPunct="0">
              <a:defRPr kumimoji="1" sz="2400">
                <a:solidFill>
                  <a:schemeClr val="tx1"/>
                </a:solidFill>
                <a:latin typeface="Times" panose="02020603050405020304" pitchFamily="18" charset="0"/>
                <a:ea typeface="Osaka" charset="-128"/>
              </a:defRPr>
            </a:lvl4pPr>
            <a:lvl5pPr marL="2057400" indent="-228600" defTabSz="762000" eaLnBrk="0" hangingPunct="0">
              <a:defRPr kumimoji="1" sz="2400">
                <a:solidFill>
                  <a:schemeClr val="tx1"/>
                </a:solidFill>
                <a:latin typeface="Times" panose="02020603050405020304" pitchFamily="18" charset="0"/>
                <a:ea typeface="Osaka" charset="-128"/>
              </a:defRPr>
            </a:lvl5pPr>
            <a:lvl6pPr marL="25146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fontAlgn="base" hangingPunct="1">
              <a:spcBef>
                <a:spcPct val="0"/>
              </a:spcBef>
              <a:spcAft>
                <a:spcPct val="0"/>
              </a:spcAft>
            </a:pPr>
            <a:r>
              <a:rPr lang="ja-JP" altLang="en-US" sz="2401">
                <a:solidFill>
                  <a:srgbClr val="FF0000"/>
                </a:solidFill>
                <a:latin typeface="Meiryo" panose="020B0604030504040204" pitchFamily="34" charset="-128"/>
                <a:ea typeface="Meiryo" panose="020B0604030504040204" pitchFamily="34" charset="-128"/>
              </a:rPr>
              <a:t>十二指腸</a:t>
            </a:r>
            <a:r>
              <a:rPr lang="ja-JP" altLang="en-US" sz="2401" dirty="0">
                <a:solidFill>
                  <a:srgbClr val="FF0000"/>
                </a:solidFill>
                <a:latin typeface="Meiryo" panose="020B0604030504040204" pitchFamily="34" charset="-128"/>
                <a:ea typeface="Meiryo" panose="020B0604030504040204" pitchFamily="34" charset="-128"/>
              </a:rPr>
              <a:t>通過障害</a:t>
            </a:r>
          </a:p>
          <a:p>
            <a:pPr eaLnBrk="1" fontAlgn="base" hangingPunct="1">
              <a:spcBef>
                <a:spcPct val="0"/>
              </a:spcBef>
              <a:spcAft>
                <a:spcPct val="0"/>
              </a:spcAft>
            </a:pPr>
            <a:r>
              <a:rPr lang="en-US" altLang="ja-JP" sz="1800" dirty="0">
                <a:solidFill>
                  <a:srgbClr val="FF0000"/>
                </a:solidFill>
                <a:latin typeface="Meiryo" panose="020B0604030504040204" pitchFamily="34" charset="-128"/>
                <a:ea typeface="Meiryo" panose="020B0604030504040204" pitchFamily="34" charset="-128"/>
              </a:rPr>
              <a:t>(</a:t>
            </a:r>
            <a:r>
              <a:rPr lang="ja-JP" altLang="en-US" sz="1800">
                <a:solidFill>
                  <a:srgbClr val="FF0000"/>
                </a:solidFill>
                <a:latin typeface="Meiryo" panose="020B0604030504040204" pitchFamily="34" charset="-128"/>
                <a:ea typeface="Meiryo" panose="020B0604030504040204" pitchFamily="34" charset="-128"/>
              </a:rPr>
              <a:t>上腸間</a:t>
            </a:r>
            <a:r>
              <a:rPr lang="ja-JP" altLang="en-US" sz="1800" dirty="0">
                <a:solidFill>
                  <a:srgbClr val="FF0000"/>
                </a:solidFill>
                <a:latin typeface="Meiryo" panose="020B0604030504040204" pitchFamily="34" charset="-128"/>
                <a:ea typeface="Meiryo" panose="020B0604030504040204" pitchFamily="34" charset="-128"/>
              </a:rPr>
              <a:t>膜</a:t>
            </a:r>
            <a:r>
              <a:rPr lang="ja-JP" altLang="en-US" sz="1800">
                <a:solidFill>
                  <a:srgbClr val="FF0000"/>
                </a:solidFill>
                <a:latin typeface="Meiryo" panose="020B0604030504040204" pitchFamily="34" charset="-128"/>
                <a:ea typeface="Meiryo" panose="020B0604030504040204" pitchFamily="34" charset="-128"/>
              </a:rPr>
              <a:t>動脈症候群類似</a:t>
            </a:r>
            <a:r>
              <a:rPr lang="ja-JP" altLang="en-US" sz="1800" dirty="0">
                <a:solidFill>
                  <a:srgbClr val="FF0000"/>
                </a:solidFill>
                <a:latin typeface="Meiryo" panose="020B0604030504040204" pitchFamily="34" charset="-128"/>
                <a:ea typeface="Meiryo" panose="020B0604030504040204" pitchFamily="34" charset="-128"/>
              </a:rPr>
              <a:t>状態）</a:t>
            </a:r>
          </a:p>
        </p:txBody>
      </p:sp>
      <p:sp>
        <p:nvSpPr>
          <p:cNvPr id="1035" name="Text Box 9"/>
          <p:cNvSpPr txBox="1">
            <a:spLocks noChangeArrowheads="1"/>
          </p:cNvSpPr>
          <p:nvPr/>
        </p:nvSpPr>
        <p:spPr bwMode="auto">
          <a:xfrm>
            <a:off x="668340" y="3901355"/>
            <a:ext cx="3579265" cy="1554271"/>
          </a:xfrm>
          <a:prstGeom prst="rect">
            <a:avLst/>
          </a:prstGeom>
          <a:solidFill>
            <a:schemeClr val="accent5">
              <a:lumMod val="20000"/>
              <a:lumOff val="80000"/>
            </a:schemeClr>
          </a:solidFill>
          <a:ln>
            <a:noFill/>
          </a:ln>
        </p:spPr>
        <p:txBody>
          <a:bodyPr wrap="none" lIns="179999" tIns="0" rIns="72000" bIns="0" anchor="ctr" anchorCtr="0">
            <a:noAutofit/>
          </a:bodyPr>
          <a:lstStyle>
            <a:lvl1pPr defTabSz="762000" eaLnBrk="0" hangingPunct="0">
              <a:defRPr kumimoji="1" sz="2400">
                <a:solidFill>
                  <a:schemeClr val="tx1"/>
                </a:solidFill>
                <a:latin typeface="Times" panose="02020603050405020304" pitchFamily="18" charset="0"/>
                <a:ea typeface="Osaka" charset="-128"/>
              </a:defRPr>
            </a:lvl1pPr>
            <a:lvl2pPr marL="742950" indent="-285750" defTabSz="762000" eaLnBrk="0" hangingPunct="0">
              <a:defRPr kumimoji="1" sz="2400">
                <a:solidFill>
                  <a:schemeClr val="tx1"/>
                </a:solidFill>
                <a:latin typeface="Times" panose="02020603050405020304" pitchFamily="18" charset="0"/>
                <a:ea typeface="Osaka" charset="-128"/>
              </a:defRPr>
            </a:lvl2pPr>
            <a:lvl3pPr marL="1143000" indent="-228600" defTabSz="762000" eaLnBrk="0" hangingPunct="0">
              <a:defRPr kumimoji="1" sz="2400">
                <a:solidFill>
                  <a:schemeClr val="tx1"/>
                </a:solidFill>
                <a:latin typeface="Times" panose="02020603050405020304" pitchFamily="18" charset="0"/>
                <a:ea typeface="Osaka" charset="-128"/>
              </a:defRPr>
            </a:lvl3pPr>
            <a:lvl4pPr marL="1600200" indent="-228600" defTabSz="762000" eaLnBrk="0" hangingPunct="0">
              <a:defRPr kumimoji="1" sz="2400">
                <a:solidFill>
                  <a:schemeClr val="tx1"/>
                </a:solidFill>
                <a:latin typeface="Times" panose="02020603050405020304" pitchFamily="18" charset="0"/>
                <a:ea typeface="Osaka" charset="-128"/>
              </a:defRPr>
            </a:lvl4pPr>
            <a:lvl5pPr marL="2057400" indent="-228600" defTabSz="762000" eaLnBrk="0" hangingPunct="0">
              <a:defRPr kumimoji="1" sz="2400">
                <a:solidFill>
                  <a:schemeClr val="tx1"/>
                </a:solidFill>
                <a:latin typeface="Times" panose="02020603050405020304" pitchFamily="18" charset="0"/>
                <a:ea typeface="Osaka" charset="-128"/>
              </a:defRPr>
            </a:lvl5pPr>
            <a:lvl6pPr marL="25146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fontAlgn="base" hangingPunct="1">
              <a:lnSpc>
                <a:spcPct val="125000"/>
              </a:lnSpc>
            </a:pPr>
            <a:r>
              <a:rPr lang="ja-JP" altLang="en-US" sz="1800" dirty="0">
                <a:solidFill>
                  <a:srgbClr val="000000"/>
                </a:solidFill>
                <a:latin typeface="Meiryo" panose="020B0604030504040204" pitchFamily="34" charset="-128"/>
                <a:ea typeface="Meiryo" panose="020B0604030504040204" pitchFamily="34" charset="-128"/>
              </a:rPr>
              <a:t>胃残の増加</a:t>
            </a:r>
            <a:endParaRPr lang="en-US" altLang="ja-JP" sz="1800" dirty="0">
              <a:solidFill>
                <a:srgbClr val="000000"/>
              </a:solidFill>
              <a:latin typeface="Meiryo" panose="020B0604030504040204" pitchFamily="34" charset="-128"/>
              <a:ea typeface="Meiryo" panose="020B0604030504040204" pitchFamily="34" charset="-128"/>
            </a:endParaRPr>
          </a:p>
          <a:p>
            <a:pPr eaLnBrk="1" fontAlgn="base" hangingPunct="1">
              <a:lnSpc>
                <a:spcPct val="125000"/>
              </a:lnSpc>
            </a:pPr>
            <a:r>
              <a:rPr lang="ja-JP" altLang="en-US" sz="1800" dirty="0">
                <a:solidFill>
                  <a:srgbClr val="000000"/>
                </a:solidFill>
                <a:latin typeface="Meiryo" panose="020B0604030504040204" pitchFamily="34" charset="-128"/>
                <a:ea typeface="Meiryo" panose="020B0604030504040204" pitchFamily="34" charset="-128"/>
              </a:rPr>
              <a:t>胃瘻部からの液漏れ</a:t>
            </a:r>
            <a:endParaRPr lang="en-US" altLang="ja-JP" sz="1800" dirty="0">
              <a:solidFill>
                <a:srgbClr val="000000"/>
              </a:solidFill>
              <a:latin typeface="Meiryo" panose="020B0604030504040204" pitchFamily="34" charset="-128"/>
              <a:ea typeface="Meiryo" panose="020B0604030504040204" pitchFamily="34" charset="-128"/>
            </a:endParaRPr>
          </a:p>
          <a:p>
            <a:pPr eaLnBrk="1" fontAlgn="base" hangingPunct="1">
              <a:lnSpc>
                <a:spcPct val="125000"/>
              </a:lnSpc>
            </a:pPr>
            <a:r>
              <a:rPr lang="ja-JP" altLang="en-US" sz="1800" dirty="0">
                <a:solidFill>
                  <a:srgbClr val="000000"/>
                </a:solidFill>
                <a:latin typeface="Meiryo" panose="020B0604030504040204" pitchFamily="34" charset="-128"/>
                <a:ea typeface="Meiryo" panose="020B0604030504040204" pitchFamily="34" charset="-128"/>
              </a:rPr>
              <a:t>胃拡張</a:t>
            </a:r>
            <a:r>
              <a:rPr lang="en-US" altLang="ja-JP" sz="1800" dirty="0">
                <a:solidFill>
                  <a:srgbClr val="000000"/>
                </a:solidFill>
                <a:latin typeface="Meiryo" panose="020B0604030504040204" pitchFamily="34" charset="-128"/>
                <a:ea typeface="Meiryo" panose="020B0604030504040204" pitchFamily="34" charset="-128"/>
              </a:rPr>
              <a:t>(</a:t>
            </a:r>
            <a:r>
              <a:rPr lang="ja-JP" altLang="en-US" sz="1800" dirty="0">
                <a:solidFill>
                  <a:srgbClr val="000000"/>
                </a:solidFill>
                <a:latin typeface="Meiryo" panose="020B0604030504040204" pitchFamily="34" charset="-128"/>
                <a:ea typeface="Meiryo" panose="020B0604030504040204" pitchFamily="34" charset="-128"/>
              </a:rPr>
              <a:t>重度ではイレウス</a:t>
            </a:r>
            <a:r>
              <a:rPr lang="en-US" altLang="ja-JP" sz="1800" dirty="0">
                <a:solidFill>
                  <a:srgbClr val="000000"/>
                </a:solidFill>
                <a:latin typeface="Meiryo" panose="020B0604030504040204" pitchFamily="34" charset="-128"/>
                <a:ea typeface="Meiryo" panose="020B0604030504040204" pitchFamily="34" charset="-128"/>
              </a:rPr>
              <a:t>)</a:t>
            </a:r>
            <a:endParaRPr lang="ja-JP" altLang="en-US" sz="1800" dirty="0">
              <a:solidFill>
                <a:srgbClr val="000000"/>
              </a:solidFill>
              <a:latin typeface="Meiryo" panose="020B0604030504040204" pitchFamily="34" charset="-128"/>
              <a:ea typeface="Meiryo" panose="020B0604030504040204" pitchFamily="34" charset="-128"/>
            </a:endParaRPr>
          </a:p>
          <a:p>
            <a:pPr eaLnBrk="1" fontAlgn="base" hangingPunct="1">
              <a:lnSpc>
                <a:spcPct val="125000"/>
              </a:lnSpc>
            </a:pPr>
            <a:r>
              <a:rPr lang="ja-JP" altLang="en-US" sz="1800" dirty="0">
                <a:solidFill>
                  <a:srgbClr val="000000"/>
                </a:solidFill>
                <a:latin typeface="Meiryo" panose="020B0604030504040204" pitchFamily="34" charset="-128"/>
                <a:ea typeface="Meiryo" panose="020B0604030504040204" pitchFamily="34" charset="-128"/>
              </a:rPr>
              <a:t>二次性胃食道逆流症</a:t>
            </a:r>
          </a:p>
        </p:txBody>
      </p:sp>
      <p:sp>
        <p:nvSpPr>
          <p:cNvPr id="1036" name="Line 10"/>
          <p:cNvSpPr>
            <a:spLocks noChangeShapeType="1"/>
          </p:cNvSpPr>
          <p:nvPr/>
        </p:nvSpPr>
        <p:spPr bwMode="auto">
          <a:xfrm>
            <a:off x="2316573" y="2459130"/>
            <a:ext cx="0" cy="3489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a:solidFill>
                <a:srgbClr val="000000"/>
              </a:solidFill>
            </a:endParaRPr>
          </a:p>
        </p:txBody>
      </p:sp>
      <p:sp>
        <p:nvSpPr>
          <p:cNvPr id="1037" name="Line 11"/>
          <p:cNvSpPr>
            <a:spLocks noChangeShapeType="1"/>
          </p:cNvSpPr>
          <p:nvPr/>
        </p:nvSpPr>
        <p:spPr bwMode="auto">
          <a:xfrm>
            <a:off x="2316573" y="3553209"/>
            <a:ext cx="0" cy="34814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a:solidFill>
                <a:srgbClr val="000000"/>
              </a:solidFill>
            </a:endParaRPr>
          </a:p>
        </p:txBody>
      </p:sp>
      <p:grpSp>
        <p:nvGrpSpPr>
          <p:cNvPr id="3" name="グループ化 2">
            <a:extLst>
              <a:ext uri="{FF2B5EF4-FFF2-40B4-BE49-F238E27FC236}">
                <a16:creationId xmlns:a16="http://schemas.microsoft.com/office/drawing/2014/main" id="{7C79C370-84F9-4A0C-B33A-8E3EA45B8D7D}"/>
              </a:ext>
            </a:extLst>
          </p:cNvPr>
          <p:cNvGrpSpPr/>
          <p:nvPr/>
        </p:nvGrpSpPr>
        <p:grpSpPr>
          <a:xfrm>
            <a:off x="4215164" y="1449389"/>
            <a:ext cx="5059012" cy="4879224"/>
            <a:chOff x="3284331" y="827305"/>
            <a:chExt cx="6240670" cy="6018888"/>
          </a:xfrm>
        </p:grpSpPr>
        <p:pic>
          <p:nvPicPr>
            <p:cNvPr id="1028" name="Picture 2"/>
            <p:cNvPicPr>
              <a:picLocks noChangeArrowheads="1"/>
            </p:cNvPicPr>
            <p:nvPr/>
          </p:nvPicPr>
          <p:blipFill rotWithShape="1">
            <a:blip r:embed="rId3" cstate="print">
              <a:extLst>
                <a:ext uri="{28A0092B-C50C-407E-A947-70E740481C1C}">
                  <a14:useLocalDpi xmlns:a14="http://schemas.microsoft.com/office/drawing/2010/main"/>
                </a:ext>
              </a:extLst>
            </a:blip>
            <a:srcRect b="3082"/>
            <a:stretch/>
          </p:blipFill>
          <p:spPr bwMode="auto">
            <a:xfrm>
              <a:off x="4138614" y="827305"/>
              <a:ext cx="5386387" cy="601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0" name="Line 4"/>
            <p:cNvSpPr>
              <a:spLocks noChangeShapeType="1"/>
            </p:cNvSpPr>
            <p:nvPr/>
          </p:nvSpPr>
          <p:spPr bwMode="auto">
            <a:xfrm flipV="1">
              <a:off x="3296638" y="4710469"/>
              <a:ext cx="1518870" cy="1252894"/>
            </a:xfrm>
            <a:prstGeom prst="line">
              <a:avLst/>
            </a:prstGeom>
            <a:noFill/>
            <a:ln w="57150">
              <a:solidFill>
                <a:srgbClr val="FF94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a:solidFill>
                  <a:srgbClr val="000000"/>
                </a:solidFill>
              </a:endParaRPr>
            </a:p>
          </p:txBody>
        </p:sp>
        <p:sp>
          <p:nvSpPr>
            <p:cNvPr id="1031" name="Line 5"/>
            <p:cNvSpPr>
              <a:spLocks noChangeShapeType="1"/>
            </p:cNvSpPr>
            <p:nvPr/>
          </p:nvSpPr>
          <p:spPr bwMode="auto">
            <a:xfrm flipV="1">
              <a:off x="3284331" y="5916389"/>
              <a:ext cx="1731427" cy="716441"/>
            </a:xfrm>
            <a:prstGeom prst="line">
              <a:avLst/>
            </a:prstGeom>
            <a:noFill/>
            <a:ln w="50800">
              <a:solidFill>
                <a:srgbClr val="FF9400"/>
              </a:solidFill>
              <a:round/>
              <a:headEnd/>
              <a:tailEnd type="triangle"/>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a:solidFill>
                  <a:srgbClr val="000000"/>
                </a:solidFill>
              </a:endParaRPr>
            </a:p>
          </p:txBody>
        </p:sp>
        <p:sp>
          <p:nvSpPr>
            <p:cNvPr id="1038" name="Text Box 13"/>
            <p:cNvSpPr txBox="1">
              <a:spLocks noChangeArrowheads="1"/>
            </p:cNvSpPr>
            <p:nvPr/>
          </p:nvSpPr>
          <p:spPr bwMode="auto">
            <a:xfrm>
              <a:off x="7040564" y="1808381"/>
              <a:ext cx="649287" cy="67430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algn="ctr" eaLnBrk="1" fontAlgn="base" hangingPunct="1">
                <a:spcBef>
                  <a:spcPct val="50000"/>
                </a:spcBef>
                <a:spcAft>
                  <a:spcPct val="0"/>
                </a:spcAft>
              </a:pPr>
              <a:r>
                <a:rPr lang="ja-JP" altLang="en-US" sz="3599" dirty="0">
                  <a:solidFill>
                    <a:srgbClr val="FCFF33"/>
                  </a:solidFill>
                </a:rPr>
                <a:t>胃</a:t>
              </a:r>
            </a:p>
          </p:txBody>
        </p:sp>
        <p:sp>
          <p:nvSpPr>
            <p:cNvPr id="1039" name="Text Box 14"/>
            <p:cNvSpPr txBox="1">
              <a:spLocks noChangeArrowheads="1"/>
            </p:cNvSpPr>
            <p:nvPr/>
          </p:nvSpPr>
          <p:spPr bwMode="auto">
            <a:xfrm>
              <a:off x="4253371" y="2072894"/>
              <a:ext cx="433388" cy="1252897"/>
            </a:xfrm>
            <a:prstGeom prst="rect">
              <a:avLst/>
            </a:prstGeom>
            <a:solidFill>
              <a:srgbClr val="FFFFFF"/>
            </a:solidFill>
            <a:ln w="12700">
              <a:solidFill>
                <a:srgbClr val="0070C0"/>
              </a:solidFill>
              <a:miter lim="800000"/>
              <a:headEnd/>
              <a:tailEnd/>
            </a:ln>
          </p:spPr>
          <p:txBody>
            <a:bodyPr vert="eaVert" wrap="none" lIns="36000" tIns="36000" rIns="36000" bIns="36000">
              <a:no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fontAlgn="base" hangingPunct="1">
                <a:spcBef>
                  <a:spcPct val="0"/>
                </a:spcBef>
                <a:spcAft>
                  <a:spcPct val="0"/>
                </a:spcAft>
              </a:pPr>
              <a:r>
                <a:rPr lang="ja-JP" altLang="en-US" sz="1800" dirty="0">
                  <a:solidFill>
                    <a:srgbClr val="000000"/>
                  </a:solidFill>
                  <a:latin typeface="メイリオ" panose="020B0604030504040204" pitchFamily="50" charset="-128"/>
                  <a:ea typeface="メイリオ" panose="020B0604030504040204" pitchFamily="50" charset="-128"/>
                </a:rPr>
                <a:t>十二指腸</a:t>
              </a:r>
            </a:p>
          </p:txBody>
        </p:sp>
        <p:sp>
          <p:nvSpPr>
            <p:cNvPr id="1041" name="Line 16"/>
            <p:cNvSpPr>
              <a:spLocks noChangeShapeType="1"/>
            </p:cNvSpPr>
            <p:nvPr/>
          </p:nvSpPr>
          <p:spPr bwMode="auto">
            <a:xfrm>
              <a:off x="4531254" y="3325790"/>
              <a:ext cx="350309" cy="209789"/>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000">
                <a:solidFill>
                  <a:srgbClr val="000000"/>
                </a:solidFill>
              </a:endParaRPr>
            </a:p>
          </p:txBody>
        </p:sp>
        <mc:AlternateContent xmlns:mc="http://schemas.openxmlformats.org/markup-compatibility/2006" xmlns:p14="http://schemas.microsoft.com/office/powerpoint/2010/main">
          <mc:Choice Requires="p14">
            <p:contentPart p14:bwMode="auto" r:id="rId4">
              <p14:nvContentPartPr>
                <p14:cNvPr id="1026" name="Ink 12"/>
                <p14:cNvContentPartPr>
                  <a14:cpLocks xmlns:a14="http://schemas.microsoft.com/office/drawing/2010/main" noRot="1" noChangeAspect="1" noEditPoints="1" noChangeArrowheads="1" noChangeShapeType="1"/>
                </p14:cNvContentPartPr>
                <p14:nvPr/>
              </p14:nvContentPartPr>
              <p14:xfrm>
                <a:off x="4899025" y="827306"/>
                <a:ext cx="4438650" cy="5527675"/>
              </p14:xfrm>
            </p:contentPart>
          </mc:Choice>
          <mc:Fallback xmlns="">
            <p:pic>
              <p:nvPicPr>
                <p:cNvPr id="1026" name="Ink 12"/>
                <p:cNvPicPr>
                  <a:picLocks noRot="1" noChangeAspect="1" noEditPoints="1" noChangeArrowheads="1" noChangeShapeType="1"/>
                </p:cNvPicPr>
                <p:nvPr/>
              </p:nvPicPr>
              <p:blipFill>
                <a:blip r:embed="rId5"/>
                <a:stretch>
                  <a:fillRect/>
                </a:stretch>
              </p:blipFill>
              <p:spPr>
                <a:xfrm>
                  <a:off x="4863942" y="792225"/>
                  <a:ext cx="4508816" cy="5597837"/>
                </a:xfrm>
                <a:prstGeom prst="rect">
                  <a:avLst/>
                </a:prstGeom>
              </p:spPr>
            </p:pic>
          </mc:Fallback>
        </mc:AlternateContent>
      </p:grpSp>
      <p:sp>
        <p:nvSpPr>
          <p:cNvPr id="4" name="タイトル 3">
            <a:extLst>
              <a:ext uri="{FF2B5EF4-FFF2-40B4-BE49-F238E27FC236}">
                <a16:creationId xmlns:a16="http://schemas.microsoft.com/office/drawing/2014/main" id="{41C3EEAB-DCEA-4BCE-9098-93F5EEAD96F9}"/>
              </a:ext>
            </a:extLst>
          </p:cNvPr>
          <p:cNvSpPr>
            <a:spLocks noGrp="1"/>
          </p:cNvSpPr>
          <p:nvPr>
            <p:ph type="title"/>
          </p:nvPr>
        </p:nvSpPr>
        <p:spPr/>
        <p:txBody>
          <a:bodyPr>
            <a:normAutofit fontScale="90000"/>
          </a:bodyPr>
          <a:lstStyle/>
          <a:p>
            <a:r>
              <a:rPr lang="zh-TW" altLang="en-US" sz="2799" dirty="0"/>
              <a:t>上腸間膜動脈症候群（</a:t>
            </a:r>
            <a:r>
              <a:rPr lang="en-US" altLang="zh-TW" sz="2799" dirty="0"/>
              <a:t>SMA</a:t>
            </a:r>
            <a:r>
              <a:rPr lang="zh-TW" altLang="en-US" sz="2799" dirty="0"/>
              <a:t>症候群）類似状態</a:t>
            </a:r>
            <a:br>
              <a:rPr lang="zh-TW" altLang="en-US" sz="2799" dirty="0"/>
            </a:br>
            <a:r>
              <a:rPr lang="zh-TW" altLang="en-US" sz="2799" dirty="0"/>
              <a:t>→ 十二指腸通過障害</a:t>
            </a:r>
            <a:endParaRPr lang="ja-JP" altLang="en-US" sz="2799" dirty="0"/>
          </a:p>
        </p:txBody>
      </p:sp>
      <p:sp>
        <p:nvSpPr>
          <p:cNvPr id="5" name="テキスト プレースホルダー 4">
            <a:extLst>
              <a:ext uri="{FF2B5EF4-FFF2-40B4-BE49-F238E27FC236}">
                <a16:creationId xmlns:a16="http://schemas.microsoft.com/office/drawing/2014/main" id="{9BEEFA55-9E4C-429F-AC7D-577DFF1DA8E1}"/>
              </a:ext>
            </a:extLst>
          </p:cNvPr>
          <p:cNvSpPr>
            <a:spLocks noGrp="1"/>
          </p:cNvSpPr>
          <p:nvPr>
            <p:ph type="body" sz="quarter" idx="10"/>
          </p:nvPr>
        </p:nvSpPr>
        <p:spPr/>
        <p:txBody>
          <a:bodyPr/>
          <a:lstStyle/>
          <a:p>
            <a:r>
              <a:rPr kumimoji="1" lang="ja-JP" altLang="en-US" dirty="0"/>
              <a:t>　</a:t>
            </a:r>
          </a:p>
        </p:txBody>
      </p:sp>
      <p:sp>
        <p:nvSpPr>
          <p:cNvPr id="1029" name="Rectangle 3"/>
          <p:cNvSpPr>
            <a:spLocks noChangeArrowheads="1"/>
          </p:cNvSpPr>
          <p:nvPr/>
        </p:nvSpPr>
        <p:spPr bwMode="auto">
          <a:xfrm>
            <a:off x="2119660" y="5612943"/>
            <a:ext cx="2295931" cy="366768"/>
          </a:xfrm>
          <a:prstGeom prst="rect">
            <a:avLst/>
          </a:prstGeom>
          <a:solidFill>
            <a:schemeClr val="bg1"/>
          </a:solidFill>
          <a:ln w="12700">
            <a:solidFill>
              <a:srgbClr val="FF9400"/>
            </a:solidFill>
            <a:miter lim="800000"/>
            <a:headEnd/>
            <a:tailEnd/>
          </a:ln>
        </p:spPr>
        <p:txBody>
          <a:bodyPr wrap="square" lIns="72000" tIns="72000" rIns="72000" bIns="0" anchor="ctr" anchorCtr="0">
            <a:noAutofit/>
          </a:bodyPr>
          <a:lstStyle>
            <a:lvl1pPr defTabSz="762000" eaLnBrk="0" hangingPunct="0">
              <a:defRPr kumimoji="1" sz="2400">
                <a:solidFill>
                  <a:schemeClr val="tx1"/>
                </a:solidFill>
                <a:latin typeface="Times" panose="02020603050405020304" pitchFamily="18" charset="0"/>
                <a:ea typeface="Osaka" charset="-128"/>
              </a:defRPr>
            </a:lvl1pPr>
            <a:lvl2pPr marL="742950" indent="-285750" defTabSz="762000" eaLnBrk="0" hangingPunct="0">
              <a:defRPr kumimoji="1" sz="2400">
                <a:solidFill>
                  <a:schemeClr val="tx1"/>
                </a:solidFill>
                <a:latin typeface="Times" panose="02020603050405020304" pitchFamily="18" charset="0"/>
                <a:ea typeface="Osaka" charset="-128"/>
              </a:defRPr>
            </a:lvl2pPr>
            <a:lvl3pPr marL="1143000" indent="-228600" defTabSz="762000" eaLnBrk="0" hangingPunct="0">
              <a:defRPr kumimoji="1" sz="2400">
                <a:solidFill>
                  <a:schemeClr val="tx1"/>
                </a:solidFill>
                <a:latin typeface="Times" panose="02020603050405020304" pitchFamily="18" charset="0"/>
                <a:ea typeface="Osaka" charset="-128"/>
              </a:defRPr>
            </a:lvl3pPr>
            <a:lvl4pPr marL="1600200" indent="-228600" defTabSz="762000" eaLnBrk="0" hangingPunct="0">
              <a:defRPr kumimoji="1" sz="2400">
                <a:solidFill>
                  <a:schemeClr val="tx1"/>
                </a:solidFill>
                <a:latin typeface="Times" panose="02020603050405020304" pitchFamily="18" charset="0"/>
                <a:ea typeface="Osaka" charset="-128"/>
              </a:defRPr>
            </a:lvl4pPr>
            <a:lvl5pPr marL="2057400" indent="-228600" defTabSz="762000" eaLnBrk="0" hangingPunct="0">
              <a:defRPr kumimoji="1" sz="2400">
                <a:solidFill>
                  <a:schemeClr val="tx1"/>
                </a:solidFill>
                <a:latin typeface="Times" panose="02020603050405020304" pitchFamily="18" charset="0"/>
                <a:ea typeface="Osaka" charset="-128"/>
              </a:defRPr>
            </a:lvl5pPr>
            <a:lvl6pPr marL="25146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algn="ctr" eaLnBrk="1" fontAlgn="base" hangingPunct="1">
              <a:spcBef>
                <a:spcPct val="0"/>
              </a:spcBef>
              <a:spcAft>
                <a:spcPct val="0"/>
              </a:spcAft>
            </a:pPr>
            <a:r>
              <a:rPr lang="ja-JP" altLang="en-US" sz="1800" dirty="0">
                <a:solidFill>
                  <a:srgbClr val="000000"/>
                </a:solidFill>
                <a:latin typeface="Meiryo" panose="020B0604030504040204" pitchFamily="34" charset="-128"/>
                <a:ea typeface="Meiryo" panose="020B0604030504040204" pitchFamily="34" charset="-128"/>
              </a:rPr>
              <a:t>下行部の拡張</a:t>
            </a:r>
            <a:endParaRPr lang="ja-JP" altLang="en-US" sz="1800" b="1" dirty="0">
              <a:solidFill>
                <a:srgbClr val="000000"/>
              </a:solidFill>
              <a:latin typeface="Meiryo" panose="020B0604030504040204" pitchFamily="34" charset="-128"/>
              <a:ea typeface="Meiryo" panose="020B0604030504040204" pitchFamily="34" charset="-128"/>
            </a:endParaRPr>
          </a:p>
        </p:txBody>
      </p:sp>
      <p:sp>
        <p:nvSpPr>
          <p:cNvPr id="18" name="Rectangle 3"/>
          <p:cNvSpPr>
            <a:spLocks noChangeArrowheads="1"/>
          </p:cNvSpPr>
          <p:nvPr/>
        </p:nvSpPr>
        <p:spPr bwMode="auto">
          <a:xfrm>
            <a:off x="2119659" y="6137028"/>
            <a:ext cx="2617081" cy="366768"/>
          </a:xfrm>
          <a:prstGeom prst="rect">
            <a:avLst/>
          </a:prstGeom>
          <a:solidFill>
            <a:schemeClr val="bg1"/>
          </a:solidFill>
          <a:ln w="12700">
            <a:solidFill>
              <a:srgbClr val="FF9400"/>
            </a:solidFill>
            <a:miter lim="800000"/>
            <a:headEnd/>
            <a:tailEnd/>
          </a:ln>
        </p:spPr>
        <p:txBody>
          <a:bodyPr wrap="square" lIns="72000" tIns="72000" rIns="72000" bIns="0" anchor="ctr" anchorCtr="0">
            <a:noAutofit/>
          </a:bodyPr>
          <a:lstStyle>
            <a:lvl1pPr defTabSz="762000" eaLnBrk="0" hangingPunct="0">
              <a:defRPr kumimoji="1" sz="2400">
                <a:solidFill>
                  <a:schemeClr val="tx1"/>
                </a:solidFill>
                <a:latin typeface="Times" panose="02020603050405020304" pitchFamily="18" charset="0"/>
                <a:ea typeface="Osaka" charset="-128"/>
              </a:defRPr>
            </a:lvl1pPr>
            <a:lvl2pPr marL="742950" indent="-285750" defTabSz="762000" eaLnBrk="0" hangingPunct="0">
              <a:defRPr kumimoji="1" sz="2400">
                <a:solidFill>
                  <a:schemeClr val="tx1"/>
                </a:solidFill>
                <a:latin typeface="Times" panose="02020603050405020304" pitchFamily="18" charset="0"/>
                <a:ea typeface="Osaka" charset="-128"/>
              </a:defRPr>
            </a:lvl2pPr>
            <a:lvl3pPr marL="1143000" indent="-228600" defTabSz="762000" eaLnBrk="0" hangingPunct="0">
              <a:defRPr kumimoji="1" sz="2400">
                <a:solidFill>
                  <a:schemeClr val="tx1"/>
                </a:solidFill>
                <a:latin typeface="Times" panose="02020603050405020304" pitchFamily="18" charset="0"/>
                <a:ea typeface="Osaka" charset="-128"/>
              </a:defRPr>
            </a:lvl3pPr>
            <a:lvl4pPr marL="1600200" indent="-228600" defTabSz="762000" eaLnBrk="0" hangingPunct="0">
              <a:defRPr kumimoji="1" sz="2400">
                <a:solidFill>
                  <a:schemeClr val="tx1"/>
                </a:solidFill>
                <a:latin typeface="Times" panose="02020603050405020304" pitchFamily="18" charset="0"/>
                <a:ea typeface="Osaka" charset="-128"/>
              </a:defRPr>
            </a:lvl4pPr>
            <a:lvl5pPr marL="2057400" indent="-228600" defTabSz="762000" eaLnBrk="0" hangingPunct="0">
              <a:defRPr kumimoji="1" sz="2400">
                <a:solidFill>
                  <a:schemeClr val="tx1"/>
                </a:solidFill>
                <a:latin typeface="Times" panose="02020603050405020304" pitchFamily="18" charset="0"/>
                <a:ea typeface="Osaka" charset="-128"/>
              </a:defRPr>
            </a:lvl5pPr>
            <a:lvl6pPr marL="25146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defTabSz="7620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algn="ctr" eaLnBrk="1" fontAlgn="base" hangingPunct="1">
              <a:spcBef>
                <a:spcPct val="0"/>
              </a:spcBef>
              <a:spcAft>
                <a:spcPct val="0"/>
              </a:spcAft>
            </a:pPr>
            <a:r>
              <a:rPr lang="ja-JP" altLang="en-US" sz="1800" dirty="0">
                <a:solidFill>
                  <a:srgbClr val="000000"/>
                </a:solidFill>
                <a:latin typeface="Meiryo" panose="020B0604030504040204" pitchFamily="34" charset="-128"/>
                <a:ea typeface="Meiryo" panose="020B0604030504040204" pitchFamily="34" charset="-128"/>
              </a:rPr>
              <a:t>上行部起始部での停滞</a:t>
            </a:r>
          </a:p>
        </p:txBody>
      </p:sp>
      <p:sp>
        <p:nvSpPr>
          <p:cNvPr id="20" name="正方形/長方形 1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9061191"/>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注入中の喘鳴増強の原因と対応</a:t>
            </a: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632735" y="1537190"/>
            <a:ext cx="5231352" cy="498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nSpc>
                <a:spcPct val="114000"/>
              </a:lnSpc>
              <a:spcAft>
                <a:spcPts val="599"/>
              </a:spcAft>
            </a:pPr>
            <a:r>
              <a:rPr lang="ja-JP" altLang="en-US" b="1" dirty="0">
                <a:solidFill>
                  <a:srgbClr val="002060"/>
                </a:solidFill>
                <a:latin typeface="Meiryo" panose="020B0604030504040204" pitchFamily="34" charset="-128"/>
                <a:ea typeface="Meiryo" panose="020B0604030504040204" pitchFamily="34" charset="-128"/>
              </a:rPr>
              <a:t>①注入の刺激により分泌増加した唾液の</a:t>
            </a:r>
            <a:br>
              <a:rPr lang="en-US" altLang="ja-JP" b="1" dirty="0">
                <a:solidFill>
                  <a:srgbClr val="002060"/>
                </a:solidFill>
                <a:latin typeface="Meiryo" panose="020B0604030504040204" pitchFamily="34" charset="-128"/>
                <a:ea typeface="Meiryo" panose="020B0604030504040204" pitchFamily="34" charset="-128"/>
              </a:rPr>
            </a:br>
            <a:r>
              <a:rPr lang="ja-JP" altLang="en-US" b="1" dirty="0">
                <a:solidFill>
                  <a:srgbClr val="002060"/>
                </a:solidFill>
                <a:latin typeface="Meiryo" panose="020B0604030504040204" pitchFamily="34" charset="-128"/>
                <a:ea typeface="Meiryo" panose="020B0604030504040204" pitchFamily="34" charset="-128"/>
              </a:rPr>
              <a:t>　咽頭貯留による喘鳴</a:t>
            </a:r>
          </a:p>
          <a:p>
            <a:pPr marL="450812" indent="-185722">
              <a:lnSpc>
                <a:spcPct val="114000"/>
              </a:lnSpc>
              <a:spcAft>
                <a:spcPts val="599"/>
              </a:spcAft>
            </a:pPr>
            <a:r>
              <a:rPr lang="ja-JP" altLang="en-US" spc="-69" dirty="0">
                <a:latin typeface="Meiryo" panose="020B0604030504040204" pitchFamily="34" charset="-128"/>
                <a:ea typeface="Meiryo" panose="020B0604030504040204" pitchFamily="34" charset="-128"/>
              </a:rPr>
              <a:t>→上体をあまり挙上せずに</a:t>
            </a:r>
            <a:r>
              <a:rPr lang="ja-JP" altLang="en-US" b="1" spc="-69" dirty="0">
                <a:latin typeface="Meiryo" panose="020B0604030504040204" pitchFamily="34" charset="-128"/>
                <a:ea typeface="Meiryo" panose="020B0604030504040204" pitchFamily="34" charset="-128"/>
              </a:rPr>
              <a:t>深い側臥位</a:t>
            </a:r>
            <a:r>
              <a:rPr lang="ja-JP" altLang="en-US" spc="-69" dirty="0">
                <a:latin typeface="Meiryo" panose="020B0604030504040204" pitchFamily="34" charset="-128"/>
                <a:ea typeface="Meiryo" panose="020B0604030504040204" pitchFamily="34" charset="-128"/>
              </a:rPr>
              <a:t>にします。</a:t>
            </a:r>
            <a:endParaRPr lang="en-US" altLang="ja-JP" spc="-69" dirty="0">
              <a:latin typeface="Meiryo" panose="020B0604030504040204" pitchFamily="34" charset="-128"/>
              <a:ea typeface="Meiryo" panose="020B0604030504040204" pitchFamily="34" charset="-128"/>
            </a:endParaRPr>
          </a:p>
          <a:p>
            <a:pPr marL="450812" indent="-185722">
              <a:lnSpc>
                <a:spcPct val="114000"/>
              </a:lnSpc>
              <a:spcAft>
                <a:spcPts val="599"/>
              </a:spcAft>
            </a:pPr>
            <a:endParaRPr lang="ja-JP" altLang="en-US" spc="-69" dirty="0">
              <a:latin typeface="Meiryo" panose="020B0604030504040204" pitchFamily="34" charset="-128"/>
              <a:ea typeface="Meiryo" panose="020B0604030504040204" pitchFamily="34" charset="-128"/>
            </a:endParaRPr>
          </a:p>
          <a:p>
            <a:pPr marL="0" indent="0">
              <a:spcAft>
                <a:spcPts val="599"/>
              </a:spcAft>
            </a:pPr>
            <a:r>
              <a:rPr lang="ja-JP" altLang="en-US" b="1" dirty="0">
                <a:solidFill>
                  <a:srgbClr val="002060"/>
                </a:solidFill>
                <a:latin typeface="Meiryo" panose="020B0604030504040204" pitchFamily="34" charset="-128"/>
                <a:ea typeface="Meiryo" panose="020B0604030504040204" pitchFamily="34" charset="-128"/>
              </a:rPr>
              <a:t>②胃内容が逆流してくることによる喘鳴</a:t>
            </a:r>
            <a:br>
              <a:rPr lang="en-US" altLang="ja-JP" b="1" dirty="0">
                <a:solidFill>
                  <a:srgbClr val="002060"/>
                </a:solidFill>
                <a:latin typeface="Meiryo" panose="020B0604030504040204" pitchFamily="34" charset="-128"/>
                <a:ea typeface="Meiryo" panose="020B0604030504040204" pitchFamily="34" charset="-128"/>
              </a:rPr>
            </a:br>
            <a:r>
              <a:rPr lang="ja-JP" altLang="en-US" b="1" dirty="0">
                <a:solidFill>
                  <a:srgbClr val="002060"/>
                </a:solidFill>
                <a:latin typeface="Meiryo" panose="020B0604030504040204" pitchFamily="34" charset="-128"/>
                <a:ea typeface="Meiryo" panose="020B0604030504040204" pitchFamily="34" charset="-128"/>
              </a:rPr>
              <a:t>　</a:t>
            </a:r>
            <a:r>
              <a:rPr lang="ja-JP" altLang="en-US" sz="1400" spc="-69" dirty="0">
                <a:latin typeface="Meiryo" panose="020B0604030504040204" pitchFamily="34" charset="-128"/>
                <a:ea typeface="Meiryo" panose="020B0604030504040204" pitchFamily="34" charset="-128"/>
              </a:rPr>
              <a:t>（注入中に栄養剤の匂いがすることがある ） </a:t>
            </a:r>
            <a:endParaRPr lang="ja-JP" altLang="en-US" sz="1600" spc="-69" dirty="0">
              <a:latin typeface="Meiryo" panose="020B0604030504040204" pitchFamily="34" charset="-128"/>
              <a:ea typeface="Meiryo" panose="020B0604030504040204" pitchFamily="34" charset="-128"/>
            </a:endParaRPr>
          </a:p>
          <a:p>
            <a:pPr marL="450812" indent="-185722">
              <a:lnSpc>
                <a:spcPct val="114000"/>
              </a:lnSpc>
              <a:spcAft>
                <a:spcPts val="599"/>
              </a:spcAft>
            </a:pPr>
            <a:r>
              <a:rPr lang="ja-JP" altLang="en-US" spc="-69" dirty="0">
                <a:latin typeface="Meiryo" panose="020B0604030504040204" pitchFamily="34" charset="-128"/>
                <a:ea typeface="Meiryo" panose="020B0604030504040204" pitchFamily="34" charset="-128"/>
              </a:rPr>
              <a:t>→適切に</a:t>
            </a:r>
            <a:r>
              <a:rPr lang="ja-JP" altLang="en-US" b="1" spc="-69" dirty="0">
                <a:latin typeface="Meiryo" panose="020B0604030504040204" pitchFamily="34" charset="-128"/>
                <a:ea typeface="Meiryo" panose="020B0604030504040204" pitchFamily="34" charset="-128"/>
              </a:rPr>
              <a:t>上体を挙上</a:t>
            </a:r>
            <a:r>
              <a:rPr lang="ja-JP" altLang="en-US" spc="-69" dirty="0">
                <a:latin typeface="Meiryo" panose="020B0604030504040204" pitchFamily="34" charset="-128"/>
                <a:ea typeface="Meiryo" panose="020B0604030504040204" pitchFamily="34" charset="-128"/>
              </a:rPr>
              <a:t>するか</a:t>
            </a:r>
            <a:r>
              <a:rPr lang="ja-JP" altLang="en-US" b="1" spc="-69" dirty="0">
                <a:latin typeface="Meiryo" panose="020B0604030504040204" pitchFamily="34" charset="-128"/>
                <a:ea typeface="Meiryo" panose="020B0604030504040204" pitchFamily="34" charset="-128"/>
              </a:rPr>
              <a:t>腹臥位</a:t>
            </a:r>
            <a:r>
              <a:rPr lang="ja-JP" altLang="en-US" spc="-69" dirty="0">
                <a:latin typeface="Meiryo" panose="020B0604030504040204" pitchFamily="34" charset="-128"/>
                <a:ea typeface="Meiryo" panose="020B0604030504040204" pitchFamily="34" charset="-128"/>
              </a:rPr>
              <a:t>にします。</a:t>
            </a:r>
            <a:endParaRPr lang="en-US" altLang="ja-JP" spc="-69" dirty="0">
              <a:latin typeface="Meiryo" panose="020B0604030504040204" pitchFamily="34" charset="-128"/>
              <a:ea typeface="Meiryo" panose="020B0604030504040204" pitchFamily="34" charset="-128"/>
            </a:endParaRPr>
          </a:p>
          <a:p>
            <a:pPr marL="450812" indent="-185722">
              <a:lnSpc>
                <a:spcPct val="114000"/>
              </a:lnSpc>
              <a:spcAft>
                <a:spcPts val="599"/>
              </a:spcAft>
            </a:pPr>
            <a:endParaRPr lang="ja-JP" altLang="en-US" spc="-69" dirty="0">
              <a:latin typeface="Meiryo" panose="020B0604030504040204" pitchFamily="34" charset="-128"/>
              <a:ea typeface="Meiryo" panose="020B0604030504040204" pitchFamily="34" charset="-128"/>
            </a:endParaRPr>
          </a:p>
          <a:p>
            <a:pPr marL="0" indent="0">
              <a:lnSpc>
                <a:spcPct val="114000"/>
              </a:lnSpc>
              <a:spcAft>
                <a:spcPts val="599"/>
              </a:spcAft>
            </a:pPr>
            <a:r>
              <a:rPr lang="ja-JP" altLang="en-US" b="1" dirty="0">
                <a:solidFill>
                  <a:srgbClr val="002060"/>
                </a:solidFill>
                <a:latin typeface="Meiryo" panose="020B0604030504040204" pitchFamily="34" charset="-128"/>
                <a:ea typeface="Meiryo" panose="020B0604030504040204" pitchFamily="34" charset="-128"/>
              </a:rPr>
              <a:t>③経鼻胃管先端が食道内や胃の噴門近くにある</a:t>
            </a:r>
            <a:endParaRPr lang="en-US" altLang="ja-JP" b="1" dirty="0">
              <a:solidFill>
                <a:srgbClr val="002060"/>
              </a:solidFill>
              <a:latin typeface="Meiryo" panose="020B0604030504040204" pitchFamily="34" charset="-128"/>
              <a:ea typeface="Meiryo" panose="020B0604030504040204" pitchFamily="34" charset="-128"/>
            </a:endParaRPr>
          </a:p>
          <a:p>
            <a:pPr marL="0" indent="0">
              <a:lnSpc>
                <a:spcPct val="114000"/>
              </a:lnSpc>
              <a:spcAft>
                <a:spcPts val="599"/>
              </a:spcAft>
            </a:pPr>
            <a:endParaRPr lang="ja-JP" altLang="en-US" b="1" dirty="0">
              <a:solidFill>
                <a:srgbClr val="002060"/>
              </a:solidFill>
              <a:latin typeface="Meiryo" panose="020B0604030504040204" pitchFamily="34" charset="-128"/>
              <a:ea typeface="Meiryo" panose="020B0604030504040204" pitchFamily="34" charset="-128"/>
            </a:endParaRPr>
          </a:p>
          <a:p>
            <a:pPr marL="0" indent="0">
              <a:lnSpc>
                <a:spcPct val="114000"/>
              </a:lnSpc>
              <a:spcAft>
                <a:spcPts val="599"/>
              </a:spcAft>
            </a:pPr>
            <a:r>
              <a:rPr lang="ja-JP" altLang="en-US" b="1" dirty="0">
                <a:solidFill>
                  <a:srgbClr val="002060"/>
                </a:solidFill>
                <a:latin typeface="Meiryo" panose="020B0604030504040204" pitchFamily="34" charset="-128"/>
                <a:ea typeface="Meiryo" panose="020B0604030504040204" pitchFamily="34" charset="-128"/>
              </a:rPr>
              <a:t>④経鼻胃管が短すぎる </a:t>
            </a:r>
          </a:p>
          <a:p>
            <a:pPr marL="496848" indent="-231757">
              <a:lnSpc>
                <a:spcPct val="114000"/>
              </a:lnSpc>
              <a:spcAft>
                <a:spcPts val="599"/>
              </a:spcAft>
            </a:pPr>
            <a:r>
              <a:rPr lang="ja-JP" altLang="en-US" spc="-69" dirty="0">
                <a:latin typeface="Meiryo" panose="020B0604030504040204" pitchFamily="34" charset="-128"/>
                <a:ea typeface="Meiryo" panose="020B0604030504040204" pitchFamily="34" charset="-128"/>
              </a:rPr>
              <a:t>→医師の指示に従って看護師等が経鼻胃管を挿入し直します。</a:t>
            </a:r>
          </a:p>
        </p:txBody>
      </p:sp>
      <p:pic>
        <p:nvPicPr>
          <p:cNvPr id="6" name="図 5">
            <a:extLst>
              <a:ext uri="{FF2B5EF4-FFF2-40B4-BE49-F238E27FC236}">
                <a16:creationId xmlns:a16="http://schemas.microsoft.com/office/drawing/2014/main" id="{5DA52B5D-5FFB-4915-9C25-1BDA87902F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0980" y="3992334"/>
            <a:ext cx="2972285" cy="2335581"/>
          </a:xfrm>
          <a:prstGeom prst="rect">
            <a:avLst/>
          </a:prstGeom>
        </p:spPr>
      </p:pic>
      <p:grpSp>
        <p:nvGrpSpPr>
          <p:cNvPr id="7" name="グループ化 6">
            <a:extLst>
              <a:ext uri="{FF2B5EF4-FFF2-40B4-BE49-F238E27FC236}">
                <a16:creationId xmlns:a16="http://schemas.microsoft.com/office/drawing/2014/main" id="{FC6FF212-8CCD-4B43-971E-5D1B6E0C4AAA}"/>
              </a:ext>
            </a:extLst>
          </p:cNvPr>
          <p:cNvGrpSpPr/>
          <p:nvPr/>
        </p:nvGrpSpPr>
        <p:grpSpPr>
          <a:xfrm>
            <a:off x="6301134" y="1592265"/>
            <a:ext cx="2968057" cy="2369217"/>
            <a:chOff x="6264357" y="782817"/>
            <a:chExt cx="2862178" cy="2284700"/>
          </a:xfrm>
        </p:grpSpPr>
        <p:pic>
          <p:nvPicPr>
            <p:cNvPr id="8" name="図 7">
              <a:extLst>
                <a:ext uri="{FF2B5EF4-FFF2-40B4-BE49-F238E27FC236}">
                  <a16:creationId xmlns:a16="http://schemas.microsoft.com/office/drawing/2014/main" id="{43CE3958-6880-46BB-A8A5-419728C516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4357" y="782817"/>
              <a:ext cx="2862178" cy="2284700"/>
            </a:xfrm>
            <a:prstGeom prst="rect">
              <a:avLst/>
            </a:prstGeom>
          </p:spPr>
        </p:pic>
        <p:sp>
          <p:nvSpPr>
            <p:cNvPr id="9" name="円/楕円 10">
              <a:extLst>
                <a:ext uri="{FF2B5EF4-FFF2-40B4-BE49-F238E27FC236}">
                  <a16:creationId xmlns:a16="http://schemas.microsoft.com/office/drawing/2014/main" id="{51716D15-EB6B-49F8-9067-F5CC3970BB1C}"/>
                </a:ext>
              </a:extLst>
            </p:cNvPr>
            <p:cNvSpPr/>
            <p:nvPr/>
          </p:nvSpPr>
          <p:spPr>
            <a:xfrm>
              <a:off x="6951238" y="959578"/>
              <a:ext cx="121075" cy="109201"/>
            </a:xfrm>
            <a:prstGeom prst="ellipse">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0" name="楕円 9">
            <a:extLst>
              <a:ext uri="{FF2B5EF4-FFF2-40B4-BE49-F238E27FC236}">
                <a16:creationId xmlns:a16="http://schemas.microsoft.com/office/drawing/2014/main" id="{3770A9FD-8744-4C45-B5A7-4E3EC8E23412}"/>
              </a:ext>
            </a:extLst>
          </p:cNvPr>
          <p:cNvSpPr/>
          <p:nvPr/>
        </p:nvSpPr>
        <p:spPr>
          <a:xfrm rot="6682967">
            <a:off x="6719150" y="4604733"/>
            <a:ext cx="357051" cy="104503"/>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92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注入時の姿勢配慮 腹臥位による注入</a:t>
            </a:r>
          </a:p>
        </p:txBody>
      </p:sp>
      <p:sp>
        <p:nvSpPr>
          <p:cNvPr id="41" name="Text Box 6">
            <a:extLst>
              <a:ext uri="{FF2B5EF4-FFF2-40B4-BE49-F238E27FC236}">
                <a16:creationId xmlns:a16="http://schemas.microsoft.com/office/drawing/2014/main" id="{A81D2147-BE55-45DA-92BA-A3C26B6D8AD5}"/>
              </a:ext>
            </a:extLst>
          </p:cNvPr>
          <p:cNvSpPr txBox="1">
            <a:spLocks noChangeArrowheads="1"/>
          </p:cNvSpPr>
          <p:nvPr/>
        </p:nvSpPr>
        <p:spPr bwMode="auto">
          <a:xfrm>
            <a:off x="583526" y="1525559"/>
            <a:ext cx="8641439" cy="88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Ins="0">
            <a:noAutofit/>
          </a:bodyPr>
          <a:lstStyle>
            <a:lvl1pPr marL="342900" indent="-342900">
              <a:defRPr kumimoji="1">
                <a:solidFill>
                  <a:schemeClr val="tx1"/>
                </a:solidFill>
                <a:latin typeface="Arial" panose="020B0604020202020204" pitchFamily="34" charset="0"/>
                <a:ea typeface="ＭＳ Ｐ明朝" panose="02020600040205080304" pitchFamily="18" charset="-128"/>
              </a:defRPr>
            </a:lvl1pPr>
            <a:lvl2pPr marL="742950" indent="-285750">
              <a:defRPr kumimoji="1">
                <a:solidFill>
                  <a:schemeClr val="tx1"/>
                </a:solidFill>
                <a:latin typeface="Arial" panose="020B0604020202020204" pitchFamily="34" charset="0"/>
                <a:ea typeface="ＭＳ Ｐ明朝" panose="02020600040205080304" pitchFamily="18" charset="-128"/>
              </a:defRPr>
            </a:lvl2pPr>
            <a:lvl3pPr marL="1143000" indent="-228600">
              <a:defRPr kumimoji="1">
                <a:solidFill>
                  <a:schemeClr val="tx1"/>
                </a:solidFill>
                <a:latin typeface="Arial" panose="020B0604020202020204" pitchFamily="34" charset="0"/>
                <a:ea typeface="ＭＳ Ｐ明朝" panose="02020600040205080304" pitchFamily="18" charset="-128"/>
              </a:defRPr>
            </a:lvl3pPr>
            <a:lvl4pPr marL="1600200" indent="-228600">
              <a:defRPr kumimoji="1">
                <a:solidFill>
                  <a:schemeClr val="tx1"/>
                </a:solidFill>
                <a:latin typeface="Arial" panose="020B0604020202020204" pitchFamily="34" charset="0"/>
                <a:ea typeface="ＭＳ Ｐ明朝" panose="02020600040205080304" pitchFamily="18" charset="-128"/>
              </a:defRPr>
            </a:lvl4pPr>
            <a:lvl5pPr marL="2057400" indent="-228600">
              <a:defRPr kumimoji="1">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明朝" panose="02020600040205080304" pitchFamily="18" charset="-128"/>
              </a:defRPr>
            </a:lvl9pPr>
          </a:lstStyle>
          <a:p>
            <a:pPr marL="0" indent="0">
              <a:lnSpc>
                <a:spcPct val="125000"/>
              </a:lnSpc>
              <a:spcAft>
                <a:spcPts val="599"/>
              </a:spcAft>
            </a:pPr>
            <a:r>
              <a:rPr lang="ja-JP" altLang="en-US" b="1" dirty="0">
                <a:solidFill>
                  <a:srgbClr val="FF0000"/>
                </a:solidFill>
                <a:latin typeface="Meiryo" panose="020B0604030504040204" pitchFamily="34" charset="-128"/>
                <a:ea typeface="Meiryo" panose="020B0604030504040204" pitchFamily="34" charset="-128"/>
              </a:rPr>
              <a:t>腹臥位による</a:t>
            </a:r>
            <a:r>
              <a:rPr lang="ja-JP" altLang="en-US" b="1">
                <a:solidFill>
                  <a:srgbClr val="FF0000"/>
                </a:solidFill>
                <a:latin typeface="Meiryo" panose="020B0604030504040204" pitchFamily="34" charset="-128"/>
                <a:ea typeface="Meiryo" panose="020B0604030504040204" pitchFamily="34" charset="-128"/>
              </a:rPr>
              <a:t>注入</a:t>
            </a:r>
            <a:r>
              <a:rPr lang="ja-JP" altLang="en-US">
                <a:latin typeface="Meiryo" panose="020B0604030504040204" pitchFamily="34" charset="-128"/>
                <a:ea typeface="Meiryo" panose="020B0604030504040204" pitchFamily="34" charset="-128"/>
              </a:rPr>
              <a:t>は、様々</a:t>
            </a:r>
            <a:r>
              <a:rPr lang="ja-JP" altLang="en-US" dirty="0">
                <a:latin typeface="Meiryo" panose="020B0604030504040204" pitchFamily="34" charset="-128"/>
                <a:ea typeface="Meiryo" panose="020B0604030504040204" pitchFamily="34" charset="-128"/>
              </a:rPr>
              <a:t>な要因による</a:t>
            </a:r>
            <a:r>
              <a:rPr lang="ja-JP" altLang="en-US" b="1" dirty="0">
                <a:solidFill>
                  <a:srgbClr val="000090"/>
                </a:solidFill>
                <a:latin typeface="Meiryo" panose="020B0604030504040204" pitchFamily="34" charset="-128"/>
                <a:ea typeface="Meiryo" panose="020B0604030504040204" pitchFamily="34" charset="-128"/>
              </a:rPr>
              <a:t>胃食道逆流症</a:t>
            </a:r>
            <a:r>
              <a:rPr lang="ja-JP" altLang="en-US" dirty="0">
                <a:latin typeface="Meiryo" panose="020B0604030504040204" pitchFamily="34" charset="-128"/>
                <a:ea typeface="Meiryo" panose="020B0604030504040204" pitchFamily="34" charset="-128"/>
              </a:rPr>
              <a:t>に</a:t>
            </a:r>
            <a:r>
              <a:rPr lang="ja-JP" altLang="en-US">
                <a:latin typeface="Meiryo" panose="020B0604030504040204" pitchFamily="34" charset="-128"/>
                <a:ea typeface="Meiryo" panose="020B0604030504040204" pitchFamily="34" charset="-128"/>
              </a:rPr>
              <a:t>対しても、</a:t>
            </a:r>
            <a:r>
              <a:rPr lang="ja-JP" altLang="en-US">
                <a:solidFill>
                  <a:srgbClr val="000000"/>
                </a:solidFill>
                <a:latin typeface="Meiryo" panose="020B0604030504040204" pitchFamily="34" charset="-128"/>
                <a:ea typeface="Meiryo" panose="020B0604030504040204" pitchFamily="34" charset="-128"/>
              </a:rPr>
              <a:t>注入中</a:t>
            </a:r>
            <a:r>
              <a:rPr lang="ja-JP" altLang="en-US" dirty="0">
                <a:solidFill>
                  <a:srgbClr val="000000"/>
                </a:solidFill>
                <a:latin typeface="Meiryo" panose="020B0604030504040204" pitchFamily="34" charset="-128"/>
                <a:ea typeface="Meiryo" panose="020B0604030504040204" pitchFamily="34" charset="-128"/>
              </a:rPr>
              <a:t>の</a:t>
            </a:r>
            <a:r>
              <a:rPr lang="ja-JP" altLang="en-US" b="1" dirty="0">
                <a:solidFill>
                  <a:srgbClr val="000090"/>
                </a:solidFill>
                <a:latin typeface="Meiryo" panose="020B0604030504040204" pitchFamily="34" charset="-128"/>
                <a:ea typeface="Meiryo" panose="020B0604030504040204" pitchFamily="34" charset="-128"/>
              </a:rPr>
              <a:t>唾液分泌による喘鳴</a:t>
            </a:r>
            <a:r>
              <a:rPr lang="ja-JP" altLang="en-US" dirty="0">
                <a:solidFill>
                  <a:srgbClr val="000000"/>
                </a:solidFill>
                <a:latin typeface="Meiryo" panose="020B0604030504040204" pitchFamily="34" charset="-128"/>
                <a:ea typeface="Meiryo" panose="020B0604030504040204" pitchFamily="34" charset="-128"/>
              </a:rPr>
              <a:t>に</a:t>
            </a:r>
            <a:r>
              <a:rPr lang="ja-JP" altLang="en-US">
                <a:solidFill>
                  <a:srgbClr val="000000"/>
                </a:solidFill>
                <a:latin typeface="Meiryo" panose="020B0604030504040204" pitchFamily="34" charset="-128"/>
                <a:ea typeface="Meiryo" panose="020B0604030504040204" pitchFamily="34" charset="-128"/>
              </a:rPr>
              <a:t>対しても、それら</a:t>
            </a:r>
            <a:r>
              <a:rPr lang="ja-JP" altLang="en-US" dirty="0">
                <a:solidFill>
                  <a:srgbClr val="000000"/>
                </a:solidFill>
                <a:latin typeface="Meiryo" panose="020B0604030504040204" pitchFamily="34" charset="-128"/>
                <a:ea typeface="Meiryo" panose="020B0604030504040204" pitchFamily="34" charset="-128"/>
              </a:rPr>
              <a:t>を軽減することが可能な非常に有用な姿勢です。</a:t>
            </a:r>
            <a:endParaRPr lang="ja-JP" altLang="en-US" dirty="0">
              <a:latin typeface="Meiryo" panose="020B0604030504040204" pitchFamily="34" charset="-128"/>
              <a:ea typeface="Meiryo" panose="020B0604030504040204" pitchFamily="34" charset="-128"/>
            </a:endParaRPr>
          </a:p>
        </p:txBody>
      </p:sp>
      <p:pic>
        <p:nvPicPr>
          <p:cNvPr id="10" name="図 1" descr="7章目隠し貼付けスライド_ページ_3.jpg">
            <a:extLst>
              <a:ext uri="{FF2B5EF4-FFF2-40B4-BE49-F238E27FC236}">
                <a16:creationId xmlns:a16="http://schemas.microsoft.com/office/drawing/2014/main" id="{70A87385-0D10-4823-B067-8D9C9322CF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127753" y="2708303"/>
            <a:ext cx="3926813" cy="324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D6353879-A4B3-4DC8-9315-49C00FA57287}"/>
              </a:ext>
            </a:extLst>
          </p:cNvPr>
          <p:cNvSpPr txBox="1"/>
          <p:nvPr/>
        </p:nvSpPr>
        <p:spPr>
          <a:xfrm>
            <a:off x="2314747" y="6126169"/>
            <a:ext cx="5262979" cy="369332"/>
          </a:xfrm>
          <a:prstGeom prst="rect">
            <a:avLst/>
          </a:prstGeom>
          <a:solidFill>
            <a:schemeClr val="bg1"/>
          </a:solidFill>
        </p:spPr>
        <p:txBody>
          <a:bodyPr wrap="none" rtlCol="0">
            <a:spAutoFit/>
          </a:bodyPr>
          <a:lstStyle/>
          <a:p>
            <a:r>
              <a:rPr lang="ja-JP" altLang="en-US" dirty="0">
                <a:latin typeface="Meiryo" panose="020B0604030504040204" pitchFamily="34" charset="-128"/>
                <a:ea typeface="Meiryo" panose="020B0604030504040204" pitchFamily="34" charset="-128"/>
              </a:rPr>
              <a:t>特別支援学校の教室での腹臥位姿勢での注入場面</a:t>
            </a:r>
          </a:p>
        </p:txBody>
      </p:sp>
      <p:pic>
        <p:nvPicPr>
          <p:cNvPr id="12" name="図 11">
            <a:extLst>
              <a:ext uri="{FF2B5EF4-FFF2-40B4-BE49-F238E27FC236}">
                <a16:creationId xmlns:a16="http://schemas.microsoft.com/office/drawing/2014/main" id="{29C49034-3F83-49CA-B411-9572459981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850" y="2708303"/>
            <a:ext cx="4147537" cy="3247695"/>
          </a:xfrm>
          <a:prstGeom prst="rect">
            <a:avLst/>
          </a:prstGeom>
        </p:spPr>
      </p:pic>
      <p:sp>
        <p:nvSpPr>
          <p:cNvPr id="8" name="楕円 7">
            <a:extLst>
              <a:ext uri="{FF2B5EF4-FFF2-40B4-BE49-F238E27FC236}">
                <a16:creationId xmlns:a16="http://schemas.microsoft.com/office/drawing/2014/main" id="{5297183A-4FFF-4148-A18C-07B942565E5F}"/>
              </a:ext>
            </a:extLst>
          </p:cNvPr>
          <p:cNvSpPr/>
          <p:nvPr/>
        </p:nvSpPr>
        <p:spPr>
          <a:xfrm rot="6119188">
            <a:off x="1401221" y="3497223"/>
            <a:ext cx="512269" cy="146094"/>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6698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r>
              <a:rPr lang="ja-JP" altLang="en-US" sz="2799" dirty="0"/>
              <a:t>経腸栄養用注入ポンプ</a:t>
            </a:r>
          </a:p>
        </p:txBody>
      </p:sp>
      <p:sp>
        <p:nvSpPr>
          <p:cNvPr id="16" name="テキスト ボックス 4">
            <a:extLst>
              <a:ext uri="{FF2B5EF4-FFF2-40B4-BE49-F238E27FC236}">
                <a16:creationId xmlns:a16="http://schemas.microsoft.com/office/drawing/2014/main" id="{4599D473-76A0-435D-9380-D39E74D69D05}"/>
              </a:ext>
            </a:extLst>
          </p:cNvPr>
          <p:cNvSpPr txBox="1">
            <a:spLocks noChangeArrowheads="1"/>
          </p:cNvSpPr>
          <p:nvPr/>
        </p:nvSpPr>
        <p:spPr bwMode="auto">
          <a:xfrm>
            <a:off x="571607" y="1592265"/>
            <a:ext cx="8817071" cy="183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kumimoji="1" sz="2400">
                <a:solidFill>
                  <a:schemeClr val="tx1"/>
                </a:solidFill>
                <a:latin typeface="Arial" panose="020B0604020202020204" pitchFamily="34" charset="0"/>
                <a:ea typeface="ＭＳ Ｐ明朝" panose="02020600040205080304" pitchFamily="18" charset="-128"/>
              </a:defRPr>
            </a:lvl1pPr>
            <a:lvl2pPr marL="742950" indent="-285750">
              <a:defRPr kumimoji="1" sz="2400">
                <a:solidFill>
                  <a:schemeClr val="tx1"/>
                </a:solidFill>
                <a:latin typeface="Arial" panose="020B0604020202020204" pitchFamily="34" charset="0"/>
                <a:ea typeface="ＭＳ Ｐ明朝" panose="02020600040205080304" pitchFamily="18" charset="-128"/>
              </a:defRPr>
            </a:lvl2pPr>
            <a:lvl3pPr marL="1143000" indent="-228600">
              <a:defRPr kumimoji="1" sz="2400">
                <a:solidFill>
                  <a:schemeClr val="tx1"/>
                </a:solidFill>
                <a:latin typeface="Arial" panose="020B0604020202020204" pitchFamily="34" charset="0"/>
                <a:ea typeface="ＭＳ Ｐ明朝" panose="02020600040205080304" pitchFamily="18" charset="-128"/>
              </a:defRPr>
            </a:lvl3pPr>
            <a:lvl4pPr marL="1600200" indent="-228600">
              <a:defRPr kumimoji="1" sz="2400">
                <a:solidFill>
                  <a:schemeClr val="tx1"/>
                </a:solidFill>
                <a:latin typeface="Arial" panose="020B0604020202020204" pitchFamily="34" charset="0"/>
                <a:ea typeface="ＭＳ Ｐ明朝" panose="02020600040205080304" pitchFamily="18" charset="-128"/>
              </a:defRPr>
            </a:lvl4pPr>
            <a:lvl5pPr marL="2057400" indent="-228600">
              <a:defRPr kumimoji="1" sz="24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明朝" panose="02020600040205080304" pitchFamily="18" charset="-128"/>
              </a:defRPr>
            </a:lvl9pPr>
          </a:lstStyle>
          <a:p>
            <a:pPr algn="just" defTabSz="914324">
              <a:lnSpc>
                <a:spcPct val="114000"/>
              </a:lnSpc>
              <a:spcAft>
                <a:spcPts val="599"/>
              </a:spcAft>
              <a:defRPr/>
            </a:pPr>
            <a:r>
              <a:rPr lang="ja-JP" altLang="en-US" sz="1800" dirty="0">
                <a:solidFill>
                  <a:prstClr val="black"/>
                </a:solidFill>
                <a:latin typeface="Meiryo" panose="020B0604030504040204" pitchFamily="34" charset="-128"/>
                <a:ea typeface="Meiryo" panose="020B0604030504040204" pitchFamily="34" charset="-128"/>
              </a:rPr>
              <a:t>消化管の蠕動や吸収機能に問題がある場合、遅い速度で注入することで嘔吐や下痢を予防できることがあります。</a:t>
            </a:r>
          </a:p>
          <a:p>
            <a:pPr algn="just" defTabSz="914324">
              <a:lnSpc>
                <a:spcPct val="114000"/>
              </a:lnSpc>
              <a:spcAft>
                <a:spcPts val="599"/>
              </a:spcAft>
              <a:defRPr/>
            </a:pPr>
            <a:r>
              <a:rPr lang="ja-JP" altLang="en-US" sz="1800" dirty="0">
                <a:solidFill>
                  <a:prstClr val="black"/>
                </a:solidFill>
                <a:latin typeface="Meiryo" panose="020B0604030504040204" pitchFamily="34" charset="-128"/>
                <a:ea typeface="Meiryo" panose="020B0604030504040204" pitchFamily="34" charset="-128"/>
              </a:rPr>
              <a:t>このような場合、経腸栄養用注入ポンプを使用することで安定した注入ができます。</a:t>
            </a:r>
            <a:endParaRPr lang="en-US" altLang="ja-JP" sz="1800" dirty="0">
              <a:solidFill>
                <a:prstClr val="black"/>
              </a:solidFill>
              <a:latin typeface="Meiryo" panose="020B0604030504040204" pitchFamily="34" charset="-128"/>
              <a:ea typeface="Meiryo" panose="020B0604030504040204" pitchFamily="34" charset="-128"/>
            </a:endParaRPr>
          </a:p>
          <a:p>
            <a:pPr algn="just" defTabSz="914324">
              <a:lnSpc>
                <a:spcPct val="114000"/>
              </a:lnSpc>
              <a:spcAft>
                <a:spcPts val="599"/>
              </a:spcAft>
              <a:defRPr/>
            </a:pPr>
            <a:r>
              <a:rPr lang="ja-JP" altLang="en-US" sz="1800" dirty="0">
                <a:solidFill>
                  <a:prstClr val="black"/>
                </a:solidFill>
                <a:latin typeface="Meiryo" panose="020B0604030504040204" pitchFamily="34" charset="-128"/>
                <a:ea typeface="Meiryo" panose="020B0604030504040204" pitchFamily="34" charset="-128"/>
              </a:rPr>
              <a:t>それほど遅い速度で注入する必要がない場合でも、腹圧や注入物の粘性の変化に関係なく一定の速度で注入できるため、ポンプの使用が普及しています。</a:t>
            </a:r>
          </a:p>
        </p:txBody>
      </p:sp>
      <p:sp>
        <p:nvSpPr>
          <p:cNvPr id="7" name="テキスト ボックス 11">
            <a:extLst>
              <a:ext uri="{FF2B5EF4-FFF2-40B4-BE49-F238E27FC236}">
                <a16:creationId xmlns:a16="http://schemas.microsoft.com/office/drawing/2014/main" id="{D04DCA01-E3D9-4ABF-AE96-8995A30496E7}"/>
              </a:ext>
            </a:extLst>
          </p:cNvPr>
          <p:cNvSpPr txBox="1">
            <a:spLocks noChangeArrowheads="1"/>
          </p:cNvSpPr>
          <p:nvPr/>
        </p:nvSpPr>
        <p:spPr bwMode="auto">
          <a:xfrm>
            <a:off x="1613696" y="3639328"/>
            <a:ext cx="6678611" cy="1015663"/>
          </a:xfrm>
          <a:prstGeom prst="rect">
            <a:avLst/>
          </a:prstGeom>
          <a:solidFill>
            <a:srgbClr val="FFEFBD"/>
          </a:solidFill>
          <a:ln>
            <a:noFill/>
            <a:headEnd/>
            <a:tailEnd/>
          </a:ln>
        </p:spPr>
        <p:style>
          <a:lnRef idx="1">
            <a:schemeClr val="accent4"/>
          </a:lnRef>
          <a:fillRef idx="2">
            <a:schemeClr val="accent4"/>
          </a:fillRef>
          <a:effectRef idx="1">
            <a:schemeClr val="accent4"/>
          </a:effectRef>
          <a:fontRef idx="minor">
            <a:schemeClr val="dk1"/>
          </a:fontRef>
        </p:style>
        <p:txBody>
          <a:bodyPr wrap="square" bIns="0" anchor="ctr" anchorCtr="0">
            <a:noAutofit/>
          </a:bodyPr>
          <a:lstStyle>
            <a:lvl1pPr>
              <a:defRPr kumimoji="1" sz="2400">
                <a:solidFill>
                  <a:schemeClr val="tx1"/>
                </a:solidFill>
                <a:latin typeface="Arial" charset="0"/>
                <a:ea typeface="ＭＳ Ｐ明朝" charset="0"/>
                <a:cs typeface="ＭＳ Ｐ明朝" charset="0"/>
              </a:defRPr>
            </a:lvl1pPr>
            <a:lvl2pPr marL="742950" indent="-285750">
              <a:defRPr kumimoji="1" sz="2400">
                <a:solidFill>
                  <a:schemeClr val="tx1"/>
                </a:solidFill>
                <a:latin typeface="Arial" charset="0"/>
                <a:ea typeface="ＭＳ Ｐ明朝" charset="0"/>
                <a:cs typeface="ＭＳ Ｐ明朝" charset="0"/>
              </a:defRPr>
            </a:lvl2pPr>
            <a:lvl3pPr marL="1143000" indent="-228600">
              <a:defRPr kumimoji="1" sz="2400">
                <a:solidFill>
                  <a:schemeClr val="tx1"/>
                </a:solidFill>
                <a:latin typeface="Arial" charset="0"/>
                <a:ea typeface="ＭＳ Ｐ明朝" charset="0"/>
                <a:cs typeface="ＭＳ Ｐ明朝" charset="0"/>
              </a:defRPr>
            </a:lvl3pPr>
            <a:lvl4pPr marL="1600200" indent="-228600">
              <a:defRPr kumimoji="1" sz="2400">
                <a:solidFill>
                  <a:schemeClr val="tx1"/>
                </a:solidFill>
                <a:latin typeface="Arial" charset="0"/>
                <a:ea typeface="ＭＳ Ｐ明朝" charset="0"/>
                <a:cs typeface="ＭＳ Ｐ明朝" charset="0"/>
              </a:defRPr>
            </a:lvl4pPr>
            <a:lvl5pPr marL="2057400" indent="-228600">
              <a:defRPr kumimoji="1" sz="2400">
                <a:solidFill>
                  <a:schemeClr val="tx1"/>
                </a:solidFill>
                <a:latin typeface="Arial" charset="0"/>
                <a:ea typeface="ＭＳ Ｐ明朝" charset="0"/>
                <a:cs typeface="ＭＳ Ｐ明朝" charset="0"/>
              </a:defRPr>
            </a:lvl5pPr>
            <a:lvl6pPr marL="25146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6pPr>
            <a:lvl7pPr marL="29718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7pPr>
            <a:lvl8pPr marL="34290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8pPr>
            <a:lvl9pPr marL="3886200" indent="-228600" eaLnBrk="0" fontAlgn="base" hangingPunct="0">
              <a:spcBef>
                <a:spcPct val="0"/>
              </a:spcBef>
              <a:spcAft>
                <a:spcPct val="0"/>
              </a:spcAft>
              <a:defRPr kumimoji="1" sz="2400">
                <a:solidFill>
                  <a:schemeClr val="tx1"/>
                </a:solidFill>
                <a:latin typeface="Arial" charset="0"/>
                <a:ea typeface="ＭＳ Ｐ明朝" charset="0"/>
                <a:cs typeface="ＭＳ Ｐ明朝" charset="0"/>
              </a:defRPr>
            </a:lvl9pPr>
          </a:lstStyle>
          <a:p>
            <a:pPr algn="ctr" defTabSz="914324">
              <a:defRPr/>
            </a:pPr>
            <a:r>
              <a:rPr lang="ja-JP" altLang="en-US" sz="2000" dirty="0">
                <a:solidFill>
                  <a:srgbClr val="FF0000"/>
                </a:solidFill>
                <a:latin typeface="Meiryo" panose="020B0604030504040204" pitchFamily="34" charset="-128"/>
                <a:ea typeface="Meiryo" panose="020B0604030504040204" pitchFamily="34" charset="-128"/>
                <a:cs typeface="ＭＳ ゴシック" charset="0"/>
              </a:rPr>
              <a:t>経腸栄養用注入ポンプ使用時のポイント</a:t>
            </a:r>
            <a:endParaRPr lang="en-US" altLang="ja-JP" sz="2000" dirty="0">
              <a:solidFill>
                <a:srgbClr val="FF0000"/>
              </a:solidFill>
              <a:latin typeface="Meiryo" panose="020B0604030504040204" pitchFamily="34" charset="-128"/>
              <a:ea typeface="Meiryo" panose="020B0604030504040204" pitchFamily="34" charset="-128"/>
              <a:cs typeface="ＭＳ ゴシック" charset="0"/>
            </a:endParaRPr>
          </a:p>
          <a:p>
            <a:pPr defTabSz="914324">
              <a:defRPr/>
            </a:pPr>
            <a:r>
              <a:rPr lang="ja-JP" altLang="en-US" sz="1800" dirty="0">
                <a:solidFill>
                  <a:prstClr val="black"/>
                </a:solidFill>
                <a:latin typeface="Meiryo" panose="020B0604030504040204" pitchFamily="34" charset="-128"/>
                <a:ea typeface="Meiryo" panose="020B0604030504040204" pitchFamily="34" charset="-128"/>
                <a:cs typeface="ＭＳ ゴシック" charset="0"/>
              </a:rPr>
              <a:t>　　　　　　　＊栄養チューブのセッティング</a:t>
            </a:r>
            <a:endParaRPr lang="en-US" altLang="ja-JP" sz="1800" dirty="0">
              <a:solidFill>
                <a:prstClr val="black"/>
              </a:solidFill>
              <a:latin typeface="Meiryo" panose="020B0604030504040204" pitchFamily="34" charset="-128"/>
              <a:ea typeface="Meiryo" panose="020B0604030504040204" pitchFamily="34" charset="-128"/>
              <a:cs typeface="ＭＳ ゴシック" charset="0"/>
            </a:endParaRPr>
          </a:p>
          <a:p>
            <a:pPr defTabSz="914324">
              <a:defRPr/>
            </a:pPr>
            <a:r>
              <a:rPr lang="ja-JP" altLang="en-US" sz="1800" dirty="0">
                <a:solidFill>
                  <a:prstClr val="black"/>
                </a:solidFill>
                <a:latin typeface="Meiryo" panose="020B0604030504040204" pitchFamily="34" charset="-128"/>
                <a:ea typeface="Meiryo" panose="020B0604030504040204" pitchFamily="34" charset="-128"/>
                <a:cs typeface="ＭＳ ゴシック" charset="0"/>
              </a:rPr>
              <a:t>　　　　　　　＊投与速度と注入量の設定</a:t>
            </a:r>
            <a:endParaRPr lang="en-US" altLang="ja-JP" sz="1800" dirty="0">
              <a:solidFill>
                <a:prstClr val="black"/>
              </a:solidFill>
              <a:latin typeface="Meiryo" panose="020B0604030504040204" pitchFamily="34" charset="-128"/>
              <a:ea typeface="Meiryo" panose="020B0604030504040204" pitchFamily="34" charset="-128"/>
              <a:cs typeface="ＭＳ ゴシック" charset="0"/>
            </a:endParaRPr>
          </a:p>
        </p:txBody>
      </p:sp>
      <p:sp>
        <p:nvSpPr>
          <p:cNvPr id="8" name="テキスト ボックス 7">
            <a:extLst>
              <a:ext uri="{FF2B5EF4-FFF2-40B4-BE49-F238E27FC236}">
                <a16:creationId xmlns:a16="http://schemas.microsoft.com/office/drawing/2014/main" id="{85E4C52B-60D9-484F-9C2E-4EEB792D96F8}"/>
              </a:ext>
            </a:extLst>
          </p:cNvPr>
          <p:cNvSpPr txBox="1"/>
          <p:nvPr/>
        </p:nvSpPr>
        <p:spPr>
          <a:xfrm>
            <a:off x="1613696" y="4865314"/>
            <a:ext cx="6678611" cy="1659313"/>
          </a:xfrm>
          <a:prstGeom prst="rect">
            <a:avLst/>
          </a:prstGeom>
          <a:ln w="28575">
            <a:solidFill>
              <a:srgbClr val="FF8601"/>
            </a:solidFill>
          </a:ln>
        </p:spPr>
        <p:style>
          <a:lnRef idx="2">
            <a:schemeClr val="accent2"/>
          </a:lnRef>
          <a:fillRef idx="1">
            <a:schemeClr val="lt1"/>
          </a:fillRef>
          <a:effectRef idx="0">
            <a:schemeClr val="accent2"/>
          </a:effectRef>
          <a:fontRef idx="minor">
            <a:schemeClr val="dk1"/>
          </a:fontRef>
        </p:style>
        <p:txBody>
          <a:bodyPr wrap="square" bIns="36000" rtlCol="0" anchor="ctr" anchorCtr="0">
            <a:noAutofit/>
          </a:bodyPr>
          <a:lstStyle/>
          <a:p>
            <a:pPr algn="ctr" defTabSz="914324">
              <a:lnSpc>
                <a:spcPct val="114000"/>
              </a:lnSpc>
              <a:defRPr/>
            </a:pPr>
            <a:r>
              <a:rPr lang="ja-JP" altLang="en-US">
                <a:solidFill>
                  <a:prstClr val="black"/>
                </a:solidFill>
                <a:latin typeface="Meiryo" panose="020B0604030504040204" pitchFamily="34" charset="-128"/>
                <a:ea typeface="Meiryo" panose="020B0604030504040204" pitchFamily="34" charset="-128"/>
              </a:rPr>
              <a:t>経腸栄養用注入ポンプ</a:t>
            </a:r>
            <a:r>
              <a:rPr lang="ja-JP" altLang="en-US" dirty="0">
                <a:solidFill>
                  <a:prstClr val="black"/>
                </a:solidFill>
                <a:latin typeface="Meiryo" panose="020B0604030504040204" pitchFamily="34" charset="-128"/>
                <a:ea typeface="Meiryo" panose="020B0604030504040204" pitchFamily="34" charset="-128"/>
              </a:rPr>
              <a:t>を医療機関からレンタルできるのは</a:t>
            </a:r>
            <a:endParaRPr lang="en-US" altLang="ja-JP" dirty="0">
              <a:solidFill>
                <a:prstClr val="black"/>
              </a:solidFill>
              <a:latin typeface="Meiryo" panose="020B0604030504040204" pitchFamily="34" charset="-128"/>
              <a:ea typeface="Meiryo" panose="020B0604030504040204" pitchFamily="34" charset="-128"/>
            </a:endParaRPr>
          </a:p>
          <a:p>
            <a:pPr algn="ctr" defTabSz="914324">
              <a:lnSpc>
                <a:spcPct val="114000"/>
              </a:lnSpc>
              <a:defRPr/>
            </a:pPr>
            <a:r>
              <a:rPr lang="ja-JP" altLang="ja-JP" sz="2401" dirty="0">
                <a:solidFill>
                  <a:srgbClr val="FF0000"/>
                </a:solidFill>
                <a:latin typeface="Meiryo" panose="020B0604030504040204" pitchFamily="34" charset="-128"/>
                <a:ea typeface="Meiryo" panose="020B0604030504040204" pitchFamily="34" charset="-128"/>
              </a:rPr>
              <a:t>在宅小児経管栄養法指導管理料</a:t>
            </a:r>
            <a:endParaRPr lang="en-US" altLang="ja-JP" sz="2401" dirty="0">
              <a:solidFill>
                <a:srgbClr val="FF0000"/>
              </a:solidFill>
              <a:latin typeface="Meiryo" panose="020B0604030504040204" pitchFamily="34" charset="-128"/>
              <a:ea typeface="Meiryo" panose="020B0604030504040204" pitchFamily="34" charset="-128"/>
            </a:endParaRPr>
          </a:p>
          <a:p>
            <a:pPr algn="ctr" defTabSz="914324">
              <a:lnSpc>
                <a:spcPct val="114000"/>
              </a:lnSpc>
              <a:defRPr/>
            </a:pPr>
            <a:r>
              <a:rPr lang="ja-JP" altLang="ja-JP" sz="2401" dirty="0">
                <a:solidFill>
                  <a:srgbClr val="FF0000"/>
                </a:solidFill>
                <a:latin typeface="Meiryo" panose="020B0604030504040204" pitchFamily="34" charset="-128"/>
                <a:ea typeface="Meiryo" panose="020B0604030504040204" pitchFamily="34" charset="-128"/>
              </a:rPr>
              <a:t>在宅成分栄養経管栄養法指導管理料 </a:t>
            </a:r>
            <a:endParaRPr lang="en-US" altLang="ja-JP" sz="2401" dirty="0">
              <a:solidFill>
                <a:srgbClr val="FF0000"/>
              </a:solidFill>
              <a:latin typeface="Meiryo" panose="020B0604030504040204" pitchFamily="34" charset="-128"/>
              <a:ea typeface="Meiryo" panose="020B0604030504040204" pitchFamily="34" charset="-128"/>
            </a:endParaRPr>
          </a:p>
          <a:p>
            <a:pPr algn="ctr" defTabSz="914324">
              <a:lnSpc>
                <a:spcPct val="114000"/>
              </a:lnSpc>
              <a:defRPr/>
            </a:pPr>
            <a:r>
              <a:rPr lang="ja-JP" altLang="en-US" dirty="0">
                <a:solidFill>
                  <a:prstClr val="black"/>
                </a:solidFill>
                <a:latin typeface="Meiryo" panose="020B0604030504040204" pitchFamily="34" charset="-128"/>
                <a:ea typeface="Meiryo" panose="020B0604030504040204" pitchFamily="34" charset="-128"/>
              </a:rPr>
              <a:t>を算定している場合のみです</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112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0348E1C-9F0B-4A1C-84AA-7D46296417BF}"/>
              </a:ext>
            </a:extLst>
          </p:cNvPr>
          <p:cNvSpPr>
            <a:spLocks noGrp="1"/>
          </p:cNvSpPr>
          <p:nvPr>
            <p:ph type="body" sz="quarter" idx="10"/>
          </p:nvPr>
        </p:nvSpPr>
        <p:spPr/>
        <p:txBody>
          <a:bodyPr/>
          <a:lstStyle/>
          <a:p>
            <a:r>
              <a:rPr kumimoji="1" lang="ja-JP" altLang="en-US" dirty="0"/>
              <a:t>　</a:t>
            </a:r>
            <a:r>
              <a:rPr lang="ja-JP" altLang="en-US" dirty="0"/>
              <a:t>　</a:t>
            </a:r>
            <a:r>
              <a:rPr lang="en-US" altLang="ja-JP" dirty="0"/>
              <a:t>7</a:t>
            </a:r>
            <a:r>
              <a:rPr lang="ja-JP" altLang="en-US" dirty="0"/>
              <a:t>．神経因性膀胱と間欠導尿</a:t>
            </a:r>
          </a:p>
          <a:p>
            <a:r>
              <a:rPr lang="ja-JP" altLang="en-US" dirty="0"/>
              <a:t>７－１　</a:t>
            </a:r>
            <a:r>
              <a:rPr kumimoji="1" lang="ja-JP" altLang="en-US" dirty="0"/>
              <a:t>神経因性膀胱と間欠導尿</a:t>
            </a:r>
          </a:p>
        </p:txBody>
      </p:sp>
      <p:sp>
        <p:nvSpPr>
          <p:cNvPr id="36865" name="タイトル 1">
            <a:extLst>
              <a:ext uri="{FF2B5EF4-FFF2-40B4-BE49-F238E27FC236}">
                <a16:creationId xmlns:a16="http://schemas.microsoft.com/office/drawing/2014/main" id="{50A7D03E-20B5-1546-92F2-B27A2EFE71B0}"/>
              </a:ext>
            </a:extLst>
          </p:cNvPr>
          <p:cNvSpPr>
            <a:spLocks noGrp="1"/>
          </p:cNvSpPr>
          <p:nvPr>
            <p:ph type="title"/>
          </p:nvPr>
        </p:nvSpPr>
        <p:spPr/>
        <p:txBody>
          <a:bodyPr>
            <a:normAutofit/>
          </a:bodyPr>
          <a:lstStyle/>
          <a:p>
            <a:pPr eaLnBrk="1" hangingPunct="1"/>
            <a:r>
              <a:rPr lang="ja-JP" altLang="en-US" sz="2799" dirty="0"/>
              <a:t>神経因性膀胱</a:t>
            </a:r>
          </a:p>
        </p:txBody>
      </p:sp>
      <p:sp>
        <p:nvSpPr>
          <p:cNvPr id="17411" name="円/楕円 60">
            <a:extLst>
              <a:ext uri="{FF2B5EF4-FFF2-40B4-BE49-F238E27FC236}">
                <a16:creationId xmlns:a16="http://schemas.microsoft.com/office/drawing/2014/main" id="{E6F0D63E-B91B-1749-AD4B-DCC769210C2F}"/>
              </a:ext>
            </a:extLst>
          </p:cNvPr>
          <p:cNvSpPr>
            <a:spLocks noChangeArrowheads="1"/>
          </p:cNvSpPr>
          <p:nvPr/>
        </p:nvSpPr>
        <p:spPr bwMode="auto">
          <a:xfrm>
            <a:off x="1351965" y="2657102"/>
            <a:ext cx="4326940" cy="2743199"/>
          </a:xfrm>
          <a:prstGeom prst="ellipse">
            <a:avLst/>
          </a:prstGeom>
          <a:solidFill>
            <a:srgbClr val="FFFF99"/>
          </a:solidFill>
          <a:ln w="9525">
            <a:noFill/>
            <a:round/>
            <a:headEnd/>
            <a:tailEnd/>
          </a:ln>
        </p:spPr>
        <p:txBody>
          <a:bodyPr tIns="144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ja-JP" altLang="en-US" sz="3599" dirty="0">
                <a:solidFill>
                  <a:srgbClr val="CC0000"/>
                </a:solidFill>
                <a:latin typeface="メイリオ" panose="020B0604030504040204" pitchFamily="50" charset="-128"/>
                <a:ea typeface="メイリオ" panose="020B0604030504040204" pitchFamily="50" charset="-128"/>
              </a:rPr>
              <a:t>蓄尿障害</a:t>
            </a:r>
            <a:endParaRPr lang="ja-JP" altLang="en-US" sz="4000" dirty="0">
              <a:solidFill>
                <a:srgbClr val="CC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膀胱に尿を</a:t>
            </a:r>
          </a:p>
          <a:p>
            <a:pP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貯めることが</a:t>
            </a:r>
          </a:p>
          <a:p>
            <a:pP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できない</a:t>
            </a:r>
            <a:endParaRPr lang="en-US" altLang="ja-JP" sz="2401" dirty="0">
              <a:latin typeface="メイリオ" panose="020B0604030504040204" pitchFamily="50" charset="-128"/>
              <a:ea typeface="メイリオ" panose="020B0604030504040204" pitchFamily="50" charset="-128"/>
            </a:endParaRPr>
          </a:p>
        </p:txBody>
      </p:sp>
      <p:sp>
        <p:nvSpPr>
          <p:cNvPr id="17412" name="円/楕円 61">
            <a:extLst>
              <a:ext uri="{FF2B5EF4-FFF2-40B4-BE49-F238E27FC236}">
                <a16:creationId xmlns:a16="http://schemas.microsoft.com/office/drawing/2014/main" id="{50838891-2F5E-9B48-B911-6087FEBBCEF0}"/>
              </a:ext>
            </a:extLst>
          </p:cNvPr>
          <p:cNvSpPr>
            <a:spLocks noChangeArrowheads="1"/>
          </p:cNvSpPr>
          <p:nvPr/>
        </p:nvSpPr>
        <p:spPr bwMode="auto">
          <a:xfrm>
            <a:off x="4227095" y="2657102"/>
            <a:ext cx="4326940" cy="2743199"/>
          </a:xfrm>
          <a:prstGeom prst="ellipse">
            <a:avLst/>
          </a:prstGeom>
          <a:solidFill>
            <a:schemeClr val="accent6">
              <a:lumMod val="60000"/>
              <a:lumOff val="40000"/>
              <a:alpha val="50000"/>
            </a:schemeClr>
          </a:solidFill>
          <a:ln w="9525">
            <a:noFill/>
            <a:round/>
            <a:headEnd/>
            <a:tailEnd/>
          </a:ln>
        </p:spPr>
        <p:txBody>
          <a:bodyPr tIns="1440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ja-JP" altLang="en-US" sz="3599" dirty="0">
                <a:solidFill>
                  <a:srgbClr val="0000FF"/>
                </a:solidFill>
                <a:latin typeface="メイリオ" panose="020B0604030504040204" pitchFamily="50" charset="-128"/>
                <a:ea typeface="メイリオ" panose="020B0604030504040204" pitchFamily="50" charset="-128"/>
              </a:rPr>
              <a:t>排尿障害</a:t>
            </a:r>
          </a:p>
          <a:p>
            <a:pPr algn="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膀胱から尿を</a:t>
            </a:r>
            <a:endParaRPr lang="en-US" altLang="ja-JP" sz="2401"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スムーズに</a:t>
            </a:r>
          </a:p>
          <a:p>
            <a:pPr algn="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排出できない</a:t>
            </a:r>
            <a:endParaRPr lang="en-US" altLang="ja-JP" sz="2401" dirty="0">
              <a:latin typeface="メイリオ" panose="020B0604030504040204" pitchFamily="50" charset="-128"/>
              <a:ea typeface="メイリオ" panose="020B0604030504040204" pitchFamily="50" charset="-128"/>
            </a:endParaRPr>
          </a:p>
          <a:p>
            <a:pPr algn="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　</a:t>
            </a:r>
            <a:endParaRPr lang="ja-JP" altLang="en-US" sz="2401" dirty="0">
              <a:solidFill>
                <a:srgbClr val="0000FF"/>
              </a:solidFill>
              <a:latin typeface="メイリオ" panose="020B0604030504040204" pitchFamily="50" charset="-128"/>
              <a:ea typeface="メイリオ" panose="020B0604030504040204" pitchFamily="50" charset="-128"/>
            </a:endParaRPr>
          </a:p>
        </p:txBody>
      </p:sp>
      <p:sp>
        <p:nvSpPr>
          <p:cNvPr id="36868" name="テキスト ボックス 63">
            <a:extLst>
              <a:ext uri="{FF2B5EF4-FFF2-40B4-BE49-F238E27FC236}">
                <a16:creationId xmlns:a16="http://schemas.microsoft.com/office/drawing/2014/main" id="{5E7153B3-C25F-C744-9CAF-DAAD62D10A13}"/>
              </a:ext>
            </a:extLst>
          </p:cNvPr>
          <p:cNvSpPr txBox="1">
            <a:spLocks noChangeArrowheads="1"/>
          </p:cNvSpPr>
          <p:nvPr/>
        </p:nvSpPr>
        <p:spPr bwMode="auto">
          <a:xfrm>
            <a:off x="1351967" y="1426562"/>
            <a:ext cx="7202069" cy="9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a:lnSpc>
                <a:spcPct val="125000"/>
              </a:lnSpc>
              <a:spcBef>
                <a:spcPct val="0"/>
              </a:spcBef>
              <a:buNone/>
            </a:pPr>
            <a:r>
              <a:rPr lang="ja-JP" altLang="en-US" sz="2401" dirty="0">
                <a:latin typeface="メイリオ" panose="020B0604030504040204" pitchFamily="50" charset="-128"/>
                <a:ea typeface="メイリオ" panose="020B0604030504040204" pitchFamily="50" charset="-128"/>
              </a:rPr>
              <a:t>脳や脊髄の障害により膀胱の神経支配に</a:t>
            </a:r>
            <a:br>
              <a:rPr lang="en-US" altLang="ja-JP"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異常があると</a:t>
            </a:r>
            <a:r>
              <a:rPr lang="ja-JP" altLang="en-US" sz="2401" b="1" dirty="0">
                <a:latin typeface="メイリオ" panose="020B0604030504040204" pitchFamily="50" charset="-128"/>
                <a:ea typeface="メイリオ" panose="020B0604030504040204" pitchFamily="50" charset="-128"/>
              </a:rPr>
              <a:t>排尿機能</a:t>
            </a:r>
            <a:r>
              <a:rPr lang="ja-JP" altLang="en-US" sz="2401" dirty="0">
                <a:latin typeface="メイリオ" panose="020B0604030504040204" pitchFamily="50" charset="-128"/>
                <a:ea typeface="メイリオ" panose="020B0604030504040204" pitchFamily="50" charset="-128"/>
              </a:rPr>
              <a:t>に障害をきたします。</a:t>
            </a:r>
          </a:p>
        </p:txBody>
      </p:sp>
      <p:sp>
        <p:nvSpPr>
          <p:cNvPr id="17414" name="テキスト ボックス 64">
            <a:extLst>
              <a:ext uri="{FF2B5EF4-FFF2-40B4-BE49-F238E27FC236}">
                <a16:creationId xmlns:a16="http://schemas.microsoft.com/office/drawing/2014/main" id="{1E2EA42B-BF1C-F44A-9E2E-642C394AACFD}"/>
              </a:ext>
            </a:extLst>
          </p:cNvPr>
          <p:cNvSpPr txBox="1">
            <a:spLocks noChangeArrowheads="1"/>
          </p:cNvSpPr>
          <p:nvPr/>
        </p:nvSpPr>
        <p:spPr bwMode="auto">
          <a:xfrm>
            <a:off x="668339" y="5652637"/>
            <a:ext cx="8605835" cy="9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5000"/>
              </a:lnSpc>
              <a:spcBef>
                <a:spcPct val="0"/>
              </a:spcBef>
              <a:buFontTx/>
              <a:buNone/>
            </a:pPr>
            <a:r>
              <a:rPr lang="ja-JP" altLang="en-US" sz="2401" dirty="0">
                <a:solidFill>
                  <a:srgbClr val="FF0000"/>
                </a:solidFill>
                <a:latin typeface="メイリオ" panose="020B0604030504040204" pitchFamily="50" charset="-128"/>
                <a:ea typeface="メイリオ" panose="020B0604030504040204" pitchFamily="50" charset="-128"/>
              </a:rPr>
              <a:t>両方の障害が様々な程度に複合していて</a:t>
            </a:r>
            <a:endParaRPr lang="en-US" altLang="ja-JP" sz="2401" dirty="0">
              <a:solidFill>
                <a:srgbClr val="FF0000"/>
              </a:solidFill>
              <a:latin typeface="メイリオ" panose="020B0604030504040204" pitchFamily="50" charset="-128"/>
              <a:ea typeface="メイリオ" panose="020B0604030504040204" pitchFamily="50" charset="-128"/>
            </a:endParaRPr>
          </a:p>
          <a:p>
            <a:pPr algn="ctr" eaLnBrk="1" hangingPunct="1">
              <a:lnSpc>
                <a:spcPct val="125000"/>
              </a:lnSpc>
              <a:spcBef>
                <a:spcPct val="0"/>
              </a:spcBef>
              <a:buFontTx/>
              <a:buNone/>
            </a:pPr>
            <a:r>
              <a:rPr lang="ja-JP" altLang="en-US" sz="2401" dirty="0">
                <a:solidFill>
                  <a:srgbClr val="FF0000"/>
                </a:solidFill>
                <a:latin typeface="メイリオ" panose="020B0604030504040204" pitchFamily="50" charset="-128"/>
                <a:ea typeface="メイリオ" panose="020B0604030504040204" pitchFamily="50" charset="-128"/>
              </a:rPr>
              <a:t>一人一人病態は異なります。</a:t>
            </a: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339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858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P spid="1741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C8F1AE-8E95-434D-AF38-C93FA4E5A7D3}"/>
              </a:ext>
            </a:extLst>
          </p:cNvPr>
          <p:cNvSpPr>
            <a:spLocks noGrp="1"/>
          </p:cNvSpPr>
          <p:nvPr>
            <p:ph type="body" sz="quarter" idx="10"/>
          </p:nvPr>
        </p:nvSpPr>
        <p:spPr/>
        <p:txBody>
          <a:bodyPr/>
          <a:lstStyle/>
          <a:p>
            <a:r>
              <a:rPr kumimoji="1" lang="ja-JP" altLang="en-US" dirty="0"/>
              <a:t>　</a:t>
            </a:r>
          </a:p>
        </p:txBody>
      </p:sp>
      <p:sp>
        <p:nvSpPr>
          <p:cNvPr id="38913" name="タイトル 1">
            <a:extLst>
              <a:ext uri="{FF2B5EF4-FFF2-40B4-BE49-F238E27FC236}">
                <a16:creationId xmlns:a16="http://schemas.microsoft.com/office/drawing/2014/main" id="{60E5BC08-83D3-7641-83D6-0236284D4F91}"/>
              </a:ext>
            </a:extLst>
          </p:cNvPr>
          <p:cNvSpPr>
            <a:spLocks noGrp="1"/>
          </p:cNvSpPr>
          <p:nvPr>
            <p:ph type="title"/>
          </p:nvPr>
        </p:nvSpPr>
        <p:spPr/>
        <p:txBody>
          <a:bodyPr>
            <a:noAutofit/>
          </a:bodyPr>
          <a:lstStyle/>
          <a:p>
            <a:pPr eaLnBrk="1" hangingPunct="1"/>
            <a:r>
              <a:rPr lang="ja-JP" altLang="en-US" sz="2799" dirty="0"/>
              <a:t>膀胱内圧上昇による合併症</a:t>
            </a:r>
          </a:p>
        </p:txBody>
      </p:sp>
      <p:pic>
        <p:nvPicPr>
          <p:cNvPr id="38914" name="Picture 7" descr="逆流">
            <a:extLst>
              <a:ext uri="{FF2B5EF4-FFF2-40B4-BE49-F238E27FC236}">
                <a16:creationId xmlns:a16="http://schemas.microsoft.com/office/drawing/2014/main" id="{3AE153B8-ED5A-E14C-88C6-4D397FDE51E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18873" y="1059554"/>
            <a:ext cx="3336925" cy="5327650"/>
          </a:xfrm>
          <a:noFill/>
        </p:spPr>
      </p:pic>
      <p:sp>
        <p:nvSpPr>
          <p:cNvPr id="5" name="テキスト ボックス 4">
            <a:extLst>
              <a:ext uri="{FF2B5EF4-FFF2-40B4-BE49-F238E27FC236}">
                <a16:creationId xmlns:a16="http://schemas.microsoft.com/office/drawing/2014/main" id="{AD23DE5E-08E6-BD49-B85A-CFAD0F4A9FEC}"/>
              </a:ext>
            </a:extLst>
          </p:cNvPr>
          <p:cNvSpPr txBox="1">
            <a:spLocks noChangeArrowheads="1"/>
          </p:cNvSpPr>
          <p:nvPr/>
        </p:nvSpPr>
        <p:spPr bwMode="auto">
          <a:xfrm>
            <a:off x="4250343" y="1490621"/>
            <a:ext cx="1988320" cy="481988"/>
          </a:xfrm>
          <a:prstGeom prst="roundRect">
            <a:avLst/>
          </a:prstGeom>
          <a:solidFill>
            <a:srgbClr val="B686DA"/>
          </a:solidFill>
          <a:ln w="9525">
            <a:solidFill>
              <a:srgbClr val="7D60A0"/>
            </a:solidFill>
            <a:miter lim="800000"/>
            <a:headEnd/>
            <a:tailEnd/>
          </a:ln>
          <a:effectLst/>
        </p:spPr>
        <p:txBody>
          <a:bodyPr wrap="none" tIns="10800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ja-JP" altLang="en-US" sz="2799" dirty="0">
                <a:solidFill>
                  <a:srgbClr val="000000"/>
                </a:solidFill>
                <a:latin typeface="メイリオ" panose="020B0604030504040204" pitchFamily="50" charset="-128"/>
                <a:ea typeface="メイリオ" panose="020B0604030504040204" pitchFamily="50" charset="-128"/>
                <a:cs typeface="ＭＳ ゴシック" charset="0"/>
              </a:rPr>
              <a:t>排尿障害</a:t>
            </a:r>
          </a:p>
        </p:txBody>
      </p:sp>
      <p:sp>
        <p:nvSpPr>
          <p:cNvPr id="7" name="テキスト ボックス 6">
            <a:extLst>
              <a:ext uri="{FF2B5EF4-FFF2-40B4-BE49-F238E27FC236}">
                <a16:creationId xmlns:a16="http://schemas.microsoft.com/office/drawing/2014/main" id="{2BD14FE8-3723-0C4A-B3C3-956CC1588DD1}"/>
              </a:ext>
            </a:extLst>
          </p:cNvPr>
          <p:cNvSpPr txBox="1"/>
          <p:nvPr/>
        </p:nvSpPr>
        <p:spPr>
          <a:xfrm>
            <a:off x="6460382" y="3305465"/>
            <a:ext cx="2430499" cy="461665"/>
          </a:xfrm>
          <a:prstGeom prst="roundRect">
            <a:avLst/>
          </a:prstGeom>
          <a:ln w="28575">
            <a:headEnd type="none" w="med" len="med"/>
            <a:tailEnd type="none" w="med" len="med"/>
          </a:ln>
        </p:spPr>
        <p:style>
          <a:lnRef idx="2">
            <a:schemeClr val="accent4"/>
          </a:lnRef>
          <a:fillRef idx="1">
            <a:schemeClr val="lt1"/>
          </a:fillRef>
          <a:effectRef idx="0">
            <a:schemeClr val="accent4"/>
          </a:effectRef>
          <a:fontRef idx="minor">
            <a:schemeClr val="dk1"/>
          </a:fontRef>
        </p:style>
        <p:txBody>
          <a:bodyPr tIns="7200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ja-JP" altLang="en-US" sz="2401" dirty="0">
                <a:solidFill>
                  <a:srgbClr val="000000"/>
                </a:solidFill>
                <a:latin typeface="メイリオ" panose="020B0604030504040204" pitchFamily="50" charset="-128"/>
                <a:ea typeface="メイリオ" panose="020B0604030504040204" pitchFamily="50" charset="-128"/>
                <a:cs typeface="ＭＳ ゴシック" charset="0"/>
              </a:rPr>
              <a:t>膀胱尿管逆流症</a:t>
            </a:r>
          </a:p>
        </p:txBody>
      </p:sp>
      <p:sp>
        <p:nvSpPr>
          <p:cNvPr id="19462" name="テキスト ボックス 7">
            <a:extLst>
              <a:ext uri="{FF2B5EF4-FFF2-40B4-BE49-F238E27FC236}">
                <a16:creationId xmlns:a16="http://schemas.microsoft.com/office/drawing/2014/main" id="{F18F4EE0-FCFB-2645-96B4-3C9152C6768A}"/>
              </a:ext>
            </a:extLst>
          </p:cNvPr>
          <p:cNvSpPr txBox="1">
            <a:spLocks noChangeArrowheads="1"/>
          </p:cNvSpPr>
          <p:nvPr/>
        </p:nvSpPr>
        <p:spPr bwMode="auto">
          <a:xfrm>
            <a:off x="5487726" y="4019340"/>
            <a:ext cx="1723549" cy="461665"/>
          </a:xfrm>
          <a:prstGeom prst="roundRect">
            <a:avLst/>
          </a:prstGeom>
          <a:ln w="28575">
            <a:headEnd/>
            <a:tailEnd/>
          </a:ln>
        </p:spPr>
        <p:style>
          <a:lnRef idx="2">
            <a:schemeClr val="accent4"/>
          </a:lnRef>
          <a:fillRef idx="1">
            <a:schemeClr val="lt1"/>
          </a:fillRef>
          <a:effectRef idx="0">
            <a:schemeClr val="accent4"/>
          </a:effectRef>
          <a:fontRef idx="minor">
            <a:schemeClr val="dk1"/>
          </a:fontRef>
        </p:style>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ja-JP" altLang="en-US" sz="2401">
                <a:latin typeface="メイリオ" panose="020B0604030504040204" pitchFamily="50" charset="-128"/>
                <a:ea typeface="メイリオ" panose="020B0604030504040204" pitchFamily="50" charset="-128"/>
              </a:rPr>
              <a:t>尿路感染症</a:t>
            </a:r>
          </a:p>
        </p:txBody>
      </p:sp>
      <p:sp>
        <p:nvSpPr>
          <p:cNvPr id="19463" name="テキスト ボックス 8">
            <a:extLst>
              <a:ext uri="{FF2B5EF4-FFF2-40B4-BE49-F238E27FC236}">
                <a16:creationId xmlns:a16="http://schemas.microsoft.com/office/drawing/2014/main" id="{15395B39-90F0-BC4B-97A5-6A3C39F348EF}"/>
              </a:ext>
            </a:extLst>
          </p:cNvPr>
          <p:cNvSpPr txBox="1">
            <a:spLocks noChangeArrowheads="1"/>
          </p:cNvSpPr>
          <p:nvPr/>
        </p:nvSpPr>
        <p:spPr bwMode="auto">
          <a:xfrm>
            <a:off x="5487726" y="4871529"/>
            <a:ext cx="1723549" cy="461665"/>
          </a:xfrm>
          <a:prstGeom prst="roundRect">
            <a:avLst/>
          </a:prstGeom>
          <a:ln w="28575">
            <a:headEnd/>
            <a:tailEnd/>
          </a:ln>
        </p:spPr>
        <p:style>
          <a:lnRef idx="2">
            <a:schemeClr val="accent4"/>
          </a:lnRef>
          <a:fillRef idx="1">
            <a:schemeClr val="lt1"/>
          </a:fillRef>
          <a:effectRef idx="0">
            <a:schemeClr val="accent4"/>
          </a:effectRef>
          <a:fontRef idx="minor">
            <a:schemeClr val="dk1"/>
          </a:fontRef>
        </p:style>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尿路結石</a:t>
            </a:r>
          </a:p>
        </p:txBody>
      </p:sp>
      <p:sp>
        <p:nvSpPr>
          <p:cNvPr id="10" name="テキスト ボックス 9">
            <a:extLst>
              <a:ext uri="{FF2B5EF4-FFF2-40B4-BE49-F238E27FC236}">
                <a16:creationId xmlns:a16="http://schemas.microsoft.com/office/drawing/2014/main" id="{8DA455F2-ECB6-F640-ADAF-5E16FE23EC95}"/>
              </a:ext>
            </a:extLst>
          </p:cNvPr>
          <p:cNvSpPr txBox="1"/>
          <p:nvPr/>
        </p:nvSpPr>
        <p:spPr>
          <a:xfrm>
            <a:off x="4250343" y="5765981"/>
            <a:ext cx="1168595" cy="433761"/>
          </a:xfrm>
          <a:prstGeom prst="round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tIns="7200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ja-JP" altLang="en-US" sz="2000" dirty="0">
                <a:solidFill>
                  <a:schemeClr val="bg1"/>
                </a:solidFill>
                <a:latin typeface="メイリオ" panose="020B0604030504040204" pitchFamily="50" charset="-128"/>
                <a:ea typeface="メイリオ" panose="020B0604030504040204" pitchFamily="50" charset="-128"/>
                <a:cs typeface="ＭＳ ゴシック" charset="0"/>
              </a:rPr>
              <a:t>水</a:t>
            </a:r>
            <a:r>
              <a:rPr lang="en-US" altLang="ja-JP" sz="2000" dirty="0">
                <a:solidFill>
                  <a:schemeClr val="bg1"/>
                </a:solidFill>
                <a:latin typeface="メイリオ" panose="020B0604030504040204" pitchFamily="50" charset="-128"/>
                <a:ea typeface="メイリオ" panose="020B0604030504040204" pitchFamily="50" charset="-128"/>
                <a:cs typeface="ＭＳ ゴシック" charset="0"/>
              </a:rPr>
              <a:t> </a:t>
            </a:r>
            <a:r>
              <a:rPr lang="ja-JP" altLang="en-US" sz="2000" dirty="0">
                <a:solidFill>
                  <a:schemeClr val="bg1"/>
                </a:solidFill>
                <a:latin typeface="メイリオ" panose="020B0604030504040204" pitchFamily="50" charset="-128"/>
                <a:ea typeface="メイリオ" panose="020B0604030504040204" pitchFamily="50" charset="-128"/>
                <a:cs typeface="ＭＳ ゴシック" charset="0"/>
              </a:rPr>
              <a:t>腎</a:t>
            </a:r>
            <a:r>
              <a:rPr lang="en-US" altLang="ja-JP" sz="2000" dirty="0">
                <a:solidFill>
                  <a:schemeClr val="bg1"/>
                </a:solidFill>
                <a:latin typeface="メイリオ" panose="020B0604030504040204" pitchFamily="50" charset="-128"/>
                <a:ea typeface="メイリオ" panose="020B0604030504040204" pitchFamily="50" charset="-128"/>
                <a:cs typeface="ＭＳ ゴシック" charset="0"/>
              </a:rPr>
              <a:t> </a:t>
            </a:r>
            <a:r>
              <a:rPr lang="ja-JP" altLang="en-US" sz="2000" dirty="0">
                <a:solidFill>
                  <a:schemeClr val="bg1"/>
                </a:solidFill>
                <a:latin typeface="メイリオ" panose="020B0604030504040204" pitchFamily="50" charset="-128"/>
                <a:ea typeface="メイリオ" panose="020B0604030504040204" pitchFamily="50" charset="-128"/>
                <a:cs typeface="ＭＳ ゴシック" charset="0"/>
              </a:rPr>
              <a:t>症</a:t>
            </a:r>
          </a:p>
        </p:txBody>
      </p:sp>
      <p:sp>
        <p:nvSpPr>
          <p:cNvPr id="11" name="テキスト ボックス 10">
            <a:extLst>
              <a:ext uri="{FF2B5EF4-FFF2-40B4-BE49-F238E27FC236}">
                <a16:creationId xmlns:a16="http://schemas.microsoft.com/office/drawing/2014/main" id="{BE7EB7A9-8397-734C-82D7-9144280E27E4}"/>
              </a:ext>
            </a:extLst>
          </p:cNvPr>
          <p:cNvSpPr txBox="1">
            <a:spLocks noChangeArrowheads="1"/>
          </p:cNvSpPr>
          <p:nvPr/>
        </p:nvSpPr>
        <p:spPr bwMode="auto">
          <a:xfrm>
            <a:off x="5796693" y="5661256"/>
            <a:ext cx="1641914" cy="646331"/>
          </a:xfrm>
          <a:prstGeom prst="roundRect">
            <a:avLst/>
          </a:prstGeom>
          <a:solidFill>
            <a:srgbClr val="7030A0"/>
          </a:solidFill>
          <a:ln w="9525">
            <a:noFill/>
            <a:miter lim="800000"/>
            <a:headEnd/>
            <a:tailEnd/>
          </a:ln>
          <a:effectLst>
            <a:outerShdw blurRad="40000" dist="23000" dir="5400000" rotWithShape="0">
              <a:srgbClr val="808080">
                <a:alpha val="34998"/>
              </a:srgbClr>
            </a:outerShdw>
          </a:effectLst>
        </p:spPr>
        <p:txBody>
          <a:bodyPr wrap="square" tIns="7200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ja-JP" altLang="en-US" sz="3599" dirty="0">
                <a:solidFill>
                  <a:schemeClr val="bg1"/>
                </a:solidFill>
                <a:latin typeface="メイリオ" panose="020B0604030504040204" pitchFamily="50" charset="-128"/>
                <a:ea typeface="メイリオ" panose="020B0604030504040204" pitchFamily="50" charset="-128"/>
                <a:cs typeface="HG創英角ﾎﾟｯﾌﾟ体" charset="0"/>
              </a:rPr>
              <a:t>腎不全</a:t>
            </a:r>
          </a:p>
        </p:txBody>
      </p:sp>
      <p:sp>
        <p:nvSpPr>
          <p:cNvPr id="19468" name="テキスト ボックス 11">
            <a:extLst>
              <a:ext uri="{FF2B5EF4-FFF2-40B4-BE49-F238E27FC236}">
                <a16:creationId xmlns:a16="http://schemas.microsoft.com/office/drawing/2014/main" id="{1FE5481A-89DA-3444-BAB4-8485DA96220B}"/>
              </a:ext>
            </a:extLst>
          </p:cNvPr>
          <p:cNvSpPr txBox="1">
            <a:spLocks noChangeArrowheads="1"/>
          </p:cNvSpPr>
          <p:nvPr/>
        </p:nvSpPr>
        <p:spPr bwMode="auto">
          <a:xfrm>
            <a:off x="7459808" y="4019340"/>
            <a:ext cx="1431073" cy="461665"/>
          </a:xfrm>
          <a:prstGeom prst="roundRect">
            <a:avLst/>
          </a:prstGeom>
          <a:ln w="28575">
            <a:headEnd/>
            <a:tailEnd/>
          </a:ln>
        </p:spPr>
        <p:style>
          <a:lnRef idx="2">
            <a:schemeClr val="accent4"/>
          </a:lnRef>
          <a:fillRef idx="1">
            <a:schemeClr val="lt1"/>
          </a:fillRef>
          <a:effectRef idx="0">
            <a:schemeClr val="accent4"/>
          </a:effectRef>
          <a:fontRef idx="minor">
            <a:schemeClr val="dk1"/>
          </a:fontRef>
        </p:style>
        <p:txBody>
          <a:bodyPr tIns="72000" bIns="0"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敗血症</a:t>
            </a:r>
          </a:p>
        </p:txBody>
      </p:sp>
      <p:cxnSp>
        <p:nvCxnSpPr>
          <p:cNvPr id="13" name="直線矢印コネクタ 12">
            <a:extLst>
              <a:ext uri="{FF2B5EF4-FFF2-40B4-BE49-F238E27FC236}">
                <a16:creationId xmlns:a16="http://schemas.microsoft.com/office/drawing/2014/main" id="{9DF9FFC5-F096-6C4F-B8DC-1D09C86562D2}"/>
              </a:ext>
            </a:extLst>
          </p:cNvPr>
          <p:cNvCxnSpPr>
            <a:cxnSpLocks noChangeShapeType="1"/>
          </p:cNvCxnSpPr>
          <p:nvPr/>
        </p:nvCxnSpPr>
        <p:spPr bwMode="auto">
          <a:xfrm>
            <a:off x="6079647" y="3521117"/>
            <a:ext cx="380734" cy="15183"/>
          </a:xfrm>
          <a:prstGeom prst="straightConnector1">
            <a:avLst/>
          </a:prstGeom>
          <a:noFill/>
          <a:ln w="28575">
            <a:solidFill>
              <a:schemeClr val="accent6">
                <a:lumMod val="50000"/>
              </a:schemeClr>
            </a:solidFill>
            <a:round/>
            <a:headEnd/>
            <a:tailEnd type="arrow" w="med" len="med"/>
          </a:ln>
          <a:effectLst/>
        </p:spPr>
      </p:cxnSp>
      <p:cxnSp>
        <p:nvCxnSpPr>
          <p:cNvPr id="14" name="直線矢印コネクタ 13">
            <a:extLst>
              <a:ext uri="{FF2B5EF4-FFF2-40B4-BE49-F238E27FC236}">
                <a16:creationId xmlns:a16="http://schemas.microsoft.com/office/drawing/2014/main" id="{9DCE7F80-7C3A-2C4A-9329-86F37D1D27CD}"/>
              </a:ext>
            </a:extLst>
          </p:cNvPr>
          <p:cNvCxnSpPr>
            <a:cxnSpLocks noChangeShapeType="1"/>
          </p:cNvCxnSpPr>
          <p:nvPr/>
        </p:nvCxnSpPr>
        <p:spPr bwMode="auto">
          <a:xfrm rot="5400000">
            <a:off x="4048443" y="4765191"/>
            <a:ext cx="1923003" cy="2974"/>
          </a:xfrm>
          <a:prstGeom prst="straightConnector1">
            <a:avLst/>
          </a:prstGeom>
          <a:noFill/>
          <a:ln w="25400">
            <a:solidFill>
              <a:schemeClr val="accent6">
                <a:lumMod val="50000"/>
              </a:schemeClr>
            </a:solidFill>
            <a:round/>
            <a:headEnd/>
            <a:tailEnd type="arrow" w="med" len="med"/>
          </a:ln>
          <a:effectLst/>
        </p:spPr>
      </p:cxnSp>
      <p:cxnSp>
        <p:nvCxnSpPr>
          <p:cNvPr id="15" name="直線矢印コネクタ 14">
            <a:extLst>
              <a:ext uri="{FF2B5EF4-FFF2-40B4-BE49-F238E27FC236}">
                <a16:creationId xmlns:a16="http://schemas.microsoft.com/office/drawing/2014/main" id="{9FF6C786-08F8-FF43-9F9D-3280A1DE7BD7}"/>
              </a:ext>
            </a:extLst>
          </p:cNvPr>
          <p:cNvCxnSpPr>
            <a:cxnSpLocks noChangeShapeType="1"/>
            <a:stCxn id="19463" idx="2"/>
          </p:cNvCxnSpPr>
          <p:nvPr/>
        </p:nvCxnSpPr>
        <p:spPr bwMode="auto">
          <a:xfrm flipH="1">
            <a:off x="5390759" y="5333194"/>
            <a:ext cx="958741" cy="432787"/>
          </a:xfrm>
          <a:prstGeom prst="straightConnector1">
            <a:avLst/>
          </a:prstGeom>
          <a:noFill/>
          <a:ln w="28575">
            <a:solidFill>
              <a:schemeClr val="accent6">
                <a:lumMod val="50000"/>
              </a:schemeClr>
            </a:solidFill>
            <a:round/>
            <a:headEnd/>
            <a:tailEnd type="arrow" w="med" len="med"/>
          </a:ln>
          <a:effectLst/>
        </p:spPr>
      </p:cxnSp>
      <p:sp>
        <p:nvSpPr>
          <p:cNvPr id="16" name="円/楕円 15">
            <a:extLst>
              <a:ext uri="{FF2B5EF4-FFF2-40B4-BE49-F238E27FC236}">
                <a16:creationId xmlns:a16="http://schemas.microsoft.com/office/drawing/2014/main" id="{5962A0E7-4D15-DF48-AC42-3D463CDEC8B8}"/>
              </a:ext>
            </a:extLst>
          </p:cNvPr>
          <p:cNvSpPr>
            <a:spLocks noChangeArrowheads="1"/>
          </p:cNvSpPr>
          <p:nvPr/>
        </p:nvSpPr>
        <p:spPr bwMode="auto">
          <a:xfrm>
            <a:off x="4250343" y="2416718"/>
            <a:ext cx="1988320" cy="636539"/>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wrap="none" tIns="72000" bIns="0" anchor="ctr" anchorCtr="0">
            <a:noAutofit/>
          </a:bodyPr>
          <a:lstStyle/>
          <a:p>
            <a:pPr algn="ctr" eaLnBrk="1" hangingPunct="1">
              <a:defRPr/>
            </a:pPr>
            <a:r>
              <a:rPr lang="ja-JP" altLang="en-US" sz="2799" dirty="0">
                <a:solidFill>
                  <a:schemeClr val="bg1"/>
                </a:solidFill>
                <a:latin typeface="メイリオ" panose="020B0604030504040204" pitchFamily="50" charset="-128"/>
                <a:ea typeface="メイリオ" panose="020B0604030504040204" pitchFamily="50" charset="-128"/>
                <a:cs typeface="ＭＳ ゴシック" charset="0"/>
              </a:rPr>
              <a:t>残尿</a:t>
            </a:r>
          </a:p>
        </p:txBody>
      </p:sp>
      <p:cxnSp>
        <p:nvCxnSpPr>
          <p:cNvPr id="17" name="直線矢印コネクタ 16">
            <a:extLst>
              <a:ext uri="{FF2B5EF4-FFF2-40B4-BE49-F238E27FC236}">
                <a16:creationId xmlns:a16="http://schemas.microsoft.com/office/drawing/2014/main" id="{71C51C25-E603-2D41-9D32-BB5A74FA16C0}"/>
              </a:ext>
            </a:extLst>
          </p:cNvPr>
          <p:cNvCxnSpPr>
            <a:cxnSpLocks noChangeShapeType="1"/>
            <a:stCxn id="7" idx="2"/>
          </p:cNvCxnSpPr>
          <p:nvPr/>
        </p:nvCxnSpPr>
        <p:spPr bwMode="auto">
          <a:xfrm flipH="1">
            <a:off x="7211275" y="3767132"/>
            <a:ext cx="464356" cy="267723"/>
          </a:xfrm>
          <a:prstGeom prst="straightConnector1">
            <a:avLst/>
          </a:prstGeom>
          <a:noFill/>
          <a:ln w="28575">
            <a:solidFill>
              <a:schemeClr val="accent6">
                <a:lumMod val="50000"/>
              </a:schemeClr>
            </a:solidFill>
            <a:round/>
            <a:headEnd/>
            <a:tailEnd type="arrow" w="med" len="med"/>
          </a:ln>
          <a:effectLst/>
        </p:spPr>
      </p:cxnSp>
      <p:cxnSp>
        <p:nvCxnSpPr>
          <p:cNvPr id="18" name="直線矢印コネクタ 17">
            <a:extLst>
              <a:ext uri="{FF2B5EF4-FFF2-40B4-BE49-F238E27FC236}">
                <a16:creationId xmlns:a16="http://schemas.microsoft.com/office/drawing/2014/main" id="{3DE426AA-60BD-904A-8C0B-619C6C0A4119}"/>
              </a:ext>
            </a:extLst>
          </p:cNvPr>
          <p:cNvCxnSpPr>
            <a:cxnSpLocks noChangeShapeType="1"/>
            <a:stCxn id="24" idx="1"/>
            <a:endCxn id="11" idx="3"/>
          </p:cNvCxnSpPr>
          <p:nvPr/>
        </p:nvCxnSpPr>
        <p:spPr bwMode="auto">
          <a:xfrm flipH="1">
            <a:off x="7438610" y="5984420"/>
            <a:ext cx="214163" cy="0"/>
          </a:xfrm>
          <a:prstGeom prst="straightConnector1">
            <a:avLst/>
          </a:prstGeom>
          <a:noFill/>
          <a:ln w="28575">
            <a:solidFill>
              <a:schemeClr val="accent6">
                <a:lumMod val="50000"/>
              </a:schemeClr>
            </a:solidFill>
            <a:round/>
            <a:headEnd/>
            <a:tailEnd type="arrow" w="med" len="med"/>
          </a:ln>
          <a:effectLst/>
        </p:spPr>
      </p:cxnSp>
      <p:cxnSp>
        <p:nvCxnSpPr>
          <p:cNvPr id="19" name="直線矢印コネクタ 18">
            <a:extLst>
              <a:ext uri="{FF2B5EF4-FFF2-40B4-BE49-F238E27FC236}">
                <a16:creationId xmlns:a16="http://schemas.microsoft.com/office/drawing/2014/main" id="{7B218411-AB6C-664C-998F-3898BB009B3F}"/>
              </a:ext>
            </a:extLst>
          </p:cNvPr>
          <p:cNvCxnSpPr>
            <a:cxnSpLocks noChangeShapeType="1"/>
            <a:stCxn id="19462" idx="3"/>
            <a:endCxn id="19468" idx="1"/>
          </p:cNvCxnSpPr>
          <p:nvPr/>
        </p:nvCxnSpPr>
        <p:spPr bwMode="auto">
          <a:xfrm>
            <a:off x="7211275" y="4250172"/>
            <a:ext cx="248531" cy="0"/>
          </a:xfrm>
          <a:prstGeom prst="straightConnector1">
            <a:avLst/>
          </a:prstGeom>
          <a:noFill/>
          <a:ln w="25400">
            <a:solidFill>
              <a:schemeClr val="accent6">
                <a:lumMod val="50000"/>
              </a:schemeClr>
            </a:solidFill>
            <a:round/>
            <a:headEnd/>
            <a:tailEnd type="arrow" w="med" len="med"/>
          </a:ln>
          <a:effectLst/>
        </p:spPr>
      </p:cxnSp>
      <p:cxnSp>
        <p:nvCxnSpPr>
          <p:cNvPr id="20" name="直線矢印コネクタ 19">
            <a:extLst>
              <a:ext uri="{FF2B5EF4-FFF2-40B4-BE49-F238E27FC236}">
                <a16:creationId xmlns:a16="http://schemas.microsoft.com/office/drawing/2014/main" id="{358FD4F2-B1A7-EC40-8DD0-E8D9B0D04418}"/>
              </a:ext>
            </a:extLst>
          </p:cNvPr>
          <p:cNvCxnSpPr>
            <a:cxnSpLocks noChangeShapeType="1"/>
          </p:cNvCxnSpPr>
          <p:nvPr/>
        </p:nvCxnSpPr>
        <p:spPr bwMode="auto">
          <a:xfrm flipV="1">
            <a:off x="5011431" y="4232018"/>
            <a:ext cx="356938" cy="1486"/>
          </a:xfrm>
          <a:prstGeom prst="straightConnector1">
            <a:avLst/>
          </a:prstGeom>
          <a:noFill/>
          <a:ln w="25400">
            <a:solidFill>
              <a:schemeClr val="accent6">
                <a:lumMod val="50000"/>
              </a:schemeClr>
            </a:solidFill>
            <a:round/>
            <a:headEnd/>
            <a:tailEnd type="arrow" w="med" len="med"/>
          </a:ln>
          <a:effectLst/>
        </p:spPr>
      </p:cxnSp>
      <p:cxnSp>
        <p:nvCxnSpPr>
          <p:cNvPr id="22" name="直線矢印コネクタ 21">
            <a:extLst>
              <a:ext uri="{FF2B5EF4-FFF2-40B4-BE49-F238E27FC236}">
                <a16:creationId xmlns:a16="http://schemas.microsoft.com/office/drawing/2014/main" id="{FB519A5F-9952-7044-8A80-F1B84DA7EFC7}"/>
              </a:ext>
            </a:extLst>
          </p:cNvPr>
          <p:cNvCxnSpPr>
            <a:cxnSpLocks noChangeShapeType="1"/>
          </p:cNvCxnSpPr>
          <p:nvPr/>
        </p:nvCxnSpPr>
        <p:spPr bwMode="auto">
          <a:xfrm>
            <a:off x="5011431" y="5088670"/>
            <a:ext cx="407504" cy="1486"/>
          </a:xfrm>
          <a:prstGeom prst="straightConnector1">
            <a:avLst/>
          </a:prstGeom>
          <a:noFill/>
          <a:ln w="25400">
            <a:solidFill>
              <a:schemeClr val="accent6">
                <a:lumMod val="50000"/>
              </a:schemeClr>
            </a:solidFill>
            <a:round/>
            <a:headEnd/>
            <a:tailEnd type="arrow" w="med" len="med"/>
          </a:ln>
          <a:effectLst/>
        </p:spPr>
      </p:cxnSp>
      <p:sp>
        <p:nvSpPr>
          <p:cNvPr id="24" name="テキスト ボックス 23">
            <a:extLst>
              <a:ext uri="{FF2B5EF4-FFF2-40B4-BE49-F238E27FC236}">
                <a16:creationId xmlns:a16="http://schemas.microsoft.com/office/drawing/2014/main" id="{832D6BA9-9F32-F841-9B72-40F7C698EF33}"/>
              </a:ext>
            </a:extLst>
          </p:cNvPr>
          <p:cNvSpPr txBox="1"/>
          <p:nvPr/>
        </p:nvSpPr>
        <p:spPr>
          <a:xfrm>
            <a:off x="7652773" y="5769099"/>
            <a:ext cx="1431073" cy="430642"/>
          </a:xfrm>
          <a:prstGeom prst="roundRect">
            <a:avLst/>
          </a:prstGeom>
          <a:solidFill>
            <a:schemeClr val="accent1">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eaLnBrk="1" hangingPunct="1">
              <a:defRPr/>
            </a:pPr>
            <a:r>
              <a:rPr lang="ja-JP" altLang="en-US" sz="2000" dirty="0">
                <a:solidFill>
                  <a:schemeClr val="bg1"/>
                </a:solidFill>
                <a:latin typeface="メイリオ" panose="020B0604030504040204" pitchFamily="50" charset="-128"/>
                <a:ea typeface="メイリオ" panose="020B0604030504040204" pitchFamily="50" charset="-128"/>
                <a:cs typeface="ＭＳ ゴシック" charset="0"/>
              </a:rPr>
              <a:t>逆流性腎症</a:t>
            </a:r>
          </a:p>
        </p:txBody>
      </p:sp>
      <p:sp>
        <p:nvSpPr>
          <p:cNvPr id="26" name="テキスト ボックス 25">
            <a:extLst>
              <a:ext uri="{FF2B5EF4-FFF2-40B4-BE49-F238E27FC236}">
                <a16:creationId xmlns:a16="http://schemas.microsoft.com/office/drawing/2014/main" id="{BBFB120D-8F54-1B40-B011-7DF2E55E3B51}"/>
              </a:ext>
            </a:extLst>
          </p:cNvPr>
          <p:cNvSpPr txBox="1"/>
          <p:nvPr/>
        </p:nvSpPr>
        <p:spPr>
          <a:xfrm>
            <a:off x="4250343" y="3305465"/>
            <a:ext cx="1988320" cy="461665"/>
          </a:xfrm>
          <a:prstGeom prst="roundRect">
            <a:avLst/>
          </a:prstGeom>
          <a:solidFill>
            <a:schemeClr val="accent6">
              <a:lumMod val="40000"/>
              <a:lumOff val="6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tIns="72000" bIns="0" anchor="ctr" anchorCtr="0">
            <a:no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eaLnBrk="1" hangingPunct="1">
              <a:defRPr/>
            </a:pPr>
            <a:r>
              <a:rPr lang="ja-JP" altLang="en-US" sz="2401" dirty="0">
                <a:solidFill>
                  <a:srgbClr val="000000"/>
                </a:solidFill>
                <a:latin typeface="メイリオ" panose="020B0604030504040204" pitchFamily="50" charset="-128"/>
                <a:ea typeface="メイリオ" panose="020B0604030504040204" pitchFamily="50" charset="-128"/>
                <a:cs typeface="ＭＳ ゴシック" charset="0"/>
              </a:rPr>
              <a:t>膀胱内圧上昇</a:t>
            </a:r>
          </a:p>
        </p:txBody>
      </p:sp>
      <p:cxnSp>
        <p:nvCxnSpPr>
          <p:cNvPr id="28" name="直線矢印コネクタ 27">
            <a:extLst>
              <a:ext uri="{FF2B5EF4-FFF2-40B4-BE49-F238E27FC236}">
                <a16:creationId xmlns:a16="http://schemas.microsoft.com/office/drawing/2014/main" id="{1B7A5C25-8E24-2141-9DBD-B7664A27FD8F}"/>
              </a:ext>
            </a:extLst>
          </p:cNvPr>
          <p:cNvCxnSpPr>
            <a:cxnSpLocks noChangeShapeType="1"/>
            <a:stCxn id="19462" idx="2"/>
            <a:endCxn id="19463" idx="0"/>
          </p:cNvCxnSpPr>
          <p:nvPr/>
        </p:nvCxnSpPr>
        <p:spPr bwMode="auto">
          <a:xfrm>
            <a:off x="6349500" y="4481007"/>
            <a:ext cx="0" cy="390524"/>
          </a:xfrm>
          <a:prstGeom prst="straightConnector1">
            <a:avLst/>
          </a:prstGeom>
          <a:noFill/>
          <a:ln w="28575">
            <a:solidFill>
              <a:schemeClr val="accent6">
                <a:lumMod val="50000"/>
              </a:schemeClr>
            </a:solidFill>
            <a:round/>
            <a:headEnd type="arrow" w="med" len="med"/>
            <a:tailEnd type="arrow" w="med" len="med"/>
          </a:ln>
          <a:effectLst/>
        </p:spPr>
      </p:cxnSp>
      <p:cxnSp>
        <p:nvCxnSpPr>
          <p:cNvPr id="38941" name="直線矢印コネクタ 40">
            <a:extLst>
              <a:ext uri="{FF2B5EF4-FFF2-40B4-BE49-F238E27FC236}">
                <a16:creationId xmlns:a16="http://schemas.microsoft.com/office/drawing/2014/main" id="{C26240F9-4C2C-3F43-AF71-B5B630B9C0CC}"/>
              </a:ext>
            </a:extLst>
          </p:cNvPr>
          <p:cNvCxnSpPr>
            <a:cxnSpLocks noChangeShapeType="1"/>
            <a:stCxn id="5" idx="2"/>
            <a:endCxn id="16" idx="0"/>
          </p:cNvCxnSpPr>
          <p:nvPr/>
        </p:nvCxnSpPr>
        <p:spPr bwMode="auto">
          <a:xfrm>
            <a:off x="5244500" y="1972611"/>
            <a:ext cx="0" cy="444107"/>
          </a:xfrm>
          <a:prstGeom prst="straightConnector1">
            <a:avLst/>
          </a:prstGeom>
          <a:noFill/>
          <a:ln w="28575">
            <a:solidFill>
              <a:schemeClr val="accent6">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38942" name="直線矢印コネクタ 42">
            <a:extLst>
              <a:ext uri="{FF2B5EF4-FFF2-40B4-BE49-F238E27FC236}">
                <a16:creationId xmlns:a16="http://schemas.microsoft.com/office/drawing/2014/main" id="{6540135E-A1D3-554D-8914-20468D5068C4}"/>
              </a:ext>
            </a:extLst>
          </p:cNvPr>
          <p:cNvCxnSpPr>
            <a:cxnSpLocks noChangeShapeType="1"/>
            <a:stCxn id="16" idx="4"/>
            <a:endCxn id="26" idx="0"/>
          </p:cNvCxnSpPr>
          <p:nvPr/>
        </p:nvCxnSpPr>
        <p:spPr bwMode="auto">
          <a:xfrm>
            <a:off x="5244500" y="3053257"/>
            <a:ext cx="0" cy="252210"/>
          </a:xfrm>
          <a:prstGeom prst="straightConnector1">
            <a:avLst/>
          </a:prstGeom>
          <a:noFill/>
          <a:ln w="28575">
            <a:solidFill>
              <a:schemeClr val="accent6">
                <a:lumMod val="50000"/>
              </a:schemeClr>
            </a:solidFill>
            <a:round/>
            <a:headEnd/>
            <a:tailEnd type="arrow" w="med" len="med"/>
          </a:ln>
          <a:extLst>
            <a:ext uri="{909E8E84-426E-40DD-AFC4-6F175D3DCCD1}">
              <a14:hiddenFill xmlns:a14="http://schemas.microsoft.com/office/drawing/2010/main">
                <a:noFill/>
              </a14:hiddenFill>
            </a:ext>
          </a:extLst>
        </p:spPr>
      </p:cxnSp>
      <p:cxnSp>
        <p:nvCxnSpPr>
          <p:cNvPr id="19489" name="直線矢印コネクタ 47">
            <a:extLst>
              <a:ext uri="{FF2B5EF4-FFF2-40B4-BE49-F238E27FC236}">
                <a16:creationId xmlns:a16="http://schemas.microsoft.com/office/drawing/2014/main" id="{D8E2BDF4-971A-7644-B3A5-26C6067E3938}"/>
              </a:ext>
            </a:extLst>
          </p:cNvPr>
          <p:cNvCxnSpPr>
            <a:cxnSpLocks noChangeShapeType="1"/>
            <a:stCxn id="10" idx="3"/>
            <a:endCxn id="11" idx="1"/>
          </p:cNvCxnSpPr>
          <p:nvPr/>
        </p:nvCxnSpPr>
        <p:spPr bwMode="auto">
          <a:xfrm>
            <a:off x="5418935" y="5982864"/>
            <a:ext cx="377758" cy="1559"/>
          </a:xfrm>
          <a:prstGeom prst="straightConnector1">
            <a:avLst/>
          </a:prstGeom>
          <a:noFill/>
          <a:ln w="28575">
            <a:solidFill>
              <a:schemeClr val="accent6">
                <a:lumMod val="50000"/>
              </a:schemeClr>
            </a:solidFill>
            <a:round/>
            <a:headEnd/>
            <a:tailEnd type="arrow" w="med" len="med"/>
          </a:ln>
          <a:effectLst/>
          <a:extLst>
            <a:ext uri="{909E8E84-426E-40DD-AFC4-6F175D3DCCD1}">
              <a14:hiddenFill xmlns:a14="http://schemas.microsoft.com/office/drawing/2010/main">
                <a:noFill/>
              </a14:hiddenFill>
            </a:ext>
          </a:extLst>
        </p:spPr>
      </p:cxnSp>
      <p:cxnSp>
        <p:nvCxnSpPr>
          <p:cNvPr id="21" name="コネクタ: カギ線 20">
            <a:extLst>
              <a:ext uri="{FF2B5EF4-FFF2-40B4-BE49-F238E27FC236}">
                <a16:creationId xmlns:a16="http://schemas.microsoft.com/office/drawing/2014/main" id="{27910CEE-C567-434D-834D-3E0C8663AFAE}"/>
              </a:ext>
            </a:extLst>
          </p:cNvPr>
          <p:cNvCxnSpPr/>
          <p:nvPr/>
        </p:nvCxnSpPr>
        <p:spPr>
          <a:xfrm rot="5400000" flipH="1" flipV="1">
            <a:off x="974558" y="-516690"/>
            <a:ext cx="12700" cy="12700"/>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コネクタ: カギ線 26">
            <a:extLst>
              <a:ext uri="{FF2B5EF4-FFF2-40B4-BE49-F238E27FC236}">
                <a16:creationId xmlns:a16="http://schemas.microsoft.com/office/drawing/2014/main" id="{5B808897-C3F3-4387-86DE-6FD55737AD5E}"/>
              </a:ext>
            </a:extLst>
          </p:cNvPr>
          <p:cNvCxnSpPr>
            <a:cxnSpLocks/>
            <a:stCxn id="7" idx="3"/>
            <a:endCxn id="24" idx="3"/>
          </p:cNvCxnSpPr>
          <p:nvPr/>
        </p:nvCxnSpPr>
        <p:spPr>
          <a:xfrm>
            <a:off x="8890879" y="3536298"/>
            <a:ext cx="192963" cy="2448122"/>
          </a:xfrm>
          <a:prstGeom prst="bentConnector3">
            <a:avLst>
              <a:gd name="adj1" fmla="val 205998"/>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27270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3DDCBA97-1843-4A0C-BA0E-ADD9D57C0543}"/>
              </a:ext>
            </a:extLst>
          </p:cNvPr>
          <p:cNvSpPr>
            <a:spLocks noGrp="1"/>
          </p:cNvSpPr>
          <p:nvPr>
            <p:ph type="body" sz="quarter" idx="10"/>
          </p:nvPr>
        </p:nvSpPr>
        <p:spPr/>
        <p:txBody>
          <a:bodyPr/>
          <a:lstStyle/>
          <a:p>
            <a:endParaRPr kumimoji="1" lang="ja-JP" altLang="en-US" dirty="0"/>
          </a:p>
        </p:txBody>
      </p:sp>
      <p:sp>
        <p:nvSpPr>
          <p:cNvPr id="11" name="Rectangle 2">
            <a:extLst>
              <a:ext uri="{FF2B5EF4-FFF2-40B4-BE49-F238E27FC236}">
                <a16:creationId xmlns:a16="http://schemas.microsoft.com/office/drawing/2014/main" id="{67E3990D-7161-4DFC-9251-4A5ED17352BA}"/>
              </a:ext>
            </a:extLst>
          </p:cNvPr>
          <p:cNvSpPr txBox="1">
            <a:spLocks/>
          </p:cNvSpPr>
          <p:nvPr/>
        </p:nvSpPr>
        <p:spPr>
          <a:xfrm>
            <a:off x="668341" y="2468358"/>
            <a:ext cx="8605837" cy="512448"/>
          </a:xfrm>
          <a:prstGeom prst="rect">
            <a:avLst/>
          </a:prstGeom>
        </p:spPr>
        <p:txBody>
          <a:bodyPr vert="horz" wrap="square" lIns="0" tIns="0" rIns="0" bIns="0" rtlCol="0" anchor="t" anchorCtr="0">
            <a:noAutofit/>
          </a:bodyPr>
          <a:lstStyle>
            <a:lvl1pPr algn="l" defTabSz="742950" rtl="0" eaLnBrk="1" latinLnBrk="0" hangingPunct="1">
              <a:lnSpc>
                <a:spcPct val="90000"/>
              </a:lnSpc>
              <a:spcBef>
                <a:spcPct val="0"/>
              </a:spcBef>
              <a:buNone/>
              <a:defRPr kumimoji="1" sz="3575" b="0" i="0" kern="1200">
                <a:solidFill>
                  <a:schemeClr val="tx1"/>
                </a:solidFill>
                <a:latin typeface="Hiragino Sans W4" panose="020B0400000000000000" pitchFamily="34" charset="-128"/>
                <a:ea typeface="Hiragino Sans W4" panose="020B0400000000000000" pitchFamily="34" charset="-128"/>
                <a:cs typeface="+mj-cs"/>
              </a:defRPr>
            </a:lvl1pPr>
          </a:lstStyle>
          <a:p>
            <a:r>
              <a:rPr lang="ja-JP" altLang="en-US" sz="2401" b="1" dirty="0">
                <a:solidFill>
                  <a:srgbClr val="002060"/>
                </a:solidFill>
                <a:latin typeface="メイリオ" panose="020B0604030504040204" pitchFamily="50" charset="-128"/>
                <a:ea typeface="メイリオ" panose="020B0604030504040204" pitchFamily="50" charset="-128"/>
              </a:rPr>
              <a:t>間欠導尿の適応</a:t>
            </a:r>
          </a:p>
        </p:txBody>
      </p:sp>
      <p:sp>
        <p:nvSpPr>
          <p:cNvPr id="12" name="Rectangle 3">
            <a:extLst>
              <a:ext uri="{FF2B5EF4-FFF2-40B4-BE49-F238E27FC236}">
                <a16:creationId xmlns:a16="http://schemas.microsoft.com/office/drawing/2014/main" id="{122D6B4D-E5AF-4422-A463-DFC210F1C431}"/>
              </a:ext>
            </a:extLst>
          </p:cNvPr>
          <p:cNvSpPr txBox="1">
            <a:spLocks/>
          </p:cNvSpPr>
          <p:nvPr/>
        </p:nvSpPr>
        <p:spPr>
          <a:xfrm>
            <a:off x="1008064" y="2812809"/>
            <a:ext cx="8266112" cy="1261884"/>
          </a:xfrm>
          <a:prstGeom prst="rect">
            <a:avLst/>
          </a:prstGeom>
        </p:spPr>
        <p:txBody>
          <a:bodyPr vert="horz" wrap="square" lIns="0" tIns="0" rIns="0" bIns="0" rtlCol="0" anchor="t" anchorCtr="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204771" indent="-204771" algn="just">
              <a:lnSpc>
                <a:spcPct val="114000"/>
              </a:lnSpc>
              <a:spcBef>
                <a:spcPts val="599"/>
              </a:spcBef>
              <a:buFont typeface="Wingdings" pitchFamily="2" charset="2"/>
              <a:buChar char="l"/>
            </a:pPr>
            <a:r>
              <a:rPr lang="ja-JP" altLang="en-US" sz="2000" dirty="0">
                <a:latin typeface="メイリオ" panose="020B0604030504040204" pitchFamily="50" charset="-128"/>
                <a:ea typeface="メイリオ" panose="020B0604030504040204" pitchFamily="50" charset="-128"/>
              </a:rPr>
              <a:t>高度の残尿が尿路感染の原因となっている場合。</a:t>
            </a:r>
          </a:p>
          <a:p>
            <a:pPr marL="204771" indent="-204771" algn="just">
              <a:lnSpc>
                <a:spcPct val="114000"/>
              </a:lnSpc>
              <a:spcBef>
                <a:spcPts val="599"/>
              </a:spcBef>
              <a:buFont typeface="Wingdings" pitchFamily="2" charset="2"/>
              <a:buChar char="l"/>
            </a:pPr>
            <a:r>
              <a:rPr lang="ja-JP" altLang="en-US" sz="2000" dirty="0">
                <a:latin typeface="メイリオ" panose="020B0604030504040204" pitchFamily="50" charset="-128"/>
                <a:ea typeface="メイリオ" panose="020B0604030504040204" pitchFamily="50" charset="-128"/>
              </a:rPr>
              <a:t>残尿による水腎症や逆流性腎症の危険性があり薬物治療や外科的治療が無効ないしは不可能な場合。</a:t>
            </a:r>
          </a:p>
        </p:txBody>
      </p:sp>
      <p:sp>
        <p:nvSpPr>
          <p:cNvPr id="15" name="正方形/長方形 14">
            <a:extLst>
              <a:ext uri="{FF2B5EF4-FFF2-40B4-BE49-F238E27FC236}">
                <a16:creationId xmlns:a16="http://schemas.microsoft.com/office/drawing/2014/main" id="{398EFFD5-6EA4-4EBE-98C6-E61C6E1BA98A}"/>
              </a:ext>
            </a:extLst>
          </p:cNvPr>
          <p:cNvSpPr/>
          <p:nvPr/>
        </p:nvSpPr>
        <p:spPr>
          <a:xfrm>
            <a:off x="699295" y="1468264"/>
            <a:ext cx="8605837" cy="512448"/>
          </a:xfrm>
          <a:prstGeom prst="rect">
            <a:avLst/>
          </a:prstGeom>
        </p:spPr>
        <p:txBody>
          <a:bodyPr wrap="square" lIns="0" tIns="0" rIns="0" bIns="0">
            <a:noAutofit/>
          </a:bodyPr>
          <a:lstStyle/>
          <a:p>
            <a:pPr algn="just">
              <a:defRPr/>
            </a:pPr>
            <a:r>
              <a:rPr lang="ja-JP" altLang="ja-JP" sz="2000" dirty="0">
                <a:latin typeface="メイリオ" panose="020B0604030504040204" pitchFamily="50" charset="-128"/>
                <a:ea typeface="メイリオ" panose="020B0604030504040204" pitchFamily="50" charset="-128"/>
              </a:rPr>
              <a:t>残尿をなくし膀胱内圧の上昇を防ぐためには様々な方法がありますが、非侵襲的に簡便にできる方法として間欠導尿法が有用です。</a:t>
            </a:r>
            <a:endParaRPr lang="en-US" altLang="ja-JP" sz="2000" dirty="0">
              <a:latin typeface="メイリオ" panose="020B0604030504040204" pitchFamily="50" charset="-128"/>
              <a:ea typeface="メイリオ" panose="020B0604030504040204" pitchFamily="50" charset="-128"/>
            </a:endParaRPr>
          </a:p>
        </p:txBody>
      </p:sp>
      <p:sp>
        <p:nvSpPr>
          <p:cNvPr id="16" name="Rectangle 2">
            <a:extLst>
              <a:ext uri="{FF2B5EF4-FFF2-40B4-BE49-F238E27FC236}">
                <a16:creationId xmlns:a16="http://schemas.microsoft.com/office/drawing/2014/main" id="{758125FE-BBD2-4B3D-B215-468D003CD043}"/>
              </a:ext>
            </a:extLst>
          </p:cNvPr>
          <p:cNvSpPr txBox="1">
            <a:spLocks/>
          </p:cNvSpPr>
          <p:nvPr/>
        </p:nvSpPr>
        <p:spPr>
          <a:xfrm>
            <a:off x="668341" y="4208945"/>
            <a:ext cx="8605837" cy="512448"/>
          </a:xfrm>
          <a:prstGeom prst="rect">
            <a:avLst/>
          </a:prstGeom>
        </p:spPr>
        <p:txBody>
          <a:bodyPr vert="horz" wrap="square" lIns="0" tIns="0" rIns="0" bIns="0" rtlCol="0" anchor="t" anchorCtr="0">
            <a:noAutofit/>
          </a:bodyPr>
          <a:lstStyle>
            <a:lvl1pPr algn="l" defTabSz="742950" rtl="0" eaLnBrk="1" latinLnBrk="0" hangingPunct="1">
              <a:lnSpc>
                <a:spcPct val="90000"/>
              </a:lnSpc>
              <a:spcBef>
                <a:spcPct val="0"/>
              </a:spcBef>
              <a:buNone/>
              <a:defRPr kumimoji="1" sz="3575" b="0" i="0" kern="1200">
                <a:solidFill>
                  <a:schemeClr val="tx1"/>
                </a:solidFill>
                <a:latin typeface="Hiragino Sans W4" panose="020B0400000000000000" pitchFamily="34" charset="-128"/>
                <a:ea typeface="Hiragino Sans W4" panose="020B0400000000000000" pitchFamily="34" charset="-128"/>
                <a:cs typeface="+mj-cs"/>
              </a:defRPr>
            </a:lvl1pPr>
          </a:lstStyle>
          <a:p>
            <a:r>
              <a:rPr lang="zh-TW" altLang="en-US" sz="2401" b="1" dirty="0">
                <a:solidFill>
                  <a:srgbClr val="002060"/>
                </a:solidFill>
                <a:latin typeface="メイリオ" panose="020B0604030504040204" pitchFamily="50" charset="-128"/>
                <a:ea typeface="メイリオ" panose="020B0604030504040204" pitchFamily="50" charset="-128"/>
              </a:rPr>
              <a:t>清潔間欠導尿法</a:t>
            </a:r>
          </a:p>
        </p:txBody>
      </p:sp>
      <p:sp>
        <p:nvSpPr>
          <p:cNvPr id="17" name="Rectangle 3">
            <a:extLst>
              <a:ext uri="{FF2B5EF4-FFF2-40B4-BE49-F238E27FC236}">
                <a16:creationId xmlns:a16="http://schemas.microsoft.com/office/drawing/2014/main" id="{9D0E1C14-563C-473C-B92C-6E37BFE3B3C7}"/>
              </a:ext>
            </a:extLst>
          </p:cNvPr>
          <p:cNvSpPr txBox="1">
            <a:spLocks/>
          </p:cNvSpPr>
          <p:nvPr/>
        </p:nvSpPr>
        <p:spPr>
          <a:xfrm>
            <a:off x="1008064" y="4553396"/>
            <a:ext cx="8266112" cy="1261884"/>
          </a:xfrm>
          <a:prstGeom prst="rect">
            <a:avLst/>
          </a:prstGeom>
        </p:spPr>
        <p:txBody>
          <a:bodyPr vert="horz" wrap="square" lIns="0" tIns="0" rIns="0" bIns="0" rtlCol="0" anchor="t" anchorCtr="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204771" indent="-204771" algn="just">
              <a:lnSpc>
                <a:spcPct val="114000"/>
              </a:lnSpc>
              <a:spcBef>
                <a:spcPts val="599"/>
              </a:spcBef>
              <a:buFont typeface="Wingdings" pitchFamily="2" charset="2"/>
              <a:buChar char="l"/>
            </a:pPr>
            <a:r>
              <a:rPr lang="ja-JP" altLang="en-US" sz="2000" dirty="0">
                <a:latin typeface="メイリオ" panose="020B0604030504040204" pitchFamily="50" charset="-128"/>
                <a:ea typeface="メイリオ" panose="020B0604030504040204" pitchFamily="50" charset="-128"/>
              </a:rPr>
              <a:t>通常の手洗いで良いです。滅菌操作は必要ありません。</a:t>
            </a:r>
          </a:p>
          <a:p>
            <a:pPr marL="204771" indent="-204771" algn="just">
              <a:lnSpc>
                <a:spcPct val="114000"/>
              </a:lnSpc>
              <a:spcBef>
                <a:spcPts val="599"/>
              </a:spcBef>
              <a:buFont typeface="Wingdings" pitchFamily="2" charset="2"/>
              <a:buChar char="l"/>
            </a:pPr>
            <a:r>
              <a:rPr lang="ja-JP" altLang="en-US" sz="2000" dirty="0">
                <a:latin typeface="メイリオ" panose="020B0604030504040204" pitchFamily="50" charset="-128"/>
                <a:ea typeface="メイリオ" panose="020B0604030504040204" pitchFamily="50" charset="-128"/>
              </a:rPr>
              <a:t>使い捨てまたは再使用可能な清潔なカテーテルを外尿道口に挿入して、膀胱から尿を排出し、その後にカテーテルを抜去する導尿方法です。</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388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7"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C73B01-3BED-3141-B7CC-5C71FC275741}"/>
              </a:ext>
            </a:extLst>
          </p:cNvPr>
          <p:cNvSpPr/>
          <p:nvPr/>
        </p:nvSpPr>
        <p:spPr>
          <a:xfrm>
            <a:off x="1109870" y="1932752"/>
            <a:ext cx="8825946" cy="692241"/>
          </a:xfrm>
          <a:prstGeom prst="rect">
            <a:avLst/>
          </a:prstGeom>
        </p:spPr>
        <p:txBody>
          <a:bodyPr wrap="square" lIns="0" tIns="0" rIns="0" bIns="0">
            <a:noAutofit/>
          </a:bodyPr>
          <a:lstStyle/>
          <a:p>
            <a:pPr marL="342872" indent="-342872">
              <a:lnSpc>
                <a:spcPct val="114000"/>
              </a:lnSpc>
              <a:spcAft>
                <a:spcPts val="300"/>
              </a:spcAft>
              <a:buFont typeface="Wingdings" pitchFamily="2" charset="2"/>
              <a:buChar char="l"/>
            </a:pPr>
            <a:r>
              <a:rPr lang="ja-JP" altLang="ja-JP" sz="1600" dirty="0">
                <a:latin typeface="Meiryo" panose="020B0604030504040204" pitchFamily="34" charset="-128"/>
                <a:ea typeface="Meiryo" panose="020B0604030504040204" pitchFamily="34" charset="-128"/>
                <a:cs typeface="Times New Roman" panose="02020603050405020304" pitchFamily="18" charset="0"/>
              </a:rPr>
              <a:t>前回の排尿時間、尿失禁の有無、尿意の有無を確認</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します。</a:t>
            </a:r>
            <a:endParaRPr lang="en-US" altLang="ja-JP" sz="1600" dirty="0">
              <a:latin typeface="Meiryo" panose="020B0604030504040204" pitchFamily="34" charset="-128"/>
              <a:ea typeface="Meiryo" panose="020B0604030504040204" pitchFamily="34" charset="-128"/>
              <a:cs typeface="Times New Roman" panose="02020603050405020304" pitchFamily="18" charset="0"/>
            </a:endParaRPr>
          </a:p>
          <a:p>
            <a:pPr marL="342872" indent="-342872">
              <a:lnSpc>
                <a:spcPct val="114000"/>
              </a:lnSpc>
              <a:spcAft>
                <a:spcPts val="300"/>
              </a:spcAft>
              <a:buFont typeface="Wingdings" pitchFamily="2" charset="2"/>
              <a:buChar char="l"/>
            </a:pPr>
            <a:r>
              <a:rPr lang="ja-JP" altLang="ja-JP" sz="1600" dirty="0">
                <a:latin typeface="Meiryo" panose="020B0604030504040204" pitchFamily="34" charset="-128"/>
                <a:ea typeface="Meiryo" panose="020B0604030504040204" pitchFamily="34" charset="-128"/>
                <a:cs typeface="Times New Roman" panose="02020603050405020304" pitchFamily="18" charset="0"/>
              </a:rPr>
              <a:t>下腹部の張りなどを観察</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します</a:t>
            </a:r>
            <a:r>
              <a:rPr lang="ja-JP" altLang="en-US" sz="1600" dirty="0">
                <a:latin typeface="Meiryo" panose="020B0604030504040204" pitchFamily="34" charset="-128"/>
                <a:ea typeface="Meiryo" panose="020B0604030504040204" pitchFamily="34" charset="-128"/>
              </a:rPr>
              <a:t>。</a:t>
            </a:r>
          </a:p>
        </p:txBody>
      </p:sp>
      <p:sp>
        <p:nvSpPr>
          <p:cNvPr id="3" name="正方形/長方形 2">
            <a:extLst>
              <a:ext uri="{FF2B5EF4-FFF2-40B4-BE49-F238E27FC236}">
                <a16:creationId xmlns:a16="http://schemas.microsoft.com/office/drawing/2014/main" id="{5F132F6B-2A5A-6E4B-BC42-F8B7494E09F6}"/>
              </a:ext>
            </a:extLst>
          </p:cNvPr>
          <p:cNvSpPr/>
          <p:nvPr/>
        </p:nvSpPr>
        <p:spPr>
          <a:xfrm>
            <a:off x="689616" y="1448894"/>
            <a:ext cx="1656045" cy="369331"/>
          </a:xfrm>
          <a:prstGeom prst="rect">
            <a:avLst/>
          </a:prstGeom>
          <a:solidFill>
            <a:schemeClr val="accent5">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wrap="none" bIns="0" anchor="ctr" anchorCtr="0">
            <a:noAutofit/>
          </a:bodyPr>
          <a:lstStyle/>
          <a:p>
            <a:r>
              <a:rPr lang="ja-JP" altLang="ja-JP" b="1" dirty="0">
                <a:latin typeface="Meiryo" panose="020B0604030504040204" pitchFamily="34" charset="-128"/>
                <a:ea typeface="Meiryo" panose="020B0604030504040204" pitchFamily="34" charset="-128"/>
                <a:cs typeface="Times New Roman" panose="02020603050405020304" pitchFamily="18" charset="0"/>
              </a:rPr>
              <a:t>導尿前の観察</a:t>
            </a:r>
            <a:endParaRPr lang="en-US" altLang="ja-JP" b="1" dirty="0">
              <a:latin typeface="Meiryo" panose="020B0604030504040204" pitchFamily="34" charset="-128"/>
              <a:ea typeface="Meiryo" panose="020B0604030504040204" pitchFamily="34"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0339E295-BCA7-5E4E-BD61-13152265390E}"/>
              </a:ext>
            </a:extLst>
          </p:cNvPr>
          <p:cNvSpPr/>
          <p:nvPr/>
        </p:nvSpPr>
        <p:spPr>
          <a:xfrm>
            <a:off x="699057" y="2684079"/>
            <a:ext cx="1646605" cy="369331"/>
          </a:xfrm>
          <a:prstGeom prst="rect">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none" bIns="0" anchor="ctr" anchorCtr="0">
            <a:noAutofit/>
          </a:bodyPr>
          <a:lstStyle/>
          <a:p>
            <a:r>
              <a:rPr lang="ja-JP" altLang="ja-JP" b="1" dirty="0">
                <a:latin typeface="Meiryo" panose="020B0604030504040204" pitchFamily="34" charset="-128"/>
                <a:ea typeface="Meiryo" panose="020B0604030504040204" pitchFamily="34" charset="-128"/>
                <a:cs typeface="Times New Roman" panose="02020603050405020304" pitchFamily="18" charset="0"/>
              </a:rPr>
              <a:t>姿勢を整える</a:t>
            </a:r>
            <a:r>
              <a:rPr lang="ja-JP" altLang="ja-JP" b="1" dirty="0">
                <a:latin typeface="Meiryo" panose="020B0604030504040204" pitchFamily="34" charset="-128"/>
                <a:ea typeface="Meiryo" panose="020B0604030504040204" pitchFamily="34" charset="-128"/>
              </a:rPr>
              <a:t> </a:t>
            </a:r>
            <a:endParaRPr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F9C375F8-6B00-E945-B7FF-27E2846A4D4B}"/>
              </a:ext>
            </a:extLst>
          </p:cNvPr>
          <p:cNvSpPr/>
          <p:nvPr/>
        </p:nvSpPr>
        <p:spPr>
          <a:xfrm>
            <a:off x="1109873" y="3160626"/>
            <a:ext cx="8115093" cy="1330621"/>
          </a:xfrm>
          <a:prstGeom prst="rect">
            <a:avLst/>
          </a:prstGeom>
        </p:spPr>
        <p:txBody>
          <a:bodyPr wrap="square" lIns="0" tIns="0" rIns="0" bIns="0">
            <a:noAutofit/>
          </a:bodyPr>
          <a:lstStyle/>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下衣を下ろし導尿に適した安定した姿勢に</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します</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トイレでの姿勢保持が困難な場合は、保健室のベッド上などプライバシーと衛生面と安全性を配慮した場所で行</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います。</a:t>
            </a:r>
            <a:endParaRPr lang="en-US" altLang="ja-JP" sz="1600" kern="100" dirty="0">
              <a:latin typeface="Meiryo" panose="020B0604030504040204" pitchFamily="34" charset="-128"/>
              <a:ea typeface="Meiryo" panose="020B0604030504040204" pitchFamily="34" charset="-128"/>
              <a:cs typeface="Times New Roman" panose="02020603050405020304" pitchFamily="18" charset="0"/>
            </a:endParaRPr>
          </a:p>
          <a:p>
            <a:pPr marL="342872" indent="-342872" algn="just">
              <a:lnSpc>
                <a:spcPct val="114000"/>
              </a:lnSpc>
              <a:spcAft>
                <a:spcPts val="300"/>
              </a:spcAft>
              <a:buFont typeface="Wingdings" pitchFamily="2" charset="2"/>
              <a:buChar char="l"/>
            </a:pPr>
            <a:r>
              <a:rPr lang="ja-JP" altLang="ja-JP" sz="1600" dirty="0">
                <a:latin typeface="Meiryo" panose="020B0604030504040204" pitchFamily="34" charset="-128"/>
                <a:ea typeface="Meiryo" panose="020B0604030504040204" pitchFamily="34" charset="-128"/>
                <a:cs typeface="Times New Roman" panose="02020603050405020304" pitchFamily="18" charset="0"/>
              </a:rPr>
              <a:t>自排尿がある場合には導尿前に促し</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ます。</a:t>
            </a:r>
            <a:endParaRPr lang="ja-JP" altLang="en-US" sz="16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61E279F3-FD39-6840-9859-0AE119B12117}"/>
              </a:ext>
            </a:extLst>
          </p:cNvPr>
          <p:cNvSpPr/>
          <p:nvPr/>
        </p:nvSpPr>
        <p:spPr>
          <a:xfrm>
            <a:off x="699055" y="4516250"/>
            <a:ext cx="1646603" cy="369331"/>
          </a:xfrm>
          <a:prstGeom prst="rect">
            <a:avLst/>
          </a:prstGeom>
          <a:solidFill>
            <a:schemeClr val="accent5">
              <a:lumMod val="75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ja-JP" b="1">
                <a:solidFill>
                  <a:schemeClr val="bg1"/>
                </a:solidFill>
                <a:latin typeface="Meiryo" panose="020B0604030504040204" pitchFamily="34" charset="-128"/>
                <a:ea typeface="Meiryo" panose="020B0604030504040204" pitchFamily="34" charset="-128"/>
                <a:cs typeface="Times New Roman" panose="02020603050405020304" pitchFamily="18" charset="0"/>
              </a:rPr>
              <a:t>準備</a:t>
            </a:r>
            <a:r>
              <a:rPr lang="ja-JP" altLang="ja-JP" b="1">
                <a:solidFill>
                  <a:schemeClr val="bg1"/>
                </a:solidFill>
                <a:latin typeface="Meiryo" panose="020B0604030504040204" pitchFamily="34" charset="-128"/>
                <a:ea typeface="Meiryo" panose="020B0604030504040204" pitchFamily="34" charset="-128"/>
              </a:rPr>
              <a:t> </a:t>
            </a:r>
            <a:endParaRPr lang="ja-JP" altLang="en-US" b="1">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A7190F5-422B-644D-9658-C4211FA8019E}"/>
              </a:ext>
            </a:extLst>
          </p:cNvPr>
          <p:cNvSpPr/>
          <p:nvPr/>
        </p:nvSpPr>
        <p:spPr>
          <a:xfrm>
            <a:off x="1109871" y="4992793"/>
            <a:ext cx="8164303" cy="1520217"/>
          </a:xfrm>
          <a:prstGeom prst="rect">
            <a:avLst/>
          </a:prstGeom>
        </p:spPr>
        <p:txBody>
          <a:bodyPr wrap="square" lIns="0" tIns="0" rIns="0" bIns="0">
            <a:noAutofit/>
          </a:bodyPr>
          <a:lstStyle/>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物品を使いやすい位置に準備</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します</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p>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手洗いを</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します</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p>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清浄綿を４</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枚</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男性</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６</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枚</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女性</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に分け、そのうちの１枚にキシロカインゼリーを出してお</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きます</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p>
          <a:p>
            <a:pPr marL="342872" indent="-342872" algn="just">
              <a:lnSpc>
                <a:spcPct val="114000"/>
              </a:lnSpc>
              <a:spcAft>
                <a:spcPts val="300"/>
              </a:spcAft>
              <a:buFont typeface="Wingdings" pitchFamily="2" charset="2"/>
              <a:buChar char="l"/>
            </a:pP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ディスポカテーテルを開封</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します</a:t>
            </a:r>
            <a:r>
              <a:rPr lang="ja-JP" altLang="ja-JP" sz="1600" kern="100" dirty="0">
                <a:latin typeface="Meiryo" panose="020B0604030504040204" pitchFamily="34" charset="-128"/>
                <a:ea typeface="Meiryo" panose="020B0604030504040204" pitchFamily="34" charset="-128"/>
                <a:cs typeface="Times New Roman" panose="02020603050405020304" pitchFamily="18" charset="0"/>
              </a:rPr>
              <a:t>。</a:t>
            </a:r>
          </a:p>
        </p:txBody>
      </p:sp>
      <p:sp>
        <p:nvSpPr>
          <p:cNvPr id="8" name="テキスト プレースホルダー 7">
            <a:extLst>
              <a:ext uri="{FF2B5EF4-FFF2-40B4-BE49-F238E27FC236}">
                <a16:creationId xmlns:a16="http://schemas.microsoft.com/office/drawing/2014/main" id="{3FB2F21B-7E7B-4CC4-9279-A7E7E928349E}"/>
              </a:ext>
            </a:extLst>
          </p:cNvPr>
          <p:cNvSpPr>
            <a:spLocks noGrp="1"/>
          </p:cNvSpPr>
          <p:nvPr>
            <p:ph type="body" sz="quarter" idx="10"/>
          </p:nvPr>
        </p:nvSpPr>
        <p:spPr/>
        <p:txBody>
          <a:bodyPr/>
          <a:lstStyle/>
          <a:p>
            <a:r>
              <a:rPr lang="ja-JP" altLang="en-US" dirty="0"/>
              <a:t>　７－２　清潔間欠導尿の手順</a:t>
            </a:r>
          </a:p>
        </p:txBody>
      </p:sp>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23431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7AD9760-B7F5-49BF-A433-DE48701BE30B}"/>
              </a:ext>
            </a:extLst>
          </p:cNvPr>
          <p:cNvSpPr/>
          <p:nvPr/>
        </p:nvSpPr>
        <p:spPr>
          <a:xfrm>
            <a:off x="699055" y="1449391"/>
            <a:ext cx="1646603" cy="369331"/>
          </a:xfrm>
          <a:prstGeom prst="rect">
            <a:avLst/>
          </a:prstGeom>
          <a:solidFill>
            <a:schemeClr val="accent5">
              <a:lumMod val="50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en-US"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消毒 </a:t>
            </a:r>
          </a:p>
        </p:txBody>
      </p:sp>
      <p:sp>
        <p:nvSpPr>
          <p:cNvPr id="5" name="正方形/長方形 4">
            <a:extLst>
              <a:ext uri="{FF2B5EF4-FFF2-40B4-BE49-F238E27FC236}">
                <a16:creationId xmlns:a16="http://schemas.microsoft.com/office/drawing/2014/main" id="{E668ABED-FE54-45A4-8F5B-F43A8EE4A514}"/>
              </a:ext>
            </a:extLst>
          </p:cNvPr>
          <p:cNvSpPr/>
          <p:nvPr/>
        </p:nvSpPr>
        <p:spPr>
          <a:xfrm>
            <a:off x="1109871" y="1925936"/>
            <a:ext cx="8164303" cy="4402593"/>
          </a:xfrm>
          <a:prstGeom prst="rect">
            <a:avLst/>
          </a:prstGeom>
        </p:spPr>
        <p:txBody>
          <a:bodyPr wrap="square" lIns="0" tIns="0" rIns="0" bIns="0">
            <a:noAutofit/>
          </a:bodyPr>
          <a:lstStyle/>
          <a:p>
            <a:pPr algn="just">
              <a:lnSpc>
                <a:spcPct val="114000"/>
              </a:lnSpc>
              <a:spcAft>
                <a:spcPts val="300"/>
              </a:spcAft>
            </a:pP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両手に使い捨て手袋を装着し、清浄綿の</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1</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枚を使用して、利き手の指を手袋の上から消毒します。</a:t>
            </a:r>
          </a:p>
          <a:p>
            <a:pPr algn="just">
              <a:lnSpc>
                <a:spcPct val="114000"/>
              </a:lnSpc>
              <a:spcAft>
                <a:spcPts val="300"/>
              </a:spcAft>
            </a:pPr>
            <a:endParaRPr lang="ja-JP" altLang="en-US" sz="1600" kern="100" dirty="0">
              <a:latin typeface="Meiryo" panose="020B0604030504040204" pitchFamily="34" charset="-128"/>
              <a:ea typeface="Meiryo" panose="020B0604030504040204" pitchFamily="34" charset="-128"/>
              <a:cs typeface="Times New Roman" panose="02020603050405020304" pitchFamily="18" charset="0"/>
            </a:endParaRPr>
          </a:p>
          <a:p>
            <a:pPr algn="just">
              <a:lnSpc>
                <a:spcPct val="114000"/>
              </a:lnSpc>
              <a:spcAft>
                <a:spcPts val="300"/>
              </a:spcAft>
            </a:pPr>
            <a:r>
              <a:rPr lang="ja-JP" altLang="en-US" sz="1600" b="1" kern="100" dirty="0">
                <a:latin typeface="Meiryo" panose="020B0604030504040204" pitchFamily="34" charset="-128"/>
                <a:ea typeface="Meiryo" panose="020B0604030504040204" pitchFamily="34" charset="-128"/>
                <a:cs typeface="Times New Roman" panose="02020603050405020304" pitchFamily="18" charset="0"/>
              </a:rPr>
              <a:t>［女性］</a:t>
            </a:r>
          </a:p>
          <a:p>
            <a:pPr algn="just">
              <a:lnSpc>
                <a:spcPct val="114000"/>
              </a:lnSpc>
              <a:spcAft>
                <a:spcPts val="300"/>
              </a:spcAft>
            </a:pP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利き手でない方の手で陰唇を開き、利き手に持った清浄綿で陰部を消毒します。</a:t>
            </a:r>
          </a:p>
          <a:p>
            <a:pPr algn="just">
              <a:lnSpc>
                <a:spcPct val="114000"/>
              </a:lnSpc>
              <a:spcAft>
                <a:spcPts val="300"/>
              </a:spcAft>
            </a:pP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清浄綿を</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1</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枚ずつ使用して尿道口の左右を前から後に向かって消毒し、次の清浄綿で尿道口を前から後に向かって消毒します。</a:t>
            </a:r>
          </a:p>
          <a:p>
            <a:pPr algn="just">
              <a:lnSpc>
                <a:spcPct val="114000"/>
              </a:lnSpc>
              <a:spcAft>
                <a:spcPts val="300"/>
              </a:spcAft>
            </a:pPr>
            <a:endParaRPr lang="ja-JP" altLang="en-US" sz="1600" kern="100" dirty="0">
              <a:latin typeface="Meiryo" panose="020B0604030504040204" pitchFamily="34" charset="-128"/>
              <a:ea typeface="Meiryo" panose="020B0604030504040204" pitchFamily="34" charset="-128"/>
              <a:cs typeface="Times New Roman" panose="02020603050405020304" pitchFamily="18" charset="0"/>
            </a:endParaRPr>
          </a:p>
          <a:p>
            <a:pPr algn="just">
              <a:lnSpc>
                <a:spcPct val="114000"/>
              </a:lnSpc>
              <a:spcAft>
                <a:spcPts val="300"/>
              </a:spcAft>
            </a:pPr>
            <a:r>
              <a:rPr lang="ja-JP" altLang="en-US" sz="1600" b="1" kern="100" dirty="0">
                <a:latin typeface="Meiryo" panose="020B0604030504040204" pitchFamily="34" charset="-128"/>
                <a:ea typeface="Meiryo" panose="020B0604030504040204" pitchFamily="34" charset="-128"/>
                <a:cs typeface="Times New Roman" panose="02020603050405020304" pitchFamily="18" charset="0"/>
              </a:rPr>
              <a:t>［男性］</a:t>
            </a:r>
          </a:p>
          <a:p>
            <a:pPr algn="just">
              <a:lnSpc>
                <a:spcPct val="114000"/>
              </a:lnSpc>
              <a:spcAft>
                <a:spcPts val="300"/>
              </a:spcAft>
            </a:pP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利き手でない方の手で陰茎部を持ち包皮をむき、利き手に持った清浄綿で尿道口を消毒します。</a:t>
            </a:r>
          </a:p>
          <a:p>
            <a:pPr algn="just">
              <a:lnSpc>
                <a:spcPct val="114000"/>
              </a:lnSpc>
              <a:spcAft>
                <a:spcPts val="300"/>
              </a:spcAft>
            </a:pP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清浄綿</a:t>
            </a:r>
            <a:r>
              <a:rPr lang="en-US" altLang="ja-JP" sz="1600" kern="100" dirty="0">
                <a:latin typeface="Meiryo" panose="020B0604030504040204" pitchFamily="34" charset="-128"/>
                <a:ea typeface="Meiryo" panose="020B0604030504040204" pitchFamily="34" charset="-128"/>
                <a:cs typeface="Times New Roman" panose="02020603050405020304" pitchFamily="18" charset="0"/>
              </a:rPr>
              <a:t>1</a:t>
            </a:r>
            <a:r>
              <a:rPr lang="ja-JP" altLang="en-US" sz="1600" kern="100" dirty="0">
                <a:latin typeface="Meiryo" panose="020B0604030504040204" pitchFamily="34" charset="-128"/>
                <a:ea typeface="Meiryo" panose="020B0604030504040204" pitchFamily="34" charset="-128"/>
                <a:cs typeface="Times New Roman" panose="02020603050405020304" pitchFamily="18" charset="0"/>
              </a:rPr>
              <a:t>枚を使用して尿道口の中心から円を描くように消毒します。 </a:t>
            </a:r>
          </a:p>
        </p:txBody>
      </p:sp>
      <p:sp>
        <p:nvSpPr>
          <p:cNvPr id="6" name="テキスト プレースホルダー 5">
            <a:extLst>
              <a:ext uri="{FF2B5EF4-FFF2-40B4-BE49-F238E27FC236}">
                <a16:creationId xmlns:a16="http://schemas.microsoft.com/office/drawing/2014/main" id="{12AA203E-F46B-4B33-BCAB-B4D91704682B}"/>
              </a:ext>
            </a:extLst>
          </p:cNvPr>
          <p:cNvSpPr>
            <a:spLocks noGrp="1"/>
          </p:cNvSpPr>
          <p:nvPr>
            <p:ph type="body" sz="quarter" idx="10"/>
          </p:nvPr>
        </p:nvSpPr>
        <p:spPr/>
        <p:txBody>
          <a:bodyPr/>
          <a:lstStyle/>
          <a:p>
            <a:r>
              <a:rPr kumimoji="1" lang="ja-JP" altLang="en-US" dirty="0"/>
              <a:t>　</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5451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9019D85-0D26-4422-939C-FD63144E4AED}"/>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腹臥位（うつぶせ姿勢）の注意</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716083" y="1322299"/>
            <a:ext cx="8364417" cy="4487008"/>
          </a:xfrm>
          <a:prstGeom prst="rect">
            <a:avLst/>
          </a:prstGeom>
          <a:noFill/>
          <a:ln w="9525">
            <a:noFill/>
            <a:miter lim="800000"/>
            <a:headEnd/>
            <a:tailEnd/>
          </a:ln>
        </p:spPr>
        <p:txBody>
          <a:bodyPr wrap="square" lIns="0" tIns="0" rIns="0" bIns="0">
            <a:noAutofit/>
          </a:bodyPr>
          <a:lstStyle/>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口、鼻の閉塞による窒息を防ぐための注意を充分に行う</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気管切開のケースでは気管切開部が閉塞されないよう充分に注意</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胸部の圧迫による負担を避ける</a:t>
            </a:r>
            <a:endParaRPr lang="en-US" altLang="ja-JP" dirty="0">
              <a:solidFill>
                <a:prstClr val="black"/>
              </a:solidFill>
              <a:latin typeface="メイリオ" panose="020B0604030504040204" pitchFamily="50" charset="-128"/>
              <a:ea typeface="メイリオ" panose="020B0604030504040204" pitchFamily="50" charset="-128"/>
            </a:endParaRP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気管軟化症ではリラックスした腹臥位で症状が軽快することが多いが、 腹臥位で重篤な呼吸悪化をきたした気管軟化症の例の報告がある （胸廓扁平の強い福山型先天性筋ジストロフィー等）</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三角マット、プローンキーパーなどでの、傾斜のある状態での腹臥位では、下へのズリ落ちの防止のための対応（固定など）を充分に行う。 三角マットでの腹臥位は（極力避ける）</a:t>
            </a:r>
            <a:r>
              <a:rPr lang="ja-JP" altLang="en-US" dirty="0">
                <a:solidFill>
                  <a:srgbClr val="FF0000"/>
                </a:solidFill>
                <a:latin typeface="メイリオ" panose="020B0604030504040204" pitchFamily="50" charset="-128"/>
                <a:ea typeface="メイリオ" panose="020B0604030504040204" pitchFamily="50" charset="-128"/>
              </a:rPr>
              <a:t>充分に注意して行う</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マットからの、横へのずり落ちの事故を防ぐ</a:t>
            </a:r>
            <a:br>
              <a:rPr lang="en-US" altLang="ja-JP" dirty="0">
                <a:solidFill>
                  <a:prstClr val="black"/>
                </a:solidFill>
                <a:latin typeface="メイリオ" panose="020B0604030504040204" pitchFamily="50" charset="-128"/>
                <a:ea typeface="メイリオ" panose="020B0604030504040204" pitchFamily="50" charset="-128"/>
              </a:rPr>
            </a:br>
            <a:r>
              <a:rPr lang="ja-JP" altLang="en-US" dirty="0">
                <a:solidFill>
                  <a:prstClr val="black"/>
                </a:solidFill>
                <a:latin typeface="メイリオ" panose="020B0604030504040204" pitchFamily="50" charset="-128"/>
                <a:ea typeface="メイリオ" panose="020B0604030504040204" pitchFamily="50" charset="-128"/>
              </a:rPr>
              <a:t>固定を確実にする、ガードつきのマットを作成、脇に大きなロールを置く</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基本的には、見守りが可能な状況で腹臥位とする</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リスクのある場合は、パルスオキシメーターでモニターを原則とする</a:t>
            </a:r>
          </a:p>
          <a:p>
            <a:pPr marL="263755" indent="-263755" defTabSz="844012">
              <a:lnSpc>
                <a:spcPct val="114000"/>
              </a:lnSpc>
              <a:spcBef>
                <a:spcPts val="738"/>
              </a:spcBef>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 骨折に注意（腹臥位への移動時や、腹臥位での膝への荷重）</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8828186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6180A14-0FEA-467A-A830-9B9746DF9199}"/>
              </a:ext>
            </a:extLst>
          </p:cNvPr>
          <p:cNvSpPr/>
          <p:nvPr/>
        </p:nvSpPr>
        <p:spPr>
          <a:xfrm>
            <a:off x="699057" y="1449391"/>
            <a:ext cx="1851641" cy="369331"/>
          </a:xfrm>
          <a:prstGeom prst="rect">
            <a:avLst/>
          </a:prstGeom>
          <a:solidFill>
            <a:schemeClr val="tx2">
              <a:lumMod val="75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en-US"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カテーテル挿入 </a:t>
            </a:r>
          </a:p>
        </p:txBody>
      </p:sp>
      <p:sp>
        <p:nvSpPr>
          <p:cNvPr id="6" name="正方形/長方形 5">
            <a:extLst>
              <a:ext uri="{FF2B5EF4-FFF2-40B4-BE49-F238E27FC236}">
                <a16:creationId xmlns:a16="http://schemas.microsoft.com/office/drawing/2014/main" id="{F458F679-B9FB-477E-BA08-F0696314C03E}"/>
              </a:ext>
            </a:extLst>
          </p:cNvPr>
          <p:cNvSpPr/>
          <p:nvPr/>
        </p:nvSpPr>
        <p:spPr>
          <a:xfrm>
            <a:off x="1109871" y="1925935"/>
            <a:ext cx="8164303" cy="4373594"/>
          </a:xfrm>
          <a:prstGeom prst="rect">
            <a:avLst/>
          </a:prstGeom>
        </p:spPr>
        <p:txBody>
          <a:bodyPr wrap="square" lIns="0" tIns="0" rIns="0" bIns="0">
            <a:noAutofit/>
          </a:bodyPr>
          <a:lstStyle/>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利き手でない方で陰唇を開き（陰茎部を持ち）尿道口が見えるようにします。見えにくい場合はライトを使用します。</a:t>
            </a:r>
          </a:p>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カテーテルを取り出し、挿入する長さの手前を持ち、カテーテルの先にキシロカインゼリーを付けます。</a:t>
            </a:r>
          </a:p>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カテーテルを尿道口に挿入します。</a:t>
            </a:r>
          </a:p>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尿が出てきたら、さらにカテーテルを２</a:t>
            </a:r>
            <a:r>
              <a:rPr lang="en-US" altLang="ja-JP"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kern="100" dirty="0">
                <a:latin typeface="Meiryo" panose="020B0604030504040204" pitchFamily="34" charset="-128"/>
                <a:ea typeface="Meiryo" panose="020B0604030504040204" pitchFamily="34" charset="-128"/>
                <a:cs typeface="Times New Roman" panose="02020603050405020304" pitchFamily="18" charset="0"/>
              </a:rPr>
              <a:t>３</a:t>
            </a:r>
            <a:r>
              <a:rPr lang="en-US" altLang="ja-JP" kern="100" dirty="0">
                <a:latin typeface="Meiryo" panose="020B0604030504040204" pitchFamily="34" charset="-128"/>
                <a:ea typeface="Meiryo" panose="020B0604030504040204" pitchFamily="34" charset="-128"/>
                <a:cs typeface="Times New Roman" panose="02020603050405020304" pitchFamily="18" charset="0"/>
              </a:rPr>
              <a:t>cm</a:t>
            </a:r>
            <a:r>
              <a:rPr lang="ja-JP" altLang="en-US" kern="100" dirty="0">
                <a:latin typeface="Meiryo" panose="020B0604030504040204" pitchFamily="34" charset="-128"/>
                <a:ea typeface="Meiryo" panose="020B0604030504040204" pitchFamily="34" charset="-128"/>
                <a:cs typeface="Times New Roman" panose="02020603050405020304" pitchFamily="18" charset="0"/>
              </a:rPr>
              <a:t>奥に進めてカテーテルを保持し、コップに採尿します。</a:t>
            </a:r>
          </a:p>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カテーテルの出口は尿道口よりも低い位置で下向きにすると出てきやすいです。</a:t>
            </a:r>
          </a:p>
          <a:p>
            <a:pPr marL="342872" indent="-342872" algn="just">
              <a:lnSpc>
                <a:spcPct val="114000"/>
              </a:lnSpc>
              <a:spcAft>
                <a:spcPts val="1200"/>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尿が出なくなったらカテーテルを出し入れしたり回したりして残尿を減らします。</a:t>
            </a:r>
          </a:p>
        </p:txBody>
      </p:sp>
      <p:sp>
        <p:nvSpPr>
          <p:cNvPr id="7" name="テキスト プレースホルダー 6">
            <a:extLst>
              <a:ext uri="{FF2B5EF4-FFF2-40B4-BE49-F238E27FC236}">
                <a16:creationId xmlns:a16="http://schemas.microsoft.com/office/drawing/2014/main" id="{C260697B-3E14-496C-914B-E3ED2ADAA15F}"/>
              </a:ext>
            </a:extLst>
          </p:cNvPr>
          <p:cNvSpPr>
            <a:spLocks noGrp="1"/>
          </p:cNvSpPr>
          <p:nvPr>
            <p:ph type="body" sz="quarter" idx="10"/>
          </p:nvPr>
        </p:nvSpPr>
        <p:spPr/>
        <p:txBody>
          <a:bodyPr/>
          <a:lstStyle/>
          <a:p>
            <a:r>
              <a:rPr kumimoji="1" lang="ja-JP" altLang="en-US" dirty="0"/>
              <a:t>　</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519507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3D7C4AC-9C0B-4D7B-B133-708EC6ED63C6}"/>
              </a:ext>
            </a:extLst>
          </p:cNvPr>
          <p:cNvSpPr/>
          <p:nvPr/>
        </p:nvSpPr>
        <p:spPr>
          <a:xfrm>
            <a:off x="699057" y="1449391"/>
            <a:ext cx="1851641" cy="369331"/>
          </a:xfrm>
          <a:prstGeom prst="rect">
            <a:avLst/>
          </a:prstGeom>
          <a:solidFill>
            <a:schemeClr val="tx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en-US"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カテーテル抜去 </a:t>
            </a:r>
          </a:p>
        </p:txBody>
      </p:sp>
      <p:sp>
        <p:nvSpPr>
          <p:cNvPr id="9" name="正方形/長方形 8">
            <a:extLst>
              <a:ext uri="{FF2B5EF4-FFF2-40B4-BE49-F238E27FC236}">
                <a16:creationId xmlns:a16="http://schemas.microsoft.com/office/drawing/2014/main" id="{36E6547C-7329-4422-A6A6-4728CFA11EED}"/>
              </a:ext>
            </a:extLst>
          </p:cNvPr>
          <p:cNvSpPr/>
          <p:nvPr/>
        </p:nvSpPr>
        <p:spPr>
          <a:xfrm>
            <a:off x="1109871" y="1925934"/>
            <a:ext cx="8164303" cy="1824417"/>
          </a:xfrm>
          <a:prstGeom prst="rect">
            <a:avLst/>
          </a:prstGeom>
        </p:spPr>
        <p:txBody>
          <a:bodyPr wrap="square" lIns="0" tIns="0" rIns="0" bIns="0">
            <a:noAutofit/>
          </a:bodyPr>
          <a:lstStyle/>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尿が出なくなったら、カテーテルの出口を下向きにしながらゆっくりと抜きます。</a:t>
            </a:r>
          </a:p>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ゴミ袋にカテーテルを入れます。</a:t>
            </a:r>
          </a:p>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清浄綿で尿道口を消毒します。</a:t>
            </a:r>
          </a:p>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衣類を整えます。</a:t>
            </a:r>
          </a:p>
        </p:txBody>
      </p:sp>
      <p:sp>
        <p:nvSpPr>
          <p:cNvPr id="10" name="テキスト プレースホルダー 9">
            <a:extLst>
              <a:ext uri="{FF2B5EF4-FFF2-40B4-BE49-F238E27FC236}">
                <a16:creationId xmlns:a16="http://schemas.microsoft.com/office/drawing/2014/main" id="{FB3D4C82-652C-4F1C-84AF-08D3D0042D0F}"/>
              </a:ext>
            </a:extLst>
          </p:cNvPr>
          <p:cNvSpPr>
            <a:spLocks noGrp="1"/>
          </p:cNvSpPr>
          <p:nvPr>
            <p:ph type="body" sz="quarter" idx="10"/>
          </p:nvPr>
        </p:nvSpPr>
        <p:spPr/>
        <p:txBody>
          <a:bodyPr/>
          <a:lstStyle/>
          <a:p>
            <a:endParaRPr kumimoji="1" lang="ja-JP" altLang="en-US"/>
          </a:p>
        </p:txBody>
      </p:sp>
      <p:sp>
        <p:nvSpPr>
          <p:cNvPr id="12" name="正方形/長方形 11">
            <a:extLst>
              <a:ext uri="{FF2B5EF4-FFF2-40B4-BE49-F238E27FC236}">
                <a16:creationId xmlns:a16="http://schemas.microsoft.com/office/drawing/2014/main" id="{B25A886E-EFBC-49BC-BCBA-D63B96875244}"/>
              </a:ext>
            </a:extLst>
          </p:cNvPr>
          <p:cNvSpPr/>
          <p:nvPr/>
        </p:nvSpPr>
        <p:spPr>
          <a:xfrm>
            <a:off x="699057" y="4133420"/>
            <a:ext cx="1851641" cy="369331"/>
          </a:xfrm>
          <a:prstGeom prst="rect">
            <a:avLst/>
          </a:prstGeom>
          <a:solidFill>
            <a:schemeClr val="tx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en-US" b="1" dirty="0">
                <a:solidFill>
                  <a:schemeClr val="tx1"/>
                </a:solidFill>
                <a:latin typeface="Meiryo" panose="020B0604030504040204" pitchFamily="34" charset="-128"/>
                <a:ea typeface="Meiryo" panose="020B0604030504040204" pitchFamily="34" charset="-128"/>
                <a:cs typeface="Times New Roman" panose="02020603050405020304" pitchFamily="18" charset="0"/>
              </a:rPr>
              <a:t>尿の観察と記録 </a:t>
            </a:r>
          </a:p>
        </p:txBody>
      </p:sp>
      <p:sp>
        <p:nvSpPr>
          <p:cNvPr id="13" name="正方形/長方形 12">
            <a:extLst>
              <a:ext uri="{FF2B5EF4-FFF2-40B4-BE49-F238E27FC236}">
                <a16:creationId xmlns:a16="http://schemas.microsoft.com/office/drawing/2014/main" id="{296F01DC-96ED-4623-A7DF-53FAC571BECB}"/>
              </a:ext>
            </a:extLst>
          </p:cNvPr>
          <p:cNvSpPr/>
          <p:nvPr/>
        </p:nvSpPr>
        <p:spPr>
          <a:xfrm>
            <a:off x="1109871" y="4609966"/>
            <a:ext cx="8164303" cy="369333"/>
          </a:xfrm>
          <a:prstGeom prst="rect">
            <a:avLst/>
          </a:prstGeom>
        </p:spPr>
        <p:txBody>
          <a:bodyPr wrap="square" lIns="0" tIns="0" rIns="0" bIns="0">
            <a:noAutofit/>
          </a:bodyPr>
          <a:lstStyle/>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尿量測定をし、尿量と尿性状を記録します。 </a:t>
            </a:r>
          </a:p>
        </p:txBody>
      </p:sp>
      <p:sp>
        <p:nvSpPr>
          <p:cNvPr id="14" name="正方形/長方形 13">
            <a:extLst>
              <a:ext uri="{FF2B5EF4-FFF2-40B4-BE49-F238E27FC236}">
                <a16:creationId xmlns:a16="http://schemas.microsoft.com/office/drawing/2014/main" id="{F9DAB056-DDCF-4B6E-B07C-11C74EE75FDB}"/>
              </a:ext>
            </a:extLst>
          </p:cNvPr>
          <p:cNvSpPr/>
          <p:nvPr/>
        </p:nvSpPr>
        <p:spPr>
          <a:xfrm>
            <a:off x="699057" y="5279305"/>
            <a:ext cx="1851641" cy="369331"/>
          </a:xfrm>
          <a:prstGeom prst="rect">
            <a:avLst/>
          </a:prstGeom>
          <a:solidFill>
            <a:schemeClr val="tx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none" bIns="0" anchor="ctr" anchorCtr="0">
            <a:noAutofit/>
          </a:bodyPr>
          <a:lstStyle/>
          <a:p>
            <a:r>
              <a:rPr lang="ja-JP" altLang="en-US" b="1" dirty="0">
                <a:solidFill>
                  <a:schemeClr val="tx1"/>
                </a:solidFill>
                <a:latin typeface="Meiryo" panose="020B0604030504040204" pitchFamily="34" charset="-128"/>
                <a:ea typeface="Meiryo" panose="020B0604030504040204" pitchFamily="34" charset="-128"/>
                <a:cs typeface="Times New Roman" panose="02020603050405020304" pitchFamily="18" charset="0"/>
              </a:rPr>
              <a:t>片付け </a:t>
            </a:r>
          </a:p>
        </p:txBody>
      </p:sp>
      <p:sp>
        <p:nvSpPr>
          <p:cNvPr id="15" name="正方形/長方形 14">
            <a:extLst>
              <a:ext uri="{FF2B5EF4-FFF2-40B4-BE49-F238E27FC236}">
                <a16:creationId xmlns:a16="http://schemas.microsoft.com/office/drawing/2014/main" id="{ECCAFC57-7324-4079-A2DA-B284F6976012}"/>
              </a:ext>
            </a:extLst>
          </p:cNvPr>
          <p:cNvSpPr/>
          <p:nvPr/>
        </p:nvSpPr>
        <p:spPr>
          <a:xfrm>
            <a:off x="1109871" y="5755851"/>
            <a:ext cx="8164303" cy="369333"/>
          </a:xfrm>
          <a:prstGeom prst="rect">
            <a:avLst/>
          </a:prstGeom>
        </p:spPr>
        <p:txBody>
          <a:bodyPr wrap="square" lIns="0" tIns="0" rIns="0" bIns="0">
            <a:noAutofit/>
          </a:bodyPr>
          <a:lstStyle/>
          <a:p>
            <a:pPr marL="342872" indent="-342872" algn="just">
              <a:lnSpc>
                <a:spcPct val="114000"/>
              </a:lnSpc>
              <a:spcAft>
                <a:spcPts val="599"/>
              </a:spcAft>
              <a:buFont typeface="Wingdings" pitchFamily="2" charset="2"/>
              <a:buChar char="l"/>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手袋、清浄綿、カテーテルを処分します。 </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6880898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E67738C0-ECAB-4C84-9866-40BC804B2DAD}"/>
              </a:ext>
            </a:extLst>
          </p:cNvPr>
          <p:cNvSpPr>
            <a:spLocks noGrp="1"/>
          </p:cNvSpPr>
          <p:nvPr>
            <p:ph type="body" sz="quarter" idx="10"/>
          </p:nvPr>
        </p:nvSpPr>
        <p:spPr/>
        <p:txBody>
          <a:bodyPr/>
          <a:lstStyle/>
          <a:p>
            <a:r>
              <a:rPr kumimoji="1" lang="ja-JP" altLang="en-US" dirty="0"/>
              <a:t>　</a:t>
            </a:r>
          </a:p>
        </p:txBody>
      </p:sp>
      <p:sp>
        <p:nvSpPr>
          <p:cNvPr id="8" name="タイトル 7">
            <a:extLst>
              <a:ext uri="{FF2B5EF4-FFF2-40B4-BE49-F238E27FC236}">
                <a16:creationId xmlns:a16="http://schemas.microsoft.com/office/drawing/2014/main" id="{CD04A75D-57FB-4398-AD74-8D66AEE3187B}"/>
              </a:ext>
            </a:extLst>
          </p:cNvPr>
          <p:cNvSpPr>
            <a:spLocks noGrp="1"/>
          </p:cNvSpPr>
          <p:nvPr>
            <p:ph type="title"/>
          </p:nvPr>
        </p:nvSpPr>
        <p:spPr/>
        <p:txBody>
          <a:bodyPr>
            <a:normAutofit/>
          </a:bodyPr>
          <a:lstStyle/>
          <a:p>
            <a:r>
              <a:rPr lang="ja-JP" altLang="en-US" sz="2799" dirty="0"/>
              <a:t>清潔間欠導尿法と尿路感染のリスク</a:t>
            </a:r>
          </a:p>
        </p:txBody>
      </p:sp>
      <p:sp>
        <p:nvSpPr>
          <p:cNvPr id="14" name="Rectangle 3">
            <a:extLst>
              <a:ext uri="{FF2B5EF4-FFF2-40B4-BE49-F238E27FC236}">
                <a16:creationId xmlns:a16="http://schemas.microsoft.com/office/drawing/2014/main" id="{A8F62903-1A1E-4E1B-ADCD-BA8AB55687AF}"/>
              </a:ext>
            </a:extLst>
          </p:cNvPr>
          <p:cNvSpPr txBox="1">
            <a:spLocks/>
          </p:cNvSpPr>
          <p:nvPr/>
        </p:nvSpPr>
        <p:spPr>
          <a:xfrm>
            <a:off x="681039" y="1609016"/>
            <a:ext cx="8593137" cy="3639970"/>
          </a:xfrm>
          <a:prstGeom prst="rect">
            <a:avLst/>
          </a:prstGeom>
        </p:spPr>
        <p:txBody>
          <a:bodyPr wrap="square" lIns="0" tIns="0" rIns="0" bIns="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just">
              <a:lnSpc>
                <a:spcPct val="125000"/>
              </a:lnSpc>
              <a:spcBef>
                <a:spcPts val="1200"/>
              </a:spcBef>
              <a:buFont typeface="Wingdings" panose="05000000000000000000" pitchFamily="2" charset="2"/>
              <a:buChar char="u"/>
            </a:pPr>
            <a:r>
              <a:rPr lang="ja-JP" altLang="en-US" sz="2200" dirty="0">
                <a:latin typeface="Meiryo" panose="020B0604030504040204" pitchFamily="34" charset="-128"/>
                <a:ea typeface="Meiryo" panose="020B0604030504040204" pitchFamily="34" charset="-128"/>
              </a:rPr>
              <a:t>尿路感染症は細菌により引き起こされますが、その成立には</a:t>
            </a:r>
            <a:r>
              <a:rPr lang="ja-JP" altLang="en-US" sz="2200" b="1" dirty="0">
                <a:solidFill>
                  <a:srgbClr val="FF0000"/>
                </a:solidFill>
                <a:latin typeface="Meiryo" panose="020B0604030504040204" pitchFamily="34" charset="-128"/>
                <a:ea typeface="Meiryo" panose="020B0604030504040204" pitchFamily="34" charset="-128"/>
              </a:rPr>
              <a:t>宿主の抵抗力</a:t>
            </a:r>
            <a:r>
              <a:rPr lang="ja-JP" altLang="en-US" sz="2200" dirty="0">
                <a:latin typeface="Meiryo" panose="020B0604030504040204" pitchFamily="34" charset="-128"/>
                <a:ea typeface="Meiryo" panose="020B0604030504040204" pitchFamily="34" charset="-128"/>
              </a:rPr>
              <a:t>が影響します。</a:t>
            </a:r>
            <a:endParaRPr lang="en-US" altLang="ja-JP" sz="2200" dirty="0">
              <a:latin typeface="Meiryo" panose="020B0604030504040204" pitchFamily="34" charset="-128"/>
              <a:ea typeface="Meiryo" panose="020B0604030504040204" pitchFamily="34" charset="-128"/>
            </a:endParaRPr>
          </a:p>
          <a:p>
            <a:pPr algn="just">
              <a:lnSpc>
                <a:spcPct val="125000"/>
              </a:lnSpc>
              <a:spcBef>
                <a:spcPts val="1200"/>
              </a:spcBef>
              <a:buFont typeface="Wingdings" panose="05000000000000000000" pitchFamily="2" charset="2"/>
              <a:buChar char="u"/>
            </a:pPr>
            <a:r>
              <a:rPr lang="ja-JP" altLang="en-US" sz="2200" dirty="0">
                <a:latin typeface="Meiryo" panose="020B0604030504040204" pitchFamily="34" charset="-128"/>
                <a:ea typeface="Meiryo" panose="020B0604030504040204" pitchFamily="34" charset="-128"/>
              </a:rPr>
              <a:t>尿路感染の主因は</a:t>
            </a:r>
            <a:r>
              <a:rPr lang="ja-JP" altLang="en-US" sz="2200" b="1" dirty="0">
                <a:solidFill>
                  <a:srgbClr val="FF0000"/>
                </a:solidFill>
                <a:latin typeface="Meiryo" panose="020B0604030504040204" pitchFamily="34" charset="-128"/>
                <a:ea typeface="Meiryo" panose="020B0604030504040204" pitchFamily="34" charset="-128"/>
              </a:rPr>
              <a:t>膀胱の過伸展</a:t>
            </a:r>
            <a:r>
              <a:rPr lang="ja-JP" altLang="en-US" sz="2200" dirty="0">
                <a:latin typeface="Meiryo" panose="020B0604030504040204" pitchFamily="34" charset="-128"/>
                <a:ea typeface="Meiryo" panose="020B0604030504040204" pitchFamily="34" charset="-128"/>
              </a:rPr>
              <a:t>と</a:t>
            </a:r>
            <a:r>
              <a:rPr lang="ja-JP" altLang="en-US" sz="2200" b="1" dirty="0">
                <a:solidFill>
                  <a:srgbClr val="FF0000"/>
                </a:solidFill>
                <a:latin typeface="Meiryo" panose="020B0604030504040204" pitchFamily="34" charset="-128"/>
                <a:ea typeface="Meiryo" panose="020B0604030504040204" pitchFamily="34" charset="-128"/>
              </a:rPr>
              <a:t>膀胱内圧の上昇における血流低下</a:t>
            </a:r>
            <a:r>
              <a:rPr lang="ja-JP" altLang="en-US" sz="2200" dirty="0">
                <a:latin typeface="Meiryo" panose="020B0604030504040204" pitchFamily="34" charset="-128"/>
                <a:ea typeface="Meiryo" panose="020B0604030504040204" pitchFamily="34" charset="-128"/>
              </a:rPr>
              <a:t>です。</a:t>
            </a:r>
            <a:endParaRPr lang="en-US" altLang="ja-JP" sz="2200" dirty="0">
              <a:latin typeface="Meiryo" panose="020B0604030504040204" pitchFamily="34" charset="-128"/>
              <a:ea typeface="Meiryo" panose="020B0604030504040204" pitchFamily="34" charset="-128"/>
            </a:endParaRPr>
          </a:p>
          <a:p>
            <a:pPr>
              <a:lnSpc>
                <a:spcPct val="125000"/>
              </a:lnSpc>
              <a:spcBef>
                <a:spcPts val="1200"/>
              </a:spcBef>
              <a:buNone/>
            </a:pPr>
            <a:r>
              <a:rPr lang="en-US" altLang="ja-JP" sz="2200" dirty="0">
                <a:latin typeface="Meiryo" panose="020B0604030504040204" pitchFamily="34" charset="-128"/>
                <a:ea typeface="Meiryo" panose="020B0604030504040204" pitchFamily="34" charset="-128"/>
              </a:rPr>
              <a:t>→</a:t>
            </a:r>
            <a:r>
              <a:rPr lang="ja-JP" altLang="en-US" sz="2200" dirty="0">
                <a:latin typeface="Meiryo" panose="020B0604030504040204" pitchFamily="34" charset="-128"/>
                <a:ea typeface="Meiryo" panose="020B0604030504040204" pitchFamily="34" charset="-128"/>
              </a:rPr>
              <a:t>導尿間隔が長くなり、膀胱内に多量の尿が溜まった状態になることが尿路感染の最大のリスクです。</a:t>
            </a:r>
            <a:endParaRPr lang="en-US" altLang="ja-JP" sz="2200" dirty="0">
              <a:latin typeface="Meiryo" panose="020B0604030504040204" pitchFamily="34" charset="-128"/>
              <a:ea typeface="Meiryo" panose="020B0604030504040204" pitchFamily="34" charset="-128"/>
            </a:endParaRPr>
          </a:p>
          <a:p>
            <a:pPr>
              <a:lnSpc>
                <a:spcPct val="125000"/>
              </a:lnSpc>
              <a:spcBef>
                <a:spcPts val="1200"/>
              </a:spcBef>
              <a:buNone/>
            </a:pPr>
            <a:r>
              <a:rPr lang="en-US" altLang="ja-JP" sz="2200" dirty="0">
                <a:latin typeface="Meiryo" panose="020B0604030504040204" pitchFamily="34" charset="-128"/>
                <a:ea typeface="Meiryo" panose="020B0604030504040204" pitchFamily="34" charset="-128"/>
              </a:rPr>
              <a:t>→</a:t>
            </a:r>
            <a:r>
              <a:rPr lang="ja-JP" altLang="en-US" sz="2200" dirty="0">
                <a:latin typeface="Meiryo" panose="020B0604030504040204" pitchFamily="34" charset="-128"/>
                <a:ea typeface="Meiryo" panose="020B0604030504040204" pitchFamily="34" charset="-128"/>
              </a:rPr>
              <a:t>過伸展なく膀胱に溜められる尿量は個々に異なります。</a:t>
            </a:r>
            <a:br>
              <a:rPr lang="en-US" altLang="ja-JP" sz="2200" dirty="0">
                <a:latin typeface="Meiryo" panose="020B0604030504040204" pitchFamily="34" charset="-128"/>
                <a:ea typeface="Meiryo" panose="020B0604030504040204" pitchFamily="34" charset="-128"/>
              </a:rPr>
            </a:br>
            <a:r>
              <a:rPr lang="ja-JP" altLang="en-US" sz="2200" dirty="0">
                <a:latin typeface="Meiryo" panose="020B0604030504040204" pitchFamily="34" charset="-128"/>
                <a:ea typeface="Meiryo" panose="020B0604030504040204" pitchFamily="34" charset="-128"/>
              </a:rPr>
              <a:t>膀胱炎を繰り返していると膀胱が硬く変形し、過伸展なく安全に貯留できる膀胱容量が減少します。</a:t>
            </a:r>
            <a:endParaRPr lang="en-US" altLang="ja-JP" sz="2200" dirty="0">
              <a:latin typeface="Meiryo" panose="020B0604030504040204" pitchFamily="34" charset="-128"/>
              <a:ea typeface="Meiryo" panose="020B0604030504040204" pitchFamily="34" charset="-128"/>
            </a:endParaRP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568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C30E8B3-1F1B-4784-A5B4-032861E92E73}"/>
              </a:ext>
            </a:extLst>
          </p:cNvPr>
          <p:cNvSpPr>
            <a:spLocks noGrp="1"/>
          </p:cNvSpPr>
          <p:nvPr>
            <p:ph type="title"/>
          </p:nvPr>
        </p:nvSpPr>
        <p:spPr/>
        <p:txBody>
          <a:bodyPr>
            <a:normAutofit/>
          </a:bodyPr>
          <a:lstStyle/>
          <a:p>
            <a:r>
              <a:rPr lang="ja-JP" altLang="en-US" sz="2799" dirty="0"/>
              <a:t>清潔間欠導尿のポイント </a:t>
            </a:r>
          </a:p>
        </p:txBody>
      </p:sp>
      <p:sp>
        <p:nvSpPr>
          <p:cNvPr id="8" name="テキスト プレースホルダー 7">
            <a:extLst>
              <a:ext uri="{FF2B5EF4-FFF2-40B4-BE49-F238E27FC236}">
                <a16:creationId xmlns:a16="http://schemas.microsoft.com/office/drawing/2014/main" id="{B6C6F6B6-C803-471E-B1F6-3900B6007AE2}"/>
              </a:ext>
            </a:extLst>
          </p:cNvPr>
          <p:cNvSpPr>
            <a:spLocks noGrp="1"/>
          </p:cNvSpPr>
          <p:nvPr>
            <p:ph type="body" sz="quarter" idx="10"/>
          </p:nvPr>
        </p:nvSpPr>
        <p:spPr/>
        <p:txBody>
          <a:bodyPr/>
          <a:lstStyle/>
          <a:p>
            <a:r>
              <a:rPr kumimoji="1" lang="ja-JP" altLang="en-US" dirty="0"/>
              <a:t>　</a:t>
            </a:r>
          </a:p>
        </p:txBody>
      </p:sp>
      <p:sp>
        <p:nvSpPr>
          <p:cNvPr id="11" name="正方形/長方形 10">
            <a:extLst>
              <a:ext uri="{FF2B5EF4-FFF2-40B4-BE49-F238E27FC236}">
                <a16:creationId xmlns:a16="http://schemas.microsoft.com/office/drawing/2014/main" id="{D08ACEEA-DDD6-4D4E-8065-60F3B805BA21}"/>
              </a:ext>
            </a:extLst>
          </p:cNvPr>
          <p:cNvSpPr/>
          <p:nvPr/>
        </p:nvSpPr>
        <p:spPr>
          <a:xfrm>
            <a:off x="681041" y="1449389"/>
            <a:ext cx="8593137" cy="2617286"/>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bIns="0" anchor="ctr" anchorCtr="0">
            <a:noAutofit/>
          </a:bodyPr>
          <a:lstStyle/>
          <a:p>
            <a:pPr marL="336524" indent="-336524">
              <a:lnSpc>
                <a:spcPct val="114000"/>
              </a:lnSpc>
              <a:spcBef>
                <a:spcPts val="300"/>
              </a:spcBef>
              <a:buFont typeface="+mj-ea"/>
              <a:buAutoNum type="circleNumDbPlain"/>
            </a:pPr>
            <a:r>
              <a:rPr lang="ja-JP"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時間を厳守する</a:t>
            </a:r>
            <a:br>
              <a:rPr lang="en-US"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br>
            <a:r>
              <a:rPr lang="en-US" altLang="ja-JP" kern="100" dirty="0">
                <a:latin typeface="Meiryo" panose="020B0604030504040204" pitchFamily="34" charset="-128"/>
                <a:ea typeface="Meiryo" panose="020B0604030504040204" pitchFamily="34" charset="-128"/>
                <a:cs typeface="Times New Roman" panose="02020603050405020304" pitchFamily="18" charset="0"/>
              </a:rPr>
              <a:t>2</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a:t>
            </a:r>
            <a:r>
              <a:rPr lang="en-US" altLang="ja-JP" kern="100" dirty="0">
                <a:latin typeface="Meiryo" panose="020B0604030504040204" pitchFamily="34" charset="-128"/>
                <a:ea typeface="Meiryo" panose="020B0604030504040204" pitchFamily="34" charset="-128"/>
                <a:cs typeface="Times New Roman" panose="02020603050405020304" pitchFamily="18" charset="0"/>
              </a:rPr>
              <a:t>3</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時間毎に確実な導尿をすれば膀胱の過伸展や高圧状態が予防でき尿路感染症は成立し</a:t>
            </a:r>
            <a:r>
              <a:rPr lang="ja-JP" altLang="en-US" kern="100" dirty="0">
                <a:latin typeface="Meiryo" panose="020B0604030504040204" pitchFamily="34" charset="-128"/>
                <a:ea typeface="Meiryo" panose="020B0604030504040204" pitchFamily="34" charset="-128"/>
                <a:cs typeface="Times New Roman" panose="02020603050405020304" pitchFamily="18" charset="0"/>
              </a:rPr>
              <a:t>ません</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a:t>
            </a:r>
          </a:p>
          <a:p>
            <a:pPr marL="336524" indent="-336524">
              <a:lnSpc>
                <a:spcPct val="114000"/>
              </a:lnSpc>
              <a:spcBef>
                <a:spcPts val="300"/>
              </a:spcBef>
              <a:buFont typeface="+mj-ea"/>
              <a:buAutoNum type="circleNumDbPlain"/>
            </a:pPr>
            <a:r>
              <a:rPr lang="ja-JP"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残尿なく尿を出し切る</a:t>
            </a:r>
            <a:br>
              <a:rPr lang="en-US"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br>
            <a:r>
              <a:rPr lang="ja-JP" altLang="ja-JP" kern="100" dirty="0">
                <a:latin typeface="Meiryo" panose="020B0604030504040204" pitchFamily="34" charset="-128"/>
                <a:ea typeface="Meiryo" panose="020B0604030504040204" pitchFamily="34" charset="-128"/>
                <a:cs typeface="Times New Roman" panose="02020603050405020304" pitchFamily="18" charset="0"/>
              </a:rPr>
              <a:t>落差を付けて膀胱内の尿を出し切</a:t>
            </a:r>
            <a:r>
              <a:rPr lang="ja-JP" altLang="en-US" kern="100" dirty="0">
                <a:latin typeface="Meiryo" panose="020B0604030504040204" pitchFamily="34" charset="-128"/>
                <a:ea typeface="Meiryo" panose="020B0604030504040204" pitchFamily="34" charset="-128"/>
                <a:cs typeface="Times New Roman" panose="02020603050405020304" pitchFamily="18" charset="0"/>
              </a:rPr>
              <a:t>ります。</a:t>
            </a:r>
            <a:endParaRPr lang="ja-JP" altLang="ja-JP" kern="100" dirty="0">
              <a:latin typeface="Meiryo" panose="020B0604030504040204" pitchFamily="34" charset="-128"/>
              <a:ea typeface="Meiryo" panose="020B0604030504040204" pitchFamily="34" charset="-128"/>
              <a:cs typeface="Times New Roman" panose="02020603050405020304" pitchFamily="18" charset="0"/>
            </a:endParaRPr>
          </a:p>
          <a:p>
            <a:pPr marL="336524" indent="-336524">
              <a:lnSpc>
                <a:spcPct val="114000"/>
              </a:lnSpc>
              <a:spcBef>
                <a:spcPts val="300"/>
              </a:spcBef>
              <a:buFont typeface="+mj-ea"/>
              <a:buAutoNum type="circleNumDbPlain"/>
            </a:pPr>
            <a:r>
              <a:rPr lang="ja-JP"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t>無菌的操作は不要</a:t>
            </a:r>
            <a:br>
              <a:rPr lang="en-US" altLang="ja-JP" b="1" kern="100" dirty="0">
                <a:solidFill>
                  <a:srgbClr val="FF0000"/>
                </a:solidFill>
                <a:latin typeface="Meiryo" panose="020B0604030504040204" pitchFamily="34" charset="-128"/>
                <a:ea typeface="Meiryo" panose="020B0604030504040204" pitchFamily="34" charset="-128"/>
                <a:cs typeface="Times New Roman" panose="02020603050405020304" pitchFamily="18" charset="0"/>
              </a:rPr>
            </a:br>
            <a:r>
              <a:rPr lang="ja-JP" altLang="ja-JP" kern="100" dirty="0">
                <a:latin typeface="Meiryo" panose="020B0604030504040204" pitchFamily="34" charset="-128"/>
                <a:ea typeface="Meiryo" panose="020B0604030504040204" pitchFamily="34" charset="-128"/>
                <a:cs typeface="Times New Roman" panose="02020603050405020304" pitchFamily="18" charset="0"/>
              </a:rPr>
              <a:t>導尿時の尿道・膣の常在菌が問題になることは</a:t>
            </a:r>
            <a:r>
              <a:rPr lang="ja-JP" altLang="en-US" kern="100" dirty="0">
                <a:latin typeface="Meiryo" panose="020B0604030504040204" pitchFamily="34" charset="-128"/>
                <a:ea typeface="Meiryo" panose="020B0604030504040204" pitchFamily="34" charset="-128"/>
                <a:cs typeface="Times New Roman" panose="02020603050405020304" pitchFamily="18" charset="0"/>
              </a:rPr>
              <a:t>ありません</a:t>
            </a:r>
            <a:r>
              <a:rPr lang="ja-JP" altLang="ja-JP" kern="100" dirty="0">
                <a:latin typeface="Meiryo" panose="020B0604030504040204" pitchFamily="34" charset="-128"/>
                <a:ea typeface="Meiryo" panose="020B0604030504040204" pitchFamily="34" charset="-128"/>
                <a:cs typeface="Times New Roman" panose="02020603050405020304" pitchFamily="18" charset="0"/>
              </a:rPr>
              <a:t>。</a:t>
            </a:r>
            <a:br>
              <a:rPr lang="en-US" altLang="ja-JP" kern="100" dirty="0">
                <a:latin typeface="Meiryo" panose="020B0604030504040204" pitchFamily="34" charset="-128"/>
                <a:ea typeface="Meiryo" panose="020B0604030504040204" pitchFamily="34" charset="-128"/>
                <a:cs typeface="Times New Roman" panose="02020603050405020304" pitchFamily="18" charset="0"/>
              </a:rPr>
            </a:br>
            <a:r>
              <a:rPr lang="ja-JP" altLang="ja-JP" dirty="0">
                <a:latin typeface="Meiryo" panose="020B0604030504040204" pitchFamily="34" charset="-128"/>
                <a:ea typeface="Meiryo" panose="020B0604030504040204" pitchFamily="34" charset="-128"/>
                <a:cs typeface="Times New Roman" panose="02020603050405020304" pitchFamily="18" charset="0"/>
              </a:rPr>
              <a:t>最低限の手洗いと尿道口の消毒で十分</a:t>
            </a:r>
            <a:r>
              <a:rPr lang="ja-JP" altLang="en-US" dirty="0">
                <a:latin typeface="Meiryo" panose="020B0604030504040204" pitchFamily="34" charset="-128"/>
                <a:ea typeface="Meiryo" panose="020B0604030504040204" pitchFamily="34" charset="-128"/>
                <a:cs typeface="Times New Roman" panose="02020603050405020304" pitchFamily="18" charset="0"/>
              </a:rPr>
              <a:t>です</a:t>
            </a:r>
            <a:r>
              <a:rPr lang="ja-JP" altLang="ja-JP" dirty="0">
                <a:latin typeface="Meiryo" panose="020B0604030504040204" pitchFamily="34" charset="-128"/>
                <a:ea typeface="Meiryo" panose="020B0604030504040204" pitchFamily="34" charset="-128"/>
                <a:cs typeface="Times New Roman" panose="02020603050405020304" pitchFamily="18" charset="0"/>
              </a:rPr>
              <a:t>。</a:t>
            </a:r>
            <a:r>
              <a:rPr lang="ja-JP" altLang="ja-JP" dirty="0">
                <a:latin typeface="Meiryo" panose="020B0604030504040204" pitchFamily="34" charset="-128"/>
                <a:ea typeface="Meiryo" panose="020B0604030504040204" pitchFamily="34" charset="-128"/>
              </a:rPr>
              <a:t> </a:t>
            </a:r>
            <a:endParaRPr lang="ja-JP" altLang="en-US"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BC274CB-6428-48B8-8D6D-7F4090784345}"/>
              </a:ext>
            </a:extLst>
          </p:cNvPr>
          <p:cNvSpPr/>
          <p:nvPr/>
        </p:nvSpPr>
        <p:spPr>
          <a:xfrm>
            <a:off x="668339" y="4225715"/>
            <a:ext cx="8605837" cy="2365795"/>
          </a:xfrm>
          <a:prstGeom prst="rect">
            <a:avLst/>
          </a:prstGeom>
        </p:spPr>
        <p:txBody>
          <a:bodyPr wrap="square" lIns="0" tIns="0" rIns="0" bIns="0">
            <a:noAutofit/>
          </a:bodyPr>
          <a:lstStyle/>
          <a:p>
            <a:pPr marL="444462" indent="-444462">
              <a:lnSpc>
                <a:spcPct val="114000"/>
              </a:lnSpc>
              <a:spcAft>
                <a:spcPts val="599"/>
              </a:spcAft>
            </a:pPr>
            <a:r>
              <a:rPr lang="ja-JP" altLang="ja-JP" sz="1600" b="1" kern="100" dirty="0">
                <a:latin typeface="Meiryo" panose="020B0604030504040204" pitchFamily="34" charset="-128"/>
                <a:ea typeface="Meiryo" panose="020B0604030504040204" pitchFamily="34" charset="-128"/>
                <a:cs typeface="Times New Roman" panose="02020603050405020304" pitchFamily="18" charset="0"/>
              </a:rPr>
              <a:t>水分摂取と膀胱内圧上昇</a:t>
            </a:r>
            <a:br>
              <a:rPr lang="en-US" altLang="ja-JP" sz="1600" b="1" kern="100" dirty="0">
                <a:latin typeface="Meiryo" panose="020B0604030504040204" pitchFamily="34" charset="-128"/>
                <a:ea typeface="Meiryo" panose="020B0604030504040204" pitchFamily="34" charset="-128"/>
                <a:cs typeface="Times New Roman" panose="02020603050405020304" pitchFamily="18" charset="0"/>
              </a:rPr>
            </a:br>
            <a:r>
              <a:rPr lang="ja-JP" altLang="ja-JP" sz="1600" dirty="0">
                <a:latin typeface="Meiryo" panose="020B0604030504040204" pitchFamily="34" charset="-128"/>
                <a:ea typeface="Meiryo" panose="020B0604030504040204" pitchFamily="34" charset="-128"/>
                <a:cs typeface="Times New Roman" panose="02020603050405020304" pitchFamily="18" charset="0"/>
              </a:rPr>
              <a:t>過剰</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な</a:t>
            </a:r>
            <a:r>
              <a:rPr lang="ja-JP" altLang="ja-JP" sz="1600" dirty="0">
                <a:latin typeface="Meiryo" panose="020B0604030504040204" pitchFamily="34" charset="-128"/>
                <a:ea typeface="Meiryo" panose="020B0604030504040204" pitchFamily="34" charset="-128"/>
                <a:cs typeface="Times New Roman" panose="02020603050405020304" pitchFamily="18" charset="0"/>
              </a:rPr>
              <a:t>水分を摂取</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は</a:t>
            </a:r>
            <a:r>
              <a:rPr lang="ja-JP" altLang="ja-JP" sz="1600" dirty="0">
                <a:latin typeface="Meiryo" panose="020B0604030504040204" pitchFamily="34" charset="-128"/>
                <a:ea typeface="Meiryo" panose="020B0604030504040204" pitchFamily="34" charset="-128"/>
                <a:cs typeface="Times New Roman" panose="02020603050405020304" pitchFamily="18" charset="0"/>
              </a:rPr>
              <a:t>膀胱内尿量</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を</a:t>
            </a:r>
            <a:r>
              <a:rPr lang="ja-JP" altLang="ja-JP" sz="1600" dirty="0">
                <a:latin typeface="Meiryo" panose="020B0604030504040204" pitchFamily="34" charset="-128"/>
                <a:ea typeface="Meiryo" panose="020B0604030504040204" pitchFamily="34" charset="-128"/>
                <a:cs typeface="Times New Roman" panose="02020603050405020304" pitchFamily="18" charset="0"/>
              </a:rPr>
              <a:t>増加</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させ</a:t>
            </a:r>
            <a:r>
              <a:rPr lang="ja-JP" altLang="ja-JP" sz="1600" dirty="0">
                <a:latin typeface="Meiryo" panose="020B0604030504040204" pitchFamily="34" charset="-128"/>
                <a:ea typeface="Meiryo" panose="020B0604030504040204" pitchFamily="34" charset="-128"/>
                <a:cs typeface="Times New Roman" panose="02020603050405020304" pitchFamily="18" charset="0"/>
              </a:rPr>
              <a:t>、膀胱内圧上昇</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の</a:t>
            </a:r>
            <a:r>
              <a:rPr lang="ja-JP" altLang="ja-JP" sz="1600" dirty="0">
                <a:latin typeface="Meiryo" panose="020B0604030504040204" pitchFamily="34" charset="-128"/>
                <a:ea typeface="Meiryo" panose="020B0604030504040204" pitchFamily="34" charset="-128"/>
                <a:cs typeface="Times New Roman" panose="02020603050405020304" pitchFamily="18" charset="0"/>
              </a:rPr>
              <a:t>リスクが高ま</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ります</a:t>
            </a:r>
            <a:r>
              <a:rPr lang="ja-JP" altLang="ja-JP" sz="1600" dirty="0">
                <a:latin typeface="Meiryo" panose="020B0604030504040204" pitchFamily="34" charset="-128"/>
                <a:ea typeface="Meiryo" panose="020B0604030504040204" pitchFamily="34" charset="-128"/>
                <a:cs typeface="Times New Roman" panose="02020603050405020304" pitchFamily="18" charset="0"/>
              </a:rPr>
              <a:t>。膀胱内圧が上昇しない安全な膀胱容量を超えないように、水分摂取量を制限すること</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があります</a:t>
            </a:r>
            <a:r>
              <a:rPr lang="ja-JP" altLang="ja-JP" sz="1600" dirty="0">
                <a:latin typeface="Meiryo" panose="020B0604030504040204" pitchFamily="34" charset="-128"/>
                <a:ea typeface="Meiryo" panose="020B0604030504040204" pitchFamily="34" charset="-128"/>
                <a:cs typeface="Times New Roman" panose="02020603050405020304" pitchFamily="18" charset="0"/>
              </a:rPr>
              <a:t>。安全な膀胱容量は個々に異な</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ります。</a:t>
            </a:r>
            <a:br>
              <a:rPr lang="en-US" altLang="ja-JP" sz="1600" dirty="0">
                <a:latin typeface="Meiryo" panose="020B0604030504040204" pitchFamily="34" charset="-128"/>
                <a:ea typeface="Meiryo" panose="020B0604030504040204" pitchFamily="34" charset="-128"/>
                <a:cs typeface="Times New Roman" panose="02020603050405020304" pitchFamily="18" charset="0"/>
              </a:rPr>
            </a:br>
            <a:r>
              <a:rPr lang="ja-JP" altLang="ja-JP" sz="1600" dirty="0">
                <a:latin typeface="Meiryo" panose="020B0604030504040204" pitchFamily="34" charset="-128"/>
                <a:ea typeface="Meiryo" panose="020B0604030504040204" pitchFamily="34" charset="-128"/>
                <a:cs typeface="Times New Roman" panose="02020603050405020304" pitchFamily="18" charset="0"/>
              </a:rPr>
              <a:t>導尿時の尿量が安全な膀胱容量を超えていないようにすることが重要</a:t>
            </a:r>
            <a:r>
              <a:rPr lang="ja-JP" altLang="en-US" sz="1600" dirty="0">
                <a:latin typeface="Meiryo" panose="020B0604030504040204" pitchFamily="34" charset="-128"/>
                <a:ea typeface="Meiryo" panose="020B0604030504040204" pitchFamily="34" charset="-128"/>
                <a:cs typeface="Times New Roman" panose="02020603050405020304" pitchFamily="18" charset="0"/>
              </a:rPr>
              <a:t>です。</a:t>
            </a:r>
            <a:r>
              <a:rPr lang="ja-JP" altLang="ja-JP" sz="1600" dirty="0">
                <a:latin typeface="Meiryo" panose="020B0604030504040204" pitchFamily="34" charset="-128"/>
                <a:ea typeface="Meiryo" panose="020B0604030504040204" pitchFamily="34" charset="-128"/>
              </a:rPr>
              <a:t> </a:t>
            </a:r>
            <a:endParaRPr lang="en-US" altLang="ja-JP" sz="1600" dirty="0">
              <a:latin typeface="Meiryo" panose="020B0604030504040204" pitchFamily="34" charset="-128"/>
              <a:ea typeface="Meiryo" panose="020B0604030504040204" pitchFamily="34" charset="-128"/>
            </a:endParaRPr>
          </a:p>
          <a:p>
            <a:pPr marL="444462" indent="-444462">
              <a:lnSpc>
                <a:spcPct val="114000"/>
              </a:lnSpc>
              <a:spcAft>
                <a:spcPts val="599"/>
              </a:spcAft>
            </a:pPr>
            <a:r>
              <a:rPr lang="ja-JP" altLang="en-US" sz="1600" b="1" dirty="0">
                <a:latin typeface="Meiryo" panose="020B0604030504040204" pitchFamily="34" charset="-128"/>
                <a:ea typeface="Meiryo" panose="020B0604030504040204" pitchFamily="34" charset="-128"/>
              </a:rPr>
              <a:t>導尿時間の確保</a:t>
            </a:r>
            <a:br>
              <a:rPr lang="en-US" altLang="ja-JP" sz="1600" b="1" dirty="0">
                <a:latin typeface="Meiryo" panose="020B0604030504040204" pitchFamily="34" charset="-128"/>
                <a:ea typeface="Meiryo" panose="020B0604030504040204" pitchFamily="34" charset="-128"/>
              </a:rPr>
            </a:br>
            <a:r>
              <a:rPr lang="ja-JP" altLang="en-US" sz="1600" dirty="0">
                <a:latin typeface="Meiryo" panose="020B0604030504040204" pitchFamily="34" charset="-128"/>
                <a:ea typeface="Meiryo" panose="020B0604030504040204" pitchFamily="34" charset="-128"/>
              </a:rPr>
              <a:t>導尿間隔を守り、間欠導尿を生活行為の一部として学校生活スケジュールの中に上手に取り入れることが大切です。</a:t>
            </a:r>
            <a:endParaRPr lang="ja-JP" altLang="ja-JP" sz="1600" b="1"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89254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B513FBA6-52F0-4D81-A4ED-DCC0257672B2}"/>
              </a:ext>
            </a:extLst>
          </p:cNvPr>
          <p:cNvSpPr>
            <a:spLocks noGrp="1"/>
          </p:cNvSpPr>
          <p:nvPr>
            <p:ph type="body" sz="quarter" idx="10"/>
          </p:nvPr>
        </p:nvSpPr>
        <p:spPr/>
        <p:txBody>
          <a:bodyPr/>
          <a:lstStyle/>
          <a:p>
            <a:r>
              <a:rPr lang="en-US" altLang="ja-JP" dirty="0"/>
              <a:t>8</a:t>
            </a:r>
            <a:r>
              <a:rPr lang="ja-JP" altLang="en-US" dirty="0"/>
              <a:t>．ヒヤリ・ハット、アクシデントの実際</a:t>
            </a:r>
          </a:p>
        </p:txBody>
      </p:sp>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a:bodyPr>
          <a:lstStyle/>
          <a:p>
            <a:r>
              <a:rPr lang="ja-JP" altLang="en-US" sz="2799" dirty="0"/>
              <a:t>ヒヤリ・ハット、アクシデントの実際①</a:t>
            </a:r>
          </a:p>
        </p:txBody>
      </p:sp>
      <p:sp>
        <p:nvSpPr>
          <p:cNvPr id="4" name="Rectangle 3">
            <a:extLst>
              <a:ext uri="{FF2B5EF4-FFF2-40B4-BE49-F238E27FC236}">
                <a16:creationId xmlns:a16="http://schemas.microsoft.com/office/drawing/2014/main" id="{73E48906-79FC-4BE9-A929-CA62A543C375}"/>
              </a:ext>
            </a:extLst>
          </p:cNvPr>
          <p:cNvSpPr txBox="1">
            <a:spLocks noChangeArrowheads="1"/>
          </p:cNvSpPr>
          <p:nvPr/>
        </p:nvSpPr>
        <p:spPr>
          <a:xfrm>
            <a:off x="2141427" y="1618964"/>
            <a:ext cx="7096236" cy="359072"/>
          </a:xfrm>
          <a:prstGeom prst="rect">
            <a:avLst/>
          </a:prstGeom>
        </p:spPr>
        <p:txBody>
          <a:bodyPr vert="horz" lIns="0" tIns="0" rIns="0" bIns="0" rtlCol="0">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defTabSz="742887">
              <a:lnSpc>
                <a:spcPct val="100000"/>
              </a:lnSpc>
              <a:buNone/>
              <a:defRPr/>
            </a:pPr>
            <a:r>
              <a:rPr lang="ja-JP" altLang="en-US" sz="2401" dirty="0">
                <a:solidFill>
                  <a:prstClr val="black"/>
                </a:solidFill>
                <a:latin typeface="メイリオ" panose="020B0604030504040204" pitchFamily="50" charset="-128"/>
                <a:ea typeface="メイリオ" panose="020B0604030504040204" pitchFamily="50" charset="-128"/>
              </a:rPr>
              <a:t>吸引中に顔色が悪くなった</a:t>
            </a:r>
          </a:p>
        </p:txBody>
      </p:sp>
      <p:sp>
        <p:nvSpPr>
          <p:cNvPr id="5" name="AutoShape 4">
            <a:extLst>
              <a:ext uri="{FF2B5EF4-FFF2-40B4-BE49-F238E27FC236}">
                <a16:creationId xmlns:a16="http://schemas.microsoft.com/office/drawing/2014/main" id="{1690C94D-C7B9-4FD1-9CEF-AFF1B1FA199D}"/>
              </a:ext>
            </a:extLst>
          </p:cNvPr>
          <p:cNvSpPr>
            <a:spLocks noChangeArrowheads="1"/>
          </p:cNvSpPr>
          <p:nvPr/>
        </p:nvSpPr>
        <p:spPr bwMode="auto">
          <a:xfrm>
            <a:off x="666955" y="1507391"/>
            <a:ext cx="1211950" cy="432000"/>
          </a:xfrm>
          <a:prstGeom prst="roundRect">
            <a:avLst/>
          </a:prstGeom>
          <a:solidFill>
            <a:srgbClr val="0070C0"/>
          </a:solidFill>
          <a:ln>
            <a:noFill/>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000" dirty="0">
                <a:solidFill>
                  <a:prstClr val="white"/>
                </a:solidFill>
                <a:latin typeface="メイリオ" panose="020B0604030504040204" pitchFamily="50" charset="-128"/>
                <a:ea typeface="メイリオ" panose="020B0604030504040204" pitchFamily="50" charset="-128"/>
              </a:rPr>
              <a:t>事例１</a:t>
            </a:r>
          </a:p>
        </p:txBody>
      </p:sp>
      <p:sp>
        <p:nvSpPr>
          <p:cNvPr id="6" name="AutoShape 5">
            <a:extLst>
              <a:ext uri="{FF2B5EF4-FFF2-40B4-BE49-F238E27FC236}">
                <a16:creationId xmlns:a16="http://schemas.microsoft.com/office/drawing/2014/main" id="{AF1D7625-FA39-43F6-9365-9F95A1C6040B}"/>
              </a:ext>
            </a:extLst>
          </p:cNvPr>
          <p:cNvSpPr>
            <a:spLocks noChangeArrowheads="1"/>
          </p:cNvSpPr>
          <p:nvPr/>
        </p:nvSpPr>
        <p:spPr bwMode="auto">
          <a:xfrm>
            <a:off x="747938" y="2459843"/>
            <a:ext cx="3095625" cy="1084492"/>
          </a:xfrm>
          <a:prstGeom prst="roundRect">
            <a:avLst>
              <a:gd name="adj" fmla="val 16667"/>
            </a:avLst>
          </a:prstGeom>
          <a:solidFill>
            <a:schemeClr val="bg1"/>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吸引している時間が長引いた</a:t>
            </a:r>
          </a:p>
        </p:txBody>
      </p:sp>
      <p:sp>
        <p:nvSpPr>
          <p:cNvPr id="8" name="Rectangle 9">
            <a:extLst>
              <a:ext uri="{FF2B5EF4-FFF2-40B4-BE49-F238E27FC236}">
                <a16:creationId xmlns:a16="http://schemas.microsoft.com/office/drawing/2014/main" id="{3D5AEC01-7B37-41AF-B90B-42E2E62FB056}"/>
              </a:ext>
            </a:extLst>
          </p:cNvPr>
          <p:cNvSpPr>
            <a:spLocks noChangeArrowheads="1"/>
          </p:cNvSpPr>
          <p:nvPr/>
        </p:nvSpPr>
        <p:spPr bwMode="auto">
          <a:xfrm>
            <a:off x="6258295" y="3813167"/>
            <a:ext cx="2985938" cy="1138237"/>
          </a:xfrm>
          <a:prstGeom prst="roundRect">
            <a:avLst>
              <a:gd name="adj" fmla="val 18004"/>
            </a:avLst>
          </a:prstGeom>
          <a:solidFill>
            <a:schemeClr val="bg1"/>
          </a:solidFill>
          <a:ln w="28575">
            <a:solidFill>
              <a:srgbClr val="7030A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顔色がよくなり、</a:t>
            </a:r>
            <a:br>
              <a:rPr lang="en-US" altLang="ja-JP" sz="1700" b="1" dirty="0">
                <a:solidFill>
                  <a:prstClr val="black"/>
                </a:solidFill>
                <a:latin typeface="メイリオ" panose="020B0604030504040204" pitchFamily="50" charset="-128"/>
                <a:ea typeface="メイリオ" panose="020B0604030504040204" pitchFamily="50" charset="-128"/>
              </a:rPr>
            </a:br>
            <a:r>
              <a:rPr lang="ja-JP" altLang="en-US" sz="1700" b="1" dirty="0">
                <a:solidFill>
                  <a:prstClr val="black"/>
                </a:solidFill>
                <a:latin typeface="メイリオ" panose="020B0604030504040204" pitchFamily="50" charset="-128"/>
                <a:ea typeface="メイリオ" panose="020B0604030504040204" pitchFamily="50" charset="-128"/>
              </a:rPr>
              <a:t>表情も落ち着いた</a:t>
            </a:r>
          </a:p>
        </p:txBody>
      </p:sp>
      <p:sp>
        <p:nvSpPr>
          <p:cNvPr id="13" name="Oval 7">
            <a:extLst>
              <a:ext uri="{FF2B5EF4-FFF2-40B4-BE49-F238E27FC236}">
                <a16:creationId xmlns:a16="http://schemas.microsoft.com/office/drawing/2014/main" id="{25862E19-A70C-49B8-A3DE-ECF66B366767}"/>
              </a:ext>
            </a:extLst>
          </p:cNvPr>
          <p:cNvSpPr>
            <a:spLocks noChangeArrowheads="1"/>
          </p:cNvSpPr>
          <p:nvPr/>
        </p:nvSpPr>
        <p:spPr bwMode="auto">
          <a:xfrm>
            <a:off x="3073299" y="3595402"/>
            <a:ext cx="2378076" cy="1341438"/>
          </a:xfrm>
          <a:prstGeom prst="ellipse">
            <a:avLst/>
          </a:prstGeom>
          <a:solidFill>
            <a:srgbClr val="FFFF99"/>
          </a:solidFill>
          <a:ln w="2857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800" b="1">
                <a:solidFill>
                  <a:prstClr val="black"/>
                </a:solidFill>
                <a:latin typeface="メイリオ" panose="020B0604030504040204" pitchFamily="50" charset="-128"/>
                <a:ea typeface="メイリオ" panose="020B0604030504040204" pitchFamily="50" charset="-128"/>
              </a:rPr>
              <a:t>吸引を中止して、</a:t>
            </a:r>
          </a:p>
          <a:p>
            <a:pPr algn="ctr" defTabSz="873052">
              <a:spcBef>
                <a:spcPct val="0"/>
              </a:spcBef>
              <a:buNone/>
              <a:defRPr/>
            </a:pPr>
            <a:r>
              <a:rPr lang="ja-JP" altLang="en-US" sz="1800" b="1">
                <a:solidFill>
                  <a:prstClr val="black"/>
                </a:solidFill>
                <a:latin typeface="メイリオ" panose="020B0604030504040204" pitchFamily="50" charset="-128"/>
                <a:ea typeface="メイリオ" panose="020B0604030504040204" pitchFamily="50" charset="-128"/>
              </a:rPr>
              <a:t>様子を観察した</a:t>
            </a:r>
          </a:p>
        </p:txBody>
      </p:sp>
      <p:sp>
        <p:nvSpPr>
          <p:cNvPr id="15" name="Text Box 15">
            <a:extLst>
              <a:ext uri="{FF2B5EF4-FFF2-40B4-BE49-F238E27FC236}">
                <a16:creationId xmlns:a16="http://schemas.microsoft.com/office/drawing/2014/main" id="{5324F0CC-3038-44B0-BE79-4D375DE4B3CC}"/>
              </a:ext>
            </a:extLst>
          </p:cNvPr>
          <p:cNvSpPr txBox="1">
            <a:spLocks noChangeArrowheads="1"/>
          </p:cNvSpPr>
          <p:nvPr/>
        </p:nvSpPr>
        <p:spPr bwMode="auto">
          <a:xfrm>
            <a:off x="6269754" y="3813168"/>
            <a:ext cx="2967909" cy="403963"/>
          </a:xfrm>
          <a:prstGeom prst="roundRect">
            <a:avLst>
              <a:gd name="adj" fmla="val 44574"/>
            </a:avLst>
          </a:prstGeom>
          <a:solidFill>
            <a:srgbClr val="7030A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50000"/>
              </a:spcBef>
              <a:buNone/>
              <a:defRPr/>
            </a:pPr>
            <a:r>
              <a:rPr lang="ja-JP" altLang="en-US" sz="1800" b="1" dirty="0">
                <a:solidFill>
                  <a:prstClr val="white"/>
                </a:solidFill>
                <a:latin typeface="メイリオ" panose="020B0604030504040204" pitchFamily="50" charset="-128"/>
                <a:ea typeface="メイリオ" panose="020B0604030504040204" pitchFamily="50" charset="-128"/>
              </a:rPr>
              <a:t>ヒヤリ・ハット</a:t>
            </a:r>
          </a:p>
        </p:txBody>
      </p:sp>
      <p:sp>
        <p:nvSpPr>
          <p:cNvPr id="18" name="テキスト ボックス 17">
            <a:extLst>
              <a:ext uri="{FF2B5EF4-FFF2-40B4-BE49-F238E27FC236}">
                <a16:creationId xmlns:a16="http://schemas.microsoft.com/office/drawing/2014/main" id="{39CA7D78-B1D5-46BC-A8CC-D723F7B663D4}"/>
              </a:ext>
            </a:extLst>
          </p:cNvPr>
          <p:cNvSpPr txBox="1"/>
          <p:nvPr/>
        </p:nvSpPr>
        <p:spPr>
          <a:xfrm>
            <a:off x="666955" y="6391725"/>
            <a:ext cx="1915910" cy="230832"/>
          </a:xfrm>
          <a:prstGeom prst="rect">
            <a:avLst/>
          </a:prstGeom>
          <a:noFill/>
        </p:spPr>
        <p:txBody>
          <a:bodyPr wrap="none" lIns="0" tIns="0" rIns="0" bIns="0" rtlCol="0">
            <a:noAutofit/>
          </a:body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20" name="AutoShape 5">
            <a:extLst>
              <a:ext uri="{FF2B5EF4-FFF2-40B4-BE49-F238E27FC236}">
                <a16:creationId xmlns:a16="http://schemas.microsoft.com/office/drawing/2014/main" id="{6F6F88CE-3838-4305-909A-73132EC686DF}"/>
              </a:ext>
            </a:extLst>
          </p:cNvPr>
          <p:cNvSpPr>
            <a:spLocks noChangeArrowheads="1"/>
          </p:cNvSpPr>
          <p:nvPr/>
        </p:nvSpPr>
        <p:spPr bwMode="auto">
          <a:xfrm>
            <a:off x="747938" y="2409838"/>
            <a:ext cx="3095625" cy="364290"/>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white"/>
                </a:solidFill>
                <a:latin typeface="メイリオ" panose="020B0604030504040204" pitchFamily="50" charset="-128"/>
                <a:ea typeface="メイリオ" panose="020B0604030504040204" pitchFamily="50" charset="-128"/>
              </a:rPr>
              <a:t>原因１</a:t>
            </a:r>
          </a:p>
        </p:txBody>
      </p:sp>
      <p:sp>
        <p:nvSpPr>
          <p:cNvPr id="21" name="AutoShape 5">
            <a:extLst>
              <a:ext uri="{FF2B5EF4-FFF2-40B4-BE49-F238E27FC236}">
                <a16:creationId xmlns:a16="http://schemas.microsoft.com/office/drawing/2014/main" id="{680B8ACC-6795-4F08-B30A-DB128A6BF544}"/>
              </a:ext>
            </a:extLst>
          </p:cNvPr>
          <p:cNvSpPr>
            <a:spLocks noChangeArrowheads="1"/>
          </p:cNvSpPr>
          <p:nvPr/>
        </p:nvSpPr>
        <p:spPr bwMode="auto">
          <a:xfrm>
            <a:off x="747938" y="5154093"/>
            <a:ext cx="3095625" cy="1084492"/>
          </a:xfrm>
          <a:prstGeom prst="roundRect">
            <a:avLst>
              <a:gd name="adj" fmla="val 16667"/>
            </a:avLst>
          </a:prstGeom>
          <a:solidFill>
            <a:schemeClr val="bg1"/>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吸引圧を高くして吸引した</a:t>
            </a:r>
          </a:p>
        </p:txBody>
      </p:sp>
      <p:sp>
        <p:nvSpPr>
          <p:cNvPr id="22" name="AutoShape 5">
            <a:extLst>
              <a:ext uri="{FF2B5EF4-FFF2-40B4-BE49-F238E27FC236}">
                <a16:creationId xmlns:a16="http://schemas.microsoft.com/office/drawing/2014/main" id="{46711AB3-C054-40F0-8A64-85A09EE45B96}"/>
              </a:ext>
            </a:extLst>
          </p:cNvPr>
          <p:cNvSpPr>
            <a:spLocks noChangeArrowheads="1"/>
          </p:cNvSpPr>
          <p:nvPr/>
        </p:nvSpPr>
        <p:spPr bwMode="auto">
          <a:xfrm>
            <a:off x="747938" y="5104088"/>
            <a:ext cx="3095625" cy="364290"/>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white"/>
                </a:solidFill>
                <a:latin typeface="メイリオ" panose="020B0604030504040204" pitchFamily="50" charset="-128"/>
                <a:ea typeface="メイリオ" panose="020B0604030504040204" pitchFamily="50" charset="-128"/>
              </a:rPr>
              <a:t>原因</a:t>
            </a:r>
            <a:r>
              <a:rPr lang="en-US" altLang="ja-JP" sz="1700" b="1" dirty="0">
                <a:solidFill>
                  <a:prstClr val="white"/>
                </a:solidFill>
                <a:latin typeface="メイリオ" panose="020B0604030504040204" pitchFamily="50" charset="-128"/>
                <a:ea typeface="メイリオ" panose="020B0604030504040204" pitchFamily="50" charset="-128"/>
              </a:rPr>
              <a:t>2</a:t>
            </a:r>
            <a:endParaRPr lang="ja-JP" altLang="en-US" sz="1700" b="1" dirty="0">
              <a:solidFill>
                <a:prstClr val="white"/>
              </a:solidFill>
              <a:latin typeface="メイリオ" panose="020B0604030504040204" pitchFamily="50" charset="-128"/>
              <a:ea typeface="メイリオ" panose="020B0604030504040204" pitchFamily="50" charset="-128"/>
            </a:endParaRPr>
          </a:p>
        </p:txBody>
      </p:sp>
      <p:sp>
        <p:nvSpPr>
          <p:cNvPr id="23" name="矢印: 右 22">
            <a:extLst>
              <a:ext uri="{FF2B5EF4-FFF2-40B4-BE49-F238E27FC236}">
                <a16:creationId xmlns:a16="http://schemas.microsoft.com/office/drawing/2014/main" id="{39E98067-E928-488C-B022-D0EFC4498F79}"/>
              </a:ext>
            </a:extLst>
          </p:cNvPr>
          <p:cNvSpPr/>
          <p:nvPr/>
        </p:nvSpPr>
        <p:spPr>
          <a:xfrm rot="2274609">
            <a:off x="2475410" y="3661328"/>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4" name="矢印: 右 23">
            <a:extLst>
              <a:ext uri="{FF2B5EF4-FFF2-40B4-BE49-F238E27FC236}">
                <a16:creationId xmlns:a16="http://schemas.microsoft.com/office/drawing/2014/main" id="{F3F34FC0-C378-4E46-A317-A953B998E4CE}"/>
              </a:ext>
            </a:extLst>
          </p:cNvPr>
          <p:cNvSpPr/>
          <p:nvPr/>
        </p:nvSpPr>
        <p:spPr>
          <a:xfrm rot="19262041">
            <a:off x="2475410" y="4662796"/>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5" name="Rectangle 9">
            <a:extLst>
              <a:ext uri="{FF2B5EF4-FFF2-40B4-BE49-F238E27FC236}">
                <a16:creationId xmlns:a16="http://schemas.microsoft.com/office/drawing/2014/main" id="{0E05EA9C-9FEC-4F1D-B4EF-CAB20C2C5F74}"/>
              </a:ext>
            </a:extLst>
          </p:cNvPr>
          <p:cNvSpPr>
            <a:spLocks noChangeArrowheads="1"/>
          </p:cNvSpPr>
          <p:nvPr/>
        </p:nvSpPr>
        <p:spPr bwMode="auto">
          <a:xfrm>
            <a:off x="5826348" y="2299008"/>
            <a:ext cx="3417889" cy="1138237"/>
          </a:xfrm>
          <a:prstGeom prst="roundRect">
            <a:avLst>
              <a:gd name="adj" fmla="val 18004"/>
            </a:avLst>
          </a:prstGeom>
          <a:solidFill>
            <a:schemeClr val="bg1"/>
          </a:solidFill>
          <a:ln w="28575">
            <a:solidFill>
              <a:srgbClr val="C0000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顔色が悪くなり、苦しそうな</a:t>
            </a:r>
            <a:br>
              <a:rPr lang="ja-JP" altLang="en-US" sz="1700" b="1" dirty="0">
                <a:solidFill>
                  <a:prstClr val="black"/>
                </a:solidFill>
                <a:latin typeface="メイリオ" panose="020B0604030504040204" pitchFamily="50" charset="-128"/>
                <a:ea typeface="メイリオ" panose="020B0604030504040204" pitchFamily="50" charset="-128"/>
              </a:rPr>
            </a:br>
            <a:r>
              <a:rPr lang="ja-JP" altLang="en-US" sz="1700" b="1" dirty="0">
                <a:solidFill>
                  <a:prstClr val="black"/>
                </a:solidFill>
                <a:latin typeface="メイリオ" panose="020B0604030504040204" pitchFamily="50" charset="-128"/>
                <a:ea typeface="メイリオ" panose="020B0604030504040204" pitchFamily="50" charset="-128"/>
              </a:rPr>
              <a:t>様子が回復しなかった</a:t>
            </a:r>
          </a:p>
        </p:txBody>
      </p:sp>
      <p:sp>
        <p:nvSpPr>
          <p:cNvPr id="26" name="Text Box 15">
            <a:extLst>
              <a:ext uri="{FF2B5EF4-FFF2-40B4-BE49-F238E27FC236}">
                <a16:creationId xmlns:a16="http://schemas.microsoft.com/office/drawing/2014/main" id="{1B4F62CB-4746-40AF-BF1F-3CC14EFF7366}"/>
              </a:ext>
            </a:extLst>
          </p:cNvPr>
          <p:cNvSpPr txBox="1">
            <a:spLocks noChangeArrowheads="1"/>
          </p:cNvSpPr>
          <p:nvPr/>
        </p:nvSpPr>
        <p:spPr bwMode="auto">
          <a:xfrm>
            <a:off x="5840415" y="2299011"/>
            <a:ext cx="3397251" cy="403963"/>
          </a:xfrm>
          <a:prstGeom prst="roundRect">
            <a:avLst>
              <a:gd name="adj" fmla="val 44574"/>
            </a:avLst>
          </a:prstGeom>
          <a:solidFill>
            <a:srgbClr val="C0000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50000"/>
              </a:spcBef>
              <a:buNone/>
              <a:defRPr/>
            </a:pPr>
            <a:r>
              <a:rPr lang="ja-JP" altLang="en-US" sz="1800" b="1" dirty="0">
                <a:solidFill>
                  <a:prstClr val="white"/>
                </a:solidFill>
                <a:latin typeface="メイリオ" panose="020B0604030504040204" pitchFamily="50" charset="-128"/>
                <a:ea typeface="メイリオ" panose="020B0604030504040204" pitchFamily="50" charset="-128"/>
              </a:rPr>
              <a:t>アクシデント</a:t>
            </a:r>
          </a:p>
        </p:txBody>
      </p:sp>
      <p:sp>
        <p:nvSpPr>
          <p:cNvPr id="27" name="矢印: 右 26">
            <a:extLst>
              <a:ext uri="{FF2B5EF4-FFF2-40B4-BE49-F238E27FC236}">
                <a16:creationId xmlns:a16="http://schemas.microsoft.com/office/drawing/2014/main" id="{627929B2-5DBC-4149-A224-A8E276826B56}"/>
              </a:ext>
            </a:extLst>
          </p:cNvPr>
          <p:cNvSpPr/>
          <p:nvPr/>
        </p:nvSpPr>
        <p:spPr>
          <a:xfrm>
            <a:off x="5478180" y="4233423"/>
            <a:ext cx="66819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8" name="矢印: 右 27">
            <a:extLst>
              <a:ext uri="{FF2B5EF4-FFF2-40B4-BE49-F238E27FC236}">
                <a16:creationId xmlns:a16="http://schemas.microsoft.com/office/drawing/2014/main" id="{95D2F4C5-8228-4CEC-9AE7-963009E473C2}"/>
              </a:ext>
            </a:extLst>
          </p:cNvPr>
          <p:cNvSpPr/>
          <p:nvPr/>
        </p:nvSpPr>
        <p:spPr>
          <a:xfrm rot="19262041">
            <a:off x="5158555" y="3456997"/>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9" name="AutoShape 16">
            <a:extLst>
              <a:ext uri="{FF2B5EF4-FFF2-40B4-BE49-F238E27FC236}">
                <a16:creationId xmlns:a16="http://schemas.microsoft.com/office/drawing/2014/main" id="{01FCD0AE-05C1-47EA-9CB3-63C9831A3C2F}"/>
              </a:ext>
            </a:extLst>
          </p:cNvPr>
          <p:cNvSpPr>
            <a:spLocks noChangeArrowheads="1"/>
          </p:cNvSpPr>
          <p:nvPr/>
        </p:nvSpPr>
        <p:spPr bwMode="auto">
          <a:xfrm>
            <a:off x="3952524" y="5139148"/>
            <a:ext cx="5370892" cy="1410695"/>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179999" rIns="0"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000" b="1" dirty="0">
                <a:solidFill>
                  <a:prstClr val="white"/>
                </a:solidFill>
                <a:latin typeface="メイリオ" panose="020B0604030504040204" pitchFamily="50" charset="-128"/>
                <a:ea typeface="メイリオ" panose="020B0604030504040204" pitchFamily="50" charset="-128"/>
              </a:rPr>
              <a:t>なぜこのようなことが</a:t>
            </a:r>
            <a:br>
              <a:rPr lang="en-US" altLang="ja-JP" sz="2000" b="1" dirty="0">
                <a:solidFill>
                  <a:prstClr val="white"/>
                </a:solidFill>
                <a:latin typeface="メイリオ" panose="020B0604030504040204" pitchFamily="50" charset="-128"/>
                <a:ea typeface="メイリオ" panose="020B0604030504040204" pitchFamily="50" charset="-128"/>
              </a:rPr>
            </a:br>
            <a:r>
              <a:rPr lang="ja-JP" altLang="en-US" sz="2000" b="1" dirty="0">
                <a:solidFill>
                  <a:prstClr val="white"/>
                </a:solidFill>
                <a:latin typeface="メイリオ" panose="020B0604030504040204" pitchFamily="50" charset="-128"/>
                <a:ea typeface="メイリオ" panose="020B0604030504040204" pitchFamily="50" charset="-128"/>
              </a:rPr>
              <a:t>起こったのか</a:t>
            </a:r>
          </a:p>
        </p:txBody>
      </p:sp>
      <p:sp>
        <p:nvSpPr>
          <p:cNvPr id="30" name="正方形/長方形 2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425936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D938CD0F-0737-4116-9EA6-6C04EE57D0C5}"/>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8978ADD7-61EF-4191-9ABF-601292F07313}"/>
              </a:ext>
            </a:extLst>
          </p:cNvPr>
          <p:cNvSpPr>
            <a:spLocks noGrp="1"/>
          </p:cNvSpPr>
          <p:nvPr>
            <p:ph type="title"/>
          </p:nvPr>
        </p:nvSpPr>
        <p:spPr/>
        <p:txBody>
          <a:bodyPr>
            <a:normAutofit/>
          </a:bodyPr>
          <a:lstStyle/>
          <a:p>
            <a:r>
              <a:rPr lang="ja-JP" altLang="en-US" sz="2799" dirty="0"/>
              <a:t>ヒヤリ・ハット、アクシデントの実際②</a:t>
            </a:r>
          </a:p>
        </p:txBody>
      </p:sp>
      <p:sp>
        <p:nvSpPr>
          <p:cNvPr id="4" name="Rectangle 3">
            <a:extLst>
              <a:ext uri="{FF2B5EF4-FFF2-40B4-BE49-F238E27FC236}">
                <a16:creationId xmlns:a16="http://schemas.microsoft.com/office/drawing/2014/main" id="{73E48906-79FC-4BE9-A929-CA62A543C375}"/>
              </a:ext>
            </a:extLst>
          </p:cNvPr>
          <p:cNvSpPr txBox="1">
            <a:spLocks noChangeArrowheads="1"/>
          </p:cNvSpPr>
          <p:nvPr/>
        </p:nvSpPr>
        <p:spPr>
          <a:xfrm>
            <a:off x="2141427" y="1618964"/>
            <a:ext cx="7096236" cy="359072"/>
          </a:xfrm>
          <a:prstGeom prst="rect">
            <a:avLst/>
          </a:prstGeom>
        </p:spPr>
        <p:txBody>
          <a:bodyPr vert="horz" lIns="0" tIns="0" rIns="0" bIns="0" rtlCol="0">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b="0" i="0" kern="1200">
                <a:solidFill>
                  <a:schemeClr val="tx1"/>
                </a:solidFill>
                <a:latin typeface="Hiragino Sans W3" panose="020B0300000000000000" pitchFamily="34" charset="-128"/>
                <a:ea typeface="Hiragino Sans W3" panose="020B0300000000000000" pitchFamily="34"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b="0" i="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b="0" i="0"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b="0" i="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defTabSz="742887">
              <a:lnSpc>
                <a:spcPct val="100000"/>
              </a:lnSpc>
              <a:buNone/>
              <a:defRPr/>
            </a:pPr>
            <a:r>
              <a:rPr lang="ja-JP" altLang="en-US" sz="2401" dirty="0">
                <a:solidFill>
                  <a:prstClr val="black"/>
                </a:solidFill>
                <a:latin typeface="メイリオ" panose="020B0604030504040204" pitchFamily="50" charset="-128"/>
                <a:ea typeface="メイリオ" panose="020B0604030504040204" pitchFamily="50" charset="-128"/>
              </a:rPr>
              <a:t>嘔気があった</a:t>
            </a:r>
          </a:p>
        </p:txBody>
      </p:sp>
      <p:sp>
        <p:nvSpPr>
          <p:cNvPr id="5" name="AutoShape 4">
            <a:extLst>
              <a:ext uri="{FF2B5EF4-FFF2-40B4-BE49-F238E27FC236}">
                <a16:creationId xmlns:a16="http://schemas.microsoft.com/office/drawing/2014/main" id="{1690C94D-C7B9-4FD1-9CEF-AFF1B1FA199D}"/>
              </a:ext>
            </a:extLst>
          </p:cNvPr>
          <p:cNvSpPr>
            <a:spLocks noChangeArrowheads="1"/>
          </p:cNvSpPr>
          <p:nvPr/>
        </p:nvSpPr>
        <p:spPr bwMode="auto">
          <a:xfrm>
            <a:off x="666955" y="1507391"/>
            <a:ext cx="1211950" cy="432000"/>
          </a:xfrm>
          <a:prstGeom prst="roundRect">
            <a:avLst/>
          </a:prstGeom>
          <a:solidFill>
            <a:srgbClr val="0070C0"/>
          </a:solidFill>
          <a:ln>
            <a:noFill/>
          </a:ln>
        </p:spPr>
        <p:txBody>
          <a:bodyPr wrap="none" lIns="0" tIns="72000" rIns="0"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000" dirty="0">
                <a:solidFill>
                  <a:prstClr val="white"/>
                </a:solidFill>
                <a:latin typeface="メイリオ" panose="020B0604030504040204" pitchFamily="50" charset="-128"/>
                <a:ea typeface="メイリオ" panose="020B0604030504040204" pitchFamily="50" charset="-128"/>
              </a:rPr>
              <a:t>事例</a:t>
            </a:r>
            <a:r>
              <a:rPr lang="en-US" altLang="ja-JP" sz="2000" dirty="0">
                <a:solidFill>
                  <a:prstClr val="white"/>
                </a:solidFill>
                <a:latin typeface="メイリオ" panose="020B0604030504040204" pitchFamily="50" charset="-128"/>
                <a:ea typeface="メイリオ" panose="020B0604030504040204" pitchFamily="50" charset="-128"/>
              </a:rPr>
              <a:t>2</a:t>
            </a:r>
            <a:endParaRPr lang="ja-JP" altLang="en-US" sz="2000" dirty="0">
              <a:solidFill>
                <a:prstClr val="white"/>
              </a:solidFill>
              <a:latin typeface="メイリオ" panose="020B0604030504040204" pitchFamily="50" charset="-128"/>
              <a:ea typeface="メイリオ" panose="020B0604030504040204" pitchFamily="50" charset="-128"/>
            </a:endParaRPr>
          </a:p>
        </p:txBody>
      </p:sp>
      <p:sp>
        <p:nvSpPr>
          <p:cNvPr id="6" name="AutoShape 5">
            <a:extLst>
              <a:ext uri="{FF2B5EF4-FFF2-40B4-BE49-F238E27FC236}">
                <a16:creationId xmlns:a16="http://schemas.microsoft.com/office/drawing/2014/main" id="{AF1D7625-FA39-43F6-9365-9F95A1C6040B}"/>
              </a:ext>
            </a:extLst>
          </p:cNvPr>
          <p:cNvSpPr>
            <a:spLocks noChangeArrowheads="1"/>
          </p:cNvSpPr>
          <p:nvPr/>
        </p:nvSpPr>
        <p:spPr bwMode="auto">
          <a:xfrm>
            <a:off x="747938" y="2185658"/>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吸引している時間が長引いた</a:t>
            </a:r>
          </a:p>
        </p:txBody>
      </p:sp>
      <p:sp>
        <p:nvSpPr>
          <p:cNvPr id="8" name="Rectangle 9">
            <a:extLst>
              <a:ext uri="{FF2B5EF4-FFF2-40B4-BE49-F238E27FC236}">
                <a16:creationId xmlns:a16="http://schemas.microsoft.com/office/drawing/2014/main" id="{3D5AEC01-7B37-41AF-B90B-42E2E62FB056}"/>
              </a:ext>
            </a:extLst>
          </p:cNvPr>
          <p:cNvSpPr>
            <a:spLocks noChangeArrowheads="1"/>
          </p:cNvSpPr>
          <p:nvPr/>
        </p:nvSpPr>
        <p:spPr bwMode="auto">
          <a:xfrm>
            <a:off x="6567055" y="3813167"/>
            <a:ext cx="2677180" cy="1138237"/>
          </a:xfrm>
          <a:prstGeom prst="roundRect">
            <a:avLst>
              <a:gd name="adj" fmla="val 18004"/>
            </a:avLst>
          </a:prstGeom>
          <a:solidFill>
            <a:schemeClr val="bg1"/>
          </a:solidFill>
          <a:ln w="28575">
            <a:solidFill>
              <a:srgbClr val="7030A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嘔気がおさまり、</a:t>
            </a:r>
          </a:p>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状態が安定した</a:t>
            </a:r>
          </a:p>
        </p:txBody>
      </p:sp>
      <p:sp>
        <p:nvSpPr>
          <p:cNvPr id="13" name="Oval 7">
            <a:extLst>
              <a:ext uri="{FF2B5EF4-FFF2-40B4-BE49-F238E27FC236}">
                <a16:creationId xmlns:a16="http://schemas.microsoft.com/office/drawing/2014/main" id="{25862E19-A70C-49B8-A3DE-ECF66B366767}"/>
              </a:ext>
            </a:extLst>
          </p:cNvPr>
          <p:cNvSpPr>
            <a:spLocks noChangeArrowheads="1"/>
          </p:cNvSpPr>
          <p:nvPr/>
        </p:nvSpPr>
        <p:spPr bwMode="auto">
          <a:xfrm>
            <a:off x="3870405" y="3703836"/>
            <a:ext cx="2066908" cy="1341438"/>
          </a:xfrm>
          <a:prstGeom prst="ellipse">
            <a:avLst/>
          </a:prstGeom>
          <a:solidFill>
            <a:srgbClr val="FFFF99"/>
          </a:solidFill>
          <a:ln w="2857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800" b="1" dirty="0">
                <a:solidFill>
                  <a:prstClr val="black"/>
                </a:solidFill>
                <a:latin typeface="メイリオ" panose="020B0604030504040204" pitchFamily="50" charset="-128"/>
                <a:ea typeface="メイリオ" panose="020B0604030504040204" pitchFamily="50" charset="-128"/>
              </a:rPr>
              <a:t>吸引を中止して、</a:t>
            </a:r>
          </a:p>
          <a:p>
            <a:pPr algn="ctr" defTabSz="873052">
              <a:spcBef>
                <a:spcPct val="0"/>
              </a:spcBef>
              <a:buNone/>
              <a:defRPr/>
            </a:pPr>
            <a:r>
              <a:rPr lang="ja-JP" altLang="en-US" sz="1800" b="1" dirty="0">
                <a:solidFill>
                  <a:prstClr val="black"/>
                </a:solidFill>
                <a:latin typeface="メイリオ" panose="020B0604030504040204" pitchFamily="50" charset="-128"/>
                <a:ea typeface="メイリオ" panose="020B0604030504040204" pitchFamily="50" charset="-128"/>
              </a:rPr>
              <a:t>様子を観察した</a:t>
            </a:r>
          </a:p>
        </p:txBody>
      </p:sp>
      <p:sp>
        <p:nvSpPr>
          <p:cNvPr id="15" name="Text Box 15">
            <a:extLst>
              <a:ext uri="{FF2B5EF4-FFF2-40B4-BE49-F238E27FC236}">
                <a16:creationId xmlns:a16="http://schemas.microsoft.com/office/drawing/2014/main" id="{5324F0CC-3038-44B0-BE79-4D375DE4B3CC}"/>
              </a:ext>
            </a:extLst>
          </p:cNvPr>
          <p:cNvSpPr txBox="1">
            <a:spLocks noChangeArrowheads="1"/>
          </p:cNvSpPr>
          <p:nvPr/>
        </p:nvSpPr>
        <p:spPr bwMode="auto">
          <a:xfrm>
            <a:off x="6576651" y="3813168"/>
            <a:ext cx="2661013" cy="403963"/>
          </a:xfrm>
          <a:prstGeom prst="roundRect">
            <a:avLst>
              <a:gd name="adj" fmla="val 44574"/>
            </a:avLst>
          </a:prstGeom>
          <a:solidFill>
            <a:srgbClr val="7030A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50000"/>
              </a:spcBef>
              <a:buNone/>
              <a:defRPr/>
            </a:pPr>
            <a:r>
              <a:rPr lang="ja-JP" altLang="en-US" sz="1800" b="1" dirty="0">
                <a:solidFill>
                  <a:prstClr val="white"/>
                </a:solidFill>
                <a:latin typeface="メイリオ" panose="020B0604030504040204" pitchFamily="50" charset="-128"/>
                <a:ea typeface="メイリオ" panose="020B0604030504040204" pitchFamily="50" charset="-128"/>
              </a:rPr>
              <a:t>ヒヤリ・ハット</a:t>
            </a:r>
          </a:p>
        </p:txBody>
      </p:sp>
      <p:sp>
        <p:nvSpPr>
          <p:cNvPr id="16" name="AutoShape 16">
            <a:extLst>
              <a:ext uri="{FF2B5EF4-FFF2-40B4-BE49-F238E27FC236}">
                <a16:creationId xmlns:a16="http://schemas.microsoft.com/office/drawing/2014/main" id="{EEDBA07A-8987-49D0-914C-06404CCC92D1}"/>
              </a:ext>
            </a:extLst>
          </p:cNvPr>
          <p:cNvSpPr>
            <a:spLocks noChangeArrowheads="1"/>
          </p:cNvSpPr>
          <p:nvPr/>
        </p:nvSpPr>
        <p:spPr bwMode="auto">
          <a:xfrm>
            <a:off x="3952524" y="5139148"/>
            <a:ext cx="5370892" cy="1410695"/>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0" tIns="179999" rIns="0"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2000" b="1" dirty="0">
                <a:solidFill>
                  <a:prstClr val="white"/>
                </a:solidFill>
                <a:latin typeface="メイリオ" panose="020B0604030504040204" pitchFamily="50" charset="-128"/>
                <a:ea typeface="メイリオ" panose="020B0604030504040204" pitchFamily="50" charset="-128"/>
              </a:rPr>
              <a:t>なぜこのようなことが</a:t>
            </a:r>
            <a:br>
              <a:rPr lang="en-US" altLang="ja-JP" sz="2000" b="1" dirty="0">
                <a:solidFill>
                  <a:prstClr val="white"/>
                </a:solidFill>
                <a:latin typeface="メイリオ" panose="020B0604030504040204" pitchFamily="50" charset="-128"/>
                <a:ea typeface="メイリオ" panose="020B0604030504040204" pitchFamily="50" charset="-128"/>
              </a:rPr>
            </a:br>
            <a:r>
              <a:rPr lang="ja-JP" altLang="en-US" sz="2000" b="1" dirty="0">
                <a:solidFill>
                  <a:prstClr val="white"/>
                </a:solidFill>
                <a:latin typeface="メイリオ" panose="020B0604030504040204" pitchFamily="50" charset="-128"/>
                <a:ea typeface="メイリオ" panose="020B0604030504040204" pitchFamily="50" charset="-128"/>
              </a:rPr>
              <a:t>起こったのか</a:t>
            </a:r>
          </a:p>
        </p:txBody>
      </p:sp>
      <p:sp>
        <p:nvSpPr>
          <p:cNvPr id="18" name="テキスト ボックス 17">
            <a:extLst>
              <a:ext uri="{FF2B5EF4-FFF2-40B4-BE49-F238E27FC236}">
                <a16:creationId xmlns:a16="http://schemas.microsoft.com/office/drawing/2014/main" id="{39CA7D78-B1D5-46BC-A8CC-D723F7B663D4}"/>
              </a:ext>
            </a:extLst>
          </p:cNvPr>
          <p:cNvSpPr txBox="1"/>
          <p:nvPr/>
        </p:nvSpPr>
        <p:spPr>
          <a:xfrm>
            <a:off x="666955" y="6391725"/>
            <a:ext cx="1915910" cy="230832"/>
          </a:xfrm>
          <a:prstGeom prst="rect">
            <a:avLst/>
          </a:prstGeom>
          <a:noFill/>
        </p:spPr>
        <p:txBody>
          <a:bodyPr wrap="none" lIns="0" tIns="0" rIns="0" bIns="0" rtlCol="0">
            <a:noAutofit/>
          </a:body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20" name="AutoShape 5">
            <a:extLst>
              <a:ext uri="{FF2B5EF4-FFF2-40B4-BE49-F238E27FC236}">
                <a16:creationId xmlns:a16="http://schemas.microsoft.com/office/drawing/2014/main" id="{6F6F88CE-3838-4305-909A-73132EC686DF}"/>
              </a:ext>
            </a:extLst>
          </p:cNvPr>
          <p:cNvSpPr>
            <a:spLocks noChangeArrowheads="1"/>
          </p:cNvSpPr>
          <p:nvPr/>
        </p:nvSpPr>
        <p:spPr bwMode="auto">
          <a:xfrm>
            <a:off x="747938" y="2135651"/>
            <a:ext cx="3095625" cy="364290"/>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white"/>
                </a:solidFill>
                <a:latin typeface="メイリオ" panose="020B0604030504040204" pitchFamily="50" charset="-128"/>
                <a:ea typeface="メイリオ" panose="020B0604030504040204" pitchFamily="50" charset="-128"/>
              </a:rPr>
              <a:t>原因１</a:t>
            </a:r>
          </a:p>
        </p:txBody>
      </p:sp>
      <p:sp>
        <p:nvSpPr>
          <p:cNvPr id="23" name="矢印: 右 22">
            <a:extLst>
              <a:ext uri="{FF2B5EF4-FFF2-40B4-BE49-F238E27FC236}">
                <a16:creationId xmlns:a16="http://schemas.microsoft.com/office/drawing/2014/main" id="{39E98067-E928-488C-B022-D0EFC4498F79}"/>
              </a:ext>
            </a:extLst>
          </p:cNvPr>
          <p:cNvSpPr/>
          <p:nvPr/>
        </p:nvSpPr>
        <p:spPr>
          <a:xfrm rot="2274609">
            <a:off x="2475410" y="3661328"/>
            <a:ext cx="61377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4" name="矢印: 右 23">
            <a:extLst>
              <a:ext uri="{FF2B5EF4-FFF2-40B4-BE49-F238E27FC236}">
                <a16:creationId xmlns:a16="http://schemas.microsoft.com/office/drawing/2014/main" id="{F3F34FC0-C378-4E46-A317-A953B998E4CE}"/>
              </a:ext>
            </a:extLst>
          </p:cNvPr>
          <p:cNvSpPr/>
          <p:nvPr/>
        </p:nvSpPr>
        <p:spPr>
          <a:xfrm rot="3068359">
            <a:off x="3770013" y="3163304"/>
            <a:ext cx="1051703"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5" name="Rectangle 9">
            <a:extLst>
              <a:ext uri="{FF2B5EF4-FFF2-40B4-BE49-F238E27FC236}">
                <a16:creationId xmlns:a16="http://schemas.microsoft.com/office/drawing/2014/main" id="{0E05EA9C-9FEC-4F1D-B4EF-CAB20C2C5F74}"/>
              </a:ext>
            </a:extLst>
          </p:cNvPr>
          <p:cNvSpPr>
            <a:spLocks noChangeArrowheads="1"/>
          </p:cNvSpPr>
          <p:nvPr/>
        </p:nvSpPr>
        <p:spPr bwMode="auto">
          <a:xfrm>
            <a:off x="6062442" y="2133855"/>
            <a:ext cx="3181793" cy="910979"/>
          </a:xfrm>
          <a:prstGeom prst="roundRect">
            <a:avLst>
              <a:gd name="adj" fmla="val 24522"/>
            </a:avLst>
          </a:prstGeom>
          <a:solidFill>
            <a:schemeClr val="bg1"/>
          </a:solidFill>
          <a:ln w="28575">
            <a:solidFill>
              <a:srgbClr val="C00000"/>
            </a:solidFill>
            <a:miter lim="800000"/>
            <a:headEnd/>
            <a:tailEnd/>
          </a:ln>
        </p:spPr>
        <p:txBody>
          <a:bodyPr wrap="none" lIns="87269" tIns="396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顔色が悪くなり、嘔吐した</a:t>
            </a:r>
          </a:p>
        </p:txBody>
      </p:sp>
      <p:sp>
        <p:nvSpPr>
          <p:cNvPr id="26" name="Text Box 15">
            <a:extLst>
              <a:ext uri="{FF2B5EF4-FFF2-40B4-BE49-F238E27FC236}">
                <a16:creationId xmlns:a16="http://schemas.microsoft.com/office/drawing/2014/main" id="{1B4F62CB-4746-40AF-BF1F-3CC14EFF7366}"/>
              </a:ext>
            </a:extLst>
          </p:cNvPr>
          <p:cNvSpPr txBox="1">
            <a:spLocks noChangeArrowheads="1"/>
          </p:cNvSpPr>
          <p:nvPr/>
        </p:nvSpPr>
        <p:spPr bwMode="auto">
          <a:xfrm>
            <a:off x="6075084" y="2133856"/>
            <a:ext cx="3162581" cy="403963"/>
          </a:xfrm>
          <a:prstGeom prst="roundRect">
            <a:avLst>
              <a:gd name="adj" fmla="val 44574"/>
            </a:avLst>
          </a:prstGeom>
          <a:solidFill>
            <a:srgbClr val="C00000"/>
          </a:solidFill>
          <a:ln>
            <a:noFill/>
          </a:ln>
        </p:spPr>
        <p:txBody>
          <a:bodyPr wrap="square" lIns="0" tIns="36000" rIns="0"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50000"/>
              </a:spcBef>
              <a:buNone/>
              <a:defRPr/>
            </a:pPr>
            <a:r>
              <a:rPr lang="ja-JP" altLang="en-US" sz="1800" b="1" dirty="0">
                <a:solidFill>
                  <a:prstClr val="white"/>
                </a:solidFill>
                <a:latin typeface="メイリオ" panose="020B0604030504040204" pitchFamily="50" charset="-128"/>
                <a:ea typeface="メイリオ" panose="020B0604030504040204" pitchFamily="50" charset="-128"/>
              </a:rPr>
              <a:t>アクシデント</a:t>
            </a:r>
          </a:p>
        </p:txBody>
      </p:sp>
      <p:sp>
        <p:nvSpPr>
          <p:cNvPr id="27" name="矢印: 右 26">
            <a:extLst>
              <a:ext uri="{FF2B5EF4-FFF2-40B4-BE49-F238E27FC236}">
                <a16:creationId xmlns:a16="http://schemas.microsoft.com/office/drawing/2014/main" id="{627929B2-5DBC-4149-A224-A8E276826B56}"/>
              </a:ext>
            </a:extLst>
          </p:cNvPr>
          <p:cNvSpPr/>
          <p:nvPr/>
        </p:nvSpPr>
        <p:spPr>
          <a:xfrm>
            <a:off x="5983032" y="4235432"/>
            <a:ext cx="584024"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8" name="矢印: 右 27">
            <a:extLst>
              <a:ext uri="{FF2B5EF4-FFF2-40B4-BE49-F238E27FC236}">
                <a16:creationId xmlns:a16="http://schemas.microsoft.com/office/drawing/2014/main" id="{95D2F4C5-8228-4CEC-9AE7-963009E473C2}"/>
              </a:ext>
            </a:extLst>
          </p:cNvPr>
          <p:cNvSpPr/>
          <p:nvPr/>
        </p:nvSpPr>
        <p:spPr>
          <a:xfrm rot="19262041">
            <a:off x="5161071" y="3186935"/>
            <a:ext cx="866441"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29" name="AutoShape 5">
            <a:extLst>
              <a:ext uri="{FF2B5EF4-FFF2-40B4-BE49-F238E27FC236}">
                <a16:creationId xmlns:a16="http://schemas.microsoft.com/office/drawing/2014/main" id="{CC595093-7ED4-4F70-AEC5-666EC6FBEC90}"/>
              </a:ext>
            </a:extLst>
          </p:cNvPr>
          <p:cNvSpPr>
            <a:spLocks noChangeArrowheads="1"/>
          </p:cNvSpPr>
          <p:nvPr/>
        </p:nvSpPr>
        <p:spPr bwMode="auto">
          <a:xfrm>
            <a:off x="747938" y="3341387"/>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1600" b="1" dirty="0">
              <a:solidFill>
                <a:prstClr val="black"/>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600" b="1" dirty="0">
                <a:solidFill>
                  <a:prstClr val="black"/>
                </a:solidFill>
                <a:latin typeface="メイリオ" panose="020B0604030504040204" pitchFamily="50" charset="-128"/>
                <a:ea typeface="メイリオ" panose="020B0604030504040204" pitchFamily="50" charset="-128"/>
              </a:rPr>
              <a:t>奥まで吸引チューブを入れすぎた</a:t>
            </a:r>
          </a:p>
        </p:txBody>
      </p:sp>
      <p:sp>
        <p:nvSpPr>
          <p:cNvPr id="30" name="AutoShape 5">
            <a:extLst>
              <a:ext uri="{FF2B5EF4-FFF2-40B4-BE49-F238E27FC236}">
                <a16:creationId xmlns:a16="http://schemas.microsoft.com/office/drawing/2014/main" id="{15877F4C-0396-4C06-94CA-CBCBF1E1C6BB}"/>
              </a:ext>
            </a:extLst>
          </p:cNvPr>
          <p:cNvSpPr>
            <a:spLocks noChangeArrowheads="1"/>
          </p:cNvSpPr>
          <p:nvPr/>
        </p:nvSpPr>
        <p:spPr bwMode="auto">
          <a:xfrm>
            <a:off x="747938" y="3291381"/>
            <a:ext cx="3095625" cy="364290"/>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white"/>
                </a:solidFill>
                <a:latin typeface="メイリオ" panose="020B0604030504040204" pitchFamily="50" charset="-128"/>
                <a:ea typeface="メイリオ" panose="020B0604030504040204" pitchFamily="50" charset="-128"/>
              </a:rPr>
              <a:t>原因</a:t>
            </a:r>
            <a:r>
              <a:rPr lang="en-US" altLang="ja-JP" sz="1700" b="1" dirty="0">
                <a:solidFill>
                  <a:prstClr val="white"/>
                </a:solidFill>
                <a:latin typeface="メイリオ" panose="020B0604030504040204" pitchFamily="50" charset="-128"/>
                <a:ea typeface="メイリオ" panose="020B0604030504040204" pitchFamily="50" charset="-128"/>
              </a:rPr>
              <a:t>2</a:t>
            </a:r>
            <a:endParaRPr lang="ja-JP" altLang="en-US" sz="1700" b="1" dirty="0">
              <a:solidFill>
                <a:prstClr val="white"/>
              </a:solidFill>
              <a:latin typeface="メイリオ" panose="020B0604030504040204" pitchFamily="50" charset="-128"/>
              <a:ea typeface="メイリオ" panose="020B0604030504040204" pitchFamily="50" charset="-128"/>
            </a:endParaRPr>
          </a:p>
        </p:txBody>
      </p:sp>
      <p:sp>
        <p:nvSpPr>
          <p:cNvPr id="31" name="AutoShape 5">
            <a:extLst>
              <a:ext uri="{FF2B5EF4-FFF2-40B4-BE49-F238E27FC236}">
                <a16:creationId xmlns:a16="http://schemas.microsoft.com/office/drawing/2014/main" id="{A661943C-B054-4511-BBDF-D5BA161D8510}"/>
              </a:ext>
            </a:extLst>
          </p:cNvPr>
          <p:cNvSpPr>
            <a:spLocks noChangeArrowheads="1"/>
          </p:cNvSpPr>
          <p:nvPr/>
        </p:nvSpPr>
        <p:spPr bwMode="auto">
          <a:xfrm>
            <a:off x="747938" y="4981980"/>
            <a:ext cx="3095625" cy="849195"/>
          </a:xfrm>
          <a:prstGeom prst="roundRect">
            <a:avLst>
              <a:gd name="adj" fmla="val 24731"/>
            </a:avLst>
          </a:prstGeom>
          <a:solidFill>
            <a:schemeClr val="bg1"/>
          </a:solidFill>
          <a:ln w="28575">
            <a:solidFill>
              <a:srgbClr val="009242"/>
            </a:solidFill>
            <a:round/>
            <a:headEnd/>
            <a:tailEnd/>
          </a:ln>
        </p:spPr>
        <p:txBody>
          <a:bodyPr wrap="none" lIns="87269" tIns="144000"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endParaRPr lang="ja-JP" altLang="en-US" sz="1700" b="1" dirty="0">
              <a:solidFill>
                <a:prstClr val="black"/>
              </a:solidFill>
              <a:latin typeface="メイリオ" panose="020B0604030504040204" pitchFamily="50" charset="-128"/>
              <a:ea typeface="メイリオ" panose="020B0604030504040204" pitchFamily="50" charset="-128"/>
            </a:endParaRPr>
          </a:p>
          <a:p>
            <a:pPr algn="ctr" defTabSz="873052">
              <a:spcBef>
                <a:spcPct val="0"/>
              </a:spcBef>
              <a:buNone/>
              <a:defRPr/>
            </a:pPr>
            <a:r>
              <a:rPr lang="ja-JP" altLang="en-US" sz="1700" b="1" dirty="0">
                <a:solidFill>
                  <a:prstClr val="black"/>
                </a:solidFill>
                <a:latin typeface="メイリオ" panose="020B0604030504040204" pitchFamily="50" charset="-128"/>
                <a:ea typeface="メイリオ" panose="020B0604030504040204" pitchFamily="50" charset="-128"/>
              </a:rPr>
              <a:t>食事後まもなくに吸引した</a:t>
            </a:r>
          </a:p>
        </p:txBody>
      </p:sp>
      <p:sp>
        <p:nvSpPr>
          <p:cNvPr id="32" name="AutoShape 5">
            <a:extLst>
              <a:ext uri="{FF2B5EF4-FFF2-40B4-BE49-F238E27FC236}">
                <a16:creationId xmlns:a16="http://schemas.microsoft.com/office/drawing/2014/main" id="{90F9ED2D-94B7-4537-B309-45F99C55FB8C}"/>
              </a:ext>
            </a:extLst>
          </p:cNvPr>
          <p:cNvSpPr>
            <a:spLocks noChangeArrowheads="1"/>
          </p:cNvSpPr>
          <p:nvPr/>
        </p:nvSpPr>
        <p:spPr bwMode="auto">
          <a:xfrm>
            <a:off x="747938" y="4931974"/>
            <a:ext cx="3095625" cy="364290"/>
          </a:xfrm>
          <a:prstGeom prst="roundRect">
            <a:avLst>
              <a:gd name="adj" fmla="val 39874"/>
            </a:avLst>
          </a:prstGeom>
          <a:solidFill>
            <a:srgbClr val="00B050"/>
          </a:solidFill>
          <a:ln w="28575">
            <a:solidFill>
              <a:srgbClr val="009242"/>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73052">
              <a:spcBef>
                <a:spcPct val="0"/>
              </a:spcBef>
              <a:buNone/>
              <a:defRPr/>
            </a:pPr>
            <a:r>
              <a:rPr lang="ja-JP" altLang="en-US" sz="1700" b="1" dirty="0">
                <a:solidFill>
                  <a:prstClr val="white"/>
                </a:solidFill>
                <a:latin typeface="メイリオ" panose="020B0604030504040204" pitchFamily="50" charset="-128"/>
                <a:ea typeface="メイリオ" panose="020B0604030504040204" pitchFamily="50" charset="-128"/>
              </a:rPr>
              <a:t>原因</a:t>
            </a:r>
            <a:r>
              <a:rPr lang="en-US" altLang="ja-JP" sz="1700" b="1" dirty="0">
                <a:solidFill>
                  <a:prstClr val="white"/>
                </a:solidFill>
                <a:latin typeface="メイリオ" panose="020B0604030504040204" pitchFamily="50" charset="-128"/>
                <a:ea typeface="メイリオ" panose="020B0604030504040204" pitchFamily="50" charset="-128"/>
              </a:rPr>
              <a:t>3</a:t>
            </a:r>
            <a:endParaRPr lang="ja-JP" altLang="en-US" sz="1700" b="1" dirty="0">
              <a:solidFill>
                <a:prstClr val="white"/>
              </a:solidFill>
              <a:latin typeface="メイリオ" panose="020B0604030504040204" pitchFamily="50" charset="-128"/>
              <a:ea typeface="メイリオ" panose="020B0604030504040204" pitchFamily="50" charset="-128"/>
            </a:endParaRPr>
          </a:p>
        </p:txBody>
      </p:sp>
      <p:sp>
        <p:nvSpPr>
          <p:cNvPr id="33" name="矢印: 右 32">
            <a:extLst>
              <a:ext uri="{FF2B5EF4-FFF2-40B4-BE49-F238E27FC236}">
                <a16:creationId xmlns:a16="http://schemas.microsoft.com/office/drawing/2014/main" id="{592A89B2-A824-40CE-A1D9-148271D453C0}"/>
              </a:ext>
            </a:extLst>
          </p:cNvPr>
          <p:cNvSpPr/>
          <p:nvPr/>
        </p:nvSpPr>
        <p:spPr>
          <a:xfrm rot="1334671">
            <a:off x="3904975" y="3661331"/>
            <a:ext cx="294986"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34" name="矢印: 右 33">
            <a:extLst>
              <a:ext uri="{FF2B5EF4-FFF2-40B4-BE49-F238E27FC236}">
                <a16:creationId xmlns:a16="http://schemas.microsoft.com/office/drawing/2014/main" id="{193DE627-6AE9-488A-9524-E699D15909BA}"/>
              </a:ext>
            </a:extLst>
          </p:cNvPr>
          <p:cNvSpPr/>
          <p:nvPr/>
        </p:nvSpPr>
        <p:spPr>
          <a:xfrm rot="19024314">
            <a:off x="3918055" y="5001729"/>
            <a:ext cx="416493" cy="30367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35" name="正方形/長方形 3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349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46571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5F4E0C-C0F8-4ED7-8547-D748E10C25CB}"/>
              </a:ext>
            </a:extLst>
          </p:cNvPr>
          <p:cNvSpPr txBox="1">
            <a:spLocks noChangeArrowheads="1"/>
          </p:cNvSpPr>
          <p:nvPr/>
        </p:nvSpPr>
        <p:spPr bwMode="auto">
          <a:xfrm>
            <a:off x="632522" y="1449388"/>
            <a:ext cx="8640958" cy="4964928"/>
          </a:xfrm>
          <a:prstGeom prst="rect">
            <a:avLst/>
          </a:prstGeom>
          <a:noFill/>
          <a:ln>
            <a:noFill/>
          </a:ln>
        </p:spPr>
        <p:txBody>
          <a:bodyPr wrap="square" lIns="0" tIns="0" rIns="0" bIns="0">
            <a:no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342872" indent="-342872" algn="just" defTabSz="873052" eaLnBrk="1" hangingPunct="1">
              <a:lnSpc>
                <a:spcPct val="114000"/>
              </a:lnSpc>
              <a:spcAft>
                <a:spcPts val="800"/>
              </a:spcAft>
              <a:buClr>
                <a:prstClr val="black">
                  <a:lumMod val="50000"/>
                  <a:lumOff val="50000"/>
                </a:prstClr>
              </a:buClr>
              <a:buFont typeface="Wingdings" pitchFamily="2" charset="2"/>
              <a:buChar char="l"/>
              <a:defRPr/>
            </a:pPr>
            <a:r>
              <a:rPr lang="ja-JP" altLang="ja-JP" sz="2401" dirty="0">
                <a:solidFill>
                  <a:prstClr val="black"/>
                </a:solidFill>
                <a:latin typeface="メイリオ" panose="020B0604030504040204" pitchFamily="50" charset="-128"/>
                <a:ea typeface="メイリオ" panose="020B0604030504040204" pitchFamily="50" charset="-128"/>
              </a:rPr>
              <a:t>吸引を</a:t>
            </a:r>
            <a:r>
              <a:rPr lang="ja-JP" altLang="en-US" sz="2401" dirty="0">
                <a:solidFill>
                  <a:prstClr val="black"/>
                </a:solidFill>
                <a:latin typeface="メイリオ" panose="020B0604030504040204" pitchFamily="50" charset="-128"/>
                <a:ea typeface="メイリオ" panose="020B0604030504040204" pitchFamily="50" charset="-128"/>
              </a:rPr>
              <a:t>いくら</a:t>
            </a:r>
            <a:r>
              <a:rPr lang="ja-JP" altLang="ja-JP" sz="2401" dirty="0">
                <a:solidFill>
                  <a:prstClr val="black"/>
                </a:solidFill>
                <a:latin typeface="メイリオ" panose="020B0604030504040204" pitchFamily="50" charset="-128"/>
                <a:ea typeface="メイリオ" panose="020B0604030504040204" pitchFamily="50" charset="-128"/>
              </a:rPr>
              <a:t>行っても、</a:t>
            </a:r>
            <a:r>
              <a:rPr lang="ja-JP" altLang="en-US" sz="2401" dirty="0">
                <a:solidFill>
                  <a:srgbClr val="C00000"/>
                </a:solidFill>
                <a:latin typeface="メイリオ" panose="020B0604030504040204" pitchFamily="50" charset="-128"/>
                <a:ea typeface="メイリオ" panose="020B0604030504040204" pitchFamily="50" charset="-128"/>
              </a:rPr>
              <a:t>喀痰を</a:t>
            </a:r>
            <a:r>
              <a:rPr lang="ja-JP" altLang="ja-JP" sz="2401" dirty="0">
                <a:solidFill>
                  <a:srgbClr val="C00000"/>
                </a:solidFill>
                <a:latin typeface="メイリオ" panose="020B0604030504040204" pitchFamily="50" charset="-128"/>
                <a:ea typeface="メイリオ" panose="020B0604030504040204" pitchFamily="50" charset="-128"/>
              </a:rPr>
              <a:t>引ききれず、</a:t>
            </a:r>
            <a:r>
              <a:rPr lang="ja-JP" altLang="en-US" sz="2401" dirty="0">
                <a:solidFill>
                  <a:srgbClr val="C00000"/>
                </a:solidFill>
                <a:latin typeface="メイリオ" panose="020B0604030504040204" pitchFamily="50" charset="-128"/>
                <a:ea typeface="メイリオ" panose="020B0604030504040204" pitchFamily="50" charset="-128"/>
              </a:rPr>
              <a:t>対象児</a:t>
            </a:r>
            <a:r>
              <a:rPr lang="ja-JP" altLang="ja-JP" sz="2401" dirty="0">
                <a:solidFill>
                  <a:srgbClr val="C00000"/>
                </a:solidFill>
                <a:latin typeface="メイリオ" panose="020B0604030504040204" pitchFamily="50" charset="-128"/>
                <a:ea typeface="メイリオ" panose="020B0604030504040204" pitchFamily="50" charset="-128"/>
              </a:rPr>
              <a:t>が苦しい表情を呈している場合</a:t>
            </a:r>
            <a:r>
              <a:rPr lang="ja-JP" altLang="ja-JP" sz="2401" dirty="0">
                <a:solidFill>
                  <a:prstClr val="black"/>
                </a:solidFill>
                <a:latin typeface="メイリオ" panose="020B0604030504040204" pitchFamily="50" charset="-128"/>
                <a:ea typeface="メイリオ" panose="020B0604030504040204" pitchFamily="50" charset="-128"/>
              </a:rPr>
              <a:t>。</a:t>
            </a:r>
            <a:endParaRPr lang="en-US" altLang="ja-JP" dirty="0">
              <a:solidFill>
                <a:prstClr val="black"/>
              </a:solidFill>
              <a:latin typeface="メイリオ" panose="020B0604030504040204" pitchFamily="50" charset="-128"/>
              <a:ea typeface="メイリオ" panose="020B0604030504040204" pitchFamily="50" charset="-128"/>
            </a:endParaRPr>
          </a:p>
          <a:p>
            <a:pPr marL="342872" indent="-342872" algn="just" defTabSz="873052" eaLnBrk="1" hangingPunct="1">
              <a:lnSpc>
                <a:spcPct val="114000"/>
              </a:lnSpc>
              <a:spcAft>
                <a:spcPts val="800"/>
              </a:spcAft>
              <a:buClr>
                <a:prstClr val="black">
                  <a:lumMod val="50000"/>
                  <a:lumOff val="50000"/>
                </a:prstClr>
              </a:buClr>
              <a:buFont typeface="Wingdings" pitchFamily="2" charset="2"/>
              <a:buChar char="l"/>
              <a:defRPr/>
            </a:pPr>
            <a:r>
              <a:rPr lang="ja-JP" altLang="ja-JP" sz="2401" dirty="0">
                <a:solidFill>
                  <a:prstClr val="black"/>
                </a:solidFill>
                <a:latin typeface="メイリオ" panose="020B0604030504040204" pitchFamily="50" charset="-128"/>
                <a:ea typeface="メイリオ" panose="020B0604030504040204" pitchFamily="50" charset="-128"/>
              </a:rPr>
              <a:t>パルスオキシメーターで、</a:t>
            </a:r>
            <a:r>
              <a:rPr lang="ja-JP" altLang="en-US" sz="2401" dirty="0">
                <a:solidFill>
                  <a:prstClr val="black"/>
                </a:solidFill>
                <a:latin typeface="メイリオ" panose="020B0604030504040204" pitchFamily="50" charset="-128"/>
                <a:ea typeface="メイリオ" panose="020B0604030504040204" pitchFamily="50" charset="-128"/>
              </a:rPr>
              <a:t>なかなか</a:t>
            </a:r>
            <a:r>
              <a:rPr lang="ja-JP" altLang="ja-JP" sz="2401" dirty="0">
                <a:solidFill>
                  <a:srgbClr val="C00000"/>
                </a:solidFill>
                <a:latin typeface="メイリオ" panose="020B0604030504040204" pitchFamily="50" charset="-128"/>
                <a:ea typeface="メイリオ" panose="020B0604030504040204" pitchFamily="50" charset="-128"/>
              </a:rPr>
              <a:t>酸素飽和度が</a:t>
            </a:r>
            <a:r>
              <a:rPr lang="en-US" altLang="ja-JP" sz="2401" dirty="0">
                <a:solidFill>
                  <a:srgbClr val="C00000"/>
                </a:solidFill>
                <a:latin typeface="メイリオ" panose="020B0604030504040204" pitchFamily="50" charset="-128"/>
                <a:ea typeface="メイリオ" panose="020B0604030504040204" pitchFamily="50" charset="-128"/>
              </a:rPr>
              <a:t>90%</a:t>
            </a:r>
            <a:r>
              <a:rPr lang="ja-JP" altLang="ja-JP" sz="2401" dirty="0">
                <a:solidFill>
                  <a:srgbClr val="C00000"/>
                </a:solidFill>
                <a:latin typeface="メイリオ" panose="020B0604030504040204" pitchFamily="50" charset="-128"/>
                <a:ea typeface="メイリオ" panose="020B0604030504040204" pitchFamily="50" charset="-128"/>
              </a:rPr>
              <a:t>以</a:t>
            </a:r>
            <a:r>
              <a:rPr lang="ja-JP" altLang="en-US" sz="2401" dirty="0">
                <a:solidFill>
                  <a:srgbClr val="C00000"/>
                </a:solidFill>
                <a:latin typeface="メイリオ" panose="020B0604030504040204" pitchFamily="50" charset="-128"/>
                <a:ea typeface="メイリオ" panose="020B0604030504040204" pitchFamily="50" charset="-128"/>
              </a:rPr>
              <a:t>上</a:t>
            </a:r>
            <a:r>
              <a:rPr lang="ja-JP" altLang="ja-JP" sz="2401" dirty="0">
                <a:solidFill>
                  <a:srgbClr val="C00000"/>
                </a:solidFill>
                <a:latin typeface="メイリオ" panose="020B0604030504040204" pitchFamily="50" charset="-128"/>
                <a:ea typeface="メイリオ" panose="020B0604030504040204" pitchFamily="50" charset="-128"/>
              </a:rPr>
              <a:t>にならない場合</a:t>
            </a:r>
            <a:r>
              <a:rPr lang="ja-JP" altLang="en-US" sz="2401" dirty="0">
                <a:solidFill>
                  <a:prstClr val="black"/>
                </a:solidFill>
                <a:latin typeface="メイリオ" panose="020B0604030504040204" pitchFamily="50" charset="-128"/>
                <a:ea typeface="メイリオ" panose="020B0604030504040204" pitchFamily="50" charset="-128"/>
              </a:rPr>
              <a:t>。</a:t>
            </a:r>
            <a:endParaRPr lang="en-US" altLang="ja-JP" dirty="0">
              <a:solidFill>
                <a:srgbClr val="FF3399"/>
              </a:solidFill>
              <a:latin typeface="メイリオ" panose="020B0604030504040204" pitchFamily="50" charset="-128"/>
              <a:ea typeface="メイリオ" panose="020B0604030504040204" pitchFamily="50" charset="-128"/>
            </a:endParaRPr>
          </a:p>
          <a:p>
            <a:pPr marL="342872" indent="-342872" algn="just" defTabSz="873052" eaLnBrk="1" hangingPunct="1">
              <a:lnSpc>
                <a:spcPct val="114000"/>
              </a:lnSpc>
              <a:spcAft>
                <a:spcPts val="800"/>
              </a:spcAft>
              <a:buClr>
                <a:prstClr val="black">
                  <a:lumMod val="50000"/>
                  <a:lumOff val="50000"/>
                </a:prstClr>
              </a:buClr>
              <a:buFont typeface="Wingdings" pitchFamily="2" charset="2"/>
              <a:buChar char="l"/>
              <a:defRPr/>
            </a:pPr>
            <a:r>
              <a:rPr lang="ja-JP" altLang="en-US" sz="2401" dirty="0">
                <a:solidFill>
                  <a:prstClr val="black"/>
                </a:solidFill>
                <a:latin typeface="メイリオ" panose="020B0604030504040204" pitchFamily="50" charset="-128"/>
                <a:ea typeface="メイリオ" panose="020B0604030504040204" pitchFamily="50" charset="-128"/>
              </a:rPr>
              <a:t>いつもと違う</a:t>
            </a:r>
            <a:r>
              <a:rPr lang="ja-JP" altLang="ja-JP" sz="2401" dirty="0">
                <a:solidFill>
                  <a:srgbClr val="C00000"/>
                </a:solidFill>
                <a:latin typeface="メイリオ" panose="020B0604030504040204" pitchFamily="50" charset="-128"/>
                <a:ea typeface="メイリオ" panose="020B0604030504040204" pitchFamily="50" charset="-128"/>
              </a:rPr>
              <a:t>意識障害やチアノーゼ</a:t>
            </a:r>
            <a:r>
              <a:rPr lang="ja-JP" altLang="en-US" sz="2401" dirty="0">
                <a:solidFill>
                  <a:srgbClr val="C00000"/>
                </a:solidFill>
                <a:latin typeface="メイリオ" panose="020B0604030504040204" pitchFamily="50" charset="-128"/>
                <a:ea typeface="メイリオ" panose="020B0604030504040204" pitchFamily="50" charset="-128"/>
              </a:rPr>
              <a:t>（口唇や爪が青紫色）</a:t>
            </a:r>
            <a:r>
              <a:rPr lang="ja-JP" altLang="ja-JP" sz="2401" dirty="0">
                <a:solidFill>
                  <a:srgbClr val="C00000"/>
                </a:solidFill>
                <a:latin typeface="メイリオ" panose="020B0604030504040204" pitchFamily="50" charset="-128"/>
                <a:ea typeface="メイリオ" panose="020B0604030504040204" pitchFamily="50" charset="-128"/>
              </a:rPr>
              <a:t>がみられる場合</a:t>
            </a:r>
            <a:r>
              <a:rPr lang="ja-JP" altLang="en-US" sz="2401" dirty="0">
                <a:solidFill>
                  <a:prstClr val="black"/>
                </a:solidFill>
                <a:latin typeface="メイリオ" panose="020B0604030504040204" pitchFamily="50" charset="-128"/>
                <a:ea typeface="メイリオ" panose="020B0604030504040204" pitchFamily="50" charset="-128"/>
              </a:rPr>
              <a:t>。</a:t>
            </a:r>
            <a:endParaRPr lang="en-US" altLang="ja-JP" dirty="0">
              <a:solidFill>
                <a:srgbClr val="FF3399"/>
              </a:solidFill>
              <a:latin typeface="メイリオ" panose="020B0604030504040204" pitchFamily="50" charset="-128"/>
              <a:ea typeface="メイリオ" panose="020B0604030504040204" pitchFamily="50" charset="-128"/>
            </a:endParaRPr>
          </a:p>
          <a:p>
            <a:pPr marL="342872" indent="-342872" algn="just" defTabSz="873052" eaLnBrk="1" hangingPunct="1">
              <a:lnSpc>
                <a:spcPct val="114000"/>
              </a:lnSpc>
              <a:spcAft>
                <a:spcPts val="800"/>
              </a:spcAft>
              <a:buClr>
                <a:prstClr val="black">
                  <a:lumMod val="50000"/>
                  <a:lumOff val="50000"/>
                </a:prstClr>
              </a:buClr>
              <a:buFont typeface="Wingdings" pitchFamily="2" charset="2"/>
              <a:buChar char="l"/>
              <a:defRPr/>
            </a:pPr>
            <a:r>
              <a:rPr lang="ja-JP" altLang="en-US" sz="2401" dirty="0">
                <a:solidFill>
                  <a:prstClr val="black"/>
                </a:solidFill>
                <a:latin typeface="メイリオ" panose="020B0604030504040204" pitchFamily="50" charset="-128"/>
                <a:ea typeface="メイリオ" panose="020B0604030504040204" pitchFamily="50" charset="-128"/>
              </a:rPr>
              <a:t>吸引後、</a:t>
            </a:r>
            <a:r>
              <a:rPr lang="ja-JP" altLang="ja-JP" sz="2401" dirty="0">
                <a:solidFill>
                  <a:prstClr val="black"/>
                </a:solidFill>
                <a:latin typeface="メイリオ" panose="020B0604030504040204" pitchFamily="50" charset="-128"/>
                <a:ea typeface="メイリオ" panose="020B0604030504040204" pitchFamily="50" charset="-128"/>
              </a:rPr>
              <a:t>人工呼吸器回路をつけ</a:t>
            </a:r>
            <a:r>
              <a:rPr lang="ja-JP" altLang="en-US" sz="2401" dirty="0">
                <a:solidFill>
                  <a:prstClr val="black"/>
                </a:solidFill>
                <a:latin typeface="メイリオ" panose="020B0604030504040204" pitchFamily="50" charset="-128"/>
                <a:ea typeface="メイリオ" panose="020B0604030504040204" pitchFamily="50" charset="-128"/>
              </a:rPr>
              <a:t>た時、いつもより</a:t>
            </a:r>
            <a:r>
              <a:rPr lang="ja-JP" altLang="ja-JP" sz="2401" dirty="0">
                <a:solidFill>
                  <a:srgbClr val="C00000"/>
                </a:solidFill>
                <a:latin typeface="メイリオ" panose="020B0604030504040204" pitchFamily="50" charset="-128"/>
                <a:ea typeface="メイリオ" panose="020B0604030504040204" pitchFamily="50" charset="-128"/>
              </a:rPr>
              <a:t>気道内圧が高</a:t>
            </a:r>
            <a:r>
              <a:rPr lang="ja-JP" altLang="en-US" sz="2401" dirty="0">
                <a:solidFill>
                  <a:srgbClr val="C00000"/>
                </a:solidFill>
                <a:latin typeface="メイリオ" panose="020B0604030504040204" pitchFamily="50" charset="-128"/>
                <a:ea typeface="メイリオ" panose="020B0604030504040204" pitchFamily="50" charset="-128"/>
              </a:rPr>
              <a:t>い状態が持続する場合</a:t>
            </a:r>
            <a:r>
              <a:rPr lang="ja-JP" altLang="en-US" sz="2401" dirty="0">
                <a:solidFill>
                  <a:prstClr val="black"/>
                </a:solidFill>
                <a:latin typeface="メイリオ" panose="020B0604030504040204" pitchFamily="50" charset="-128"/>
                <a:ea typeface="メイリオ" panose="020B0604030504040204" pitchFamily="50" charset="-128"/>
              </a:rPr>
              <a:t>。</a:t>
            </a:r>
            <a:endParaRPr lang="ja-JP" altLang="ja-JP" dirty="0">
              <a:solidFill>
                <a:srgbClr val="FF3399"/>
              </a:solidFill>
              <a:latin typeface="メイリオ" panose="020B0604030504040204" pitchFamily="50" charset="-128"/>
              <a:ea typeface="メイリオ" panose="020B0604030504040204" pitchFamily="50" charset="-128"/>
            </a:endParaRPr>
          </a:p>
          <a:p>
            <a:pPr marL="342872" indent="-342872" algn="just" defTabSz="873052" eaLnBrk="1" hangingPunct="1">
              <a:lnSpc>
                <a:spcPct val="114000"/>
              </a:lnSpc>
              <a:spcAft>
                <a:spcPts val="800"/>
              </a:spcAft>
              <a:buClr>
                <a:prstClr val="black">
                  <a:lumMod val="50000"/>
                  <a:lumOff val="50000"/>
                </a:prstClr>
              </a:buClr>
              <a:buFont typeface="Wingdings" pitchFamily="2" charset="2"/>
              <a:buChar char="l"/>
              <a:defRPr/>
            </a:pPr>
            <a:r>
              <a:rPr lang="ja-JP" altLang="en-US" sz="2401" dirty="0">
                <a:solidFill>
                  <a:prstClr val="black"/>
                </a:solidFill>
                <a:latin typeface="メイリオ" panose="020B0604030504040204" pitchFamily="50" charset="-128"/>
                <a:ea typeface="メイリオ" panose="020B0604030504040204" pitchFamily="50" charset="-128"/>
              </a:rPr>
              <a:t>教職員</a:t>
            </a:r>
            <a:r>
              <a:rPr lang="ja-JP" altLang="ja-JP" sz="2401" dirty="0">
                <a:solidFill>
                  <a:prstClr val="black"/>
                </a:solidFill>
                <a:latin typeface="メイリオ" panose="020B0604030504040204" pitchFamily="50" charset="-128"/>
                <a:ea typeface="メイリオ" panose="020B0604030504040204" pitchFamily="50" charset="-128"/>
              </a:rPr>
              <a:t>・家族ともに、いつもとは違う</a:t>
            </a:r>
            <a:r>
              <a:rPr lang="ja-JP" altLang="en-US" sz="2401" dirty="0">
                <a:solidFill>
                  <a:prstClr val="black"/>
                </a:solidFill>
                <a:latin typeface="メイリオ" panose="020B0604030504040204" pitchFamily="50" charset="-128"/>
                <a:ea typeface="メイリオ" panose="020B0604030504040204" pitchFamily="50" charset="-128"/>
              </a:rPr>
              <a:t>対象児</a:t>
            </a:r>
            <a:r>
              <a:rPr lang="ja-JP" altLang="ja-JP" sz="2401" dirty="0">
                <a:solidFill>
                  <a:prstClr val="black"/>
                </a:solidFill>
                <a:latin typeface="メイリオ" panose="020B0604030504040204" pitchFamily="50" charset="-128"/>
                <a:ea typeface="メイリオ" panose="020B0604030504040204" pitchFamily="50" charset="-128"/>
              </a:rPr>
              <a:t>の様子に不安を感じたとき。</a:t>
            </a:r>
            <a:endParaRPr lang="ja-JP" altLang="en-US" sz="2401" dirty="0">
              <a:solidFill>
                <a:prstClr val="black"/>
              </a:solidFill>
              <a:latin typeface="メイリオ" panose="020B0604030504040204" pitchFamily="50" charset="-128"/>
              <a:ea typeface="メイリオ" panose="020B0604030504040204" pitchFamily="50" charset="-128"/>
            </a:endParaRPr>
          </a:p>
        </p:txBody>
      </p:sp>
      <p:sp>
        <p:nvSpPr>
          <p:cNvPr id="2" name="テキスト プレースホルダー 1">
            <a:extLst>
              <a:ext uri="{FF2B5EF4-FFF2-40B4-BE49-F238E27FC236}">
                <a16:creationId xmlns:a16="http://schemas.microsoft.com/office/drawing/2014/main" id="{6A518780-0B9D-44C7-92BF-80F316D63099}"/>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4" name="タイトル 3">
            <a:extLst>
              <a:ext uri="{FF2B5EF4-FFF2-40B4-BE49-F238E27FC236}">
                <a16:creationId xmlns:a16="http://schemas.microsoft.com/office/drawing/2014/main" id="{9B036617-27D0-4185-B5C5-6722992BB336}"/>
              </a:ext>
            </a:extLst>
          </p:cNvPr>
          <p:cNvSpPr>
            <a:spLocks noGrp="1"/>
          </p:cNvSpPr>
          <p:nvPr>
            <p:ph type="title"/>
          </p:nvPr>
        </p:nvSpPr>
        <p:spPr/>
        <p:txBody>
          <a:bodyPr>
            <a:normAutofit/>
          </a:bodyPr>
          <a:lstStyle/>
          <a:p>
            <a:r>
              <a:rPr lang="ja-JP" altLang="en-US" sz="2799" dirty="0"/>
              <a:t>教職員が医療職に連絡をとるタイミング</a:t>
            </a:r>
          </a:p>
        </p:txBody>
      </p:sp>
      <p:sp>
        <p:nvSpPr>
          <p:cNvPr id="8" name="テキスト ボックス 7">
            <a:extLst>
              <a:ext uri="{FF2B5EF4-FFF2-40B4-BE49-F238E27FC236}">
                <a16:creationId xmlns:a16="http://schemas.microsoft.com/office/drawing/2014/main" id="{21049D6E-7EDE-4CEF-8B2D-88819B544BDF}"/>
              </a:ext>
            </a:extLst>
          </p:cNvPr>
          <p:cNvSpPr txBox="1"/>
          <p:nvPr/>
        </p:nvSpPr>
        <p:spPr>
          <a:xfrm>
            <a:off x="632523" y="6414317"/>
            <a:ext cx="1915909" cy="230832"/>
          </a:xfrm>
          <a:prstGeom prst="rect">
            <a:avLst/>
          </a:prstGeom>
          <a:noFill/>
        </p:spPr>
        <p:txBody>
          <a:bodyPr wrap="none" rtlCol="0">
            <a:spAutoFit/>
          </a:bodyPr>
          <a:lstStyle/>
          <a:p>
            <a:pPr defTabSz="914324">
              <a:defRPr/>
            </a:pPr>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350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3760630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873115B-CEDA-4A65-9DD9-8978C9308918}"/>
              </a:ext>
            </a:extLst>
          </p:cNvPr>
          <p:cNvSpPr>
            <a:spLocks noGrp="1"/>
          </p:cNvSpPr>
          <p:nvPr>
            <p:ph type="body" sz="quarter" idx="10"/>
          </p:nvPr>
        </p:nvSpPr>
        <p:spPr/>
        <p:txBody>
          <a:bodyPr/>
          <a:lstStyle/>
          <a:p>
            <a:r>
              <a:rPr kumimoji="1" lang="ja-JP" altLang="en-US" dirty="0"/>
              <a:t>９</a:t>
            </a:r>
            <a:r>
              <a:rPr kumimoji="1" lang="en-US" altLang="ja-JP" dirty="0"/>
              <a:t>.</a:t>
            </a:r>
            <a:r>
              <a:rPr kumimoji="1" lang="ja-JP" altLang="en-US" dirty="0"/>
              <a:t>　医療的ケアに関する事故が発生した際の対応について</a:t>
            </a:r>
          </a:p>
        </p:txBody>
      </p:sp>
      <p:sp>
        <p:nvSpPr>
          <p:cNvPr id="3" name="タイトル 2">
            <a:extLst>
              <a:ext uri="{FF2B5EF4-FFF2-40B4-BE49-F238E27FC236}">
                <a16:creationId xmlns:a16="http://schemas.microsoft.com/office/drawing/2014/main" id="{2516A04C-F286-4366-9756-E7A1DCFF9B03}"/>
              </a:ext>
            </a:extLst>
          </p:cNvPr>
          <p:cNvSpPr>
            <a:spLocks noGrp="1"/>
          </p:cNvSpPr>
          <p:nvPr>
            <p:ph type="title"/>
          </p:nvPr>
        </p:nvSpPr>
        <p:spPr/>
        <p:txBody>
          <a:bodyPr>
            <a:noAutofit/>
          </a:bodyPr>
          <a:lstStyle/>
          <a:p>
            <a:r>
              <a:rPr lang="ja-JP" altLang="en-US" sz="2799" dirty="0"/>
              <a:t>医療的ケアに関する事故が発生した際の対応について</a:t>
            </a:r>
          </a:p>
        </p:txBody>
      </p:sp>
      <p:sp>
        <p:nvSpPr>
          <p:cNvPr id="5" name="テキスト ボックス 4">
            <a:extLst>
              <a:ext uri="{FF2B5EF4-FFF2-40B4-BE49-F238E27FC236}">
                <a16:creationId xmlns:a16="http://schemas.microsoft.com/office/drawing/2014/main" id="{6E71AC43-8803-4F46-8BA5-F08AA794E145}"/>
              </a:ext>
            </a:extLst>
          </p:cNvPr>
          <p:cNvSpPr txBox="1"/>
          <p:nvPr/>
        </p:nvSpPr>
        <p:spPr>
          <a:xfrm>
            <a:off x="159041" y="1393506"/>
            <a:ext cx="9587925" cy="4924938"/>
          </a:xfrm>
          <a:prstGeom prst="rect">
            <a:avLst/>
          </a:prstGeom>
          <a:noFill/>
          <a:ln>
            <a:solidFill>
              <a:schemeClr val="tx1"/>
            </a:solidFill>
          </a:ln>
        </p:spPr>
        <p:txBody>
          <a:bodyPr wrap="square" rtlCol="0">
            <a:spAutoFit/>
          </a:bodyPr>
          <a:lstStyle/>
          <a:p>
            <a:r>
              <a:rPr lang="ja-JP" altLang="en-US" sz="14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医療的ケアに関する事故が発生した際の対応については、「学校事故対応に関する指針（平成</a:t>
            </a:r>
            <a:r>
              <a:rPr lang="en-US" altLang="ja-JP" sz="1600" dirty="0">
                <a:latin typeface="BIZ UDゴシック" panose="020B0400000000000000" pitchFamily="49" charset="-128"/>
                <a:ea typeface="BIZ UDゴシック" panose="020B0400000000000000" pitchFamily="49" charset="-128"/>
              </a:rPr>
              <a:t>28 </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3 </a:t>
            </a:r>
            <a:r>
              <a:rPr lang="ja-JP" altLang="en-US" sz="1600" dirty="0">
                <a:latin typeface="BIZ UDゴシック" panose="020B0400000000000000" pitchFamily="49" charset="-128"/>
                <a:ea typeface="BIZ UDゴシック" panose="020B0400000000000000" pitchFamily="49" charset="-128"/>
              </a:rPr>
              <a:t>月</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a:t>
            </a:r>
            <a:r>
              <a:rPr lang="en-US" altLang="ja-JP" sz="1600" dirty="0">
                <a:latin typeface="BIZ UDゴシック" panose="020B0400000000000000" pitchFamily="49" charset="-128"/>
                <a:ea typeface="BIZ UDゴシック" panose="020B0400000000000000" pitchFamily="49" charset="-128"/>
              </a:rPr>
              <a:t>27</a:t>
            </a:r>
            <a:r>
              <a:rPr lang="ja-JP" altLang="en-US" sz="1600" dirty="0">
                <a:latin typeface="BIZ UDゴシック" panose="020B0400000000000000" pitchFamily="49" charset="-128"/>
                <a:ea typeface="BIZ UDゴシック" panose="020B0400000000000000" pitchFamily="49" charset="-128"/>
              </a:rPr>
              <a:t>文科初第</a:t>
            </a:r>
            <a:r>
              <a:rPr lang="en-US" altLang="ja-JP" sz="1600" dirty="0">
                <a:latin typeface="BIZ UDゴシック" panose="020B0400000000000000" pitchFamily="49" charset="-128"/>
                <a:ea typeface="BIZ UDゴシック" panose="020B0400000000000000" pitchFamily="49" charset="-128"/>
              </a:rPr>
              <a:t>1785</a:t>
            </a:r>
            <a:r>
              <a:rPr lang="ja-JP" altLang="en-US" sz="1600" dirty="0">
                <a:latin typeface="BIZ UDゴシック" panose="020B0400000000000000" pitchFamily="49" charset="-128"/>
                <a:ea typeface="BIZ UDゴシック" panose="020B0400000000000000" pitchFamily="49" charset="-128"/>
              </a:rPr>
              <a:t>号初等中等教育局長通知）」を踏まえ、応急手当や迅速な救急車の要請、保護者への対応、学校設置者への報告等を、適切におこなう必要がある。（学校における医療的ケアの実施に関する検討会議最終まとめ、学校における医療的ケアの実施に関する検討会議、文部科学省、平成</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年</a:t>
            </a:r>
            <a:r>
              <a:rPr lang="en-US" altLang="ja-JP" sz="1600" dirty="0">
                <a:latin typeface="BIZ UDゴシック" panose="020B0400000000000000" pitchFamily="49" charset="-128"/>
                <a:ea typeface="BIZ UDゴシック" panose="020B0400000000000000" pitchFamily="49" charset="-128"/>
              </a:rPr>
              <a:t>2</a:t>
            </a:r>
            <a:r>
              <a:rPr lang="ja-JP" altLang="en-US" sz="1600" dirty="0">
                <a:latin typeface="BIZ UDゴシック" panose="020B0400000000000000" pitchFamily="49" charset="-128"/>
                <a:ea typeface="BIZ UDゴシック" panose="020B0400000000000000" pitchFamily="49" charset="-128"/>
              </a:rPr>
              <a:t>月</a:t>
            </a:r>
            <a:r>
              <a:rPr lang="en-US" altLang="ja-JP" sz="1600" dirty="0">
                <a:latin typeface="BIZ UDゴシック" panose="020B0400000000000000" pitchFamily="49" charset="-128"/>
                <a:ea typeface="BIZ UDゴシック" panose="020B0400000000000000" pitchFamily="49" charset="-128"/>
              </a:rPr>
              <a:t>28</a:t>
            </a:r>
            <a:r>
              <a:rPr lang="ja-JP" altLang="en-US" sz="1600" dirty="0">
                <a:latin typeface="BIZ UDゴシック" panose="020B0400000000000000" pitchFamily="49" charset="-128"/>
                <a:ea typeface="BIZ UDゴシック" panose="020B0400000000000000" pitchFamily="49" charset="-128"/>
              </a:rPr>
              <a:t>日より抜粋）</a:t>
            </a:r>
          </a:p>
          <a:p>
            <a:r>
              <a:rPr lang="ja-JP" altLang="en-US" sz="1600" dirty="0">
                <a:latin typeface="BIZ UDゴシック" panose="020B0400000000000000" pitchFamily="49" charset="-128"/>
                <a:ea typeface="BIZ UDゴシック" panose="020B0400000000000000" pitchFamily="49" charset="-128"/>
              </a:rPr>
              <a:t>　また、緊急時対応に関する体制整備として、学校の危機管理では、 組織的な危機対応を実践するための体制づくりが重要であり、校長が責任者となり、校務分掌により安全を担当する教職員が中心となって活動できる体制を作り、教職員はそれぞれの状況に応じて平常時から役割を分担し、連携を取りながら活動を進めていく必要がある。</a:t>
            </a:r>
          </a:p>
          <a:p>
            <a:r>
              <a:rPr lang="ja-JP" altLang="en-US" sz="1600" dirty="0">
                <a:latin typeface="BIZ UDゴシック" panose="020B0400000000000000" pitchFamily="49" charset="-128"/>
                <a:ea typeface="BIZ UDゴシック" panose="020B0400000000000000" pitchFamily="49" charset="-128"/>
              </a:rPr>
              <a:t>　さらに、事故発生時には、全教職員が各学校の危機管理マニュアルに基づき、児童・生徒等の安全確保及び応急手当等の事故発生直後の対応、 それに続く態勢整備等の対応等を実施する必要があるため、 学校安全の中核となる教職員を中心に、日常的、定期的に職員会議、学年会、校内研修等あらゆる機会を活用して、 意図的に協議・情報共有等を進めることが大切である。</a:t>
            </a:r>
          </a:p>
          <a:p>
            <a:r>
              <a:rPr lang="ja-JP" altLang="en-US" sz="1600" dirty="0">
                <a:latin typeface="BIZ UDゴシック" panose="020B0400000000000000" pitchFamily="49" charset="-128"/>
                <a:ea typeface="BIZ UDゴシック" panose="020B0400000000000000" pitchFamily="49" charset="-128"/>
              </a:rPr>
              <a:t>　また、事故発生時には、出張等で、管理職や担当教職員が不在の場合でも組織的な対応が行えるよう、 事故発生時の指揮命令者を明確にするとともに、事故発生時の役割と内容を全教職員が共通理解しておくことが必要であり、役割分担表は職員室等の見やすい場所に掲示しておくなどの対応が望まれる。</a:t>
            </a:r>
            <a:endParaRPr lang="en-US" altLang="ja-JP" sz="16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101" dirty="0">
                <a:latin typeface="BIZ UDゴシック" panose="020B0400000000000000" pitchFamily="49" charset="-128"/>
                <a:ea typeface="BIZ UDゴシック" panose="020B0400000000000000" pitchFamily="49" charset="-128"/>
              </a:rPr>
              <a:t>（</a:t>
            </a:r>
            <a:r>
              <a:rPr lang="en-US" altLang="ja-JP" sz="1101" dirty="0">
                <a:latin typeface="BIZ UDゴシック" panose="020B0400000000000000" pitchFamily="49" charset="-128"/>
                <a:ea typeface="BIZ UDゴシック" panose="020B0400000000000000" pitchFamily="49" charset="-128"/>
              </a:rPr>
              <a:t>【</a:t>
            </a:r>
            <a:r>
              <a:rPr lang="ja-JP" altLang="en-US" sz="1101" dirty="0">
                <a:latin typeface="BIZ UDゴシック" panose="020B0400000000000000" pitchFamily="49" charset="-128"/>
                <a:ea typeface="BIZ UDゴシック" panose="020B0400000000000000" pitchFamily="49" charset="-128"/>
              </a:rPr>
              <a:t>参考資料 </a:t>
            </a:r>
            <a:r>
              <a:rPr lang="en-US" altLang="ja-JP" sz="1101" dirty="0">
                <a:latin typeface="BIZ UDゴシック" panose="020B0400000000000000" pitchFamily="49" charset="-128"/>
                <a:ea typeface="BIZ UDゴシック" panose="020B0400000000000000" pitchFamily="49" charset="-128"/>
              </a:rPr>
              <a:t>2】</a:t>
            </a:r>
            <a:r>
              <a:rPr lang="ja-JP" altLang="en-US" sz="1101" dirty="0">
                <a:latin typeface="BIZ UDゴシック" panose="020B0400000000000000" pitchFamily="49" charset="-128"/>
                <a:ea typeface="BIZ UDゴシック" panose="020B0400000000000000" pitchFamily="49" charset="-128"/>
              </a:rPr>
              <a:t>参照） （「学校事故対応に関する指針（平成</a:t>
            </a:r>
            <a:r>
              <a:rPr lang="en-US" altLang="ja-JP" sz="1101" dirty="0">
                <a:latin typeface="BIZ UDゴシック" panose="020B0400000000000000" pitchFamily="49" charset="-128"/>
                <a:ea typeface="BIZ UDゴシック" panose="020B0400000000000000" pitchFamily="49" charset="-128"/>
              </a:rPr>
              <a:t>28 </a:t>
            </a:r>
            <a:r>
              <a:rPr lang="ja-JP" altLang="en-US" sz="1101" dirty="0">
                <a:latin typeface="BIZ UDゴシック" panose="020B0400000000000000" pitchFamily="49" charset="-128"/>
                <a:ea typeface="BIZ UDゴシック" panose="020B0400000000000000" pitchFamily="49" charset="-128"/>
              </a:rPr>
              <a:t>年</a:t>
            </a:r>
            <a:r>
              <a:rPr lang="en-US" altLang="ja-JP" sz="1101" dirty="0">
                <a:latin typeface="BIZ UDゴシック" panose="020B0400000000000000" pitchFamily="49" charset="-128"/>
                <a:ea typeface="BIZ UDゴシック" panose="020B0400000000000000" pitchFamily="49" charset="-128"/>
              </a:rPr>
              <a:t>3 </a:t>
            </a:r>
            <a:r>
              <a:rPr lang="ja-JP" altLang="en-US" sz="1101" dirty="0">
                <a:latin typeface="BIZ UDゴシック" panose="020B0400000000000000" pitchFamily="49" charset="-128"/>
                <a:ea typeface="BIZ UDゴシック" panose="020B0400000000000000" pitchFamily="49" charset="-128"/>
              </a:rPr>
              <a:t>月</a:t>
            </a:r>
            <a:r>
              <a:rPr lang="en-US" altLang="ja-JP" sz="1101" dirty="0">
                <a:latin typeface="BIZ UDゴシック" panose="020B0400000000000000" pitchFamily="49" charset="-128"/>
                <a:ea typeface="BIZ UDゴシック" panose="020B0400000000000000" pitchFamily="49" charset="-128"/>
              </a:rPr>
              <a:t>31 </a:t>
            </a:r>
            <a:r>
              <a:rPr lang="ja-JP" altLang="en-US" sz="1101" dirty="0">
                <a:latin typeface="BIZ UDゴシック" panose="020B0400000000000000" pitchFamily="49" charset="-128"/>
                <a:ea typeface="BIZ UDゴシック" panose="020B0400000000000000" pitchFamily="49" charset="-128"/>
              </a:rPr>
              <a:t>日</a:t>
            </a:r>
            <a:r>
              <a:rPr lang="en-US" altLang="ja-JP" sz="1101" dirty="0">
                <a:latin typeface="BIZ UDゴシック" panose="020B0400000000000000" pitchFamily="49" charset="-128"/>
                <a:ea typeface="BIZ UDゴシック" panose="020B0400000000000000" pitchFamily="49" charset="-128"/>
              </a:rPr>
              <a:t>27 </a:t>
            </a:r>
            <a:r>
              <a:rPr lang="ja-JP" altLang="en-US" sz="1101" dirty="0">
                <a:latin typeface="BIZ UDゴシック" panose="020B0400000000000000" pitchFamily="49" charset="-128"/>
                <a:ea typeface="BIZ UDゴシック" panose="020B0400000000000000" pitchFamily="49" charset="-128"/>
              </a:rPr>
              <a:t>文科初第</a:t>
            </a:r>
            <a:r>
              <a:rPr lang="en-US" altLang="ja-JP" sz="1101" dirty="0">
                <a:latin typeface="BIZ UDゴシック" panose="020B0400000000000000" pitchFamily="49" charset="-128"/>
                <a:ea typeface="BIZ UDゴシック" panose="020B0400000000000000" pitchFamily="49" charset="-128"/>
              </a:rPr>
              <a:t>1785 </a:t>
            </a:r>
            <a:r>
              <a:rPr lang="ja-JP" altLang="en-US" sz="1101" dirty="0">
                <a:latin typeface="BIZ UDゴシック" panose="020B0400000000000000" pitchFamily="49" charset="-128"/>
                <a:ea typeface="BIZ UDゴシック" panose="020B0400000000000000" pitchFamily="49" charset="-128"/>
              </a:rPr>
              <a:t>号初等中等教育局長通知） ｐ </a:t>
            </a:r>
            <a:r>
              <a:rPr lang="en-US" altLang="ja-JP" sz="1101" dirty="0">
                <a:latin typeface="BIZ UDゴシック" panose="020B0400000000000000" pitchFamily="49" charset="-128"/>
                <a:ea typeface="BIZ UDゴシック" panose="020B0400000000000000" pitchFamily="49" charset="-128"/>
              </a:rPr>
              <a:t>7</a:t>
            </a:r>
            <a:r>
              <a:rPr lang="ja-JP" altLang="en-US" sz="1101" dirty="0">
                <a:latin typeface="BIZ UDゴシック" panose="020B0400000000000000" pitchFamily="49" charset="-128"/>
                <a:ea typeface="BIZ UDゴシック" panose="020B0400000000000000" pitchFamily="49" charset="-128"/>
              </a:rPr>
              <a:t>」より抜粋）</a:t>
            </a:r>
            <a:endParaRPr lang="en-US" altLang="ja-JP" sz="1101" dirty="0">
              <a:latin typeface="BIZ UDゴシック" panose="020B0400000000000000" pitchFamily="49" charset="-128"/>
              <a:ea typeface="BIZ UDゴシック" panose="020B0400000000000000" pitchFamily="49" charset="-128"/>
            </a:endParaRPr>
          </a:p>
          <a:p>
            <a:pPr algn="l"/>
            <a:r>
              <a:rPr lang="ja-JP" altLang="en-US" sz="1101" dirty="0">
                <a:latin typeface="DFUDMaruGothic-W2-WING-RKSJ-H"/>
              </a:rPr>
              <a:t>「学校事故対応に関する指針（平成</a:t>
            </a:r>
            <a:r>
              <a:rPr lang="en-US" altLang="ja-JP" sz="1101" dirty="0">
                <a:latin typeface="DFUDMaruGothic-W2-WING-RKSJ-H"/>
              </a:rPr>
              <a:t>28 </a:t>
            </a:r>
            <a:r>
              <a:rPr lang="ja-JP" altLang="en-US" sz="1101" dirty="0">
                <a:latin typeface="DFUDMaruGothic-W2-WING-RKSJ-H"/>
              </a:rPr>
              <a:t>年</a:t>
            </a:r>
            <a:r>
              <a:rPr lang="en-US" altLang="ja-JP" sz="1101" dirty="0">
                <a:latin typeface="DFUDMaruGothic-W2-WING-RKSJ-H"/>
              </a:rPr>
              <a:t>3 </a:t>
            </a:r>
            <a:r>
              <a:rPr lang="ja-JP" altLang="en-US" sz="1101" dirty="0">
                <a:latin typeface="DFUDMaruGothic-W2-WING-RKSJ-H"/>
              </a:rPr>
              <a:t>月</a:t>
            </a:r>
            <a:r>
              <a:rPr lang="en-US" altLang="ja-JP" sz="1101" dirty="0">
                <a:latin typeface="DFUDMaruGothic-W2-WING-RKSJ-H"/>
              </a:rPr>
              <a:t>31 </a:t>
            </a:r>
            <a:r>
              <a:rPr lang="ja-JP" altLang="en-US" sz="1101" dirty="0">
                <a:latin typeface="DFUDMaruGothic-W2-WING-RKSJ-H"/>
              </a:rPr>
              <a:t>日</a:t>
            </a:r>
            <a:r>
              <a:rPr lang="en-US" altLang="ja-JP" sz="1101" dirty="0">
                <a:latin typeface="DFUDMaruGothic-W2-WING-RKSJ-H"/>
              </a:rPr>
              <a:t>27 </a:t>
            </a:r>
            <a:r>
              <a:rPr lang="ja-JP" altLang="en-US" sz="1101" dirty="0">
                <a:latin typeface="DFUDMaruGothic-W2-WING-RKSJ-H"/>
              </a:rPr>
              <a:t>文科初第</a:t>
            </a:r>
            <a:r>
              <a:rPr lang="en-US" altLang="ja-JP" sz="1101" dirty="0">
                <a:latin typeface="DFUDMaruGothic-W2-WING-RKSJ-H"/>
              </a:rPr>
              <a:t>1785 </a:t>
            </a:r>
            <a:r>
              <a:rPr lang="ja-JP" altLang="en-US" sz="1101" dirty="0">
                <a:latin typeface="DFUDMaruGothic-W2-WING-RKSJ-H"/>
              </a:rPr>
              <a:t>号初等中等教育局長通知） ｐ </a:t>
            </a:r>
            <a:r>
              <a:rPr lang="en-US" altLang="ja-JP" sz="1101" dirty="0">
                <a:latin typeface="DFUDMaruGothic-W2-WING-RKSJ-H"/>
              </a:rPr>
              <a:t>27</a:t>
            </a:r>
            <a:r>
              <a:rPr lang="ja-JP" altLang="en-US" sz="1101" dirty="0">
                <a:latin typeface="DFUDMaruGothic-W2-WING-RKSJ-H"/>
              </a:rPr>
              <a:t>」</a:t>
            </a:r>
          </a:p>
          <a:p>
            <a:pPr algn="l"/>
            <a:r>
              <a:rPr lang="en-US" altLang="ja-JP" sz="1101" dirty="0">
                <a:latin typeface="DFUDMaruGothic-W2-WING-RKSJ-H"/>
              </a:rPr>
              <a:t>https://anzenkyouiku.mext.go.jp/mextshiryou/data/jikotaiou.pdf</a:t>
            </a:r>
            <a:endParaRPr lang="ja-JP" altLang="en-US" sz="1101" dirty="0">
              <a:latin typeface="BIZ UDゴシック" panose="020B0400000000000000" pitchFamily="49" charset="-128"/>
              <a:ea typeface="BIZ UDゴシック" panose="020B0400000000000000" pitchFamily="49" charset="-128"/>
            </a:endParaRP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351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07866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C1EAF4A-7D6F-4094-AFE5-154284A2ED28}"/>
              </a:ext>
            </a:extLst>
          </p:cNvPr>
          <p:cNvPicPr>
            <a:picLocks noChangeAspect="1"/>
          </p:cNvPicPr>
          <p:nvPr/>
        </p:nvPicPr>
        <p:blipFill>
          <a:blip r:embed="rId3"/>
          <a:srcRect/>
          <a:stretch/>
        </p:blipFill>
        <p:spPr>
          <a:xfrm>
            <a:off x="2457133" y="1164431"/>
            <a:ext cx="4581525" cy="5617655"/>
          </a:xfrm>
          <a:prstGeom prst="rect">
            <a:avLst/>
          </a:prstGeom>
          <a:ln>
            <a:solidFill>
              <a:schemeClr val="bg1">
                <a:lumMod val="85000"/>
              </a:schemeClr>
            </a:solidFill>
          </a:ln>
        </p:spPr>
      </p:pic>
      <p:sp>
        <p:nvSpPr>
          <p:cNvPr id="11" name="テキスト ボックス 10">
            <a:extLst>
              <a:ext uri="{FF2B5EF4-FFF2-40B4-BE49-F238E27FC236}">
                <a16:creationId xmlns:a16="http://schemas.microsoft.com/office/drawing/2014/main" id="{4E72B0CA-24DF-42CF-897A-969E6F4FCDA0}"/>
              </a:ext>
            </a:extLst>
          </p:cNvPr>
          <p:cNvSpPr txBox="1"/>
          <p:nvPr/>
        </p:nvSpPr>
        <p:spPr>
          <a:xfrm>
            <a:off x="602672" y="667389"/>
            <a:ext cx="8802410"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医療的ケアに関する事故が発生した際の対応について</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352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035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9548EA5-06A7-43B4-A09B-D6B7CFE24E7D}"/>
              </a:ext>
            </a:extLst>
          </p:cNvPr>
          <p:cNvSpPr>
            <a:spLocks noGrp="1"/>
          </p:cNvSpPr>
          <p:nvPr>
            <p:ph type="body" sz="quarter" idx="10"/>
          </p:nvPr>
        </p:nvSpPr>
        <p:spPr/>
        <p:txBody>
          <a:bodyPr>
            <a:normAutofit/>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側臥位姿勢での、舌根沈下や、痰のたまりの防止</a:t>
            </a:r>
          </a:p>
        </p:txBody>
      </p:sp>
      <p:sp>
        <p:nvSpPr>
          <p:cNvPr id="5" name="Line 9">
            <a:extLst>
              <a:ext uri="{FF2B5EF4-FFF2-40B4-BE49-F238E27FC236}">
                <a16:creationId xmlns:a16="http://schemas.microsoft.com/office/drawing/2014/main" id="{1296874B-8B9F-4B1A-9C24-CD6BCB5BF350}"/>
              </a:ext>
            </a:extLst>
          </p:cNvPr>
          <p:cNvSpPr>
            <a:spLocks noChangeShapeType="1"/>
          </p:cNvSpPr>
          <p:nvPr/>
        </p:nvSpPr>
        <p:spPr bwMode="auto">
          <a:xfrm flipH="1">
            <a:off x="754065" y="4630737"/>
            <a:ext cx="761999"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latin typeface="メイリオ" panose="020B0604030504040204" pitchFamily="50" charset="-128"/>
              <a:ea typeface="メイリオ" panose="020B0604030504040204" pitchFamily="50" charset="-128"/>
            </a:endParaRPr>
          </a:p>
        </p:txBody>
      </p:sp>
      <p:sp>
        <p:nvSpPr>
          <p:cNvPr id="6" name="テキスト ボックス 11">
            <a:extLst>
              <a:ext uri="{FF2B5EF4-FFF2-40B4-BE49-F238E27FC236}">
                <a16:creationId xmlns:a16="http://schemas.microsoft.com/office/drawing/2014/main" id="{7282E5F0-3525-4A96-8F52-9BFB95C0773C}"/>
              </a:ext>
            </a:extLst>
          </p:cNvPr>
          <p:cNvSpPr txBox="1">
            <a:spLocks noChangeArrowheads="1"/>
          </p:cNvSpPr>
          <p:nvPr/>
        </p:nvSpPr>
        <p:spPr bwMode="auto">
          <a:xfrm>
            <a:off x="681041" y="3158941"/>
            <a:ext cx="864234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nSpc>
                <a:spcPct val="114000"/>
              </a:lnSpc>
              <a:spcBef>
                <a:spcPts val="599"/>
              </a:spcBef>
              <a:buNone/>
            </a:pPr>
            <a:r>
              <a:rPr lang="ja-JP" altLang="en-US" sz="1800" dirty="0">
                <a:solidFill>
                  <a:srgbClr val="000000"/>
                </a:solidFill>
                <a:latin typeface="メイリオ" panose="020B0604030504040204" pitchFamily="50" charset="-128"/>
              </a:rPr>
              <a:t>○舌根沈下を防ぐことができる</a:t>
            </a:r>
            <a:endParaRPr lang="en-US" altLang="ja-JP" sz="1800" dirty="0">
              <a:solidFill>
                <a:srgbClr val="000000"/>
              </a:solidFill>
              <a:latin typeface="メイリオ" panose="020B0604030504040204" pitchFamily="50" charset="-128"/>
            </a:endParaRPr>
          </a:p>
          <a:p>
            <a:pPr>
              <a:lnSpc>
                <a:spcPct val="114000"/>
              </a:lnSpc>
              <a:spcBef>
                <a:spcPts val="599"/>
              </a:spcBef>
              <a:buNone/>
            </a:pPr>
            <a:r>
              <a:rPr lang="ja-JP" altLang="en-US" sz="1800" dirty="0">
                <a:solidFill>
                  <a:srgbClr val="000000"/>
                </a:solidFill>
                <a:latin typeface="メイリオ" panose="020B0604030504040204" pitchFamily="50" charset="-128"/>
              </a:rPr>
              <a:t>○痰や唾液がのどにたまるのを防げる</a:t>
            </a:r>
          </a:p>
          <a:p>
            <a:pPr>
              <a:lnSpc>
                <a:spcPct val="114000"/>
              </a:lnSpc>
              <a:spcBef>
                <a:spcPts val="599"/>
              </a:spcBef>
              <a:buNone/>
            </a:pPr>
            <a:r>
              <a:rPr lang="ja-JP" altLang="en-US" sz="1800" dirty="0">
                <a:solidFill>
                  <a:srgbClr val="000000"/>
                </a:solidFill>
                <a:latin typeface="メイリオ" panose="020B0604030504040204" pitchFamily="50" charset="-128"/>
              </a:rPr>
              <a:t>○緊張がゆるんだ状態になりやすい</a:t>
            </a:r>
            <a:r>
              <a:rPr lang="en-US" altLang="ja-JP" sz="1800" dirty="0">
                <a:solidFill>
                  <a:srgbClr val="000000"/>
                </a:solidFill>
                <a:latin typeface="メイリオ" panose="020B0604030504040204" pitchFamily="50" charset="-128"/>
              </a:rPr>
              <a:t>                       </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・頭が下に落ちないように枕を適切にする</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　（バスタオルなどで）</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・大きめの枕を抱くようにさせるのが良いこともある</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　－安定と、腕の重みによる胸の圧迫を避けるため</a:t>
            </a:r>
            <a:endParaRPr lang="en-US" altLang="ja-JP" sz="1800" dirty="0">
              <a:solidFill>
                <a:srgbClr val="000000"/>
              </a:solidFill>
              <a:latin typeface="メイリオ" panose="020B0604030504040204" pitchFamily="50" charset="-128"/>
            </a:endParaRPr>
          </a:p>
          <a:p>
            <a:pPr>
              <a:lnSpc>
                <a:spcPct val="114000"/>
              </a:lnSpc>
              <a:spcBef>
                <a:spcPts val="599"/>
              </a:spcBef>
              <a:buNone/>
            </a:pPr>
            <a:r>
              <a:rPr lang="ja-JP" altLang="en-US" sz="1800" dirty="0">
                <a:solidFill>
                  <a:srgbClr val="000000"/>
                </a:solidFill>
                <a:latin typeface="メイリオ" panose="020B0604030504040204" pitchFamily="50" charset="-128"/>
              </a:rPr>
              <a:t>○呼吸状態が悪くなった時の姿勢としても重要</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・完全な側臥位でなく、仰臥位と側臥位の中間くらいの姿勢が良いこともある　</a:t>
            </a:r>
            <a:endParaRPr lang="en-US" altLang="ja-JP" sz="1800" dirty="0">
              <a:solidFill>
                <a:srgbClr val="000000"/>
              </a:solidFill>
              <a:latin typeface="メイリオ" panose="020B0604030504040204" pitchFamily="50" charset="-128"/>
            </a:endParaRPr>
          </a:p>
        </p:txBody>
      </p:sp>
      <p:sp>
        <p:nvSpPr>
          <p:cNvPr id="8" name="テキスト ボックス 14">
            <a:extLst>
              <a:ext uri="{FF2B5EF4-FFF2-40B4-BE49-F238E27FC236}">
                <a16:creationId xmlns:a16="http://schemas.microsoft.com/office/drawing/2014/main" id="{42B48C33-89A9-4552-A05C-33204CB0DE33}"/>
              </a:ext>
            </a:extLst>
          </p:cNvPr>
          <p:cNvSpPr txBox="1">
            <a:spLocks noChangeArrowheads="1"/>
          </p:cNvSpPr>
          <p:nvPr/>
        </p:nvSpPr>
        <p:spPr bwMode="auto">
          <a:xfrm>
            <a:off x="4445392" y="1557708"/>
            <a:ext cx="3727840" cy="85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nSpc>
                <a:spcPct val="114000"/>
              </a:lnSpc>
              <a:spcBef>
                <a:spcPts val="599"/>
              </a:spcBef>
              <a:buNone/>
            </a:pPr>
            <a:r>
              <a:rPr lang="ja-JP" altLang="en-US" sz="1800" dirty="0">
                <a:solidFill>
                  <a:srgbClr val="000000"/>
                </a:solidFill>
                <a:latin typeface="メイリオ" panose="020B0604030504040204" pitchFamily="50" charset="-128"/>
              </a:rPr>
              <a:t>・舌根沈下になりやすい</a:t>
            </a:r>
            <a:br>
              <a:rPr lang="en-US" altLang="ja-JP" sz="1800" dirty="0">
                <a:solidFill>
                  <a:srgbClr val="000000"/>
                </a:solidFill>
                <a:latin typeface="メイリオ" panose="020B0604030504040204" pitchFamily="50" charset="-128"/>
              </a:rPr>
            </a:br>
            <a:r>
              <a:rPr lang="ja-JP" altLang="en-US" sz="1800" dirty="0">
                <a:solidFill>
                  <a:srgbClr val="000000"/>
                </a:solidFill>
                <a:latin typeface="メイリオ" panose="020B0604030504040204" pitchFamily="50" charset="-128"/>
              </a:rPr>
              <a:t>・痰や唾液がのどにたまりやすい</a:t>
            </a:r>
            <a:endParaRPr lang="en-US" altLang="ja-JP" sz="1800" dirty="0">
              <a:solidFill>
                <a:srgbClr val="000000"/>
              </a:solidFill>
              <a:latin typeface="メイリオ" panose="020B0604030504040204" pitchFamily="50" charset="-128"/>
            </a:endParaRPr>
          </a:p>
        </p:txBody>
      </p:sp>
      <p:sp>
        <p:nvSpPr>
          <p:cNvPr id="9" name="AutoShape 15">
            <a:extLst>
              <a:ext uri="{FF2B5EF4-FFF2-40B4-BE49-F238E27FC236}">
                <a16:creationId xmlns:a16="http://schemas.microsoft.com/office/drawing/2014/main" id="{75CE03C8-CE79-4242-A047-660000C2E87C}"/>
              </a:ext>
            </a:extLst>
          </p:cNvPr>
          <p:cNvSpPr>
            <a:spLocks noChangeArrowheads="1"/>
          </p:cNvSpPr>
          <p:nvPr/>
        </p:nvSpPr>
        <p:spPr bwMode="auto">
          <a:xfrm>
            <a:off x="681040" y="1610775"/>
            <a:ext cx="3600450" cy="503239"/>
          </a:xfrm>
          <a:prstGeom prst="roundRect">
            <a:avLst>
              <a:gd name="adj" fmla="val 16667"/>
            </a:avLst>
          </a:prstGeom>
          <a:ln w="38100">
            <a:solidFill>
              <a:srgbClr val="002060"/>
            </a:solidFill>
            <a:headEnd/>
            <a:tailEnd/>
          </a:ln>
        </p:spPr>
        <p:style>
          <a:lnRef idx="2">
            <a:schemeClr val="accent2"/>
          </a:lnRef>
          <a:fillRef idx="1">
            <a:schemeClr val="lt1"/>
          </a:fillRef>
          <a:effectRef idx="0">
            <a:schemeClr val="accent2"/>
          </a:effectRef>
          <a:fontRef idx="minor">
            <a:schemeClr val="dk1"/>
          </a:fontRef>
        </p:style>
        <p:txBody>
          <a:bodyPr wrap="none" lIns="87269" tIns="108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あお向けの姿勢（仰臥位）</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
        <p:nvSpPr>
          <p:cNvPr id="10" name="AutoShape 15">
            <a:extLst>
              <a:ext uri="{FF2B5EF4-FFF2-40B4-BE49-F238E27FC236}">
                <a16:creationId xmlns:a16="http://schemas.microsoft.com/office/drawing/2014/main" id="{F455E0E3-5011-488D-B161-C39AD3AF942A}"/>
              </a:ext>
            </a:extLst>
          </p:cNvPr>
          <p:cNvSpPr>
            <a:spLocks noChangeArrowheads="1"/>
          </p:cNvSpPr>
          <p:nvPr/>
        </p:nvSpPr>
        <p:spPr bwMode="auto">
          <a:xfrm>
            <a:off x="681040" y="2488480"/>
            <a:ext cx="3600450" cy="504825"/>
          </a:xfrm>
          <a:prstGeom prst="roundRect">
            <a:avLst>
              <a:gd name="adj" fmla="val 16667"/>
            </a:avLst>
          </a:prstGeom>
          <a:ln w="38100">
            <a:solidFill>
              <a:srgbClr val="C00000"/>
            </a:solidFill>
            <a:headEnd/>
            <a:tailEnd/>
          </a:ln>
        </p:spPr>
        <p:style>
          <a:lnRef idx="2">
            <a:schemeClr val="accent2"/>
          </a:lnRef>
          <a:fillRef idx="1">
            <a:schemeClr val="lt1"/>
          </a:fillRef>
          <a:effectRef idx="0">
            <a:schemeClr val="accent2"/>
          </a:effectRef>
          <a:fontRef idx="minor">
            <a:schemeClr val="dk1"/>
          </a:fontRef>
        </p:style>
        <p:txBody>
          <a:bodyPr wrap="none" lIns="87269" tIns="108000"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横向き姿勢（側臥位）</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7">
            <a:extLst>
              <a:ext uri="{FF2B5EF4-FFF2-40B4-BE49-F238E27FC236}">
                <a16:creationId xmlns:a16="http://schemas.microsoft.com/office/drawing/2014/main" id="{1CBF10A7-7790-432C-BA66-670C1F348109}"/>
              </a:ext>
            </a:extLst>
          </p:cNvPr>
          <p:cNvSpPr txBox="1">
            <a:spLocks noChangeArrowheads="1"/>
          </p:cNvSpPr>
          <p:nvPr/>
        </p:nvSpPr>
        <p:spPr bwMode="auto">
          <a:xfrm>
            <a:off x="2405578" y="6266670"/>
            <a:ext cx="69773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r">
              <a:spcBef>
                <a:spcPct val="0"/>
              </a:spcBef>
              <a:buNone/>
            </a:pPr>
            <a:r>
              <a:rPr lang="ja-JP" altLang="en-US" sz="900" dirty="0">
                <a:solidFill>
                  <a:srgbClr val="000000"/>
                </a:solidFill>
                <a:latin typeface="メイリオ" panose="020B0604030504040204" pitchFamily="50" charset="-128"/>
              </a:rPr>
              <a:t>図の出典）東京都教育委員会編集、日本肢体不自由児協会発行．医療的配慮を要する児童生徒の健康・安全の指導ハンドブック</a:t>
            </a:r>
          </a:p>
        </p:txBody>
      </p:sp>
      <p:pic>
        <p:nvPicPr>
          <p:cNvPr id="17" name="図 16">
            <a:extLst>
              <a:ext uri="{FF2B5EF4-FFF2-40B4-BE49-F238E27FC236}">
                <a16:creationId xmlns:a16="http://schemas.microsoft.com/office/drawing/2014/main" id="{A4C1B8DD-6E50-4671-B84E-2547EA08C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201" y="2812097"/>
            <a:ext cx="4232188" cy="1818641"/>
          </a:xfrm>
          <a:prstGeom prst="rect">
            <a:avLst/>
          </a:prstGeom>
        </p:spPr>
      </p:pic>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129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410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B219962-E5BC-4CB6-B771-611C011C68F0}"/>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姿勢（体位）と呼吸 </a:t>
            </a:r>
            <a:r>
              <a:rPr lang="en-US" altLang="ja-JP" sz="2799" dirty="0"/>
              <a:t>2</a:t>
            </a:r>
            <a:endParaRPr lang="ja-JP" altLang="en-US" sz="2799" dirty="0"/>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3" y="1592263"/>
            <a:ext cx="4103685" cy="4020747"/>
          </a:xfrm>
          <a:prstGeom prst="rect">
            <a:avLst/>
          </a:prstGeom>
          <a:solidFill>
            <a:srgbClr val="FFF2C9"/>
          </a:solidFill>
          <a:ln w="9525">
            <a:noFill/>
            <a:miter lim="800000"/>
            <a:headEnd/>
            <a:tailEnd/>
          </a:ln>
        </p:spPr>
        <p:txBody>
          <a:bodyPr wrap="square" lIns="72000" tIns="72000" rIns="72000" bIns="36000">
            <a:noAutofit/>
          </a:bodyPr>
          <a:lstStyle/>
          <a:p>
            <a:pPr marL="215883" indent="-215883" algn="just">
              <a:lnSpc>
                <a:spcPct val="114000"/>
              </a:lnSpc>
              <a:spcBef>
                <a:spcPts val="599"/>
              </a:spcBef>
              <a:defRPr/>
            </a:pPr>
            <a:r>
              <a:rPr lang="ja-JP" altLang="en-US" b="1" dirty="0">
                <a:solidFill>
                  <a:srgbClr val="000090"/>
                </a:solidFill>
                <a:latin typeface="メイリオ" panose="020B0604030504040204" pitchFamily="50" charset="-128"/>
                <a:ea typeface="メイリオ" panose="020B0604030504040204" pitchFamily="50" charset="-128"/>
              </a:rPr>
              <a:t>側臥位（横向き）</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●舌根沈下を防ぐことができる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●緊張がゆるんだ状態になりやすい</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●痰や唾液がのどにたまるのを防げる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●胸郭の前後の動きがしやすい。胸廓の扁平化防止につながる。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●胸郭の横の動きは制限される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●右側臥位は胃食道逆流を誘発することがある</a:t>
            </a:r>
          </a:p>
        </p:txBody>
      </p:sp>
      <p:sp>
        <p:nvSpPr>
          <p:cNvPr id="15" name="Text Box 4">
            <a:extLst>
              <a:ext uri="{FF2B5EF4-FFF2-40B4-BE49-F238E27FC236}">
                <a16:creationId xmlns:a16="http://schemas.microsoft.com/office/drawing/2014/main" id="{5BDB0284-EAA4-471E-88FE-7D592702C54A}"/>
              </a:ext>
            </a:extLst>
          </p:cNvPr>
          <p:cNvSpPr txBox="1">
            <a:spLocks noChangeArrowheads="1"/>
          </p:cNvSpPr>
          <p:nvPr/>
        </p:nvSpPr>
        <p:spPr bwMode="auto">
          <a:xfrm>
            <a:off x="5220091" y="1592263"/>
            <a:ext cx="4090986" cy="4020747"/>
          </a:xfrm>
          <a:prstGeom prst="rect">
            <a:avLst/>
          </a:prstGeom>
          <a:solidFill>
            <a:srgbClr val="FFF2C9"/>
          </a:solidFill>
          <a:ln w="9525">
            <a:noFill/>
            <a:miter lim="800000"/>
            <a:headEnd/>
            <a:tailEnd/>
          </a:ln>
        </p:spPr>
        <p:txBody>
          <a:bodyPr wrap="square" lIns="72000" tIns="72000" rIns="72000" bIns="36000">
            <a:noAutofit/>
          </a:bodyPr>
          <a:lstStyle/>
          <a:p>
            <a:pPr marL="215883" indent="-215883" algn="just">
              <a:lnSpc>
                <a:spcPct val="114000"/>
              </a:lnSpc>
              <a:spcBef>
                <a:spcPts val="599"/>
              </a:spcBef>
              <a:defRPr/>
            </a:pPr>
            <a:r>
              <a:rPr lang="ja-JP" altLang="en-US" b="1" dirty="0">
                <a:solidFill>
                  <a:srgbClr val="000090"/>
                </a:solidFill>
                <a:latin typeface="メイリオ" panose="020B0604030504040204" pitchFamily="50" charset="-128"/>
                <a:ea typeface="メイリオ" panose="020B0604030504040204" pitchFamily="50" charset="-128"/>
              </a:rPr>
              <a:t>座位（座った姿勢）</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a:t>
            </a:r>
            <a:r>
              <a:rPr lang="ja-JP" altLang="en-US" spc="-100" dirty="0">
                <a:latin typeface="メイリオ" panose="020B0604030504040204" pitchFamily="50" charset="-128"/>
                <a:ea typeface="メイリオ" panose="020B0604030504040204" pitchFamily="50" charset="-128"/>
              </a:rPr>
              <a:t>前傾座位は、腹臥位と同じ利点がある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●横隔膜が腹部臓器により押し上げられなくて済む</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●後へのリクライニングは下顎後退・舌根沈下・喉頭部狭窄を悪くすることがある</a:t>
            </a:r>
          </a:p>
          <a:p>
            <a:pPr marL="215883" indent="-215883" algn="just">
              <a:lnSpc>
                <a:spcPct val="114000"/>
              </a:lnSpc>
              <a:spcBef>
                <a:spcPts val="599"/>
              </a:spcBef>
              <a:defRPr/>
            </a:pPr>
            <a:r>
              <a:rPr lang="ja-JP" altLang="en-US" dirty="0">
                <a:solidFill>
                  <a:srgbClr val="FF0000"/>
                </a:solidFill>
                <a:latin typeface="メイリオ" panose="020B0604030504040204" pitchFamily="50" charset="-128"/>
                <a:ea typeface="メイリオ" panose="020B0604030504040204" pitchFamily="50" charset="-128"/>
              </a:rPr>
              <a:t>●重度の嚥下障害がある場合、唾液が気管に誤嚥され、呼吸が悪くなることがある</a:t>
            </a:r>
          </a:p>
          <a:p>
            <a:pPr marL="215883" indent="-215883" algn="just">
              <a:lnSpc>
                <a:spcPct val="114000"/>
              </a:lnSpc>
              <a:spcBef>
                <a:spcPts val="599"/>
              </a:spcBef>
              <a:defRPr/>
            </a:pPr>
            <a:r>
              <a:rPr lang="ja-JP" altLang="en-US" dirty="0">
                <a:latin typeface="メイリオ" panose="020B0604030504040204" pitchFamily="50" charset="-128"/>
                <a:ea typeface="メイリオ" panose="020B0604030504040204" pitchFamily="50" charset="-128"/>
              </a:rPr>
              <a:t>●胃食道逆流が起きにくい</a:t>
            </a:r>
          </a:p>
        </p:txBody>
      </p:sp>
      <p:sp>
        <p:nvSpPr>
          <p:cNvPr id="6" name="正方形/長方形 5">
            <a:extLst>
              <a:ext uri="{FF2B5EF4-FFF2-40B4-BE49-F238E27FC236}">
                <a16:creationId xmlns:a16="http://schemas.microsoft.com/office/drawing/2014/main" id="{C746D065-20D7-455A-88D7-EDC57A302C4D}"/>
              </a:ext>
            </a:extLst>
          </p:cNvPr>
          <p:cNvSpPr/>
          <p:nvPr/>
        </p:nvSpPr>
        <p:spPr>
          <a:xfrm>
            <a:off x="681040" y="5934236"/>
            <a:ext cx="8593136" cy="508000"/>
          </a:xfrm>
          <a:prstGeom prst="rect">
            <a:avLst/>
          </a:prstGeom>
          <a:solidFill>
            <a:srgbClr val="FFB001"/>
          </a:solidFill>
        </p:spPr>
        <p:txBody>
          <a:bodyPr wrap="square" bIns="0" anchor="ctr" anchorCtr="0">
            <a:noAutofit/>
          </a:bodyPr>
          <a:lstStyle/>
          <a:p>
            <a:pPr algn="ctr"/>
            <a:r>
              <a:rPr lang="ja-JP" altLang="en-US" sz="2000" b="1" dirty="0">
                <a:latin typeface="Meiryo" panose="020B0604030504040204" pitchFamily="34" charset="-128"/>
                <a:ea typeface="Meiryo" panose="020B0604030504040204" pitchFamily="34" charset="-128"/>
              </a:rPr>
              <a:t>★年少の頃からいろいろな姿勢がとれるようになっておくことが重要。</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20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0B4E0EE-1E2F-464B-BA98-E471BF82A13E}"/>
              </a:ext>
            </a:extLst>
          </p:cNvPr>
          <p:cNvSpPr>
            <a:spLocks noGrp="1"/>
          </p:cNvSpPr>
          <p:nvPr>
            <p:ph type="title"/>
          </p:nvPr>
        </p:nvSpPr>
        <p:spPr/>
        <p:txBody>
          <a:bodyPr>
            <a:noAutofit/>
          </a:bodyPr>
          <a:lstStyle/>
          <a:p>
            <a:r>
              <a:rPr lang="ja-JP" altLang="en-US" sz="2799" dirty="0"/>
              <a:t>嚥下機能障害が重度の場合の</a:t>
            </a:r>
            <a:br>
              <a:rPr lang="ja-JP" altLang="en-US" sz="2799" dirty="0"/>
            </a:br>
            <a:r>
              <a:rPr lang="ja-JP" altLang="en-US" sz="2799" dirty="0"/>
              <a:t>頸部と体幹の角度</a:t>
            </a:r>
          </a:p>
        </p:txBody>
      </p:sp>
      <p:sp>
        <p:nvSpPr>
          <p:cNvPr id="4" name="テキスト プレースホルダー 3">
            <a:extLst>
              <a:ext uri="{FF2B5EF4-FFF2-40B4-BE49-F238E27FC236}">
                <a16:creationId xmlns:a16="http://schemas.microsoft.com/office/drawing/2014/main" id="{872B6E01-F269-4C42-93EE-F8626769F343}"/>
              </a:ext>
            </a:extLst>
          </p:cNvPr>
          <p:cNvSpPr>
            <a:spLocks noGrp="1"/>
          </p:cNvSpPr>
          <p:nvPr>
            <p:ph type="body" sz="quarter" idx="10"/>
          </p:nvPr>
        </p:nvSpPr>
        <p:spPr/>
        <p:txBody>
          <a:bodyPr/>
          <a:lstStyle/>
          <a:p>
            <a:r>
              <a:rPr kumimoji="1" lang="ja-JP" altLang="en-US" dirty="0"/>
              <a:t>　</a:t>
            </a:r>
          </a:p>
        </p:txBody>
      </p:sp>
      <p:sp>
        <p:nvSpPr>
          <p:cNvPr id="78" name="テキスト ボックス 36">
            <a:extLst>
              <a:ext uri="{FF2B5EF4-FFF2-40B4-BE49-F238E27FC236}">
                <a16:creationId xmlns:a16="http://schemas.microsoft.com/office/drawing/2014/main" id="{49BAEA0D-9E30-412E-9034-B777C12A6C9D}"/>
              </a:ext>
            </a:extLst>
          </p:cNvPr>
          <p:cNvSpPr txBox="1">
            <a:spLocks noChangeArrowheads="1"/>
          </p:cNvSpPr>
          <p:nvPr/>
        </p:nvSpPr>
        <p:spPr bwMode="auto">
          <a:xfrm>
            <a:off x="595314" y="7866757"/>
            <a:ext cx="5109091" cy="4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401" dirty="0">
                <a:latin typeface="メイリオ" panose="020B0604030504040204" pitchFamily="50" charset="-128"/>
                <a:ea typeface="メイリオ" panose="020B0604030504040204" pitchFamily="50" charset="-128"/>
              </a:rPr>
              <a:t>＊例外もあり、単純な一般化は危険</a:t>
            </a:r>
          </a:p>
        </p:txBody>
      </p:sp>
      <p:sp>
        <p:nvSpPr>
          <p:cNvPr id="79" name="テキスト ボックス 37">
            <a:extLst>
              <a:ext uri="{FF2B5EF4-FFF2-40B4-BE49-F238E27FC236}">
                <a16:creationId xmlns:a16="http://schemas.microsoft.com/office/drawing/2014/main" id="{2B7CB7CC-1AD2-4E8D-9C49-0B0683E13712}"/>
              </a:ext>
            </a:extLst>
          </p:cNvPr>
          <p:cNvSpPr txBox="1">
            <a:spLocks noChangeArrowheads="1"/>
          </p:cNvSpPr>
          <p:nvPr/>
        </p:nvSpPr>
        <p:spPr bwMode="auto">
          <a:xfrm>
            <a:off x="6695201" y="6229080"/>
            <a:ext cx="250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新版医療的ケア研修テキストより</a:t>
            </a:r>
          </a:p>
        </p:txBody>
      </p:sp>
      <p:grpSp>
        <p:nvGrpSpPr>
          <p:cNvPr id="6" name="グループ化 5">
            <a:extLst>
              <a:ext uri="{FF2B5EF4-FFF2-40B4-BE49-F238E27FC236}">
                <a16:creationId xmlns:a16="http://schemas.microsoft.com/office/drawing/2014/main" id="{073C4528-0FE6-4889-A8A0-1EBD70D4C033}"/>
              </a:ext>
            </a:extLst>
          </p:cNvPr>
          <p:cNvGrpSpPr/>
          <p:nvPr/>
        </p:nvGrpSpPr>
        <p:grpSpPr>
          <a:xfrm>
            <a:off x="1096196" y="1731620"/>
            <a:ext cx="7713608" cy="3269962"/>
            <a:chOff x="360364" y="3714195"/>
            <a:chExt cx="8534400" cy="3617913"/>
          </a:xfrm>
        </p:grpSpPr>
        <p:grpSp>
          <p:nvGrpSpPr>
            <p:cNvPr id="44" name="図形グループ 37">
              <a:extLst>
                <a:ext uri="{FF2B5EF4-FFF2-40B4-BE49-F238E27FC236}">
                  <a16:creationId xmlns:a16="http://schemas.microsoft.com/office/drawing/2014/main" id="{D6CF402F-F0B3-4BEE-A839-D4CA321A1F8E}"/>
                </a:ext>
              </a:extLst>
            </p:cNvPr>
            <p:cNvGrpSpPr>
              <a:grpSpLocks/>
            </p:cNvGrpSpPr>
            <p:nvPr/>
          </p:nvGrpSpPr>
          <p:grpSpPr bwMode="auto">
            <a:xfrm>
              <a:off x="436564" y="4082495"/>
              <a:ext cx="8458200" cy="3249613"/>
              <a:chOff x="381000" y="1981200"/>
              <a:chExt cx="8458200" cy="3249613"/>
            </a:xfrm>
          </p:grpSpPr>
          <p:pic>
            <p:nvPicPr>
              <p:cNvPr id="45" name="Picture 42">
                <a:extLst>
                  <a:ext uri="{FF2B5EF4-FFF2-40B4-BE49-F238E27FC236}">
                    <a16:creationId xmlns:a16="http://schemas.microsoft.com/office/drawing/2014/main" id="{3914909B-2C84-450F-ABD0-66F067AC9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21"/>
              <a:stretch>
                <a:fillRect/>
              </a:stretch>
            </p:blipFill>
            <p:spPr bwMode="auto">
              <a:xfrm>
                <a:off x="381000" y="1981200"/>
                <a:ext cx="67056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図 28">
                <a:extLst>
                  <a:ext uri="{FF2B5EF4-FFF2-40B4-BE49-F238E27FC236}">
                    <a16:creationId xmlns:a16="http://schemas.microsoft.com/office/drawing/2014/main" id="{F84CEA08-C74C-498B-978E-88EB93ADFE3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317" t="34326" r="11382" b="18652"/>
              <a:stretch>
                <a:fillRect/>
              </a:stretch>
            </p:blipFill>
            <p:spPr bwMode="auto">
              <a:xfrm>
                <a:off x="5791200" y="3200112"/>
                <a:ext cx="3048000" cy="18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図形グループ 31">
              <a:extLst>
                <a:ext uri="{FF2B5EF4-FFF2-40B4-BE49-F238E27FC236}">
                  <a16:creationId xmlns:a16="http://schemas.microsoft.com/office/drawing/2014/main" id="{47C0D055-23E6-468E-9635-04B3B5F6D436}"/>
                </a:ext>
              </a:extLst>
            </p:cNvPr>
            <p:cNvGrpSpPr>
              <a:grpSpLocks/>
            </p:cNvGrpSpPr>
            <p:nvPr/>
          </p:nvGrpSpPr>
          <p:grpSpPr bwMode="auto">
            <a:xfrm>
              <a:off x="1274765" y="4234894"/>
              <a:ext cx="1039813" cy="2832100"/>
              <a:chOff x="2548852" y="3386807"/>
              <a:chExt cx="1039476" cy="2831785"/>
            </a:xfrm>
          </p:grpSpPr>
          <p:sp>
            <p:nvSpPr>
              <p:cNvPr id="49" name="Line 43">
                <a:extLst>
                  <a:ext uri="{FF2B5EF4-FFF2-40B4-BE49-F238E27FC236}">
                    <a16:creationId xmlns:a16="http://schemas.microsoft.com/office/drawing/2014/main" id="{CF03C512-C5E5-4B90-8FB2-5499FB4F3979}"/>
                  </a:ext>
                </a:extLst>
              </p:cNvPr>
              <p:cNvSpPr>
                <a:spLocks noChangeShapeType="1"/>
              </p:cNvSpPr>
              <p:nvPr/>
            </p:nvSpPr>
            <p:spPr bwMode="auto">
              <a:xfrm flipH="1">
                <a:off x="3346258" y="3386807"/>
                <a:ext cx="242070" cy="8942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0" name="Line 44">
                <a:extLst>
                  <a:ext uri="{FF2B5EF4-FFF2-40B4-BE49-F238E27FC236}">
                    <a16:creationId xmlns:a16="http://schemas.microsoft.com/office/drawing/2014/main" id="{A5FDA1FB-8A8F-420E-BD17-4949FBE8DAF1}"/>
                  </a:ext>
                </a:extLst>
              </p:cNvPr>
              <p:cNvSpPr>
                <a:spLocks noChangeShapeType="1"/>
              </p:cNvSpPr>
              <p:nvPr/>
            </p:nvSpPr>
            <p:spPr bwMode="auto">
              <a:xfrm flipH="1">
                <a:off x="2548852" y="4281055"/>
                <a:ext cx="783167" cy="1937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 name="Oval 48">
                <a:extLst>
                  <a:ext uri="{FF2B5EF4-FFF2-40B4-BE49-F238E27FC236}">
                    <a16:creationId xmlns:a16="http://schemas.microsoft.com/office/drawing/2014/main" id="{7B453102-6F5D-4B20-A310-BA6887241501}"/>
                  </a:ext>
                </a:extLst>
              </p:cNvPr>
              <p:cNvSpPr>
                <a:spLocks noChangeArrowheads="1"/>
              </p:cNvSpPr>
              <p:nvPr/>
            </p:nvSpPr>
            <p:spPr bwMode="auto">
              <a:xfrm>
                <a:off x="3317779" y="4221438"/>
                <a:ext cx="85436" cy="89425"/>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grpSp>
        <p:sp>
          <p:nvSpPr>
            <p:cNvPr id="52" name="Line 45">
              <a:extLst>
                <a:ext uri="{FF2B5EF4-FFF2-40B4-BE49-F238E27FC236}">
                  <a16:creationId xmlns:a16="http://schemas.microsoft.com/office/drawing/2014/main" id="{31813D1D-0DDB-4907-94AF-A82605D965D7}"/>
                </a:ext>
              </a:extLst>
            </p:cNvPr>
            <p:cNvSpPr>
              <a:spLocks noChangeShapeType="1"/>
            </p:cNvSpPr>
            <p:nvPr/>
          </p:nvSpPr>
          <p:spPr bwMode="auto">
            <a:xfrm flipV="1">
              <a:off x="3414714" y="4420632"/>
              <a:ext cx="598488" cy="804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 name="Line 46">
              <a:extLst>
                <a:ext uri="{FF2B5EF4-FFF2-40B4-BE49-F238E27FC236}">
                  <a16:creationId xmlns:a16="http://schemas.microsoft.com/office/drawing/2014/main" id="{47A1BCCC-5C49-4871-9773-DE8984F50CB2}"/>
                </a:ext>
              </a:extLst>
            </p:cNvPr>
            <p:cNvSpPr>
              <a:spLocks noChangeShapeType="1"/>
            </p:cNvSpPr>
            <p:nvPr/>
          </p:nvSpPr>
          <p:spPr bwMode="auto">
            <a:xfrm flipH="1">
              <a:off x="2722564" y="5225494"/>
              <a:ext cx="69215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4" name="Oval 49">
              <a:extLst>
                <a:ext uri="{FF2B5EF4-FFF2-40B4-BE49-F238E27FC236}">
                  <a16:creationId xmlns:a16="http://schemas.microsoft.com/office/drawing/2014/main" id="{64ACB2FB-464B-436B-8D5F-C52CACCBFD2D}"/>
                </a:ext>
              </a:extLst>
            </p:cNvPr>
            <p:cNvSpPr>
              <a:spLocks noChangeArrowheads="1"/>
            </p:cNvSpPr>
            <p:nvPr/>
          </p:nvSpPr>
          <p:spPr bwMode="auto">
            <a:xfrm>
              <a:off x="3386140" y="5166757"/>
              <a:ext cx="85725" cy="889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grpSp>
          <p:nvGrpSpPr>
            <p:cNvPr id="55" name="図形グループ 40">
              <a:extLst>
                <a:ext uri="{FF2B5EF4-FFF2-40B4-BE49-F238E27FC236}">
                  <a16:creationId xmlns:a16="http://schemas.microsoft.com/office/drawing/2014/main" id="{B8ACEB55-C75E-41AB-8F9D-137C9BB4BD4D}"/>
                </a:ext>
              </a:extLst>
            </p:cNvPr>
            <p:cNvGrpSpPr>
              <a:grpSpLocks/>
            </p:cNvGrpSpPr>
            <p:nvPr/>
          </p:nvGrpSpPr>
          <p:grpSpPr bwMode="auto">
            <a:xfrm>
              <a:off x="3941764" y="4539694"/>
              <a:ext cx="1600200" cy="2514600"/>
              <a:chOff x="3886200" y="3352800"/>
              <a:chExt cx="1600200" cy="2514600"/>
            </a:xfrm>
          </p:grpSpPr>
          <p:sp>
            <p:nvSpPr>
              <p:cNvPr id="56" name="Oval 50">
                <a:extLst>
                  <a:ext uri="{FF2B5EF4-FFF2-40B4-BE49-F238E27FC236}">
                    <a16:creationId xmlns:a16="http://schemas.microsoft.com/office/drawing/2014/main" id="{300B8188-9670-4D18-B8A2-E6DA5F4905DC}"/>
                  </a:ext>
                </a:extLst>
              </p:cNvPr>
              <p:cNvSpPr>
                <a:spLocks noChangeArrowheads="1"/>
              </p:cNvSpPr>
              <p:nvPr/>
            </p:nvSpPr>
            <p:spPr bwMode="auto">
              <a:xfrm>
                <a:off x="4575078" y="3952324"/>
                <a:ext cx="85436" cy="89425"/>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57" name="Line 51">
                <a:extLst>
                  <a:ext uri="{FF2B5EF4-FFF2-40B4-BE49-F238E27FC236}">
                    <a16:creationId xmlns:a16="http://schemas.microsoft.com/office/drawing/2014/main" id="{3695F0CD-B781-4E9E-903A-10F3F8AE471C}"/>
                  </a:ext>
                </a:extLst>
              </p:cNvPr>
              <p:cNvSpPr>
                <a:spLocks noChangeShapeType="1"/>
              </p:cNvSpPr>
              <p:nvPr/>
            </p:nvSpPr>
            <p:spPr bwMode="auto">
              <a:xfrm flipV="1">
                <a:off x="4632036" y="3352800"/>
                <a:ext cx="854364" cy="614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8" name="Line 52">
                <a:extLst>
                  <a:ext uri="{FF2B5EF4-FFF2-40B4-BE49-F238E27FC236}">
                    <a16:creationId xmlns:a16="http://schemas.microsoft.com/office/drawing/2014/main" id="{E1B815B4-93B7-47A7-BC66-78724F8B0E07}"/>
                  </a:ext>
                </a:extLst>
              </p:cNvPr>
              <p:cNvSpPr>
                <a:spLocks noChangeShapeType="1"/>
              </p:cNvSpPr>
              <p:nvPr/>
            </p:nvSpPr>
            <p:spPr bwMode="auto">
              <a:xfrm flipH="1">
                <a:off x="3886200" y="4041749"/>
                <a:ext cx="715818" cy="18256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9" name="図形グループ 33">
              <a:extLst>
                <a:ext uri="{FF2B5EF4-FFF2-40B4-BE49-F238E27FC236}">
                  <a16:creationId xmlns:a16="http://schemas.microsoft.com/office/drawing/2014/main" id="{7778125C-80C3-4D36-B869-DA357C907A71}"/>
                </a:ext>
              </a:extLst>
            </p:cNvPr>
            <p:cNvGrpSpPr>
              <a:grpSpLocks/>
            </p:cNvGrpSpPr>
            <p:nvPr/>
          </p:nvGrpSpPr>
          <p:grpSpPr bwMode="auto">
            <a:xfrm>
              <a:off x="4957764" y="4615894"/>
              <a:ext cx="1879600" cy="2503488"/>
              <a:chOff x="4902200" y="3429000"/>
              <a:chExt cx="1879600" cy="2503894"/>
            </a:xfrm>
          </p:grpSpPr>
          <p:sp>
            <p:nvSpPr>
              <p:cNvPr id="60" name="Oval 47">
                <a:extLst>
                  <a:ext uri="{FF2B5EF4-FFF2-40B4-BE49-F238E27FC236}">
                    <a16:creationId xmlns:a16="http://schemas.microsoft.com/office/drawing/2014/main" id="{140B9DEA-F462-48C6-A517-EF0D15FBE10C}"/>
                  </a:ext>
                </a:extLst>
              </p:cNvPr>
              <p:cNvSpPr>
                <a:spLocks noChangeArrowheads="1"/>
              </p:cNvSpPr>
              <p:nvPr/>
            </p:nvSpPr>
            <p:spPr bwMode="auto">
              <a:xfrm>
                <a:off x="6269182" y="4323248"/>
                <a:ext cx="85436" cy="89425"/>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61" name="Line 53">
                <a:extLst>
                  <a:ext uri="{FF2B5EF4-FFF2-40B4-BE49-F238E27FC236}">
                    <a16:creationId xmlns:a16="http://schemas.microsoft.com/office/drawing/2014/main" id="{5FA1AFDE-BB36-4669-AA24-B0D41C5D6C57}"/>
                  </a:ext>
                </a:extLst>
              </p:cNvPr>
              <p:cNvSpPr>
                <a:spLocks noChangeShapeType="1"/>
              </p:cNvSpPr>
              <p:nvPr/>
            </p:nvSpPr>
            <p:spPr bwMode="auto">
              <a:xfrm flipV="1">
                <a:off x="6326139" y="3429000"/>
                <a:ext cx="455661" cy="909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2" name="Line 54">
                <a:extLst>
                  <a:ext uri="{FF2B5EF4-FFF2-40B4-BE49-F238E27FC236}">
                    <a16:creationId xmlns:a16="http://schemas.microsoft.com/office/drawing/2014/main" id="{7BC61946-FFFF-4BC9-8ECA-86733704AE84}"/>
                  </a:ext>
                </a:extLst>
              </p:cNvPr>
              <p:cNvSpPr>
                <a:spLocks noChangeShapeType="1"/>
              </p:cNvSpPr>
              <p:nvPr/>
            </p:nvSpPr>
            <p:spPr bwMode="auto">
              <a:xfrm flipH="1">
                <a:off x="4902200" y="4412673"/>
                <a:ext cx="1366982" cy="15202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3" name="Group 55">
              <a:extLst>
                <a:ext uri="{FF2B5EF4-FFF2-40B4-BE49-F238E27FC236}">
                  <a16:creationId xmlns:a16="http://schemas.microsoft.com/office/drawing/2014/main" id="{B5382DB7-8569-442B-8639-59026E76CAAD}"/>
                </a:ext>
              </a:extLst>
            </p:cNvPr>
            <p:cNvGrpSpPr>
              <a:grpSpLocks/>
            </p:cNvGrpSpPr>
            <p:nvPr/>
          </p:nvGrpSpPr>
          <p:grpSpPr bwMode="auto">
            <a:xfrm>
              <a:off x="3429002" y="3853894"/>
              <a:ext cx="341312" cy="357188"/>
              <a:chOff x="576" y="1584"/>
              <a:chExt cx="96" cy="96"/>
            </a:xfrm>
          </p:grpSpPr>
          <p:sp>
            <p:nvSpPr>
              <p:cNvPr id="64" name="Line 56">
                <a:extLst>
                  <a:ext uri="{FF2B5EF4-FFF2-40B4-BE49-F238E27FC236}">
                    <a16:creationId xmlns:a16="http://schemas.microsoft.com/office/drawing/2014/main" id="{578DF8D6-900D-4A85-9094-FC566B8EBBAE}"/>
                  </a:ext>
                </a:extLst>
              </p:cNvPr>
              <p:cNvSpPr>
                <a:spLocks noChangeShapeType="1"/>
              </p:cNvSpPr>
              <p:nvPr/>
            </p:nvSpPr>
            <p:spPr bwMode="auto">
              <a:xfrm>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5" name="Line 57">
                <a:extLst>
                  <a:ext uri="{FF2B5EF4-FFF2-40B4-BE49-F238E27FC236}">
                    <a16:creationId xmlns:a16="http://schemas.microsoft.com/office/drawing/2014/main" id="{3638749F-3D1F-43F9-9982-9BF95F580796}"/>
                  </a:ext>
                </a:extLst>
              </p:cNvPr>
              <p:cNvSpPr>
                <a:spLocks noChangeShapeType="1"/>
              </p:cNvSpPr>
              <p:nvPr/>
            </p:nvSpPr>
            <p:spPr bwMode="auto">
              <a:xfrm flipH="1">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66" name="Group 58">
              <a:extLst>
                <a:ext uri="{FF2B5EF4-FFF2-40B4-BE49-F238E27FC236}">
                  <a16:creationId xmlns:a16="http://schemas.microsoft.com/office/drawing/2014/main" id="{EFE933D6-8AB4-4B5B-B8A9-EF90FBA33903}"/>
                </a:ext>
              </a:extLst>
            </p:cNvPr>
            <p:cNvGrpSpPr>
              <a:grpSpLocks/>
            </p:cNvGrpSpPr>
            <p:nvPr/>
          </p:nvGrpSpPr>
          <p:grpSpPr bwMode="auto">
            <a:xfrm>
              <a:off x="4881565" y="3853894"/>
              <a:ext cx="341313" cy="357188"/>
              <a:chOff x="576" y="1584"/>
              <a:chExt cx="96" cy="96"/>
            </a:xfrm>
          </p:grpSpPr>
          <p:sp>
            <p:nvSpPr>
              <p:cNvPr id="67" name="Line 59">
                <a:extLst>
                  <a:ext uri="{FF2B5EF4-FFF2-40B4-BE49-F238E27FC236}">
                    <a16:creationId xmlns:a16="http://schemas.microsoft.com/office/drawing/2014/main" id="{69B49A88-2D58-4D9A-ACE8-E553C52D2522}"/>
                  </a:ext>
                </a:extLst>
              </p:cNvPr>
              <p:cNvSpPr>
                <a:spLocks noChangeShapeType="1"/>
              </p:cNvSpPr>
              <p:nvPr/>
            </p:nvSpPr>
            <p:spPr bwMode="auto">
              <a:xfrm>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8" name="Line 60">
                <a:extLst>
                  <a:ext uri="{FF2B5EF4-FFF2-40B4-BE49-F238E27FC236}">
                    <a16:creationId xmlns:a16="http://schemas.microsoft.com/office/drawing/2014/main" id="{007F045D-694C-47A4-A224-EA657CD64BAB}"/>
                  </a:ext>
                </a:extLst>
              </p:cNvPr>
              <p:cNvSpPr>
                <a:spLocks noChangeShapeType="1"/>
              </p:cNvSpPr>
              <p:nvPr/>
            </p:nvSpPr>
            <p:spPr bwMode="auto">
              <a:xfrm flipH="1">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69" name="Oval 61">
              <a:extLst>
                <a:ext uri="{FF2B5EF4-FFF2-40B4-BE49-F238E27FC236}">
                  <a16:creationId xmlns:a16="http://schemas.microsoft.com/office/drawing/2014/main" id="{16318100-9C22-43D3-8A27-43D4D15DFE4D}"/>
                </a:ext>
              </a:extLst>
            </p:cNvPr>
            <p:cNvSpPr>
              <a:spLocks noChangeArrowheads="1"/>
            </p:cNvSpPr>
            <p:nvPr/>
          </p:nvSpPr>
          <p:spPr bwMode="auto">
            <a:xfrm>
              <a:off x="6648452" y="4158694"/>
              <a:ext cx="341312" cy="35718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70" name="AutoShape 62">
              <a:extLst>
                <a:ext uri="{FF2B5EF4-FFF2-40B4-BE49-F238E27FC236}">
                  <a16:creationId xmlns:a16="http://schemas.microsoft.com/office/drawing/2014/main" id="{56EBADB0-3F3A-4E22-B7BD-1ED4DD718411}"/>
                </a:ext>
              </a:extLst>
            </p:cNvPr>
            <p:cNvSpPr>
              <a:spLocks noChangeArrowheads="1"/>
            </p:cNvSpPr>
            <p:nvPr/>
          </p:nvSpPr>
          <p:spPr bwMode="auto">
            <a:xfrm>
              <a:off x="1458914" y="3730069"/>
              <a:ext cx="427038" cy="357188"/>
            </a:xfrm>
            <a:prstGeom prst="triangle">
              <a:avLst>
                <a:gd name="adj" fmla="val 50000"/>
              </a:avLst>
            </a:prstGeom>
            <a:solidFill>
              <a:schemeClr val="bg1"/>
            </a:solidFill>
            <a:ln w="38100">
              <a:solidFill>
                <a:schemeClr val="tx1"/>
              </a:solidFill>
              <a:miter lim="800000"/>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grpSp>
          <p:nvGrpSpPr>
            <p:cNvPr id="71" name="図形グループ 41">
              <a:extLst>
                <a:ext uri="{FF2B5EF4-FFF2-40B4-BE49-F238E27FC236}">
                  <a16:creationId xmlns:a16="http://schemas.microsoft.com/office/drawing/2014/main" id="{32E0996F-B1B7-467F-A23B-0E25ACE0A9C4}"/>
                </a:ext>
              </a:extLst>
            </p:cNvPr>
            <p:cNvGrpSpPr>
              <a:grpSpLocks/>
            </p:cNvGrpSpPr>
            <p:nvPr/>
          </p:nvGrpSpPr>
          <p:grpSpPr bwMode="auto">
            <a:xfrm>
              <a:off x="6321427" y="5377895"/>
              <a:ext cx="2393950" cy="1757363"/>
              <a:chOff x="6284010" y="4174813"/>
              <a:chExt cx="2394412" cy="1757259"/>
            </a:xfrm>
          </p:grpSpPr>
          <p:sp>
            <p:nvSpPr>
              <p:cNvPr id="72" name="Oval 47">
                <a:extLst>
                  <a:ext uri="{FF2B5EF4-FFF2-40B4-BE49-F238E27FC236}">
                    <a16:creationId xmlns:a16="http://schemas.microsoft.com/office/drawing/2014/main" id="{11DE89BC-F338-44F8-89B8-885C28DADC0A}"/>
                  </a:ext>
                </a:extLst>
              </p:cNvPr>
              <p:cNvSpPr>
                <a:spLocks noChangeArrowheads="1"/>
              </p:cNvSpPr>
              <p:nvPr/>
            </p:nvSpPr>
            <p:spPr bwMode="auto">
              <a:xfrm rot="648535">
                <a:off x="7930231" y="4884018"/>
                <a:ext cx="85436" cy="89425"/>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73" name="Line 53">
                <a:extLst>
                  <a:ext uri="{FF2B5EF4-FFF2-40B4-BE49-F238E27FC236}">
                    <a16:creationId xmlns:a16="http://schemas.microsoft.com/office/drawing/2014/main" id="{8C4A9C8D-8D94-4551-B4AE-27115694C74A}"/>
                  </a:ext>
                </a:extLst>
              </p:cNvPr>
              <p:cNvSpPr>
                <a:spLocks noChangeShapeType="1"/>
              </p:cNvSpPr>
              <p:nvPr/>
            </p:nvSpPr>
            <p:spPr bwMode="auto">
              <a:xfrm rot="648535" flipV="1">
                <a:off x="8058553" y="4174813"/>
                <a:ext cx="619869" cy="816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4" name="Line 54">
                <a:extLst>
                  <a:ext uri="{FF2B5EF4-FFF2-40B4-BE49-F238E27FC236}">
                    <a16:creationId xmlns:a16="http://schemas.microsoft.com/office/drawing/2014/main" id="{F9433D09-5D9F-4E09-B52A-954DA0431B4D}"/>
                  </a:ext>
                </a:extLst>
              </p:cNvPr>
              <p:cNvSpPr>
                <a:spLocks noChangeShapeType="1"/>
              </p:cNvSpPr>
              <p:nvPr/>
            </p:nvSpPr>
            <p:spPr bwMode="auto">
              <a:xfrm rot="648535" flipH="1">
                <a:off x="6284010" y="4779967"/>
                <a:ext cx="1564540" cy="115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cxnSp>
          <p:nvCxnSpPr>
            <p:cNvPr id="75" name="直線コネクタ 44">
              <a:extLst>
                <a:ext uri="{FF2B5EF4-FFF2-40B4-BE49-F238E27FC236}">
                  <a16:creationId xmlns:a16="http://schemas.microsoft.com/office/drawing/2014/main" id="{7451F952-BD6E-48D7-817D-616BEB910461}"/>
                </a:ext>
              </a:extLst>
            </p:cNvPr>
            <p:cNvCxnSpPr>
              <a:cxnSpLocks noChangeShapeType="1"/>
            </p:cNvCxnSpPr>
            <p:nvPr/>
          </p:nvCxnSpPr>
          <p:spPr bwMode="auto">
            <a:xfrm>
              <a:off x="360364" y="7054294"/>
              <a:ext cx="8382000" cy="1588"/>
            </a:xfrm>
            <a:prstGeom prst="line">
              <a:avLst/>
            </a:prstGeom>
            <a:noFill/>
            <a:ln w="508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7" name="Oval 61">
              <a:extLst>
                <a:ext uri="{FF2B5EF4-FFF2-40B4-BE49-F238E27FC236}">
                  <a16:creationId xmlns:a16="http://schemas.microsoft.com/office/drawing/2014/main" id="{0778F853-09DC-43A1-935B-5E62C10E195A}"/>
                </a:ext>
              </a:extLst>
            </p:cNvPr>
            <p:cNvSpPr>
              <a:spLocks noChangeArrowheads="1"/>
            </p:cNvSpPr>
            <p:nvPr/>
          </p:nvSpPr>
          <p:spPr bwMode="auto">
            <a:xfrm>
              <a:off x="8228015" y="4668283"/>
              <a:ext cx="341313" cy="35718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80" name="Oval 61">
              <a:extLst>
                <a:ext uri="{FF2B5EF4-FFF2-40B4-BE49-F238E27FC236}">
                  <a16:creationId xmlns:a16="http://schemas.microsoft.com/office/drawing/2014/main" id="{97FE8E00-5321-40AE-98C4-940C8C6E83C9}"/>
                </a:ext>
              </a:extLst>
            </p:cNvPr>
            <p:cNvSpPr>
              <a:spLocks noChangeArrowheads="1"/>
            </p:cNvSpPr>
            <p:nvPr/>
          </p:nvSpPr>
          <p:spPr bwMode="auto">
            <a:xfrm>
              <a:off x="2341565" y="3733244"/>
              <a:ext cx="341313" cy="35718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1">
                <a:ea typeface="ＭＳ Ｐゴシック" panose="020B0600070205080204" pitchFamily="50" charset="-128"/>
              </a:endParaRPr>
            </a:p>
          </p:txBody>
        </p:sp>
        <p:sp>
          <p:nvSpPr>
            <p:cNvPr id="81" name="テキスト ボックス 38">
              <a:extLst>
                <a:ext uri="{FF2B5EF4-FFF2-40B4-BE49-F238E27FC236}">
                  <a16:creationId xmlns:a16="http://schemas.microsoft.com/office/drawing/2014/main" id="{14A1E727-EE6A-4855-93FA-7D0C98F339BE}"/>
                </a:ext>
              </a:extLst>
            </p:cNvPr>
            <p:cNvSpPr txBox="1">
              <a:spLocks noChangeArrowheads="1"/>
            </p:cNvSpPr>
            <p:nvPr/>
          </p:nvSpPr>
          <p:spPr bwMode="auto">
            <a:xfrm>
              <a:off x="1828802" y="3714195"/>
              <a:ext cx="603371" cy="57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799" b="1">
                  <a:ea typeface="ＭＳ Ｐゴシック" panose="020B0600070205080204" pitchFamily="50" charset="-128"/>
                </a:rPr>
                <a:t>～</a:t>
              </a:r>
            </a:p>
          </p:txBody>
        </p:sp>
      </p:grpSp>
      <p:sp>
        <p:nvSpPr>
          <p:cNvPr id="76" name="テキスト ボックス 46">
            <a:extLst>
              <a:ext uri="{FF2B5EF4-FFF2-40B4-BE49-F238E27FC236}">
                <a16:creationId xmlns:a16="http://schemas.microsoft.com/office/drawing/2014/main" id="{3E919A68-1449-45CA-9676-F735FB289A55}"/>
              </a:ext>
            </a:extLst>
          </p:cNvPr>
          <p:cNvSpPr txBox="1">
            <a:spLocks noChangeArrowheads="1"/>
          </p:cNvSpPr>
          <p:nvPr/>
        </p:nvSpPr>
        <p:spPr bwMode="auto">
          <a:xfrm>
            <a:off x="919061" y="4980178"/>
            <a:ext cx="7753001"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582564" indent="-582564">
              <a:spcBef>
                <a:spcPts val="599"/>
              </a:spcBef>
              <a:buNone/>
              <a:tabLst>
                <a:tab pos="339697" algn="l"/>
              </a:tabLst>
            </a:pPr>
            <a:r>
              <a:rPr lang="en-US" altLang="ja-JP" sz="1800" dirty="0">
                <a:latin typeface="メイリオ" panose="020B0604030504040204" pitchFamily="50" charset="-128"/>
                <a:ea typeface="メイリオ" panose="020B0604030504040204" pitchFamily="50" charset="-128"/>
              </a:rPr>
              <a:t> ×	</a:t>
            </a:r>
            <a:r>
              <a:rPr lang="ja-JP" altLang="en-US" sz="1800" dirty="0">
                <a:latin typeface="メイリオ" panose="020B0604030504040204" pitchFamily="50" charset="-128"/>
                <a:ea typeface="メイリオ" panose="020B0604030504040204" pitchFamily="50" charset="-128"/>
              </a:rPr>
              <a:t>：首の角度が体幹に対して後屈位になる姿勢は誤嚥しやすい。</a:t>
            </a:r>
            <a:endParaRPr lang="ja-JP" altLang="ja-JP" sz="1800" dirty="0">
              <a:latin typeface="メイリオ" panose="020B0604030504040204" pitchFamily="50" charset="-128"/>
              <a:ea typeface="メイリオ" panose="020B0604030504040204" pitchFamily="50" charset="-128"/>
            </a:endParaRPr>
          </a:p>
          <a:p>
            <a:pPr marL="582564" indent="-582564">
              <a:spcBef>
                <a:spcPts val="599"/>
              </a:spcBef>
              <a:buNone/>
              <a:tabLst>
                <a:tab pos="339697" algn="l"/>
              </a:tabLst>
            </a:pPr>
            <a:r>
              <a:rPr lang="en-US" altLang="ja-JP" sz="1800" dirty="0">
                <a:latin typeface="メイリオ" panose="020B0604030504040204" pitchFamily="50" charset="-128"/>
                <a:ea typeface="メイリオ" panose="020B0604030504040204" pitchFamily="50" charset="-128"/>
              </a:rPr>
              <a:t> </a:t>
            </a:r>
            <a:r>
              <a:rPr lang="ja-JP" altLang="ja-JP"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：首の角度を中間位</a:t>
            </a:r>
            <a:r>
              <a:rPr lang="ja-JP"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軽度前屈位に保持し、</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上体を後ろに倒したリクライニング姿勢は誤嚥しにくい。</a:t>
            </a:r>
            <a:endParaRPr lang="en-US" altLang="ja-JP" sz="1800" dirty="0">
              <a:latin typeface="メイリオ" panose="020B0604030504040204" pitchFamily="50" charset="-128"/>
              <a:ea typeface="メイリオ" panose="020B0604030504040204" pitchFamily="50" charset="-128"/>
            </a:endParaRPr>
          </a:p>
          <a:p>
            <a:pPr marL="582564" indent="-582564">
              <a:spcBef>
                <a:spcPts val="599"/>
              </a:spcBef>
              <a:buNone/>
              <a:tabLst>
                <a:tab pos="339697" algn="l"/>
              </a:tabLst>
            </a:pPr>
            <a:r>
              <a:rPr lang="ja-JP" altLang="en-US" sz="1800" dirty="0">
                <a:latin typeface="メイリオ" panose="020B0604030504040204" pitchFamily="50" charset="-128"/>
                <a:ea typeface="メイリオ" panose="020B0604030504040204" pitchFamily="50" charset="-128"/>
              </a:rPr>
              <a:t>＊例外もあり、単純な一般化は危険</a:t>
            </a:r>
          </a:p>
        </p:txBody>
      </p:sp>
      <p:sp>
        <p:nvSpPr>
          <p:cNvPr id="42" name="正方形/長方形 4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7698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Text Box 5"/>
          <p:cNvSpPr txBox="1">
            <a:spLocks noChangeArrowheads="1"/>
          </p:cNvSpPr>
          <p:nvPr/>
        </p:nvSpPr>
        <p:spPr bwMode="auto">
          <a:xfrm>
            <a:off x="681037" y="4670577"/>
            <a:ext cx="2739071" cy="5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80000"/>
              </a:lnSpc>
              <a:spcBef>
                <a:spcPct val="0"/>
              </a:spcBef>
              <a:buFontTx/>
              <a:buNone/>
            </a:pPr>
            <a:r>
              <a:rPr lang="ja-JP" altLang="en-US" sz="1800" dirty="0">
                <a:latin typeface="メイリオ" panose="020B0604030504040204" pitchFamily="50" charset="-128"/>
                <a:ea typeface="メイリオ" panose="020B0604030504040204" pitchFamily="50" charset="-128"/>
              </a:rPr>
              <a:t>バギー上座位</a:t>
            </a:r>
          </a:p>
          <a:p>
            <a:pPr eaLnBrk="1" hangingPunct="1">
              <a:spcBef>
                <a:spcPct val="0"/>
              </a:spcBef>
              <a:buFontTx/>
              <a:buNone/>
            </a:pPr>
            <a:r>
              <a:rPr lang="ja-JP" altLang="en-US" sz="1600" dirty="0">
                <a:latin typeface="メイリオ" panose="020B0604030504040204" pitchFamily="50" charset="-128"/>
                <a:ea typeface="メイリオ" panose="020B0604030504040204" pitchFamily="50" charset="-128"/>
              </a:rPr>
              <a:t>背もたれは</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水平から</a:t>
            </a:r>
            <a:r>
              <a:rPr lang="en-US" altLang="ja-JP" sz="1600" dirty="0">
                <a:latin typeface="メイリオ" panose="020B0604030504040204" pitchFamily="50" charset="-128"/>
                <a:ea typeface="メイリオ" panose="020B0604030504040204" pitchFamily="50" charset="-128"/>
              </a:rPr>
              <a:t>40</a:t>
            </a:r>
            <a:r>
              <a:rPr lang="ja-JP" altLang="en-US" sz="1600" dirty="0">
                <a:latin typeface="メイリオ" panose="020B0604030504040204" pitchFamily="50" charset="-128"/>
                <a:ea typeface="メイリオ" panose="020B0604030504040204" pitchFamily="50" charset="-128"/>
              </a:rPr>
              <a:t>度</a:t>
            </a:r>
          </a:p>
        </p:txBody>
      </p:sp>
      <p:sp>
        <p:nvSpPr>
          <p:cNvPr id="159750" name="Text Box 6"/>
          <p:cNvSpPr txBox="1">
            <a:spLocks noChangeArrowheads="1"/>
          </p:cNvSpPr>
          <p:nvPr/>
        </p:nvSpPr>
        <p:spPr bwMode="auto">
          <a:xfrm>
            <a:off x="704850" y="5348671"/>
            <a:ext cx="8569326" cy="1200329"/>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バギー上座位（</a:t>
            </a:r>
            <a:r>
              <a:rPr lang="en-US" altLang="ja-JP" sz="1800" dirty="0">
                <a:latin typeface="メイリオ" panose="020B0604030504040204" pitchFamily="50" charset="-128"/>
                <a:ea typeface="メイリオ" panose="020B0604030504040204" pitchFamily="50" charset="-128"/>
              </a:rPr>
              <a:t>a</a:t>
            </a:r>
            <a:r>
              <a:rPr lang="ja-JP" altLang="en-US" sz="1800" dirty="0">
                <a:latin typeface="メイリオ" panose="020B0604030504040204" pitchFamily="50" charset="-128"/>
                <a:ea typeface="メイリオ" panose="020B0604030504040204" pitchFamily="50" charset="-128"/>
              </a:rPr>
              <a:t>）では、造影剤がすぐに気管に誤嚥される。</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上体を少し上げた姿勢（</a:t>
            </a:r>
            <a:r>
              <a:rPr lang="en-US" altLang="ja-JP" sz="1800" dirty="0">
                <a:latin typeface="メイリオ" panose="020B0604030504040204" pitchFamily="50" charset="-128"/>
                <a:ea typeface="メイリオ" panose="020B0604030504040204" pitchFamily="50" charset="-128"/>
              </a:rPr>
              <a:t>b</a:t>
            </a:r>
            <a:r>
              <a:rPr lang="ja-JP" altLang="en-US" sz="1800" dirty="0">
                <a:latin typeface="メイリオ" panose="020B0604030504040204" pitchFamily="50" charset="-128"/>
                <a:ea typeface="メイリオ" panose="020B0604030504040204" pitchFamily="50" charset="-128"/>
              </a:rPr>
              <a:t>）では、造影剤は喉頭進入して気管に少し入りかけてまた喉頭に戻る。</a:t>
            </a:r>
          </a:p>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水平仰臥位（</a:t>
            </a:r>
            <a:r>
              <a:rPr lang="en-US" altLang="ja-JP" sz="1800" dirty="0">
                <a:latin typeface="メイリオ" panose="020B0604030504040204" pitchFamily="50" charset="-128"/>
                <a:ea typeface="メイリオ" panose="020B0604030504040204" pitchFamily="50" charset="-128"/>
              </a:rPr>
              <a:t>c</a:t>
            </a:r>
            <a:r>
              <a:rPr lang="ja-JP" altLang="en-US" sz="1800" dirty="0">
                <a:latin typeface="メイリオ" panose="020B0604030504040204" pitchFamily="50" charset="-128"/>
                <a:ea typeface="メイリオ" panose="020B0604030504040204" pitchFamily="50" charset="-128"/>
              </a:rPr>
              <a:t>）では誤嚥なし。</a:t>
            </a:r>
          </a:p>
        </p:txBody>
      </p:sp>
      <p:sp>
        <p:nvSpPr>
          <p:cNvPr id="159751" name="Text Box 7"/>
          <p:cNvSpPr txBox="1">
            <a:spLocks noChangeArrowheads="1"/>
          </p:cNvSpPr>
          <p:nvPr/>
        </p:nvSpPr>
        <p:spPr bwMode="auto">
          <a:xfrm>
            <a:off x="3500448" y="4670576"/>
            <a:ext cx="258749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三角マット上仰臥位</a:t>
            </a:r>
          </a:p>
          <a:p>
            <a:pPr eaLnBrk="1" hangingPunct="1">
              <a:spcBef>
                <a:spcPct val="0"/>
              </a:spcBef>
              <a:buFontTx/>
              <a:buNone/>
            </a:pPr>
            <a:r>
              <a:rPr lang="ja-JP" altLang="en-US" sz="1600" dirty="0">
                <a:latin typeface="メイリオ" panose="020B0604030504040204" pitchFamily="50" charset="-128"/>
                <a:ea typeface="メイリオ" panose="020B0604030504040204" pitchFamily="50" charset="-128"/>
              </a:rPr>
              <a:t>上体</a:t>
            </a:r>
            <a:r>
              <a:rPr lang="en-US" altLang="ja-JP" sz="1600" dirty="0">
                <a:latin typeface="メイリオ" panose="020B0604030504040204" pitchFamily="50" charset="-128"/>
                <a:ea typeface="メイリオ" panose="020B0604030504040204" pitchFamily="50" charset="-128"/>
              </a:rPr>
              <a:t>15</a:t>
            </a:r>
            <a:r>
              <a:rPr lang="ja-JP" altLang="en-US" sz="1600" dirty="0">
                <a:latin typeface="メイリオ" panose="020B0604030504040204" pitchFamily="50" charset="-128"/>
                <a:ea typeface="メイリオ" panose="020B0604030504040204" pitchFamily="50" charset="-128"/>
              </a:rPr>
              <a:t>度</a:t>
            </a:r>
          </a:p>
        </p:txBody>
      </p:sp>
      <p:sp>
        <p:nvSpPr>
          <p:cNvPr id="159752" name="Text Box 8"/>
          <p:cNvSpPr txBox="1">
            <a:spLocks noChangeArrowheads="1"/>
          </p:cNvSpPr>
          <p:nvPr/>
        </p:nvSpPr>
        <p:spPr bwMode="auto">
          <a:xfrm>
            <a:off x="6432710" y="4670578"/>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水平仰臥位＋枕</a:t>
            </a:r>
          </a:p>
        </p:txBody>
      </p:sp>
      <p:grpSp>
        <p:nvGrpSpPr>
          <p:cNvPr id="11" name="グループ化 10">
            <a:extLst>
              <a:ext uri="{FF2B5EF4-FFF2-40B4-BE49-F238E27FC236}">
                <a16:creationId xmlns:a16="http://schemas.microsoft.com/office/drawing/2014/main" id="{E524C412-E089-44FE-BB49-154F4C41A9FD}"/>
              </a:ext>
            </a:extLst>
          </p:cNvPr>
          <p:cNvGrpSpPr/>
          <p:nvPr/>
        </p:nvGrpSpPr>
        <p:grpSpPr>
          <a:xfrm>
            <a:off x="681038" y="1412524"/>
            <a:ext cx="2579260" cy="3208032"/>
            <a:chOff x="681038" y="1509627"/>
            <a:chExt cx="2579259" cy="3208031"/>
          </a:xfrm>
        </p:grpSpPr>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l="12204" t="9560" r="16217" b="12062"/>
            <a:stretch>
              <a:fillRect/>
            </a:stretch>
          </p:blipFill>
          <p:spPr bwMode="auto">
            <a:xfrm>
              <a:off x="681038" y="1509627"/>
              <a:ext cx="2557085" cy="3208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3" name="Text Box 9"/>
            <p:cNvSpPr txBox="1">
              <a:spLocks noChangeArrowheads="1"/>
            </p:cNvSpPr>
            <p:nvPr/>
          </p:nvSpPr>
          <p:spPr bwMode="auto">
            <a:xfrm>
              <a:off x="2926551" y="1509627"/>
              <a:ext cx="333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latin typeface="メイリオ" panose="020B0604030504040204" pitchFamily="50" charset="-128"/>
                  <a:ea typeface="メイリオ" panose="020B0604030504040204" pitchFamily="50" charset="-128"/>
                </a:rPr>
                <a:t>a</a:t>
              </a:r>
            </a:p>
          </p:txBody>
        </p:sp>
      </p:grpSp>
      <p:grpSp>
        <p:nvGrpSpPr>
          <p:cNvPr id="10" name="グループ化 9">
            <a:extLst>
              <a:ext uri="{FF2B5EF4-FFF2-40B4-BE49-F238E27FC236}">
                <a16:creationId xmlns:a16="http://schemas.microsoft.com/office/drawing/2014/main" id="{22136A9C-DA36-4B5F-946D-E8B70DE39B5B}"/>
              </a:ext>
            </a:extLst>
          </p:cNvPr>
          <p:cNvGrpSpPr/>
          <p:nvPr/>
        </p:nvGrpSpPr>
        <p:grpSpPr>
          <a:xfrm>
            <a:off x="3627632" y="1412524"/>
            <a:ext cx="2415575" cy="3208032"/>
            <a:chOff x="3313123" y="1509626"/>
            <a:chExt cx="2415575" cy="3208032"/>
          </a:xfrm>
        </p:grpSpPr>
        <p:pic>
          <p:nvPicPr>
            <p:cNvPr id="159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870" t="4272" r="14845" b="16090"/>
            <a:stretch/>
          </p:blipFill>
          <p:spPr bwMode="auto">
            <a:xfrm>
              <a:off x="3313123" y="1509626"/>
              <a:ext cx="2415575" cy="32080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4" name="Text Box 10"/>
            <p:cNvSpPr txBox="1">
              <a:spLocks noChangeArrowheads="1"/>
            </p:cNvSpPr>
            <p:nvPr/>
          </p:nvSpPr>
          <p:spPr bwMode="auto">
            <a:xfrm>
              <a:off x="5428697" y="1526686"/>
              <a:ext cx="300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latin typeface="メイリオ" panose="020B0604030504040204" pitchFamily="50" charset="-128"/>
                  <a:ea typeface="メイリオ" panose="020B0604030504040204" pitchFamily="50" charset="-128"/>
                </a:rPr>
                <a:t>b</a:t>
              </a:r>
            </a:p>
          </p:txBody>
        </p:sp>
      </p:grpSp>
      <p:grpSp>
        <p:nvGrpSpPr>
          <p:cNvPr id="9" name="グループ化 8">
            <a:extLst>
              <a:ext uri="{FF2B5EF4-FFF2-40B4-BE49-F238E27FC236}">
                <a16:creationId xmlns:a16="http://schemas.microsoft.com/office/drawing/2014/main" id="{69660D6F-3F6A-4F45-84EE-2ED734C0C47A}"/>
              </a:ext>
            </a:extLst>
          </p:cNvPr>
          <p:cNvGrpSpPr/>
          <p:nvPr/>
        </p:nvGrpSpPr>
        <p:grpSpPr>
          <a:xfrm>
            <a:off x="6432712" y="1412524"/>
            <a:ext cx="2823123" cy="3208032"/>
            <a:chOff x="5880113" y="1509626"/>
            <a:chExt cx="2823124" cy="3208032"/>
          </a:xfrm>
        </p:grpSpPr>
        <p:pic>
          <p:nvPicPr>
            <p:cNvPr id="1597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883" t="5593" r="22874" b="1877"/>
            <a:stretch/>
          </p:blipFill>
          <p:spPr bwMode="auto">
            <a:xfrm>
              <a:off x="5880113" y="1509626"/>
              <a:ext cx="2823124" cy="32080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5" name="Text Box 11"/>
            <p:cNvSpPr txBox="1">
              <a:spLocks noChangeArrowheads="1"/>
            </p:cNvSpPr>
            <p:nvPr/>
          </p:nvSpPr>
          <p:spPr bwMode="auto">
            <a:xfrm>
              <a:off x="8363683" y="1509626"/>
              <a:ext cx="314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en-US" altLang="ja-JP" sz="2000" dirty="0">
                  <a:latin typeface="メイリオ" panose="020B0604030504040204" pitchFamily="50" charset="-128"/>
                  <a:ea typeface="メイリオ" panose="020B0604030504040204" pitchFamily="50" charset="-128"/>
                </a:rPr>
                <a:t>c</a:t>
              </a:r>
            </a:p>
          </p:txBody>
        </p:sp>
      </p:grpSp>
      <p:sp>
        <p:nvSpPr>
          <p:cNvPr id="3" name="タイトル 2">
            <a:extLst>
              <a:ext uri="{FF2B5EF4-FFF2-40B4-BE49-F238E27FC236}">
                <a16:creationId xmlns:a16="http://schemas.microsoft.com/office/drawing/2014/main" id="{681B75EC-8EA8-402A-8EFA-712FDFF0CB75}"/>
              </a:ext>
            </a:extLst>
          </p:cNvPr>
          <p:cNvSpPr>
            <a:spLocks noGrp="1"/>
          </p:cNvSpPr>
          <p:nvPr>
            <p:ph type="title"/>
          </p:nvPr>
        </p:nvSpPr>
        <p:spPr/>
        <p:txBody>
          <a:bodyPr>
            <a:normAutofit fontScale="90000"/>
          </a:bodyPr>
          <a:lstStyle/>
          <a:p>
            <a:r>
              <a:rPr lang="ja-JP" altLang="en-US" sz="2799" dirty="0"/>
              <a:t>「上体を起こすとゼロゼロしてくる」</a:t>
            </a:r>
            <a:br>
              <a:rPr lang="en-US" altLang="ja-JP" sz="2799" dirty="0"/>
            </a:br>
            <a:r>
              <a:rPr lang="ja-JP" altLang="en-US" sz="2799" dirty="0"/>
              <a:t>　ケースの嚥下造影所見</a:t>
            </a:r>
          </a:p>
        </p:txBody>
      </p:sp>
      <p:sp>
        <p:nvSpPr>
          <p:cNvPr id="4" name="テキスト プレースホルダー 3">
            <a:extLst>
              <a:ext uri="{FF2B5EF4-FFF2-40B4-BE49-F238E27FC236}">
                <a16:creationId xmlns:a16="http://schemas.microsoft.com/office/drawing/2014/main" id="{EE4A012E-4112-4D66-8674-290D85CFD1B9}"/>
              </a:ext>
            </a:extLst>
          </p:cNvPr>
          <p:cNvSpPr>
            <a:spLocks noGrp="1"/>
          </p:cNvSpPr>
          <p:nvPr>
            <p:ph type="body" sz="quarter" idx="10"/>
          </p:nvPr>
        </p:nvSpPr>
        <p:spPr/>
        <p:txBody>
          <a:bodyPr/>
          <a:lstStyle/>
          <a:p>
            <a:endParaRPr kumimoji="1" lang="ja-JP" altLang="en-US" dirty="0"/>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20878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呼吸悪化時の対処</a:t>
            </a:r>
          </a:p>
        </p:txBody>
      </p:sp>
      <p:sp>
        <p:nvSpPr>
          <p:cNvPr id="7" name="Text Box 2">
            <a:extLst>
              <a:ext uri="{FF2B5EF4-FFF2-40B4-BE49-F238E27FC236}">
                <a16:creationId xmlns:a16="http://schemas.microsoft.com/office/drawing/2014/main" id="{2F79F2BA-DE27-4900-80F3-3E09EB0718AD}"/>
              </a:ext>
            </a:extLst>
          </p:cNvPr>
          <p:cNvSpPr txBox="1">
            <a:spLocks noChangeArrowheads="1"/>
          </p:cNvSpPr>
          <p:nvPr/>
        </p:nvSpPr>
        <p:spPr bwMode="auto">
          <a:xfrm>
            <a:off x="721602" y="1592262"/>
            <a:ext cx="3369815" cy="3918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呼吸が苦しそう</a:t>
            </a:r>
          </a:p>
        </p:txBody>
      </p:sp>
      <p:sp>
        <p:nvSpPr>
          <p:cNvPr id="8" name="Text Box 3">
            <a:extLst>
              <a:ext uri="{FF2B5EF4-FFF2-40B4-BE49-F238E27FC236}">
                <a16:creationId xmlns:a16="http://schemas.microsoft.com/office/drawing/2014/main" id="{B4085739-49D2-4F53-A43F-F2F6E4C915D0}"/>
              </a:ext>
            </a:extLst>
          </p:cNvPr>
          <p:cNvSpPr txBox="1">
            <a:spLocks noChangeArrowheads="1"/>
          </p:cNvSpPr>
          <p:nvPr/>
        </p:nvSpPr>
        <p:spPr bwMode="auto">
          <a:xfrm>
            <a:off x="710439" y="5600535"/>
            <a:ext cx="3567604" cy="40617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FF0000"/>
                </a:solidFill>
                <a:latin typeface="メイリオ" panose="020B0604030504040204" pitchFamily="50" charset="-128"/>
                <a:ea typeface="メイリオ" panose="020B0604030504040204" pitchFamily="50" charset="-128"/>
              </a:rPr>
              <a:t>顔色が悪い　酸素飽和度低下</a:t>
            </a:r>
          </a:p>
        </p:txBody>
      </p:sp>
      <p:sp>
        <p:nvSpPr>
          <p:cNvPr id="9" name="Text Box 4">
            <a:extLst>
              <a:ext uri="{FF2B5EF4-FFF2-40B4-BE49-F238E27FC236}">
                <a16:creationId xmlns:a16="http://schemas.microsoft.com/office/drawing/2014/main" id="{22413825-CD40-494C-8DF9-27CA283351D6}"/>
              </a:ext>
            </a:extLst>
          </p:cNvPr>
          <p:cNvSpPr txBox="1">
            <a:spLocks noChangeArrowheads="1"/>
          </p:cNvSpPr>
          <p:nvPr/>
        </p:nvSpPr>
        <p:spPr bwMode="auto">
          <a:xfrm>
            <a:off x="711291" y="2771386"/>
            <a:ext cx="1126966" cy="846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喘鳴が</a:t>
            </a:r>
          </a:p>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強い</a:t>
            </a:r>
          </a:p>
        </p:txBody>
      </p:sp>
      <p:sp>
        <p:nvSpPr>
          <p:cNvPr id="10" name="Text Box 5">
            <a:extLst>
              <a:ext uri="{FF2B5EF4-FFF2-40B4-BE49-F238E27FC236}">
                <a16:creationId xmlns:a16="http://schemas.microsoft.com/office/drawing/2014/main" id="{B5841CE8-DB95-478E-90C1-4264A61844B4}"/>
              </a:ext>
            </a:extLst>
          </p:cNvPr>
          <p:cNvSpPr txBox="1">
            <a:spLocks noChangeArrowheads="1"/>
          </p:cNvSpPr>
          <p:nvPr/>
        </p:nvSpPr>
        <p:spPr bwMode="auto">
          <a:xfrm>
            <a:off x="2002847" y="2771386"/>
            <a:ext cx="2684228" cy="846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ガーガー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ゴーゴー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グーグー</a:t>
            </a:r>
          </a:p>
        </p:txBody>
      </p:sp>
      <p:sp>
        <p:nvSpPr>
          <p:cNvPr id="11" name="Text Box 6">
            <a:extLst>
              <a:ext uri="{FF2B5EF4-FFF2-40B4-BE49-F238E27FC236}">
                <a16:creationId xmlns:a16="http://schemas.microsoft.com/office/drawing/2014/main" id="{2A261B1F-B5DB-41BF-B83F-341DE89D50C8}"/>
              </a:ext>
            </a:extLst>
          </p:cNvPr>
          <p:cNvSpPr txBox="1">
            <a:spLocks noChangeArrowheads="1"/>
          </p:cNvSpPr>
          <p:nvPr/>
        </p:nvSpPr>
        <p:spPr bwMode="auto">
          <a:xfrm>
            <a:off x="1980575" y="4346167"/>
            <a:ext cx="2717675" cy="6527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ゼロゼロ</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ゼコゼコ</a:t>
            </a:r>
          </a:p>
        </p:txBody>
      </p:sp>
      <p:sp>
        <p:nvSpPr>
          <p:cNvPr id="12" name="Text Box 7">
            <a:extLst>
              <a:ext uri="{FF2B5EF4-FFF2-40B4-BE49-F238E27FC236}">
                <a16:creationId xmlns:a16="http://schemas.microsoft.com/office/drawing/2014/main" id="{DFCF9EC3-223C-4F8C-9EB9-6ABE0875D54F}"/>
              </a:ext>
            </a:extLst>
          </p:cNvPr>
          <p:cNvSpPr txBox="1">
            <a:spLocks noChangeArrowheads="1"/>
          </p:cNvSpPr>
          <p:nvPr/>
        </p:nvSpPr>
        <p:spPr bwMode="auto">
          <a:xfrm>
            <a:off x="1980574" y="3671895"/>
            <a:ext cx="2717675" cy="616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200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ヒューヒュー</a:t>
            </a: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ゼーゼー</a:t>
            </a:r>
          </a:p>
        </p:txBody>
      </p:sp>
      <p:sp>
        <p:nvSpPr>
          <p:cNvPr id="13" name="Text Box 8">
            <a:extLst>
              <a:ext uri="{FF2B5EF4-FFF2-40B4-BE49-F238E27FC236}">
                <a16:creationId xmlns:a16="http://schemas.microsoft.com/office/drawing/2014/main" id="{D5CE1827-F3DE-4A50-BB44-6F84B70500D4}"/>
              </a:ext>
            </a:extLst>
          </p:cNvPr>
          <p:cNvSpPr txBox="1">
            <a:spLocks noChangeArrowheads="1"/>
          </p:cNvSpPr>
          <p:nvPr/>
        </p:nvSpPr>
        <p:spPr bwMode="auto">
          <a:xfrm>
            <a:off x="721600" y="5099691"/>
            <a:ext cx="3567604"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呼吸が浅い</a:t>
            </a:r>
          </a:p>
        </p:txBody>
      </p:sp>
      <p:sp>
        <p:nvSpPr>
          <p:cNvPr id="14" name="Text Box 9">
            <a:extLst>
              <a:ext uri="{FF2B5EF4-FFF2-40B4-BE49-F238E27FC236}">
                <a16:creationId xmlns:a16="http://schemas.microsoft.com/office/drawing/2014/main" id="{840EC9F0-A3D5-4F3C-AF36-24628B1D78C6}"/>
              </a:ext>
            </a:extLst>
          </p:cNvPr>
          <p:cNvSpPr txBox="1">
            <a:spLocks noChangeArrowheads="1"/>
          </p:cNvSpPr>
          <p:nvPr/>
        </p:nvSpPr>
        <p:spPr bwMode="auto">
          <a:xfrm>
            <a:off x="698156" y="6088855"/>
            <a:ext cx="3578425"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呼吸をしていない？</a:t>
            </a:r>
          </a:p>
        </p:txBody>
      </p:sp>
      <p:sp>
        <p:nvSpPr>
          <p:cNvPr id="16" name="Text Box 10">
            <a:extLst>
              <a:ext uri="{FF2B5EF4-FFF2-40B4-BE49-F238E27FC236}">
                <a16:creationId xmlns:a16="http://schemas.microsoft.com/office/drawing/2014/main" id="{DC4022F5-8AB9-47A4-A3B0-7516B0260B4F}"/>
              </a:ext>
            </a:extLst>
          </p:cNvPr>
          <p:cNvSpPr txBox="1">
            <a:spLocks noChangeArrowheads="1"/>
          </p:cNvSpPr>
          <p:nvPr/>
        </p:nvSpPr>
        <p:spPr bwMode="auto">
          <a:xfrm>
            <a:off x="711294" y="2014306"/>
            <a:ext cx="3369815" cy="625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一生懸命呼吸をしている</a:t>
            </a:r>
          </a:p>
          <a:p>
            <a:pPr algn="ctr" eaLnBrk="1" hangingPunct="1">
              <a:lnSpc>
                <a:spcPct val="75000"/>
              </a:lnSpc>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　　　　</a:t>
            </a:r>
            <a:r>
              <a:rPr lang="ja-JP" altLang="en-US" sz="1600">
                <a:solidFill>
                  <a:srgbClr val="000000"/>
                </a:solidFill>
                <a:latin typeface="メイリオ" panose="020B0604030504040204" pitchFamily="50" charset="-128"/>
                <a:ea typeface="メイリオ" panose="020B0604030504040204" pitchFamily="50" charset="-128"/>
              </a:rPr>
              <a:t>（努力呼吸が強い）</a:t>
            </a:r>
          </a:p>
        </p:txBody>
      </p:sp>
      <p:sp>
        <p:nvSpPr>
          <p:cNvPr id="17" name="Text Box 11">
            <a:extLst>
              <a:ext uri="{FF2B5EF4-FFF2-40B4-BE49-F238E27FC236}">
                <a16:creationId xmlns:a16="http://schemas.microsoft.com/office/drawing/2014/main" id="{AC62E0B6-94E0-4933-A7C0-AE87AB767255}"/>
              </a:ext>
            </a:extLst>
          </p:cNvPr>
          <p:cNvSpPr txBox="1">
            <a:spLocks noChangeArrowheads="1"/>
          </p:cNvSpPr>
          <p:nvPr/>
        </p:nvSpPr>
        <p:spPr bwMode="auto">
          <a:xfrm>
            <a:off x="4875061" y="5850952"/>
            <a:ext cx="2148442" cy="639649"/>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3366"/>
                </a:solidFill>
                <a:latin typeface="メイリオ" panose="020B0604030504040204" pitchFamily="50" charset="-128"/>
                <a:ea typeface="メイリオ" panose="020B0604030504040204" pitchFamily="50" charset="-128"/>
              </a:rPr>
              <a:t>気管カニューレ</a:t>
            </a:r>
            <a:r>
              <a:rPr lang="ja-JP" altLang="en-US" sz="1800" dirty="0">
                <a:solidFill>
                  <a:srgbClr val="000000"/>
                </a:solidFill>
                <a:latin typeface="メイリオ" panose="020B0604030504040204" pitchFamily="50" charset="-128"/>
                <a:ea typeface="メイリオ" panose="020B0604030504040204" pitchFamily="50" charset="-128"/>
              </a:rPr>
              <a:t>の</a:t>
            </a:r>
          </a:p>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異常がないか</a:t>
            </a:r>
          </a:p>
        </p:txBody>
      </p:sp>
      <p:sp>
        <p:nvSpPr>
          <p:cNvPr id="18" name="Text Box 12">
            <a:extLst>
              <a:ext uri="{FF2B5EF4-FFF2-40B4-BE49-F238E27FC236}">
                <a16:creationId xmlns:a16="http://schemas.microsoft.com/office/drawing/2014/main" id="{38E5BE7D-66C7-42CA-957B-529738448767}"/>
              </a:ext>
            </a:extLst>
          </p:cNvPr>
          <p:cNvSpPr txBox="1">
            <a:spLocks noChangeArrowheads="1"/>
          </p:cNvSpPr>
          <p:nvPr/>
        </p:nvSpPr>
        <p:spPr bwMode="auto">
          <a:xfrm>
            <a:off x="6147348" y="1901130"/>
            <a:ext cx="3004039" cy="75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90000"/>
              </a:lnSpc>
              <a:spcBef>
                <a:spcPct val="0"/>
              </a:spcBef>
              <a:buFontTx/>
              <a:buNone/>
            </a:pPr>
            <a:r>
              <a:rPr lang="ja-JP" altLang="en-US" sz="1800" dirty="0">
                <a:solidFill>
                  <a:srgbClr val="000090"/>
                </a:solidFill>
                <a:latin typeface="メイリオ" panose="020B0604030504040204" pitchFamily="50" charset="-128"/>
                <a:ea typeface="メイリオ" panose="020B0604030504040204" pitchFamily="50" charset="-128"/>
              </a:rPr>
              <a:t>　下顎を前に出し上気道</a:t>
            </a:r>
            <a:br>
              <a:rPr lang="en-US" altLang="ja-JP" sz="1800" dirty="0">
                <a:solidFill>
                  <a:srgbClr val="000090"/>
                </a:solidFill>
                <a:latin typeface="メイリオ" panose="020B0604030504040204" pitchFamily="50" charset="-128"/>
                <a:ea typeface="メイリオ" panose="020B0604030504040204" pitchFamily="50" charset="-128"/>
              </a:rPr>
            </a:br>
            <a:r>
              <a:rPr lang="ja-JP" altLang="en-US" sz="1800" dirty="0">
                <a:solidFill>
                  <a:srgbClr val="000090"/>
                </a:solidFill>
                <a:latin typeface="メイリオ" panose="020B0604030504040204" pitchFamily="50" charset="-128"/>
                <a:ea typeface="メイリオ" panose="020B0604030504040204" pitchFamily="50" charset="-128"/>
              </a:rPr>
              <a:t>（咽頭、喉頭）を拡げる</a:t>
            </a:r>
          </a:p>
        </p:txBody>
      </p:sp>
      <p:sp>
        <p:nvSpPr>
          <p:cNvPr id="19" name="Text Box 13">
            <a:extLst>
              <a:ext uri="{FF2B5EF4-FFF2-40B4-BE49-F238E27FC236}">
                <a16:creationId xmlns:a16="http://schemas.microsoft.com/office/drawing/2014/main" id="{CBECE14A-1DE6-45EF-8A36-920F05D95B3E}"/>
              </a:ext>
            </a:extLst>
          </p:cNvPr>
          <p:cNvSpPr txBox="1">
            <a:spLocks noChangeArrowheads="1"/>
          </p:cNvSpPr>
          <p:nvPr/>
        </p:nvSpPr>
        <p:spPr bwMode="auto">
          <a:xfrm>
            <a:off x="6987972" y="2760326"/>
            <a:ext cx="1723549" cy="31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90"/>
                </a:solidFill>
                <a:latin typeface="メイリオ" panose="020B0604030504040204" pitchFamily="50" charset="-128"/>
                <a:ea typeface="メイリオ" panose="020B0604030504040204" pitchFamily="50" charset="-128"/>
              </a:rPr>
              <a:t>側臥位にする</a:t>
            </a:r>
          </a:p>
        </p:txBody>
      </p:sp>
      <p:sp>
        <p:nvSpPr>
          <p:cNvPr id="20" name="Text Box 14">
            <a:extLst>
              <a:ext uri="{FF2B5EF4-FFF2-40B4-BE49-F238E27FC236}">
                <a16:creationId xmlns:a16="http://schemas.microsoft.com/office/drawing/2014/main" id="{5B36F6EC-22BD-49DB-B2DD-0EB38F9380F2}"/>
              </a:ext>
            </a:extLst>
          </p:cNvPr>
          <p:cNvSpPr txBox="1">
            <a:spLocks noChangeArrowheads="1"/>
          </p:cNvSpPr>
          <p:nvPr/>
        </p:nvSpPr>
        <p:spPr bwMode="auto">
          <a:xfrm>
            <a:off x="7069263" y="4655749"/>
            <a:ext cx="697628" cy="35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吸引</a:t>
            </a:r>
          </a:p>
        </p:txBody>
      </p:sp>
      <p:sp>
        <p:nvSpPr>
          <p:cNvPr id="21" name="Text Box 15">
            <a:extLst>
              <a:ext uri="{FF2B5EF4-FFF2-40B4-BE49-F238E27FC236}">
                <a16:creationId xmlns:a16="http://schemas.microsoft.com/office/drawing/2014/main" id="{3179FF07-BFC7-4B8E-BD7D-ED987EFC7855}"/>
              </a:ext>
            </a:extLst>
          </p:cNvPr>
          <p:cNvSpPr txBox="1">
            <a:spLocks noChangeArrowheads="1"/>
          </p:cNvSpPr>
          <p:nvPr/>
        </p:nvSpPr>
        <p:spPr bwMode="auto">
          <a:xfrm>
            <a:off x="7970116" y="4449591"/>
            <a:ext cx="1210587" cy="35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呼吸介助</a:t>
            </a:r>
          </a:p>
        </p:txBody>
      </p:sp>
      <p:sp>
        <p:nvSpPr>
          <p:cNvPr id="22" name="Text Box 16">
            <a:extLst>
              <a:ext uri="{FF2B5EF4-FFF2-40B4-BE49-F238E27FC236}">
                <a16:creationId xmlns:a16="http://schemas.microsoft.com/office/drawing/2014/main" id="{C957794D-D6F8-4D72-8286-29D903167124}"/>
              </a:ext>
            </a:extLst>
          </p:cNvPr>
          <p:cNvSpPr txBox="1">
            <a:spLocks noChangeArrowheads="1"/>
          </p:cNvSpPr>
          <p:nvPr/>
        </p:nvSpPr>
        <p:spPr bwMode="auto">
          <a:xfrm>
            <a:off x="7165280" y="5852164"/>
            <a:ext cx="2148442" cy="626409"/>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3366"/>
                </a:solidFill>
                <a:latin typeface="メイリオ" panose="020B0604030504040204" pitchFamily="50" charset="-128"/>
                <a:ea typeface="メイリオ" panose="020B0604030504040204" pitchFamily="50" charset="-128"/>
              </a:rPr>
              <a:t>経鼻エアウェイ</a:t>
            </a:r>
            <a:r>
              <a:rPr lang="ja-JP" altLang="en-US" sz="1800" dirty="0">
                <a:solidFill>
                  <a:srgbClr val="000000"/>
                </a:solidFill>
                <a:latin typeface="メイリオ" panose="020B0604030504040204" pitchFamily="50" charset="-128"/>
                <a:ea typeface="メイリオ" panose="020B0604030504040204" pitchFamily="50" charset="-128"/>
              </a:rPr>
              <a:t>が</a:t>
            </a:r>
          </a:p>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詰まってないか</a:t>
            </a:r>
          </a:p>
        </p:txBody>
      </p:sp>
      <p:sp>
        <p:nvSpPr>
          <p:cNvPr id="25" name="Text Box 17">
            <a:extLst>
              <a:ext uri="{FF2B5EF4-FFF2-40B4-BE49-F238E27FC236}">
                <a16:creationId xmlns:a16="http://schemas.microsoft.com/office/drawing/2014/main" id="{A39675BE-947C-40A4-AEFB-95FC40F8A88D}"/>
              </a:ext>
            </a:extLst>
          </p:cNvPr>
          <p:cNvSpPr txBox="1">
            <a:spLocks noChangeArrowheads="1"/>
          </p:cNvSpPr>
          <p:nvPr/>
        </p:nvSpPr>
        <p:spPr bwMode="auto">
          <a:xfrm>
            <a:off x="3483853" y="2919892"/>
            <a:ext cx="1107996" cy="54938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上気道</a:t>
            </a:r>
          </a:p>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狭窄</a:t>
            </a:r>
          </a:p>
        </p:txBody>
      </p:sp>
      <p:sp>
        <p:nvSpPr>
          <p:cNvPr id="27" name="Text Box 20">
            <a:extLst>
              <a:ext uri="{FF2B5EF4-FFF2-40B4-BE49-F238E27FC236}">
                <a16:creationId xmlns:a16="http://schemas.microsoft.com/office/drawing/2014/main" id="{FF6764EA-7B71-4772-A6CD-A7F1FC17ECA0}"/>
              </a:ext>
            </a:extLst>
          </p:cNvPr>
          <p:cNvSpPr txBox="1">
            <a:spLocks noChangeArrowheads="1"/>
          </p:cNvSpPr>
          <p:nvPr/>
        </p:nvSpPr>
        <p:spPr bwMode="auto">
          <a:xfrm>
            <a:off x="6721249" y="3704617"/>
            <a:ext cx="2301666" cy="6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リラックス・精神的</a:t>
            </a:r>
          </a:p>
          <a:p>
            <a:pPr algn="ct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　安静・鎮静</a:t>
            </a:r>
          </a:p>
        </p:txBody>
      </p:sp>
      <p:sp>
        <p:nvSpPr>
          <p:cNvPr id="28" name="Text Box 21">
            <a:extLst>
              <a:ext uri="{FF2B5EF4-FFF2-40B4-BE49-F238E27FC236}">
                <a16:creationId xmlns:a16="http://schemas.microsoft.com/office/drawing/2014/main" id="{7B26F78F-33DA-434A-A0D2-FF28A74A4606}"/>
              </a:ext>
            </a:extLst>
          </p:cNvPr>
          <p:cNvSpPr txBox="1">
            <a:spLocks noChangeArrowheads="1"/>
          </p:cNvSpPr>
          <p:nvPr/>
        </p:nvSpPr>
        <p:spPr bwMode="auto">
          <a:xfrm>
            <a:off x="7083244" y="5174835"/>
            <a:ext cx="697628" cy="35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酸素</a:t>
            </a:r>
          </a:p>
        </p:txBody>
      </p:sp>
      <p:sp>
        <p:nvSpPr>
          <p:cNvPr id="29" name="Text Box 22">
            <a:extLst>
              <a:ext uri="{FF2B5EF4-FFF2-40B4-BE49-F238E27FC236}">
                <a16:creationId xmlns:a16="http://schemas.microsoft.com/office/drawing/2014/main" id="{95556829-DBC1-4B98-B5E8-F1AAB6C62167}"/>
              </a:ext>
            </a:extLst>
          </p:cNvPr>
          <p:cNvSpPr txBox="1">
            <a:spLocks noChangeArrowheads="1"/>
          </p:cNvSpPr>
          <p:nvPr/>
        </p:nvSpPr>
        <p:spPr bwMode="auto">
          <a:xfrm>
            <a:off x="3470407" y="4402029"/>
            <a:ext cx="1121442" cy="541073"/>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痰などの</a:t>
            </a:r>
            <a:br>
              <a:rPr lang="en-US" altLang="ja-JP" sz="1800" dirty="0">
                <a:solidFill>
                  <a:srgbClr val="000000"/>
                </a:solidFill>
                <a:latin typeface="メイリオ" panose="020B0604030504040204" pitchFamily="50" charset="-128"/>
                <a:ea typeface="メイリオ" panose="020B0604030504040204" pitchFamily="50" charset="-128"/>
              </a:rPr>
            </a:br>
            <a:r>
              <a:rPr lang="ja-JP" altLang="en-US" sz="1800" dirty="0">
                <a:solidFill>
                  <a:srgbClr val="000000"/>
                </a:solidFill>
                <a:latin typeface="メイリオ" panose="020B0604030504040204" pitchFamily="50" charset="-128"/>
                <a:ea typeface="メイリオ" panose="020B0604030504040204" pitchFamily="50" charset="-128"/>
              </a:rPr>
              <a:t>貯留</a:t>
            </a:r>
          </a:p>
        </p:txBody>
      </p:sp>
      <p:sp>
        <p:nvSpPr>
          <p:cNvPr id="34" name="Text Box 28">
            <a:extLst>
              <a:ext uri="{FF2B5EF4-FFF2-40B4-BE49-F238E27FC236}">
                <a16:creationId xmlns:a16="http://schemas.microsoft.com/office/drawing/2014/main" id="{C2EAD738-9A2B-4E3B-93D2-A074FBB224C2}"/>
              </a:ext>
            </a:extLst>
          </p:cNvPr>
          <p:cNvSpPr txBox="1">
            <a:spLocks noChangeArrowheads="1"/>
          </p:cNvSpPr>
          <p:nvPr/>
        </p:nvSpPr>
        <p:spPr bwMode="auto">
          <a:xfrm>
            <a:off x="6816465" y="3159630"/>
            <a:ext cx="697628" cy="3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吸入</a:t>
            </a:r>
          </a:p>
        </p:txBody>
      </p:sp>
      <p:sp>
        <p:nvSpPr>
          <p:cNvPr id="35" name="Oval 29">
            <a:extLst>
              <a:ext uri="{FF2B5EF4-FFF2-40B4-BE49-F238E27FC236}">
                <a16:creationId xmlns:a16="http://schemas.microsoft.com/office/drawing/2014/main" id="{6651E664-329F-43B5-BCF0-513C94C75F9F}"/>
              </a:ext>
            </a:extLst>
          </p:cNvPr>
          <p:cNvSpPr>
            <a:spLocks noChangeArrowheads="1"/>
          </p:cNvSpPr>
          <p:nvPr/>
        </p:nvSpPr>
        <p:spPr bwMode="auto">
          <a:xfrm>
            <a:off x="6015918" y="1882321"/>
            <a:ext cx="3299244" cy="74686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ja-JP" sz="1400">
              <a:solidFill>
                <a:srgbClr val="FF0000"/>
              </a:solidFill>
              <a:latin typeface="メイリオ" panose="020B0604030504040204" pitchFamily="50" charset="-128"/>
              <a:ea typeface="メイリオ" panose="020B0604030504040204" pitchFamily="50" charset="-128"/>
            </a:endParaRPr>
          </a:p>
        </p:txBody>
      </p:sp>
      <p:sp>
        <p:nvSpPr>
          <p:cNvPr id="36" name="Oval 30">
            <a:extLst>
              <a:ext uri="{FF2B5EF4-FFF2-40B4-BE49-F238E27FC236}">
                <a16:creationId xmlns:a16="http://schemas.microsoft.com/office/drawing/2014/main" id="{029774E7-C13C-4960-9426-0997C82F0A0F}"/>
              </a:ext>
            </a:extLst>
          </p:cNvPr>
          <p:cNvSpPr>
            <a:spLocks noChangeArrowheads="1"/>
          </p:cNvSpPr>
          <p:nvPr/>
        </p:nvSpPr>
        <p:spPr bwMode="auto">
          <a:xfrm>
            <a:off x="6801662" y="2751519"/>
            <a:ext cx="2026571" cy="3373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ja-JP" sz="1400">
              <a:solidFill>
                <a:srgbClr val="FF0000"/>
              </a:solidFill>
              <a:latin typeface="メイリオ" panose="020B0604030504040204" pitchFamily="50" charset="-128"/>
              <a:ea typeface="メイリオ" panose="020B0604030504040204" pitchFamily="50" charset="-128"/>
            </a:endParaRPr>
          </a:p>
        </p:txBody>
      </p:sp>
      <p:sp>
        <p:nvSpPr>
          <p:cNvPr id="37" name="Oval 31">
            <a:extLst>
              <a:ext uri="{FF2B5EF4-FFF2-40B4-BE49-F238E27FC236}">
                <a16:creationId xmlns:a16="http://schemas.microsoft.com/office/drawing/2014/main" id="{93E0CE4A-A035-46D5-BBCE-B9C856247D23}"/>
              </a:ext>
            </a:extLst>
          </p:cNvPr>
          <p:cNvSpPr>
            <a:spLocks noChangeArrowheads="1"/>
          </p:cNvSpPr>
          <p:nvPr/>
        </p:nvSpPr>
        <p:spPr bwMode="auto">
          <a:xfrm>
            <a:off x="6691092" y="3171186"/>
            <a:ext cx="866850" cy="36340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38" name="Oval 32">
            <a:extLst>
              <a:ext uri="{FF2B5EF4-FFF2-40B4-BE49-F238E27FC236}">
                <a16:creationId xmlns:a16="http://schemas.microsoft.com/office/drawing/2014/main" id="{BCF30203-ABB5-42F9-B067-BB073ED6F4C4}"/>
              </a:ext>
            </a:extLst>
          </p:cNvPr>
          <p:cNvSpPr>
            <a:spLocks noChangeArrowheads="1"/>
          </p:cNvSpPr>
          <p:nvPr/>
        </p:nvSpPr>
        <p:spPr bwMode="auto">
          <a:xfrm>
            <a:off x="6557298" y="3617027"/>
            <a:ext cx="2756422" cy="70275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39" name="Oval 33">
            <a:extLst>
              <a:ext uri="{FF2B5EF4-FFF2-40B4-BE49-F238E27FC236}">
                <a16:creationId xmlns:a16="http://schemas.microsoft.com/office/drawing/2014/main" id="{79463A5C-4308-4333-8553-547E5A2BEAF5}"/>
              </a:ext>
            </a:extLst>
          </p:cNvPr>
          <p:cNvSpPr>
            <a:spLocks noChangeArrowheads="1"/>
          </p:cNvSpPr>
          <p:nvPr/>
        </p:nvSpPr>
        <p:spPr bwMode="auto">
          <a:xfrm>
            <a:off x="6963237" y="4670391"/>
            <a:ext cx="866850" cy="333124"/>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0" name="Oval 34">
            <a:extLst>
              <a:ext uri="{FF2B5EF4-FFF2-40B4-BE49-F238E27FC236}">
                <a16:creationId xmlns:a16="http://schemas.microsoft.com/office/drawing/2014/main" id="{0B0763CE-47B7-4D29-BA76-DB01550DAED1}"/>
              </a:ext>
            </a:extLst>
          </p:cNvPr>
          <p:cNvSpPr>
            <a:spLocks noChangeArrowheads="1"/>
          </p:cNvSpPr>
          <p:nvPr/>
        </p:nvSpPr>
        <p:spPr bwMode="auto">
          <a:xfrm>
            <a:off x="6963237" y="5188218"/>
            <a:ext cx="866850" cy="3331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1" name="Oval 35">
            <a:extLst>
              <a:ext uri="{FF2B5EF4-FFF2-40B4-BE49-F238E27FC236}">
                <a16:creationId xmlns:a16="http://schemas.microsoft.com/office/drawing/2014/main" id="{F2185FBA-98C2-4C15-B676-911755347680}"/>
              </a:ext>
            </a:extLst>
          </p:cNvPr>
          <p:cNvSpPr>
            <a:spLocks noChangeArrowheads="1"/>
          </p:cNvSpPr>
          <p:nvPr/>
        </p:nvSpPr>
        <p:spPr bwMode="auto">
          <a:xfrm>
            <a:off x="7837149" y="4435527"/>
            <a:ext cx="1421419" cy="3813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43" name="AutoShape 37">
            <a:extLst>
              <a:ext uri="{FF2B5EF4-FFF2-40B4-BE49-F238E27FC236}">
                <a16:creationId xmlns:a16="http://schemas.microsoft.com/office/drawing/2014/main" id="{39551DFF-EF99-4CF5-BA8C-FD18AE5DA348}"/>
              </a:ext>
            </a:extLst>
          </p:cNvPr>
          <p:cNvSpPr>
            <a:spLocks noChangeArrowheads="1"/>
          </p:cNvSpPr>
          <p:nvPr/>
        </p:nvSpPr>
        <p:spPr bwMode="auto">
          <a:xfrm>
            <a:off x="4144026" y="2092274"/>
            <a:ext cx="1839548" cy="496708"/>
          </a:xfrm>
          <a:prstGeom prst="rightArrow">
            <a:avLst>
              <a:gd name="adj1" fmla="val 57519"/>
              <a:gd name="adj2" fmla="val 6176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grpSp>
        <p:nvGrpSpPr>
          <p:cNvPr id="81" name="グループ化 80">
            <a:extLst>
              <a:ext uri="{FF2B5EF4-FFF2-40B4-BE49-F238E27FC236}">
                <a16:creationId xmlns:a16="http://schemas.microsoft.com/office/drawing/2014/main" id="{0FFCDE21-CE0D-4153-A744-0670844F18BE}"/>
              </a:ext>
            </a:extLst>
          </p:cNvPr>
          <p:cNvGrpSpPr/>
          <p:nvPr/>
        </p:nvGrpSpPr>
        <p:grpSpPr>
          <a:xfrm>
            <a:off x="7850832" y="5384802"/>
            <a:ext cx="1407737" cy="381310"/>
            <a:chOff x="7850830" y="5229407"/>
            <a:chExt cx="1407737" cy="434619"/>
          </a:xfrm>
        </p:grpSpPr>
        <p:sp>
          <p:nvSpPr>
            <p:cNvPr id="44" name="Text Box 38">
              <a:extLst>
                <a:ext uri="{FF2B5EF4-FFF2-40B4-BE49-F238E27FC236}">
                  <a16:creationId xmlns:a16="http://schemas.microsoft.com/office/drawing/2014/main" id="{D69BE599-29A4-4F56-ADB6-B408CE998C08}"/>
                </a:ext>
              </a:extLst>
            </p:cNvPr>
            <p:cNvSpPr txBox="1">
              <a:spLocks noChangeArrowheads="1"/>
            </p:cNvSpPr>
            <p:nvPr/>
          </p:nvSpPr>
          <p:spPr bwMode="auto">
            <a:xfrm>
              <a:off x="7943115" y="525207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人工呼吸</a:t>
              </a:r>
            </a:p>
          </p:txBody>
        </p:sp>
        <p:sp>
          <p:nvSpPr>
            <p:cNvPr id="45" name="Oval 39">
              <a:extLst>
                <a:ext uri="{FF2B5EF4-FFF2-40B4-BE49-F238E27FC236}">
                  <a16:creationId xmlns:a16="http://schemas.microsoft.com/office/drawing/2014/main" id="{9FB3CAE3-0716-47D6-A102-F7DEE1489380}"/>
                </a:ext>
              </a:extLst>
            </p:cNvPr>
            <p:cNvSpPr>
              <a:spLocks noChangeArrowheads="1"/>
            </p:cNvSpPr>
            <p:nvPr/>
          </p:nvSpPr>
          <p:spPr bwMode="auto">
            <a:xfrm>
              <a:off x="7850830" y="5229407"/>
              <a:ext cx="1407737" cy="43461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grpSp>
      <p:sp>
        <p:nvSpPr>
          <p:cNvPr id="46" name="Line 40">
            <a:extLst>
              <a:ext uri="{FF2B5EF4-FFF2-40B4-BE49-F238E27FC236}">
                <a16:creationId xmlns:a16="http://schemas.microsoft.com/office/drawing/2014/main" id="{1CCB5DAA-E9B8-4173-87D3-B7B9C5422CB1}"/>
              </a:ext>
            </a:extLst>
          </p:cNvPr>
          <p:cNvSpPr>
            <a:spLocks noChangeShapeType="1"/>
          </p:cNvSpPr>
          <p:nvPr/>
        </p:nvSpPr>
        <p:spPr bwMode="auto">
          <a:xfrm flipV="1">
            <a:off x="4684208" y="3386663"/>
            <a:ext cx="1912056" cy="449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49" name="Line 44">
            <a:extLst>
              <a:ext uri="{FF2B5EF4-FFF2-40B4-BE49-F238E27FC236}">
                <a16:creationId xmlns:a16="http://schemas.microsoft.com/office/drawing/2014/main" id="{A8D1F578-ACF4-4DD5-97A1-6A7E21DEB7F8}"/>
              </a:ext>
            </a:extLst>
          </p:cNvPr>
          <p:cNvSpPr>
            <a:spLocks noChangeShapeType="1"/>
          </p:cNvSpPr>
          <p:nvPr/>
        </p:nvSpPr>
        <p:spPr bwMode="auto">
          <a:xfrm flipV="1">
            <a:off x="4698249" y="4462380"/>
            <a:ext cx="1060127" cy="1402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0" name="Line 45">
            <a:extLst>
              <a:ext uri="{FF2B5EF4-FFF2-40B4-BE49-F238E27FC236}">
                <a16:creationId xmlns:a16="http://schemas.microsoft.com/office/drawing/2014/main" id="{2FB1289C-AE9A-4072-9524-FC1F351D2C4A}"/>
              </a:ext>
            </a:extLst>
          </p:cNvPr>
          <p:cNvSpPr>
            <a:spLocks noChangeShapeType="1"/>
          </p:cNvSpPr>
          <p:nvPr/>
        </p:nvSpPr>
        <p:spPr bwMode="auto">
          <a:xfrm flipV="1">
            <a:off x="4289204" y="5313251"/>
            <a:ext cx="959568" cy="102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1" name="Line 46">
            <a:extLst>
              <a:ext uri="{FF2B5EF4-FFF2-40B4-BE49-F238E27FC236}">
                <a16:creationId xmlns:a16="http://schemas.microsoft.com/office/drawing/2014/main" id="{ED7B2DD9-A6BE-43A6-AC91-8378BFF25E98}"/>
              </a:ext>
            </a:extLst>
          </p:cNvPr>
          <p:cNvSpPr>
            <a:spLocks noChangeShapeType="1"/>
          </p:cNvSpPr>
          <p:nvPr/>
        </p:nvSpPr>
        <p:spPr bwMode="auto">
          <a:xfrm flipV="1">
            <a:off x="4289204" y="5360748"/>
            <a:ext cx="959568" cy="2532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3" name="AutoShape 48">
            <a:extLst>
              <a:ext uri="{FF2B5EF4-FFF2-40B4-BE49-F238E27FC236}">
                <a16:creationId xmlns:a16="http://schemas.microsoft.com/office/drawing/2014/main" id="{4D57C657-D1AA-4CF5-B52B-CEB452AC1D13}"/>
              </a:ext>
            </a:extLst>
          </p:cNvPr>
          <p:cNvSpPr>
            <a:spLocks noChangeArrowheads="1"/>
          </p:cNvSpPr>
          <p:nvPr/>
        </p:nvSpPr>
        <p:spPr bwMode="auto">
          <a:xfrm>
            <a:off x="5248771" y="5255336"/>
            <a:ext cx="1630524" cy="192518"/>
          </a:xfrm>
          <a:prstGeom prst="rightArrow">
            <a:avLst>
              <a:gd name="adj1" fmla="val 50000"/>
              <a:gd name="adj2" fmla="val 14172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5" name="Text Box 50">
            <a:extLst>
              <a:ext uri="{FF2B5EF4-FFF2-40B4-BE49-F238E27FC236}">
                <a16:creationId xmlns:a16="http://schemas.microsoft.com/office/drawing/2014/main" id="{4DF16F1A-0E70-47D0-8CF9-BA6F1D3837AA}"/>
              </a:ext>
            </a:extLst>
          </p:cNvPr>
          <p:cNvSpPr txBox="1">
            <a:spLocks noChangeArrowheads="1"/>
          </p:cNvSpPr>
          <p:nvPr/>
        </p:nvSpPr>
        <p:spPr bwMode="auto">
          <a:xfrm>
            <a:off x="7995538" y="4941483"/>
            <a:ext cx="1210587" cy="35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バギング</a:t>
            </a:r>
          </a:p>
        </p:txBody>
      </p:sp>
      <p:sp>
        <p:nvSpPr>
          <p:cNvPr id="56" name="Oval 51">
            <a:extLst>
              <a:ext uri="{FF2B5EF4-FFF2-40B4-BE49-F238E27FC236}">
                <a16:creationId xmlns:a16="http://schemas.microsoft.com/office/drawing/2014/main" id="{ED21E98C-A394-4AAE-BE51-5BE92ED402FB}"/>
              </a:ext>
            </a:extLst>
          </p:cNvPr>
          <p:cNvSpPr>
            <a:spLocks noChangeArrowheads="1"/>
          </p:cNvSpPr>
          <p:nvPr/>
        </p:nvSpPr>
        <p:spPr bwMode="auto">
          <a:xfrm>
            <a:off x="7850830" y="4911208"/>
            <a:ext cx="1407735" cy="38131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7" name="Text Box 18">
            <a:extLst>
              <a:ext uri="{FF2B5EF4-FFF2-40B4-BE49-F238E27FC236}">
                <a16:creationId xmlns:a16="http://schemas.microsoft.com/office/drawing/2014/main" id="{D744FA76-2B93-4276-9FB4-30608D838355}"/>
              </a:ext>
            </a:extLst>
          </p:cNvPr>
          <p:cNvSpPr txBox="1">
            <a:spLocks noChangeArrowheads="1"/>
          </p:cNvSpPr>
          <p:nvPr/>
        </p:nvSpPr>
        <p:spPr bwMode="auto">
          <a:xfrm>
            <a:off x="3483853" y="3738844"/>
            <a:ext cx="1107996" cy="49260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喘息</a:t>
            </a:r>
          </a:p>
          <a:p>
            <a:pPr algn="ctr" eaLnBrk="1" hangingPunct="1">
              <a:lnSpc>
                <a:spcPct val="80000"/>
              </a:lnSpc>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気管軟化</a:t>
            </a:r>
          </a:p>
        </p:txBody>
      </p:sp>
      <p:sp>
        <p:nvSpPr>
          <p:cNvPr id="59" name="Line 41">
            <a:extLst>
              <a:ext uri="{FF2B5EF4-FFF2-40B4-BE49-F238E27FC236}">
                <a16:creationId xmlns:a16="http://schemas.microsoft.com/office/drawing/2014/main" id="{96EE438E-0CB2-42A6-BFCB-9EBF4F2D9712}"/>
              </a:ext>
            </a:extLst>
          </p:cNvPr>
          <p:cNvSpPr>
            <a:spLocks noChangeShapeType="1"/>
          </p:cNvSpPr>
          <p:nvPr/>
        </p:nvSpPr>
        <p:spPr bwMode="auto">
          <a:xfrm>
            <a:off x="4782104" y="3420523"/>
            <a:ext cx="1731344" cy="44756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61" name="テキスト ボックス 51">
            <a:extLst>
              <a:ext uri="{FF2B5EF4-FFF2-40B4-BE49-F238E27FC236}">
                <a16:creationId xmlns:a16="http://schemas.microsoft.com/office/drawing/2014/main" id="{21CEF5CC-7C26-49C5-A760-85F57F1A0B3C}"/>
              </a:ext>
            </a:extLst>
          </p:cNvPr>
          <p:cNvSpPr txBox="1">
            <a:spLocks noChangeArrowheads="1"/>
          </p:cNvSpPr>
          <p:nvPr/>
        </p:nvSpPr>
        <p:spPr bwMode="auto">
          <a:xfrm>
            <a:off x="6014476" y="1592265"/>
            <a:ext cx="3299244" cy="304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体を起こすことは要注意</a:t>
            </a:r>
          </a:p>
        </p:txBody>
      </p:sp>
      <p:cxnSp>
        <p:nvCxnSpPr>
          <p:cNvPr id="5" name="コネクタ: カギ線 4">
            <a:extLst>
              <a:ext uri="{FF2B5EF4-FFF2-40B4-BE49-F238E27FC236}">
                <a16:creationId xmlns:a16="http://schemas.microsoft.com/office/drawing/2014/main" id="{9C86C8E6-934E-4915-BD0E-FBC923BFAFC5}"/>
              </a:ext>
            </a:extLst>
          </p:cNvPr>
          <p:cNvCxnSpPr>
            <a:stCxn id="9" idx="2"/>
            <a:endCxn id="11" idx="1"/>
          </p:cNvCxnSpPr>
          <p:nvPr/>
        </p:nvCxnSpPr>
        <p:spPr>
          <a:xfrm rot="16200000" flipH="1">
            <a:off x="1100280" y="3792269"/>
            <a:ext cx="1054790" cy="705799"/>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8B9C4B4C-2FB8-496D-9838-632E26A4724D}"/>
              </a:ext>
            </a:extLst>
          </p:cNvPr>
          <p:cNvCxnSpPr>
            <a:stCxn id="9" idx="3"/>
            <a:endCxn id="10" idx="1"/>
          </p:cNvCxnSpPr>
          <p:nvPr/>
        </p:nvCxnSpPr>
        <p:spPr>
          <a:xfrm>
            <a:off x="1838256" y="3194580"/>
            <a:ext cx="16458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6A2D7B1B-4B05-4855-A8A1-F7AB189D9C87}"/>
              </a:ext>
            </a:extLst>
          </p:cNvPr>
          <p:cNvCxnSpPr>
            <a:cxnSpLocks/>
            <a:endCxn id="12" idx="1"/>
          </p:cNvCxnSpPr>
          <p:nvPr/>
        </p:nvCxnSpPr>
        <p:spPr>
          <a:xfrm>
            <a:off x="1274774" y="3980058"/>
            <a:ext cx="7057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AutoShape 37">
            <a:extLst>
              <a:ext uri="{FF2B5EF4-FFF2-40B4-BE49-F238E27FC236}">
                <a16:creationId xmlns:a16="http://schemas.microsoft.com/office/drawing/2014/main" id="{C812C5EA-AA82-4B4F-9C81-46F047B00BC7}"/>
              </a:ext>
            </a:extLst>
          </p:cNvPr>
          <p:cNvSpPr>
            <a:spLocks noChangeArrowheads="1"/>
          </p:cNvSpPr>
          <p:nvPr/>
        </p:nvSpPr>
        <p:spPr bwMode="auto">
          <a:xfrm>
            <a:off x="4760680" y="2711002"/>
            <a:ext cx="1894529" cy="496708"/>
          </a:xfrm>
          <a:prstGeom prst="rightArrow">
            <a:avLst>
              <a:gd name="adj1" fmla="val 57519"/>
              <a:gd name="adj2" fmla="val 6742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cxnSp>
        <p:nvCxnSpPr>
          <p:cNvPr id="84" name="コネクタ: カギ線 83">
            <a:extLst>
              <a:ext uri="{FF2B5EF4-FFF2-40B4-BE49-F238E27FC236}">
                <a16:creationId xmlns:a16="http://schemas.microsoft.com/office/drawing/2014/main" id="{AE7C57A5-003E-4E4F-88AD-1D39C59C21FB}"/>
              </a:ext>
            </a:extLst>
          </p:cNvPr>
          <p:cNvCxnSpPr>
            <a:cxnSpLocks/>
            <a:stCxn id="14" idx="3"/>
            <a:endCxn id="45" idx="2"/>
          </p:cNvCxnSpPr>
          <p:nvPr/>
        </p:nvCxnSpPr>
        <p:spPr>
          <a:xfrm flipV="1">
            <a:off x="4276578" y="5575458"/>
            <a:ext cx="3574252" cy="713450"/>
          </a:xfrm>
          <a:prstGeom prst="bentConnector3">
            <a:avLst>
              <a:gd name="adj1" fmla="val 1379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A771734-0B10-402F-BFFB-AD0B616A8D40}"/>
              </a:ext>
            </a:extLst>
          </p:cNvPr>
          <p:cNvCxnSpPr>
            <a:cxnSpLocks/>
          </p:cNvCxnSpPr>
          <p:nvPr/>
        </p:nvCxnSpPr>
        <p:spPr>
          <a:xfrm flipH="1">
            <a:off x="4278043" y="5803619"/>
            <a:ext cx="48263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Line 44">
            <a:extLst>
              <a:ext uri="{FF2B5EF4-FFF2-40B4-BE49-F238E27FC236}">
                <a16:creationId xmlns:a16="http://schemas.microsoft.com/office/drawing/2014/main" id="{DF199016-1E2D-4A73-9A85-1F01C5120BBF}"/>
              </a:ext>
            </a:extLst>
          </p:cNvPr>
          <p:cNvSpPr>
            <a:spLocks noChangeShapeType="1"/>
          </p:cNvSpPr>
          <p:nvPr/>
        </p:nvSpPr>
        <p:spPr bwMode="auto">
          <a:xfrm>
            <a:off x="4698247" y="4714902"/>
            <a:ext cx="2181048" cy="108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98" name="Line 40">
            <a:extLst>
              <a:ext uri="{FF2B5EF4-FFF2-40B4-BE49-F238E27FC236}">
                <a16:creationId xmlns:a16="http://schemas.microsoft.com/office/drawing/2014/main" id="{AE503C98-338D-4F1D-9551-34FE7C124880}"/>
              </a:ext>
            </a:extLst>
          </p:cNvPr>
          <p:cNvSpPr>
            <a:spLocks noChangeShapeType="1"/>
          </p:cNvSpPr>
          <p:nvPr/>
        </p:nvSpPr>
        <p:spPr bwMode="auto">
          <a:xfrm flipV="1">
            <a:off x="4684210" y="3991220"/>
            <a:ext cx="1833617" cy="98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72000" rIns="0" bIns="0" anchor="ctr" anchorCtr="0">
            <a:noAutofit/>
          </a:bodyPr>
          <a:lstStyle/>
          <a:p>
            <a:pPr algn="ctr"/>
            <a:endParaRPr lang="ja-JP" altLang="en-US" sz="1400">
              <a:latin typeface="メイリオ" panose="020B0604030504040204" pitchFamily="50" charset="-128"/>
              <a:ea typeface="メイリオ" panose="020B0604030504040204" pitchFamily="50" charset="-128"/>
            </a:endParaRPr>
          </a:p>
        </p:txBody>
      </p:sp>
      <p:sp>
        <p:nvSpPr>
          <p:cNvPr id="52" name="AutoShape 47">
            <a:extLst>
              <a:ext uri="{FF2B5EF4-FFF2-40B4-BE49-F238E27FC236}">
                <a16:creationId xmlns:a16="http://schemas.microsoft.com/office/drawing/2014/main" id="{B8F8AF27-203E-4765-BE53-1536785A1AFB}"/>
              </a:ext>
            </a:extLst>
          </p:cNvPr>
          <p:cNvSpPr>
            <a:spLocks noChangeArrowheads="1"/>
          </p:cNvSpPr>
          <p:nvPr/>
        </p:nvSpPr>
        <p:spPr bwMode="auto">
          <a:xfrm rot="1992682" flipH="1">
            <a:off x="5819032" y="2950958"/>
            <a:ext cx="277861" cy="2566209"/>
          </a:xfrm>
          <a:prstGeom prst="upArrow">
            <a:avLst>
              <a:gd name="adj1" fmla="val 21519"/>
              <a:gd name="adj2" fmla="val 153421"/>
            </a:avLst>
          </a:prstGeom>
          <a:solidFill>
            <a:schemeClr val="bg1"/>
          </a:solidFill>
          <a:ln w="9525">
            <a:solidFill>
              <a:schemeClr val="tx1"/>
            </a:solidFill>
            <a:miter lim="800000"/>
            <a:headEnd/>
            <a:tailEnd/>
          </a:ln>
        </p:spPr>
        <p:txBody>
          <a:bodyPr vert="eaVert" wrap="none" lIns="0" tIns="72000" rIns="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endParaRPr lang="ja-JP" altLang="en-US" sz="1800">
              <a:solidFill>
                <a:srgbClr val="000000"/>
              </a:solidFill>
              <a:latin typeface="メイリオ" panose="020B0604030504040204" pitchFamily="50" charset="-128"/>
              <a:ea typeface="メイリオ" panose="020B0604030504040204" pitchFamily="50" charset="-128"/>
            </a:endParaRPr>
          </a:p>
        </p:txBody>
      </p:sp>
      <p:sp>
        <p:nvSpPr>
          <p:cNvPr id="58" name="正方形/長方形 5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856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endParaRPr lang="ja-JP" altLang="en-US"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呼吸障害の諸要因</a:t>
            </a:r>
          </a:p>
        </p:txBody>
      </p:sp>
      <p:pic>
        <p:nvPicPr>
          <p:cNvPr id="5" name="図 1">
            <a:extLst>
              <a:ext uri="{FF2B5EF4-FFF2-40B4-BE49-F238E27FC236}">
                <a16:creationId xmlns:a16="http://schemas.microsoft.com/office/drawing/2014/main" id="{38D1E13A-5660-437B-8EC3-37920FB117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8222" y="1548697"/>
            <a:ext cx="7343043" cy="496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107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21499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11A8848-4083-4DA3-9EA6-A0745EC87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851" y="3851645"/>
            <a:ext cx="3836650" cy="2340126"/>
          </a:xfrm>
          <a:prstGeom prst="rect">
            <a:avLst/>
          </a:prstGeom>
        </p:spPr>
      </p:pic>
      <p:sp>
        <p:nvSpPr>
          <p:cNvPr id="15" name="円/楕円 19">
            <a:extLst>
              <a:ext uri="{FF2B5EF4-FFF2-40B4-BE49-F238E27FC236}">
                <a16:creationId xmlns:a16="http://schemas.microsoft.com/office/drawing/2014/main" id="{58319F2B-6F0B-41BE-9F8F-20978A72331B}"/>
              </a:ext>
            </a:extLst>
          </p:cNvPr>
          <p:cNvSpPr/>
          <p:nvPr/>
        </p:nvSpPr>
        <p:spPr>
          <a:xfrm>
            <a:off x="5435362" y="1262859"/>
            <a:ext cx="3873743" cy="1302265"/>
          </a:xfrm>
          <a:prstGeom prst="ellipse">
            <a:avLst/>
          </a:prstGeom>
          <a:solidFill>
            <a:srgbClr val="ABE9FF">
              <a:alpha val="41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16" name="円/楕円 20">
            <a:extLst>
              <a:ext uri="{FF2B5EF4-FFF2-40B4-BE49-F238E27FC236}">
                <a16:creationId xmlns:a16="http://schemas.microsoft.com/office/drawing/2014/main" id="{B10A6B55-F01A-4633-B195-C2E270C2722F}"/>
              </a:ext>
            </a:extLst>
          </p:cNvPr>
          <p:cNvSpPr/>
          <p:nvPr/>
        </p:nvSpPr>
        <p:spPr>
          <a:xfrm>
            <a:off x="5527605" y="2703783"/>
            <a:ext cx="3802306" cy="1315523"/>
          </a:xfrm>
          <a:prstGeom prst="ellipse">
            <a:avLst/>
          </a:prstGeom>
          <a:solidFill>
            <a:srgbClr val="ABE9FF">
              <a:alpha val="41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6" name="Text Box 5">
            <a:extLst>
              <a:ext uri="{FF2B5EF4-FFF2-40B4-BE49-F238E27FC236}">
                <a16:creationId xmlns:a16="http://schemas.microsoft.com/office/drawing/2014/main" id="{4A874A99-4540-4BAF-B778-D9D365C42AEF}"/>
              </a:ext>
            </a:extLst>
          </p:cNvPr>
          <p:cNvSpPr txBox="1">
            <a:spLocks noChangeArrowheads="1"/>
          </p:cNvSpPr>
          <p:nvPr/>
        </p:nvSpPr>
        <p:spPr bwMode="auto">
          <a:xfrm>
            <a:off x="6187772" y="3004213"/>
            <a:ext cx="2481977" cy="8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   側臥位にする</a:t>
            </a:r>
            <a:endParaRPr lang="en-US" altLang="ja-JP" sz="2401"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（横向き姿勢）</a:t>
            </a:r>
          </a:p>
        </p:txBody>
      </p:sp>
      <p:sp>
        <p:nvSpPr>
          <p:cNvPr id="7" name="Text Box 6">
            <a:extLst>
              <a:ext uri="{FF2B5EF4-FFF2-40B4-BE49-F238E27FC236}">
                <a16:creationId xmlns:a16="http://schemas.microsoft.com/office/drawing/2014/main" id="{13A615A5-8D03-421E-9683-CE02305E3BB7}"/>
              </a:ext>
            </a:extLst>
          </p:cNvPr>
          <p:cNvSpPr txBox="1">
            <a:spLocks noChangeArrowheads="1"/>
          </p:cNvSpPr>
          <p:nvPr/>
        </p:nvSpPr>
        <p:spPr bwMode="auto">
          <a:xfrm>
            <a:off x="5640842" y="5662220"/>
            <a:ext cx="17879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タオルで適切な</a:t>
            </a:r>
            <a:endParaRPr lang="en-US" altLang="ja-JP" sz="1800"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1800" dirty="0">
                <a:solidFill>
                  <a:srgbClr val="000000"/>
                </a:solidFill>
                <a:latin typeface="メイリオ" panose="020B0604030504040204" pitchFamily="50" charset="-128"/>
                <a:ea typeface="メイリオ" panose="020B0604030504040204" pitchFamily="50" charset="-128"/>
              </a:rPr>
              <a:t>高さの枕をする</a:t>
            </a:r>
          </a:p>
        </p:txBody>
      </p:sp>
      <p:cxnSp>
        <p:nvCxnSpPr>
          <p:cNvPr id="10" name="直線矢印コネクタ 9">
            <a:extLst>
              <a:ext uri="{FF2B5EF4-FFF2-40B4-BE49-F238E27FC236}">
                <a16:creationId xmlns:a16="http://schemas.microsoft.com/office/drawing/2014/main" id="{E5820AFE-A39C-4139-9CBB-73B1E1F26286}"/>
              </a:ext>
            </a:extLst>
          </p:cNvPr>
          <p:cNvCxnSpPr>
            <a:cxnSpLocks/>
          </p:cNvCxnSpPr>
          <p:nvPr/>
        </p:nvCxnSpPr>
        <p:spPr>
          <a:xfrm flipH="1" flipV="1">
            <a:off x="3821493" y="5474672"/>
            <a:ext cx="1787922" cy="403111"/>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2">
            <a:extLst>
              <a:ext uri="{FF2B5EF4-FFF2-40B4-BE49-F238E27FC236}">
                <a16:creationId xmlns:a16="http://schemas.microsoft.com/office/drawing/2014/main" id="{B5349DE9-47D9-40A4-8A46-7CC5BE63CC58}"/>
              </a:ext>
            </a:extLst>
          </p:cNvPr>
          <p:cNvSpPr txBox="1">
            <a:spLocks noChangeArrowheads="1"/>
          </p:cNvSpPr>
          <p:nvPr/>
        </p:nvSpPr>
        <p:spPr bwMode="auto">
          <a:xfrm>
            <a:off x="1633958" y="1501981"/>
            <a:ext cx="1975090" cy="478515"/>
          </a:xfrm>
          <a:prstGeom prst="rect">
            <a:avLst/>
          </a:prstGeom>
          <a:solidFill>
            <a:srgbClr val="ABE9FF"/>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呼吸が悪い</a:t>
            </a:r>
          </a:p>
        </p:txBody>
      </p:sp>
      <p:sp>
        <p:nvSpPr>
          <p:cNvPr id="12" name="Text Box 12">
            <a:extLst>
              <a:ext uri="{FF2B5EF4-FFF2-40B4-BE49-F238E27FC236}">
                <a16:creationId xmlns:a16="http://schemas.microsoft.com/office/drawing/2014/main" id="{16D14F79-94FC-4798-AE6C-5CB3F7B248E2}"/>
              </a:ext>
            </a:extLst>
          </p:cNvPr>
          <p:cNvSpPr txBox="1">
            <a:spLocks noChangeArrowheads="1"/>
          </p:cNvSpPr>
          <p:nvPr/>
        </p:nvSpPr>
        <p:spPr bwMode="auto">
          <a:xfrm>
            <a:off x="6259205" y="1601427"/>
            <a:ext cx="2339102" cy="7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None/>
            </a:pPr>
            <a:r>
              <a:rPr lang="ja-JP" altLang="en-US" sz="2401">
                <a:solidFill>
                  <a:srgbClr val="000000"/>
                </a:solidFill>
                <a:latin typeface="メイリオ" panose="020B0604030504040204" pitchFamily="50" charset="-128"/>
                <a:ea typeface="メイリオ" panose="020B0604030504040204" pitchFamily="50" charset="-128"/>
              </a:rPr>
              <a:t>下顎を前に出し</a:t>
            </a:r>
          </a:p>
          <a:p>
            <a:pPr>
              <a:lnSpc>
                <a:spcPct val="90000"/>
              </a:lnSpc>
              <a:spcBef>
                <a:spcPct val="0"/>
              </a:spcBef>
              <a:buNone/>
            </a:pPr>
            <a:r>
              <a:rPr lang="ja-JP" altLang="en-US" sz="2401">
                <a:solidFill>
                  <a:srgbClr val="000000"/>
                </a:solidFill>
                <a:latin typeface="メイリオ" panose="020B0604030504040204" pitchFamily="50" charset="-128"/>
                <a:ea typeface="メイリオ" panose="020B0604030504040204" pitchFamily="50" charset="-128"/>
              </a:rPr>
              <a:t>のどを拡げる</a:t>
            </a:r>
          </a:p>
        </p:txBody>
      </p:sp>
      <p:sp>
        <p:nvSpPr>
          <p:cNvPr id="13" name="テキスト ボックス 14">
            <a:extLst>
              <a:ext uri="{FF2B5EF4-FFF2-40B4-BE49-F238E27FC236}">
                <a16:creationId xmlns:a16="http://schemas.microsoft.com/office/drawing/2014/main" id="{AF4FE143-67F5-4865-A16C-5094344D4071}"/>
              </a:ext>
            </a:extLst>
          </p:cNvPr>
          <p:cNvSpPr txBox="1">
            <a:spLocks noChangeArrowheads="1"/>
          </p:cNvSpPr>
          <p:nvPr/>
        </p:nvSpPr>
        <p:spPr bwMode="auto">
          <a:xfrm>
            <a:off x="1622845" y="2087949"/>
            <a:ext cx="1987824" cy="478515"/>
          </a:xfrm>
          <a:prstGeom prst="rect">
            <a:avLst/>
          </a:prstGeom>
          <a:solidFill>
            <a:srgbClr val="CCE9AD"/>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けいれん</a:t>
            </a:r>
          </a:p>
        </p:txBody>
      </p:sp>
      <p:sp>
        <p:nvSpPr>
          <p:cNvPr id="14" name="テキスト ボックス 15">
            <a:extLst>
              <a:ext uri="{FF2B5EF4-FFF2-40B4-BE49-F238E27FC236}">
                <a16:creationId xmlns:a16="http://schemas.microsoft.com/office/drawing/2014/main" id="{3427E194-BB62-401C-A868-2C62378103AC}"/>
              </a:ext>
            </a:extLst>
          </p:cNvPr>
          <p:cNvSpPr txBox="1">
            <a:spLocks noChangeArrowheads="1"/>
          </p:cNvSpPr>
          <p:nvPr/>
        </p:nvSpPr>
        <p:spPr bwMode="auto">
          <a:xfrm>
            <a:off x="1622851" y="2703719"/>
            <a:ext cx="1987823" cy="478515"/>
          </a:xfrm>
          <a:prstGeom prst="rect">
            <a:avLst/>
          </a:prstGeom>
          <a:solidFill>
            <a:srgbClr val="FBF0C9"/>
          </a:solidFill>
          <a:ln w="9525">
            <a:noFill/>
            <a:miter lim="800000"/>
            <a:headEnd/>
            <a:tailEnd/>
          </a:ln>
        </p:spPr>
        <p:txBody>
          <a:bodyPr wrap="square" tIns="108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401" dirty="0">
                <a:solidFill>
                  <a:srgbClr val="000000"/>
                </a:solidFill>
                <a:latin typeface="メイリオ" panose="020B0604030504040204" pitchFamily="50" charset="-128"/>
                <a:ea typeface="メイリオ" panose="020B0604030504040204" pitchFamily="50" charset="-128"/>
              </a:rPr>
              <a:t>嘔　吐</a:t>
            </a:r>
          </a:p>
        </p:txBody>
      </p:sp>
      <p:sp>
        <p:nvSpPr>
          <p:cNvPr id="17" name="テキスト ボックス 23">
            <a:extLst>
              <a:ext uri="{FF2B5EF4-FFF2-40B4-BE49-F238E27FC236}">
                <a16:creationId xmlns:a16="http://schemas.microsoft.com/office/drawing/2014/main" id="{15E600A1-A986-4142-9B5A-BAF7C937AD48}"/>
              </a:ext>
            </a:extLst>
          </p:cNvPr>
          <p:cNvSpPr txBox="1">
            <a:spLocks noChangeArrowheads="1"/>
          </p:cNvSpPr>
          <p:nvPr/>
        </p:nvSpPr>
        <p:spPr bwMode="auto">
          <a:xfrm>
            <a:off x="4953003" y="4858160"/>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側臥位</a:t>
            </a:r>
          </a:p>
        </p:txBody>
      </p:sp>
      <p:sp>
        <p:nvSpPr>
          <p:cNvPr id="18" name="右矢印 24">
            <a:extLst>
              <a:ext uri="{FF2B5EF4-FFF2-40B4-BE49-F238E27FC236}">
                <a16:creationId xmlns:a16="http://schemas.microsoft.com/office/drawing/2014/main" id="{A679F6E4-AA20-4250-A6FC-34C5A9A38A53}"/>
              </a:ext>
            </a:extLst>
          </p:cNvPr>
          <p:cNvSpPr/>
          <p:nvPr/>
        </p:nvSpPr>
        <p:spPr>
          <a:xfrm>
            <a:off x="3687589" y="2382261"/>
            <a:ext cx="1987824" cy="500062"/>
          </a:xfrm>
          <a:prstGeom prst="rightArrow">
            <a:avLst/>
          </a:prstGeom>
          <a:gradFill flip="none" rotWithShape="1">
            <a:gsLst>
              <a:gs pos="0">
                <a:srgbClr val="C00000"/>
              </a:gs>
              <a:gs pos="100000">
                <a:srgbClr val="E48B4E"/>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B17968C0-691B-4F67-B35E-23F4E77E4896}"/>
              </a:ext>
            </a:extLst>
          </p:cNvPr>
          <p:cNvSpPr txBox="1"/>
          <p:nvPr/>
        </p:nvSpPr>
        <p:spPr>
          <a:xfrm>
            <a:off x="646326" y="3518054"/>
            <a:ext cx="4306679" cy="369332"/>
          </a:xfrm>
          <a:prstGeom prst="rect">
            <a:avLst/>
          </a:prstGeom>
          <a:noFill/>
        </p:spPr>
        <p:txBody>
          <a:bodyPr wrap="square" rtlCol="0">
            <a:spAutoFit/>
          </a:bodyPr>
          <a:lstStyle/>
          <a:p>
            <a:r>
              <a:rPr lang="ja-JP" altLang="en-US" b="1" dirty="0">
                <a:solidFill>
                  <a:srgbClr val="000000"/>
                </a:solidFill>
                <a:latin typeface="メイリオ" panose="020B0604030504040204" pitchFamily="50" charset="-128"/>
                <a:ea typeface="メイリオ" panose="020B0604030504040204" pitchFamily="50" charset="-128"/>
              </a:rPr>
              <a:t>側臥位　頭部のポジショニング</a:t>
            </a:r>
          </a:p>
        </p:txBody>
      </p:sp>
      <p:sp>
        <p:nvSpPr>
          <p:cNvPr id="20" name="正方形/長方形 1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841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364C43B8-5E66-464F-823A-CA6199409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679" y="1839023"/>
            <a:ext cx="1764099" cy="1790731"/>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呼吸状態悪化時の姿勢の取り方　</a:t>
            </a:r>
          </a:p>
        </p:txBody>
      </p:sp>
      <p:sp>
        <p:nvSpPr>
          <p:cNvPr id="28" name="Text Box 4">
            <a:extLst>
              <a:ext uri="{FF2B5EF4-FFF2-40B4-BE49-F238E27FC236}">
                <a16:creationId xmlns:a16="http://schemas.microsoft.com/office/drawing/2014/main" id="{BB5031C7-DA49-4EF0-8A8B-B83A79F8B897}"/>
              </a:ext>
            </a:extLst>
          </p:cNvPr>
          <p:cNvSpPr txBox="1">
            <a:spLocks noChangeArrowheads="1"/>
          </p:cNvSpPr>
          <p:nvPr/>
        </p:nvSpPr>
        <p:spPr bwMode="auto">
          <a:xfrm>
            <a:off x="1028975" y="2219747"/>
            <a:ext cx="5169561" cy="241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緊張、反り返りによる呼吸の悪化</a:t>
            </a:r>
          </a:p>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喉頭軟化症</a:t>
            </a:r>
          </a:p>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抱っこの方が舌根沈下への対応や換気介助、呼気介助をしやすい場合</a:t>
            </a:r>
          </a:p>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気管支喘息発作</a:t>
            </a:r>
          </a:p>
        </p:txBody>
      </p:sp>
      <p:sp>
        <p:nvSpPr>
          <p:cNvPr id="36" name="正方形/長方形 35">
            <a:extLst>
              <a:ext uri="{FF2B5EF4-FFF2-40B4-BE49-F238E27FC236}">
                <a16:creationId xmlns:a16="http://schemas.microsoft.com/office/drawing/2014/main" id="{DA036CA4-79AC-4A00-A5C0-578BA232D1FF}"/>
              </a:ext>
            </a:extLst>
          </p:cNvPr>
          <p:cNvSpPr/>
          <p:nvPr/>
        </p:nvSpPr>
        <p:spPr>
          <a:xfrm>
            <a:off x="1009652" y="1767255"/>
            <a:ext cx="5305751" cy="340466"/>
          </a:xfrm>
          <a:prstGeom prst="rect">
            <a:avLst/>
          </a:prstGeom>
          <a:solidFill>
            <a:srgbClr val="FFC000"/>
          </a:solidFill>
          <a:ln w="19050">
            <a:noFill/>
          </a:ln>
        </p:spPr>
        <p:style>
          <a:lnRef idx="1">
            <a:schemeClr val="accent6"/>
          </a:lnRef>
          <a:fillRef idx="2">
            <a:schemeClr val="accent6"/>
          </a:fillRef>
          <a:effectRef idx="1">
            <a:schemeClr val="accent6"/>
          </a:effectRef>
          <a:fontRef idx="minor">
            <a:schemeClr val="dk1"/>
          </a:fontRef>
        </p:style>
        <p:txBody>
          <a:bodyPr wrap="square" lIns="132924" tIns="0" rIns="132924" bIns="0" anchor="ctr">
            <a:noAutofit/>
          </a:bodyPr>
          <a:lstStyle/>
          <a:p>
            <a:pPr algn="just" defTabSz="844012">
              <a:lnSpc>
                <a:spcPct val="125000"/>
              </a:lnSpc>
            </a:pPr>
            <a:r>
              <a:rPr lang="ja-JP" altLang="en-US" sz="1663" b="1" dirty="0">
                <a:solidFill>
                  <a:prstClr val="white"/>
                </a:solidFill>
                <a:latin typeface="メイリオ" panose="020B0604030504040204" pitchFamily="50" charset="-128"/>
                <a:ea typeface="メイリオ" panose="020B0604030504040204" pitchFamily="50" charset="-128"/>
              </a:rPr>
              <a:t>上体を起こした姿勢、抱っこの姿勢の方が良い場合</a:t>
            </a:r>
          </a:p>
        </p:txBody>
      </p:sp>
      <p:sp>
        <p:nvSpPr>
          <p:cNvPr id="13" name="Text Box 4">
            <a:extLst>
              <a:ext uri="{FF2B5EF4-FFF2-40B4-BE49-F238E27FC236}">
                <a16:creationId xmlns:a16="http://schemas.microsoft.com/office/drawing/2014/main" id="{AFF0EB76-7133-424F-B727-7E0EF1C306C1}"/>
              </a:ext>
            </a:extLst>
          </p:cNvPr>
          <p:cNvSpPr txBox="1">
            <a:spLocks noChangeArrowheads="1"/>
          </p:cNvSpPr>
          <p:nvPr/>
        </p:nvSpPr>
        <p:spPr bwMode="auto">
          <a:xfrm>
            <a:off x="1028973" y="4965393"/>
            <a:ext cx="3824383" cy="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唾液の気管内誤嚥があるケース</a:t>
            </a:r>
          </a:p>
          <a:p>
            <a:pPr marL="316504" indent="-316504" algn="just" defTabSz="844012">
              <a:lnSpc>
                <a:spcPct val="114000"/>
              </a:lnSpc>
              <a:spcBef>
                <a:spcPts val="555"/>
              </a:spcBef>
            </a:pPr>
            <a:r>
              <a:rPr lang="ja-JP" altLang="en-US" sz="1846" dirty="0">
                <a:solidFill>
                  <a:srgbClr val="000000"/>
                </a:solidFill>
                <a:latin typeface="メイリオ" panose="020B0604030504040204" pitchFamily="50" charset="-128"/>
                <a:ea typeface="メイリオ" panose="020B0604030504040204" pitchFamily="50" charset="-128"/>
              </a:rPr>
              <a:t>心循環系の状態が悪いケース</a:t>
            </a:r>
          </a:p>
        </p:txBody>
      </p:sp>
      <p:sp>
        <p:nvSpPr>
          <p:cNvPr id="14" name="正方形/長方形 13">
            <a:extLst>
              <a:ext uri="{FF2B5EF4-FFF2-40B4-BE49-F238E27FC236}">
                <a16:creationId xmlns:a16="http://schemas.microsoft.com/office/drawing/2014/main" id="{FF5D9249-2238-4AAD-B42B-6D00965468DB}"/>
              </a:ext>
            </a:extLst>
          </p:cNvPr>
          <p:cNvSpPr/>
          <p:nvPr/>
        </p:nvSpPr>
        <p:spPr>
          <a:xfrm>
            <a:off x="997928" y="4481603"/>
            <a:ext cx="5317474" cy="340466"/>
          </a:xfrm>
          <a:prstGeom prst="rect">
            <a:avLst/>
          </a:prstGeom>
          <a:solidFill>
            <a:srgbClr val="FFC000"/>
          </a:solidFill>
          <a:ln w="19050">
            <a:noFill/>
          </a:ln>
        </p:spPr>
        <p:style>
          <a:lnRef idx="1">
            <a:schemeClr val="accent6"/>
          </a:lnRef>
          <a:fillRef idx="2">
            <a:schemeClr val="accent6"/>
          </a:fillRef>
          <a:effectRef idx="1">
            <a:schemeClr val="accent6"/>
          </a:effectRef>
          <a:fontRef idx="minor">
            <a:schemeClr val="dk1"/>
          </a:fontRef>
        </p:style>
        <p:txBody>
          <a:bodyPr wrap="square" lIns="132924" tIns="0" rIns="132924" bIns="0" anchor="ctr">
            <a:noAutofit/>
          </a:bodyPr>
          <a:lstStyle/>
          <a:p>
            <a:pPr algn="just" defTabSz="844012">
              <a:lnSpc>
                <a:spcPct val="125000"/>
              </a:lnSpc>
            </a:pPr>
            <a:r>
              <a:rPr lang="ja-JP" altLang="en-US" sz="1663" b="1" dirty="0">
                <a:solidFill>
                  <a:prstClr val="white"/>
                </a:solidFill>
                <a:latin typeface="メイリオ" panose="020B0604030504040204" pitchFamily="50" charset="-128"/>
                <a:ea typeface="メイリオ" panose="020B0604030504040204" pitchFamily="50" charset="-128"/>
              </a:rPr>
              <a:t>上体を起こした姿勢を避けるべき場合</a:t>
            </a:r>
          </a:p>
        </p:txBody>
      </p:sp>
      <p:sp>
        <p:nvSpPr>
          <p:cNvPr id="18" name="テキスト ボックス 17">
            <a:extLst>
              <a:ext uri="{FF2B5EF4-FFF2-40B4-BE49-F238E27FC236}">
                <a16:creationId xmlns:a16="http://schemas.microsoft.com/office/drawing/2014/main" id="{5DB3689D-8F8A-49E6-9065-E3F813AC0565}"/>
              </a:ext>
            </a:extLst>
          </p:cNvPr>
          <p:cNvSpPr txBox="1"/>
          <p:nvPr/>
        </p:nvSpPr>
        <p:spPr>
          <a:xfrm>
            <a:off x="7298436" y="1641287"/>
            <a:ext cx="1609638" cy="518412"/>
          </a:xfrm>
          <a:prstGeom prst="rect">
            <a:avLst/>
          </a:prstGeom>
          <a:noFill/>
        </p:spPr>
        <p:txBody>
          <a:bodyPr wrap="square" rtlCol="0">
            <a:spAutoFit/>
          </a:bodyPr>
          <a:lstStyle/>
          <a:p>
            <a:pPr algn="r" defTabSz="844012"/>
            <a:r>
              <a:rPr lang="ja-JP" altLang="en-US" sz="923" b="1" dirty="0">
                <a:solidFill>
                  <a:srgbClr val="000000"/>
                </a:solidFill>
                <a:latin typeface="メイリオ" panose="020B0604030504040204" pitchFamily="50" charset="-128"/>
                <a:ea typeface="メイリオ" panose="020B0604030504040204" pitchFamily="50" charset="-128"/>
              </a:rPr>
              <a:t>下顎を前に出すことに</a:t>
            </a:r>
            <a:endParaRPr lang="en-US" altLang="ja-JP" sz="923" b="1" dirty="0">
              <a:solidFill>
                <a:srgbClr val="000000"/>
              </a:solidFill>
              <a:latin typeface="メイリオ" panose="020B0604030504040204" pitchFamily="50" charset="-128"/>
              <a:ea typeface="メイリオ" panose="020B0604030504040204" pitchFamily="50" charset="-128"/>
            </a:endParaRPr>
          </a:p>
          <a:p>
            <a:pPr algn="r" defTabSz="844012"/>
            <a:r>
              <a:rPr lang="ja-JP" altLang="en-US" sz="923" b="1" dirty="0">
                <a:solidFill>
                  <a:srgbClr val="000000"/>
                </a:solidFill>
                <a:latin typeface="メイリオ" panose="020B0604030504040204" pitchFamily="50" charset="-128"/>
                <a:ea typeface="メイリオ" panose="020B0604030504040204" pitchFamily="50" charset="-128"/>
              </a:rPr>
              <a:t>より咽頭部も</a:t>
            </a:r>
            <a:endParaRPr lang="en-US" altLang="ja-JP" sz="923" b="1" dirty="0">
              <a:solidFill>
                <a:srgbClr val="000000"/>
              </a:solidFill>
              <a:latin typeface="メイリオ" panose="020B0604030504040204" pitchFamily="50" charset="-128"/>
              <a:ea typeface="メイリオ" panose="020B0604030504040204" pitchFamily="50" charset="-128"/>
            </a:endParaRPr>
          </a:p>
          <a:p>
            <a:pPr algn="r" defTabSz="844012"/>
            <a:r>
              <a:rPr lang="ja-JP" altLang="en-US" sz="923" b="1" dirty="0">
                <a:solidFill>
                  <a:srgbClr val="000000"/>
                </a:solidFill>
                <a:latin typeface="メイリオ" panose="020B0604030504040204" pitchFamily="50" charset="-128"/>
                <a:ea typeface="メイリオ" panose="020B0604030504040204" pitchFamily="50" charset="-128"/>
              </a:rPr>
              <a:t>広がる</a:t>
            </a:r>
          </a:p>
        </p:txBody>
      </p:sp>
      <p:pic>
        <p:nvPicPr>
          <p:cNvPr id="24" name="図 23">
            <a:extLst>
              <a:ext uri="{FF2B5EF4-FFF2-40B4-BE49-F238E27FC236}">
                <a16:creationId xmlns:a16="http://schemas.microsoft.com/office/drawing/2014/main" id="{555D7D2B-FD82-4260-BEEE-CBED13D27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677" y="3827483"/>
            <a:ext cx="1446080" cy="2999204"/>
          </a:xfrm>
          <a:prstGeom prst="rect">
            <a:avLst/>
          </a:prstGeom>
        </p:spPr>
      </p:pic>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4144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3312D3B-1A8D-4E01-A33E-955D6804A86A}"/>
              </a:ext>
            </a:extLst>
          </p:cNvPr>
          <p:cNvSpPr/>
          <p:nvPr/>
        </p:nvSpPr>
        <p:spPr>
          <a:xfrm>
            <a:off x="4167708" y="4209211"/>
            <a:ext cx="5141395" cy="1993731"/>
          </a:xfrm>
          <a:prstGeom prst="rect">
            <a:avLst/>
          </a:prstGeom>
          <a:solidFill>
            <a:srgbClr val="FFEFBD"/>
          </a:solidFill>
        </p:spPr>
        <p:txBody>
          <a:bodyPr wrap="square" lIns="0" tIns="0" rIns="0" bIns="0" rtlCol="0" anchor="ctr">
            <a:noAutofit/>
          </a:bodyPr>
          <a:lstStyle/>
          <a:p>
            <a:pPr>
              <a:lnSpc>
                <a:spcPct val="114000"/>
              </a:lnSpc>
            </a:pP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4" name="テキスト ボックス 4">
            <a:extLst>
              <a:ext uri="{FF2B5EF4-FFF2-40B4-BE49-F238E27FC236}">
                <a16:creationId xmlns:a16="http://schemas.microsoft.com/office/drawing/2014/main" id="{909C35B9-0A69-4B71-8705-89C232143A6C}"/>
              </a:ext>
            </a:extLst>
          </p:cNvPr>
          <p:cNvSpPr txBox="1">
            <a:spLocks noChangeArrowheads="1"/>
          </p:cNvSpPr>
          <p:nvPr/>
        </p:nvSpPr>
        <p:spPr bwMode="auto">
          <a:xfrm>
            <a:off x="4167708" y="4907549"/>
            <a:ext cx="5141395" cy="132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・リラックスさせる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・体を丸くさせ（屈曲させ）そり返りを和らげる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・顎を前に出して、のどを拡げる</a:t>
            </a:r>
          </a:p>
          <a:p>
            <a:pPr>
              <a:lnSpc>
                <a:spcPct val="114000"/>
              </a:lnSpc>
              <a:spcBef>
                <a:spcPts val="0"/>
              </a:spcBef>
              <a:buNone/>
            </a:pPr>
            <a:r>
              <a:rPr lang="ja-JP" altLang="en-US" sz="1800" dirty="0">
                <a:solidFill>
                  <a:prstClr val="black"/>
                </a:solidFill>
                <a:latin typeface="メイリオ" panose="020B0604030504040204" pitchFamily="50" charset="-128"/>
                <a:ea typeface="メイリオ" panose="020B0604030504040204" pitchFamily="50" charset="-128"/>
              </a:rPr>
              <a:t>・痰がひっかかっている時は</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吸入</a:t>
            </a:r>
          </a:p>
        </p:txBody>
      </p:sp>
      <p:sp>
        <p:nvSpPr>
          <p:cNvPr id="5" name="テキスト ボックス 4">
            <a:extLst>
              <a:ext uri="{FF2B5EF4-FFF2-40B4-BE49-F238E27FC236}">
                <a16:creationId xmlns:a16="http://schemas.microsoft.com/office/drawing/2014/main" id="{6916E132-3F31-45B3-A182-EDE8B3A19175}"/>
              </a:ext>
            </a:extLst>
          </p:cNvPr>
          <p:cNvSpPr txBox="1">
            <a:spLocks noChangeArrowheads="1"/>
          </p:cNvSpPr>
          <p:nvPr/>
        </p:nvSpPr>
        <p:spPr bwMode="auto">
          <a:xfrm>
            <a:off x="4280288" y="4306369"/>
            <a:ext cx="697628"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b="1" dirty="0">
                <a:solidFill>
                  <a:prstClr val="black"/>
                </a:solidFill>
                <a:latin typeface="メイリオ" panose="020B0604030504040204" pitchFamily="50" charset="-128"/>
                <a:ea typeface="メイリオ" panose="020B0604030504040204" pitchFamily="50" charset="-128"/>
              </a:rPr>
              <a:t>対応</a:t>
            </a:r>
          </a:p>
        </p:txBody>
      </p:sp>
      <p:sp>
        <p:nvSpPr>
          <p:cNvPr id="6" name="テキスト ボックス 3">
            <a:extLst>
              <a:ext uri="{FF2B5EF4-FFF2-40B4-BE49-F238E27FC236}">
                <a16:creationId xmlns:a16="http://schemas.microsoft.com/office/drawing/2014/main" id="{C8F4F7BE-6C0A-4E5D-87DE-861BE6A1E4A9}"/>
              </a:ext>
            </a:extLst>
          </p:cNvPr>
          <p:cNvSpPr txBox="1">
            <a:spLocks noChangeArrowheads="1"/>
          </p:cNvSpPr>
          <p:nvPr/>
        </p:nvSpPr>
        <p:spPr bwMode="auto">
          <a:xfrm>
            <a:off x="1052518" y="1918617"/>
            <a:ext cx="1863725" cy="1031278"/>
          </a:xfrm>
          <a:prstGeom prst="rect">
            <a:avLst/>
          </a:prstGeom>
          <a:solidFill>
            <a:srgbClr val="E1CCF0"/>
          </a:solidFill>
          <a:ln w="9525">
            <a:noFill/>
            <a:miter lim="800000"/>
            <a:headEnd/>
            <a:tailEnd/>
          </a:ln>
        </p:spPr>
        <p:txBody>
          <a:bodyPr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緊張</a:t>
            </a:r>
            <a:endParaRPr lang="en-US" altLang="ja-JP" sz="2000" dirty="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そり返り</a:t>
            </a:r>
          </a:p>
        </p:txBody>
      </p:sp>
      <p:sp>
        <p:nvSpPr>
          <p:cNvPr id="7" name="テキスト ボックス 4">
            <a:extLst>
              <a:ext uri="{FF2B5EF4-FFF2-40B4-BE49-F238E27FC236}">
                <a16:creationId xmlns:a16="http://schemas.microsoft.com/office/drawing/2014/main" id="{8CA50D4A-B626-443B-9854-9AA13F5DB94C}"/>
              </a:ext>
            </a:extLst>
          </p:cNvPr>
          <p:cNvSpPr txBox="1">
            <a:spLocks noChangeArrowheads="1"/>
          </p:cNvSpPr>
          <p:nvPr/>
        </p:nvSpPr>
        <p:spPr bwMode="auto">
          <a:xfrm>
            <a:off x="3686592" y="1395399"/>
            <a:ext cx="2524129" cy="523220"/>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dirty="0">
                <a:solidFill>
                  <a:srgbClr val="000000"/>
                </a:solidFill>
                <a:latin typeface="メイリオ" panose="020B0604030504040204" pitchFamily="50" charset="-128"/>
                <a:ea typeface="メイリオ" panose="020B0604030504040204" pitchFamily="50" charset="-128"/>
              </a:rPr>
              <a:t>上気道が狭くなる</a:t>
            </a:r>
          </a:p>
        </p:txBody>
      </p:sp>
      <p:sp>
        <p:nvSpPr>
          <p:cNvPr id="8" name="テキスト ボックス 5">
            <a:extLst>
              <a:ext uri="{FF2B5EF4-FFF2-40B4-BE49-F238E27FC236}">
                <a16:creationId xmlns:a16="http://schemas.microsoft.com/office/drawing/2014/main" id="{5D3023F0-B3ED-4819-9CAA-3368E226FCD2}"/>
              </a:ext>
            </a:extLst>
          </p:cNvPr>
          <p:cNvSpPr txBox="1">
            <a:spLocks noChangeArrowheads="1"/>
          </p:cNvSpPr>
          <p:nvPr/>
        </p:nvSpPr>
        <p:spPr bwMode="auto">
          <a:xfrm>
            <a:off x="3686592" y="2124004"/>
            <a:ext cx="2524129" cy="523220"/>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気管が狭くなる</a:t>
            </a:r>
          </a:p>
        </p:txBody>
      </p:sp>
      <p:sp>
        <p:nvSpPr>
          <p:cNvPr id="9" name="テキスト ボックス 6">
            <a:extLst>
              <a:ext uri="{FF2B5EF4-FFF2-40B4-BE49-F238E27FC236}">
                <a16:creationId xmlns:a16="http://schemas.microsoft.com/office/drawing/2014/main" id="{604AD7F4-52EC-4179-BA3E-301496587326}"/>
              </a:ext>
            </a:extLst>
          </p:cNvPr>
          <p:cNvSpPr txBox="1">
            <a:spLocks noChangeArrowheads="1"/>
          </p:cNvSpPr>
          <p:nvPr/>
        </p:nvSpPr>
        <p:spPr bwMode="auto">
          <a:xfrm>
            <a:off x="3711987" y="2852610"/>
            <a:ext cx="2524128" cy="811885"/>
          </a:xfrm>
          <a:prstGeom prst="rect">
            <a:avLst/>
          </a:prstGeom>
          <a:solidFill>
            <a:srgbClr val="C39BE1"/>
          </a:solidFill>
          <a:ln w="9525">
            <a:noFill/>
            <a:miter lim="800000"/>
            <a:headEnd/>
            <a:tailEnd/>
          </a:ln>
        </p:spPr>
        <p:txBody>
          <a:bodyPr wrap="none" lIns="144000" t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胸が動かない</a:t>
            </a:r>
            <a:endParaRPr lang="en-US" altLang="ja-JP" sz="2000">
              <a:solidFill>
                <a:srgbClr val="000000"/>
              </a:solidFill>
              <a:latin typeface="メイリオ" panose="020B0604030504040204" pitchFamily="50" charset="-128"/>
              <a:ea typeface="メイリオ" panose="020B0604030504040204" pitchFamily="50" charset="-128"/>
            </a:endParaRPr>
          </a:p>
          <a:p>
            <a:pPr>
              <a:spcBef>
                <a:spcPct val="0"/>
              </a:spcBef>
              <a:buNone/>
            </a:pPr>
            <a:r>
              <a:rPr lang="ja-JP" altLang="en-US" sz="2000">
                <a:solidFill>
                  <a:srgbClr val="000000"/>
                </a:solidFill>
                <a:latin typeface="メイリオ" panose="020B0604030504040204" pitchFamily="50" charset="-128"/>
                <a:ea typeface="メイリオ" panose="020B0604030504040204" pitchFamily="50" charset="-128"/>
              </a:rPr>
              <a:t>拡がらない</a:t>
            </a:r>
          </a:p>
        </p:txBody>
      </p:sp>
      <p:sp>
        <p:nvSpPr>
          <p:cNvPr id="10" name="右矢印 7">
            <a:extLst>
              <a:ext uri="{FF2B5EF4-FFF2-40B4-BE49-F238E27FC236}">
                <a16:creationId xmlns:a16="http://schemas.microsoft.com/office/drawing/2014/main" id="{FB9D669A-955E-4C98-A4D4-76E05891F42B}"/>
              </a:ext>
            </a:extLst>
          </p:cNvPr>
          <p:cNvSpPr/>
          <p:nvPr/>
        </p:nvSpPr>
        <p:spPr>
          <a:xfrm>
            <a:off x="3049004" y="2146932"/>
            <a:ext cx="504825" cy="647700"/>
          </a:xfrm>
          <a:prstGeom prst="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nchorCtr="0">
            <a:noAutofit/>
          </a:bodyPr>
          <a:lstStyle/>
          <a:p>
            <a:pPr algn="ctr">
              <a:defRPr/>
            </a:pPr>
            <a:endParaRPr lang="ja-JP" altLang="en-US" sz="2000">
              <a:solidFill>
                <a:srgbClr val="FFFFFF"/>
              </a:solidFill>
              <a:latin typeface="メイリオ" panose="020B0604030504040204" pitchFamily="50" charset="-128"/>
              <a:ea typeface="メイリオ" panose="020B0604030504040204" pitchFamily="50" charset="-128"/>
            </a:endParaRPr>
          </a:p>
        </p:txBody>
      </p:sp>
      <p:sp>
        <p:nvSpPr>
          <p:cNvPr id="11" name="右矢印 8">
            <a:extLst>
              <a:ext uri="{FF2B5EF4-FFF2-40B4-BE49-F238E27FC236}">
                <a16:creationId xmlns:a16="http://schemas.microsoft.com/office/drawing/2014/main" id="{35B2078F-862F-4591-B4D7-287B104395B7}"/>
              </a:ext>
            </a:extLst>
          </p:cNvPr>
          <p:cNvSpPr/>
          <p:nvPr/>
        </p:nvSpPr>
        <p:spPr>
          <a:xfrm>
            <a:off x="6339368" y="2124002"/>
            <a:ext cx="587255" cy="647700"/>
          </a:xfrm>
          <a:prstGeom prst="rightArrow">
            <a:avLst/>
          </a:prstGeom>
          <a:solidFill>
            <a:srgbClr val="00009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nchorCtr="0">
            <a:noAutofit/>
          </a:bodyPr>
          <a:lstStyle/>
          <a:p>
            <a:pPr algn="ctr">
              <a:defRPr/>
            </a:pPr>
            <a:endParaRPr lang="ja-JP" altLang="en-US" sz="2000">
              <a:solidFill>
                <a:srgbClr val="FFFFFF"/>
              </a:solidFill>
              <a:latin typeface="メイリオ" panose="020B0604030504040204" pitchFamily="50" charset="-128"/>
              <a:ea typeface="メイリオ" panose="020B0604030504040204" pitchFamily="50" charset="-128"/>
            </a:endParaRPr>
          </a:p>
        </p:txBody>
      </p:sp>
      <p:sp>
        <p:nvSpPr>
          <p:cNvPr id="12" name="テキスト ボックス 9">
            <a:extLst>
              <a:ext uri="{FF2B5EF4-FFF2-40B4-BE49-F238E27FC236}">
                <a16:creationId xmlns:a16="http://schemas.microsoft.com/office/drawing/2014/main" id="{A4A020E0-2D68-4E38-A2B6-A4A815C22C0E}"/>
              </a:ext>
            </a:extLst>
          </p:cNvPr>
          <p:cNvSpPr txBox="1">
            <a:spLocks noChangeArrowheads="1"/>
          </p:cNvSpPr>
          <p:nvPr/>
        </p:nvSpPr>
        <p:spPr bwMode="auto">
          <a:xfrm>
            <a:off x="7079078" y="1395400"/>
            <a:ext cx="1863723" cy="2269097"/>
          </a:xfrm>
          <a:prstGeom prst="rect">
            <a:avLst/>
          </a:prstGeom>
          <a:solidFill>
            <a:srgbClr val="8439BD"/>
          </a:solidFill>
          <a:ln w="9525">
            <a:noFill/>
            <a:miter lim="800000"/>
            <a:headEnd/>
            <a:tailEnd/>
          </a:ln>
        </p:spPr>
        <p:txBody>
          <a:bodyPr tIns="108000" rIns="72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None/>
            </a:pPr>
            <a:r>
              <a:rPr lang="ja-JP" altLang="en-US" sz="2000" dirty="0">
                <a:solidFill>
                  <a:prstClr val="white"/>
                </a:solidFill>
                <a:latin typeface="メイリオ" panose="020B0604030504040204" pitchFamily="50" charset="-128"/>
                <a:ea typeface="メイリオ" panose="020B0604030504040204" pitchFamily="50" charset="-128"/>
              </a:rPr>
              <a:t>呼吸が苦しい</a:t>
            </a:r>
          </a:p>
        </p:txBody>
      </p:sp>
      <p:pic>
        <p:nvPicPr>
          <p:cNvPr id="15" name="Picture 4">
            <a:extLst>
              <a:ext uri="{FF2B5EF4-FFF2-40B4-BE49-F238E27FC236}">
                <a16:creationId xmlns:a16="http://schemas.microsoft.com/office/drawing/2014/main" id="{6D02E555-B3DB-47C9-A3FA-4C3A445DA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47" t="7919" r="15378" b="19363"/>
          <a:stretch>
            <a:fillRect/>
          </a:stretch>
        </p:blipFill>
        <p:spPr bwMode="auto">
          <a:xfrm>
            <a:off x="668337" y="4236032"/>
            <a:ext cx="3122698" cy="1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楕円 13">
            <a:extLst>
              <a:ext uri="{FF2B5EF4-FFF2-40B4-BE49-F238E27FC236}">
                <a16:creationId xmlns:a16="http://schemas.microsoft.com/office/drawing/2014/main" id="{0AD34D15-3A24-4577-9D9C-B5A91307A8B6}"/>
              </a:ext>
            </a:extLst>
          </p:cNvPr>
          <p:cNvSpPr/>
          <p:nvPr/>
        </p:nvSpPr>
        <p:spPr>
          <a:xfrm rot="19909804">
            <a:off x="3157772" y="5298520"/>
            <a:ext cx="269218" cy="6048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2565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F0771ADE-8C16-4D25-9DE6-B99483FFCD1F}"/>
              </a:ext>
            </a:extLst>
          </p:cNvPr>
          <p:cNvSpPr>
            <a:spLocks noGrp="1"/>
          </p:cNvSpPr>
          <p:nvPr>
            <p:ph type="body" sz="quarter" idx="10"/>
          </p:nvPr>
        </p:nvSpPr>
        <p:spPr/>
        <p:txBody>
          <a:bodyPr/>
          <a:lstStyle/>
          <a:p>
            <a:endParaRPr kumimoji="1" lang="ja-JP" altLang="en-US"/>
          </a:p>
        </p:txBody>
      </p:sp>
      <p:sp>
        <p:nvSpPr>
          <p:cNvPr id="3" name="正方形/長方形 2">
            <a:extLst>
              <a:ext uri="{FF2B5EF4-FFF2-40B4-BE49-F238E27FC236}">
                <a16:creationId xmlns:a16="http://schemas.microsoft.com/office/drawing/2014/main" id="{53312D3B-1A8D-4E01-A33E-955D6804A86A}"/>
              </a:ext>
            </a:extLst>
          </p:cNvPr>
          <p:cNvSpPr/>
          <p:nvPr/>
        </p:nvSpPr>
        <p:spPr>
          <a:xfrm>
            <a:off x="668339" y="4374773"/>
            <a:ext cx="8640762" cy="2078417"/>
          </a:xfrm>
          <a:prstGeom prst="rect">
            <a:avLst/>
          </a:prstGeom>
          <a:solidFill>
            <a:srgbClr val="FFEFBD"/>
          </a:solidFill>
        </p:spPr>
        <p:txBody>
          <a:bodyPr wrap="square" lIns="0" tIns="0" rIns="0" bIns="0" rtlCol="0" anchor="ctr">
            <a:noAutofit/>
          </a:bodyPr>
          <a:lstStyle/>
          <a:p>
            <a:pPr algn="l">
              <a:lnSpc>
                <a:spcPct val="114000"/>
              </a:lnSpc>
            </a:pPr>
            <a:endParaRPr lang="ja-JP" altLang="en-US" dirty="0">
              <a:latin typeface="メイリオ" panose="020B0604030504040204" pitchFamily="50" charset="-128"/>
              <a:ea typeface="メイリオ" panose="020B0604030504040204" pitchFamily="50" charset="-128"/>
            </a:endParaRPr>
          </a:p>
        </p:txBody>
      </p:sp>
      <p:sp>
        <p:nvSpPr>
          <p:cNvPr id="4" name="テキスト ボックス 4">
            <a:extLst>
              <a:ext uri="{FF2B5EF4-FFF2-40B4-BE49-F238E27FC236}">
                <a16:creationId xmlns:a16="http://schemas.microsoft.com/office/drawing/2014/main" id="{909C35B9-0A69-4B71-8705-89C232143A6C}"/>
              </a:ext>
            </a:extLst>
          </p:cNvPr>
          <p:cNvSpPr txBox="1">
            <a:spLocks noChangeArrowheads="1"/>
          </p:cNvSpPr>
          <p:nvPr/>
        </p:nvSpPr>
        <p:spPr bwMode="auto">
          <a:xfrm>
            <a:off x="2471666" y="4530038"/>
            <a:ext cx="6457070" cy="199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１）リラクゼーションのための姿勢調節</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　　体をおこす、体を丸く曲げてあげるように抱っこか支える</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２）悪循環を断つ</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３）原因／要因の検討とその除去</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４）精神的（心理的）ケア</a:t>
            </a:r>
          </a:p>
          <a:p>
            <a:pPr>
              <a:spcBef>
                <a:spcPts val="0"/>
              </a:spcBef>
              <a:spcAft>
                <a:spcPts val="300"/>
              </a:spcAft>
              <a:buNone/>
            </a:pPr>
            <a:r>
              <a:rPr lang="ja-JP" altLang="en-US" sz="1800" dirty="0">
                <a:latin typeface="メイリオ" panose="020B0604030504040204" pitchFamily="50" charset="-128"/>
                <a:ea typeface="メイリオ" panose="020B0604030504040204" pitchFamily="50" charset="-128"/>
              </a:rPr>
              <a:t>５）薬物治療－　筋緊張緩和薬、精神安定薬、催眠剤</a:t>
            </a:r>
          </a:p>
        </p:txBody>
      </p:sp>
      <p:sp>
        <p:nvSpPr>
          <p:cNvPr id="5" name="テキスト ボックス 4">
            <a:extLst>
              <a:ext uri="{FF2B5EF4-FFF2-40B4-BE49-F238E27FC236}">
                <a16:creationId xmlns:a16="http://schemas.microsoft.com/office/drawing/2014/main" id="{6916E132-3F31-45B3-A182-EDE8B3A19175}"/>
              </a:ext>
            </a:extLst>
          </p:cNvPr>
          <p:cNvSpPr txBox="1">
            <a:spLocks noChangeArrowheads="1"/>
          </p:cNvSpPr>
          <p:nvPr/>
        </p:nvSpPr>
        <p:spPr bwMode="auto">
          <a:xfrm>
            <a:off x="1052515" y="5223740"/>
            <a:ext cx="697628" cy="38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000" b="1" dirty="0">
                <a:latin typeface="メイリオ" panose="020B0604030504040204" pitchFamily="50" charset="-128"/>
                <a:ea typeface="メイリオ" panose="020B0604030504040204" pitchFamily="50" charset="-128"/>
              </a:rPr>
              <a:t>対策</a:t>
            </a:r>
          </a:p>
        </p:txBody>
      </p:sp>
      <p:sp>
        <p:nvSpPr>
          <p:cNvPr id="15" name="テキスト ボックス 4">
            <a:extLst>
              <a:ext uri="{FF2B5EF4-FFF2-40B4-BE49-F238E27FC236}">
                <a16:creationId xmlns:a16="http://schemas.microsoft.com/office/drawing/2014/main" id="{4C14CE20-AE46-40A3-A46D-A4A36F17C114}"/>
              </a:ext>
            </a:extLst>
          </p:cNvPr>
          <p:cNvSpPr txBox="1">
            <a:spLocks noChangeArrowheads="1"/>
          </p:cNvSpPr>
          <p:nvPr/>
        </p:nvSpPr>
        <p:spPr bwMode="auto">
          <a:xfrm>
            <a:off x="3718659" y="1678179"/>
            <a:ext cx="2274887" cy="472280"/>
          </a:xfrm>
          <a:prstGeom prst="rect">
            <a:avLst/>
          </a:prstGeom>
          <a:solidFill>
            <a:srgbClr val="A7A7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rgbClr val="000000"/>
                </a:solidFill>
                <a:latin typeface="メイリオ" panose="020B0604030504040204" pitchFamily="50" charset="-128"/>
                <a:ea typeface="メイリオ" panose="020B0604030504040204" pitchFamily="50" charset="-128"/>
              </a:rPr>
              <a:t>筋緊張亢進</a:t>
            </a:r>
          </a:p>
        </p:txBody>
      </p:sp>
      <p:sp>
        <p:nvSpPr>
          <p:cNvPr id="16" name="テキスト ボックス 5">
            <a:extLst>
              <a:ext uri="{FF2B5EF4-FFF2-40B4-BE49-F238E27FC236}">
                <a16:creationId xmlns:a16="http://schemas.microsoft.com/office/drawing/2014/main" id="{D13250B5-3062-4D5E-AEC3-23DC2A339650}"/>
              </a:ext>
            </a:extLst>
          </p:cNvPr>
          <p:cNvSpPr txBox="1">
            <a:spLocks noChangeArrowheads="1"/>
          </p:cNvSpPr>
          <p:nvPr/>
        </p:nvSpPr>
        <p:spPr bwMode="auto">
          <a:xfrm>
            <a:off x="780200" y="1678179"/>
            <a:ext cx="2395537" cy="2308323"/>
          </a:xfrm>
          <a:prstGeom prst="rect">
            <a:avLst/>
          </a:prstGeom>
          <a:solidFill>
            <a:srgbClr val="C9C9FF"/>
          </a:solidFill>
          <a:ln w="9525">
            <a:noFill/>
            <a:miter lim="800000"/>
            <a:headEnd/>
            <a:tailEnd/>
          </a:ln>
        </p:spPr>
        <p:txBody>
          <a:bodyPr wrap="square" lIns="144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発熱・体調不良</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呼吸障害</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胃食道逆流症</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筋肉痛</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歯などの痛み</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興奮、ストレス</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環境変化</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不眠</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17" name="テキスト ボックス 6">
            <a:extLst>
              <a:ext uri="{FF2B5EF4-FFF2-40B4-BE49-F238E27FC236}">
                <a16:creationId xmlns:a16="http://schemas.microsoft.com/office/drawing/2014/main" id="{9D6FAB72-D277-4B8D-966A-D1C0A7C4D534}"/>
              </a:ext>
            </a:extLst>
          </p:cNvPr>
          <p:cNvSpPr txBox="1">
            <a:spLocks noChangeArrowheads="1"/>
          </p:cNvSpPr>
          <p:nvPr/>
        </p:nvSpPr>
        <p:spPr bwMode="auto">
          <a:xfrm>
            <a:off x="6646864" y="2934383"/>
            <a:ext cx="2578099" cy="710516"/>
          </a:xfrm>
          <a:prstGeom prst="rect">
            <a:avLst/>
          </a:prstGeom>
          <a:solidFill>
            <a:srgbClr val="2525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2000" b="1" dirty="0">
                <a:solidFill>
                  <a:schemeClr val="bg1"/>
                </a:solidFill>
                <a:latin typeface="メイリオ" panose="020B0604030504040204" pitchFamily="50" charset="-128"/>
                <a:ea typeface="メイリオ" panose="020B0604030504040204" pitchFamily="50" charset="-128"/>
              </a:rPr>
              <a:t>筋緊張亢進の悪化</a:t>
            </a:r>
          </a:p>
        </p:txBody>
      </p:sp>
      <p:sp>
        <p:nvSpPr>
          <p:cNvPr id="18" name="右矢印 7">
            <a:extLst>
              <a:ext uri="{FF2B5EF4-FFF2-40B4-BE49-F238E27FC236}">
                <a16:creationId xmlns:a16="http://schemas.microsoft.com/office/drawing/2014/main" id="{A54EF712-B0D4-435D-9702-19F06493B511}"/>
              </a:ext>
            </a:extLst>
          </p:cNvPr>
          <p:cNvSpPr/>
          <p:nvPr/>
        </p:nvSpPr>
        <p:spPr>
          <a:xfrm>
            <a:off x="3234889" y="1678177"/>
            <a:ext cx="463720" cy="397638"/>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19" name="右矢印 10">
            <a:extLst>
              <a:ext uri="{FF2B5EF4-FFF2-40B4-BE49-F238E27FC236}">
                <a16:creationId xmlns:a16="http://schemas.microsoft.com/office/drawing/2014/main" id="{FC11347A-6039-4C67-B719-4426B57A64A4}"/>
              </a:ext>
            </a:extLst>
          </p:cNvPr>
          <p:cNvSpPr/>
          <p:nvPr/>
        </p:nvSpPr>
        <p:spPr>
          <a:xfrm>
            <a:off x="6015920" y="3086101"/>
            <a:ext cx="464257" cy="430642"/>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20" name="テキスト ボックス 8">
            <a:extLst>
              <a:ext uri="{FF2B5EF4-FFF2-40B4-BE49-F238E27FC236}">
                <a16:creationId xmlns:a16="http://schemas.microsoft.com/office/drawing/2014/main" id="{BBCC506C-6040-42AF-9C6A-E49055A128BB}"/>
              </a:ext>
            </a:extLst>
          </p:cNvPr>
          <p:cNvSpPr txBox="1">
            <a:spLocks noChangeArrowheads="1"/>
          </p:cNvSpPr>
          <p:nvPr/>
        </p:nvSpPr>
        <p:spPr bwMode="auto">
          <a:xfrm>
            <a:off x="6480175" y="1623133"/>
            <a:ext cx="2274887" cy="8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401" b="1" dirty="0">
                <a:solidFill>
                  <a:srgbClr val="FF0000"/>
                </a:solidFill>
                <a:latin typeface="メイリオ" panose="020B0604030504040204" pitchFamily="50" charset="-128"/>
                <a:ea typeface="メイリオ" panose="020B0604030504040204" pitchFamily="50" charset="-128"/>
              </a:rPr>
              <a:t>悪循環に</a:t>
            </a:r>
            <a:endParaRPr lang="en-US" altLang="ja-JP" sz="2401" b="1" dirty="0">
              <a:solidFill>
                <a:srgbClr val="FF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1" b="1" dirty="0">
                <a:solidFill>
                  <a:srgbClr val="FF0000"/>
                </a:solidFill>
                <a:latin typeface="メイリオ" panose="020B0604030504040204" pitchFamily="50" charset="-128"/>
                <a:ea typeface="メイリオ" panose="020B0604030504040204" pitchFamily="50" charset="-128"/>
              </a:rPr>
              <a:t>なりやすい</a:t>
            </a:r>
          </a:p>
        </p:txBody>
      </p:sp>
      <p:sp>
        <p:nvSpPr>
          <p:cNvPr id="21" name="テキスト ボックス 12">
            <a:extLst>
              <a:ext uri="{FF2B5EF4-FFF2-40B4-BE49-F238E27FC236}">
                <a16:creationId xmlns:a16="http://schemas.microsoft.com/office/drawing/2014/main" id="{222ECA72-02DB-4FCD-885D-D41DC04C5515}"/>
              </a:ext>
            </a:extLst>
          </p:cNvPr>
          <p:cNvSpPr txBox="1">
            <a:spLocks noChangeArrowheads="1"/>
          </p:cNvSpPr>
          <p:nvPr/>
        </p:nvSpPr>
        <p:spPr bwMode="auto">
          <a:xfrm>
            <a:off x="3718659" y="2509172"/>
            <a:ext cx="2274887" cy="1477329"/>
          </a:xfrm>
          <a:prstGeom prst="rect">
            <a:avLst/>
          </a:prstGeom>
          <a:solidFill>
            <a:srgbClr val="7979FF"/>
          </a:solidFill>
          <a:ln w="9525">
            <a:noFill/>
            <a:miter lim="800000"/>
            <a:headEnd/>
            <a:tailEnd/>
          </a:ln>
        </p:spPr>
        <p:txBody>
          <a:bodyPr wrap="none" rIns="108000"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発熱</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呼吸障害悪化</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胃食道逆流悪化</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筋肉痛</a:t>
            </a:r>
            <a:endParaRPr lang="en-US" altLang="ja-JP" sz="180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不眠</a:t>
            </a:r>
            <a:endParaRPr lang="en-US" altLang="ja-JP" sz="1800">
              <a:solidFill>
                <a:srgbClr val="000000"/>
              </a:solidFill>
              <a:latin typeface="メイリオ" panose="020B0604030504040204" pitchFamily="50" charset="-128"/>
              <a:ea typeface="メイリオ" panose="020B0604030504040204" pitchFamily="50" charset="-128"/>
            </a:endParaRPr>
          </a:p>
        </p:txBody>
      </p:sp>
      <p:sp>
        <p:nvSpPr>
          <p:cNvPr id="22" name="右矢印 13">
            <a:extLst>
              <a:ext uri="{FF2B5EF4-FFF2-40B4-BE49-F238E27FC236}">
                <a16:creationId xmlns:a16="http://schemas.microsoft.com/office/drawing/2014/main" id="{E154D67C-3A62-41B1-BB35-C592ADAF6805}"/>
              </a:ext>
            </a:extLst>
          </p:cNvPr>
          <p:cNvSpPr/>
          <p:nvPr/>
        </p:nvSpPr>
        <p:spPr>
          <a:xfrm rot="5400000" flipV="1">
            <a:off x="4748210" y="2116518"/>
            <a:ext cx="277290" cy="433387"/>
          </a:xfrm>
          <a:prstGeom prst="rightArrow">
            <a:avLst/>
          </a:prstGeom>
          <a:solidFill>
            <a:srgbClr val="5D2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494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6"/>
          <p:cNvSpPr txBox="1">
            <a:spLocks noChangeArrowheads="1"/>
          </p:cNvSpPr>
          <p:nvPr/>
        </p:nvSpPr>
        <p:spPr bwMode="auto">
          <a:xfrm>
            <a:off x="925311" y="2021508"/>
            <a:ext cx="8135937" cy="34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5000"/>
              </a:lnSpc>
              <a:spcBef>
                <a:spcPts val="1200"/>
              </a:spcBef>
              <a:buNone/>
            </a:pPr>
            <a:r>
              <a:rPr lang="ja-JP" altLang="en-US" sz="2799" dirty="0">
                <a:solidFill>
                  <a:srgbClr val="FF3300"/>
                </a:solidFill>
                <a:latin typeface="メイリオ" panose="020B0604030504040204" pitchFamily="50" charset="-128"/>
                <a:ea typeface="メイリオ" panose="020B0604030504040204" pitchFamily="50" charset="-128"/>
              </a:rPr>
              <a:t>聴診器のベル型</a:t>
            </a:r>
            <a:r>
              <a:rPr lang="ja-JP" altLang="en-US" sz="2799" dirty="0">
                <a:solidFill>
                  <a:srgbClr val="000000"/>
                </a:solidFill>
                <a:latin typeface="メイリオ" panose="020B0604030504040204" pitchFamily="50" charset="-128"/>
                <a:ea typeface="メイリオ" panose="020B0604030504040204" pitchFamily="50" charset="-128"/>
              </a:rPr>
              <a:t>の部分を左鼻孔、右鼻孔、口に当てて、音を聴くことにより、それぞれからの、呼気を確認できる。</a:t>
            </a:r>
            <a:endParaRPr lang="en-US" altLang="ja-JP" sz="2799" dirty="0">
              <a:solidFill>
                <a:srgbClr val="000000"/>
              </a:solidFill>
              <a:latin typeface="メイリオ" panose="020B0604030504040204" pitchFamily="50" charset="-128"/>
              <a:ea typeface="メイリオ" panose="020B0604030504040204" pitchFamily="50" charset="-128"/>
            </a:endParaRPr>
          </a:p>
          <a:p>
            <a:pPr>
              <a:lnSpc>
                <a:spcPct val="125000"/>
              </a:lnSpc>
              <a:spcBef>
                <a:spcPts val="1200"/>
              </a:spcBef>
              <a:buNone/>
            </a:pPr>
            <a:r>
              <a:rPr lang="ja-JP" altLang="en-US" sz="2799" dirty="0">
                <a:solidFill>
                  <a:srgbClr val="FF0000"/>
                </a:solidFill>
                <a:latin typeface="メイリオ" panose="020B0604030504040204" pitchFamily="50" charset="-128"/>
                <a:ea typeface="メイリオ" panose="020B0604030504040204" pitchFamily="50" charset="-128"/>
              </a:rPr>
              <a:t>金属の舌圧子</a:t>
            </a:r>
            <a:r>
              <a:rPr lang="ja-JP" altLang="en-US" sz="2799" dirty="0">
                <a:solidFill>
                  <a:srgbClr val="000000"/>
                </a:solidFill>
                <a:latin typeface="メイリオ" panose="020B0604030504040204" pitchFamily="50" charset="-128"/>
                <a:ea typeface="メイリオ" panose="020B0604030504040204" pitchFamily="50" charset="-128"/>
              </a:rPr>
              <a:t>を、左鼻孔、右鼻孔、口に当てて、呼気による金属面の曇りを見ることによっても、少量の呼気を確認することができる。</a:t>
            </a:r>
          </a:p>
        </p:txBody>
      </p:sp>
      <p:sp>
        <p:nvSpPr>
          <p:cNvPr id="2" name="タイトル 1">
            <a:extLst>
              <a:ext uri="{FF2B5EF4-FFF2-40B4-BE49-F238E27FC236}">
                <a16:creationId xmlns:a16="http://schemas.microsoft.com/office/drawing/2014/main" id="{5F435A07-2E67-4EAE-976A-37E85FB9FE6A}"/>
              </a:ext>
            </a:extLst>
          </p:cNvPr>
          <p:cNvSpPr>
            <a:spLocks noGrp="1"/>
          </p:cNvSpPr>
          <p:nvPr>
            <p:ph type="title"/>
          </p:nvPr>
        </p:nvSpPr>
        <p:spPr/>
        <p:txBody>
          <a:bodyPr>
            <a:normAutofit/>
          </a:bodyPr>
          <a:lstStyle/>
          <a:p>
            <a:r>
              <a:rPr lang="ja-JP" altLang="en-US" sz="2799" dirty="0"/>
              <a:t>鼻腔、口腔からの、換気の確認</a:t>
            </a:r>
          </a:p>
        </p:txBody>
      </p:sp>
      <p:sp>
        <p:nvSpPr>
          <p:cNvPr id="3" name="テキスト プレースホルダー 2">
            <a:extLst>
              <a:ext uri="{FF2B5EF4-FFF2-40B4-BE49-F238E27FC236}">
                <a16:creationId xmlns:a16="http://schemas.microsoft.com/office/drawing/2014/main" id="{9D859D27-4A3E-487D-9EE6-BE622540D8F8}"/>
              </a:ext>
            </a:extLst>
          </p:cNvPr>
          <p:cNvSpPr>
            <a:spLocks noGrp="1"/>
          </p:cNvSpPr>
          <p:nvPr>
            <p:ph type="body" sz="quarter" idx="10"/>
          </p:nvPr>
        </p:nvSpPr>
        <p:spPr/>
        <p:txBody>
          <a:bodyPr/>
          <a:lstStyle/>
          <a:p>
            <a:r>
              <a:rPr kumimoji="1" lang="ja-JP" altLang="en-US" dirty="0"/>
              <a:t>　</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10268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4E3F8DD-D7BC-4A7A-B4C5-070B08EDC549}"/>
              </a:ext>
            </a:extLst>
          </p:cNvPr>
          <p:cNvSpPr>
            <a:spLocks noGrp="1"/>
          </p:cNvSpPr>
          <p:nvPr>
            <p:ph type="body" sz="quarter" idx="10"/>
          </p:nvPr>
        </p:nvSpPr>
        <p:spPr>
          <a:xfrm>
            <a:off x="5274283" y="241905"/>
            <a:ext cx="4271963" cy="430643"/>
          </a:xfrm>
        </p:spPr>
        <p:txBody>
          <a:bodyPr/>
          <a:lstStyle/>
          <a:p>
            <a:endParaRPr lang="en-US" altLang="ja-JP" dirty="0"/>
          </a:p>
          <a:p>
            <a:r>
              <a:rPr lang="en-US" altLang="ja-JP" sz="1400" dirty="0"/>
              <a:t>2</a:t>
            </a:r>
            <a:r>
              <a:rPr lang="ja-JP" altLang="en-US" sz="1400" dirty="0"/>
              <a:t>．喀痰吸引</a:t>
            </a:r>
            <a:endParaRPr lang="en-US" altLang="ja-JP" sz="1400" dirty="0"/>
          </a:p>
          <a:p>
            <a:r>
              <a:rPr lang="ja-JP" altLang="en-US" dirty="0"/>
              <a:t>２</a:t>
            </a:r>
            <a:r>
              <a:rPr lang="en-US" altLang="ja-JP" dirty="0"/>
              <a:t>- </a:t>
            </a:r>
            <a:r>
              <a:rPr lang="ja-JP" altLang="en-US" dirty="0"/>
              <a:t>１　鼻腔・口腔からの吸引</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基本原則と個別性への対応</a:t>
            </a:r>
          </a:p>
        </p:txBody>
      </p:sp>
      <p:sp>
        <p:nvSpPr>
          <p:cNvPr id="14" name="二等辺三角形 13">
            <a:extLst>
              <a:ext uri="{FF2B5EF4-FFF2-40B4-BE49-F238E27FC236}">
                <a16:creationId xmlns:a16="http://schemas.microsoft.com/office/drawing/2014/main" id="{D8C0DB21-7BB1-4210-BD78-A870C005F823}"/>
              </a:ext>
            </a:extLst>
          </p:cNvPr>
          <p:cNvSpPr/>
          <p:nvPr/>
        </p:nvSpPr>
        <p:spPr>
          <a:xfrm flipV="1">
            <a:off x="6253876" y="5653134"/>
            <a:ext cx="1598611" cy="13493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8A30274C-4067-4574-9C00-449BFFF46797}"/>
              </a:ext>
            </a:extLst>
          </p:cNvPr>
          <p:cNvSpPr/>
          <p:nvPr/>
        </p:nvSpPr>
        <p:spPr>
          <a:xfrm>
            <a:off x="4999750" y="4670660"/>
            <a:ext cx="4105274" cy="17906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DDF86BF-B0AD-4647-BF41-14FA7A7E69B1}"/>
              </a:ext>
            </a:extLst>
          </p:cNvPr>
          <p:cNvSpPr txBox="1"/>
          <p:nvPr/>
        </p:nvSpPr>
        <p:spPr>
          <a:xfrm>
            <a:off x="5001336" y="4379218"/>
            <a:ext cx="4103688" cy="420956"/>
          </a:xfrm>
          <a:prstGeom prst="roundRect">
            <a:avLst/>
          </a:prstGeom>
          <a:solidFill>
            <a:schemeClr val="bg1"/>
          </a:solidFill>
          <a:ln w="12700">
            <a:solidFill>
              <a:srgbClr val="4DB3FF"/>
            </a:solidFill>
          </a:ln>
        </p:spPr>
        <p:style>
          <a:lnRef idx="2">
            <a:schemeClr val="accent2"/>
          </a:lnRef>
          <a:fillRef idx="1">
            <a:schemeClr val="lt1"/>
          </a:fillRef>
          <a:effectRef idx="0">
            <a:schemeClr val="accent2"/>
          </a:effectRef>
          <a:fontRef idx="minor">
            <a:schemeClr val="dk1"/>
          </a:fontRef>
        </p:style>
        <p:txBody>
          <a:bodyPr tIns="72000" bIns="0" anchor="ctr" anchorCtr="1">
            <a:spAutoFit/>
          </a:bodyPr>
          <a:lstStyle/>
          <a:p>
            <a:pPr algn="ctr">
              <a:defRPr/>
            </a:pPr>
            <a:r>
              <a:rPr lang="ja-JP" altLang="en-US" sz="2000" b="1" dirty="0">
                <a:solidFill>
                  <a:srgbClr val="C00000"/>
                </a:solidFill>
                <a:latin typeface="メイリオ" panose="020B0604030504040204" pitchFamily="50" charset="-128"/>
                <a:ea typeface="メイリオ" panose="020B0604030504040204" pitchFamily="50" charset="-128"/>
              </a:rPr>
              <a:t>緊急時の対応</a:t>
            </a:r>
          </a:p>
        </p:txBody>
      </p:sp>
      <p:sp>
        <p:nvSpPr>
          <p:cNvPr id="18" name="テキスト ボックス 19">
            <a:extLst>
              <a:ext uri="{FF2B5EF4-FFF2-40B4-BE49-F238E27FC236}">
                <a16:creationId xmlns:a16="http://schemas.microsoft.com/office/drawing/2014/main" id="{7DB6B5F3-BA91-40F6-B05B-125DC9E2FE6B}"/>
              </a:ext>
            </a:extLst>
          </p:cNvPr>
          <p:cNvSpPr txBox="1">
            <a:spLocks noChangeArrowheads="1"/>
          </p:cNvSpPr>
          <p:nvPr/>
        </p:nvSpPr>
        <p:spPr bwMode="auto">
          <a:xfrm>
            <a:off x="5254459" y="3697065"/>
            <a:ext cx="35958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1400" b="1" dirty="0">
                <a:solidFill>
                  <a:srgbClr val="254061"/>
                </a:solidFill>
                <a:latin typeface="メイリオ" panose="020B0604030504040204" pitchFamily="50" charset="-128"/>
              </a:rPr>
              <a:t>医師の指示に従い、看護師と連携して対応</a:t>
            </a:r>
          </a:p>
        </p:txBody>
      </p:sp>
      <p:sp>
        <p:nvSpPr>
          <p:cNvPr id="19" name="正方形/長方形 18">
            <a:extLst>
              <a:ext uri="{FF2B5EF4-FFF2-40B4-BE49-F238E27FC236}">
                <a16:creationId xmlns:a16="http://schemas.microsoft.com/office/drawing/2014/main" id="{5A6FEF29-8F0E-4CD6-88A9-2D46867333A3}"/>
              </a:ext>
            </a:extLst>
          </p:cNvPr>
          <p:cNvSpPr/>
          <p:nvPr/>
        </p:nvSpPr>
        <p:spPr>
          <a:xfrm>
            <a:off x="711912" y="1640088"/>
            <a:ext cx="3851275" cy="4821271"/>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C7F8A7B-9355-49F2-B05A-6FD7B1D037B6}"/>
              </a:ext>
            </a:extLst>
          </p:cNvPr>
          <p:cNvSpPr txBox="1"/>
          <p:nvPr/>
        </p:nvSpPr>
        <p:spPr>
          <a:xfrm>
            <a:off x="716673" y="1921075"/>
            <a:ext cx="3829739" cy="4124206"/>
          </a:xfrm>
          <a:prstGeom prst="rect">
            <a:avLst/>
          </a:prstGeom>
          <a:noFill/>
        </p:spPr>
        <p:txBody>
          <a:bodyPr wrap="square">
            <a:spAutoFit/>
          </a:bodyPr>
          <a:lstStyle/>
          <a:p>
            <a:pPr>
              <a:defRPr/>
            </a:pPr>
            <a:r>
              <a:rPr lang="ja-JP" altLang="en-US" dirty="0">
                <a:solidFill>
                  <a:srgbClr val="4DB3FF"/>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喀痰吸引</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・吸引圧</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・吸引カテーテルを入れる長さ</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・吸引カテーテルを入れる方向</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・必要最小限の吸引とするための対応</a:t>
            </a:r>
            <a:r>
              <a:rPr lang="ja-JP" altLang="en-US" sz="1400" dirty="0">
                <a:solidFill>
                  <a:prstClr val="black"/>
                </a:solidFill>
                <a:latin typeface="メイリオ" panose="020B0604030504040204" pitchFamily="50" charset="-128"/>
                <a:ea typeface="メイリオ" panose="020B0604030504040204" pitchFamily="50" charset="-128"/>
              </a:rPr>
              <a:t>（姿勢調整、水分補給等）</a:t>
            </a:r>
            <a:r>
              <a:rPr lang="ja-JP" altLang="en-US" dirty="0">
                <a:solidFill>
                  <a:prstClr val="black"/>
                </a:solidFill>
                <a:latin typeface="メイリオ" panose="020B0604030504040204" pitchFamily="50" charset="-128"/>
                <a:ea typeface="メイリオ" panose="020B0604030504040204" pitchFamily="50" charset="-128"/>
              </a:rPr>
              <a:t>／等</a:t>
            </a:r>
            <a:endParaRPr lang="en-US" altLang="ja-JP" dirty="0">
              <a:solidFill>
                <a:prstClr val="black"/>
              </a:solidFill>
              <a:latin typeface="メイリオ" panose="020B0604030504040204" pitchFamily="50" charset="-128"/>
              <a:ea typeface="メイリオ" panose="020B0604030504040204" pitchFamily="50" charset="-128"/>
            </a:endParaRPr>
          </a:p>
          <a:p>
            <a:pPr>
              <a:spcBef>
                <a:spcPts val="599"/>
              </a:spcBef>
              <a:defRPr/>
            </a:pPr>
            <a:r>
              <a:rPr lang="ja-JP" altLang="en-US" dirty="0">
                <a:solidFill>
                  <a:srgbClr val="4DB3FF"/>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経管栄養</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・栄養剤の温度</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・注入速度</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・注入中の体位</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・中止要件 ／等</a:t>
            </a:r>
            <a:endParaRPr lang="en-US" altLang="ja-JP" dirty="0">
              <a:solidFill>
                <a:prstClr val="black"/>
              </a:solidFill>
              <a:latin typeface="メイリオ" panose="020B0604030504040204" pitchFamily="50" charset="-128"/>
              <a:ea typeface="メイリオ" panose="020B0604030504040204" pitchFamily="50" charset="-128"/>
            </a:endParaRPr>
          </a:p>
          <a:p>
            <a:pPr>
              <a:spcBef>
                <a:spcPts val="599"/>
              </a:spcBef>
              <a:defRPr/>
            </a:pPr>
            <a:r>
              <a:rPr lang="ja-JP" altLang="en-US" dirty="0">
                <a:solidFill>
                  <a:srgbClr val="4DB3FF"/>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喀痰吸引・経管栄養 共通</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dirty="0">
                <a:solidFill>
                  <a:prstClr val="black"/>
                </a:solidFill>
                <a:latin typeface="メイリオ" panose="020B0604030504040204" pitchFamily="50" charset="-128"/>
                <a:ea typeface="メイリオ" panose="020B0604030504040204" pitchFamily="50" charset="-128"/>
              </a:rPr>
              <a:t>・清潔操作／等</a:t>
            </a:r>
            <a:endParaRPr lang="en-US" altLang="ja-JP" dirty="0">
              <a:solidFill>
                <a:prstClr val="black"/>
              </a:solidFill>
              <a:latin typeface="メイリオ" panose="020B0604030504040204" pitchFamily="50" charset="-128"/>
              <a:ea typeface="メイリオ" panose="020B0604030504040204" pitchFamily="50" charset="-128"/>
            </a:endParaRPr>
          </a:p>
          <a:p>
            <a:pPr marL="251980" indent="-251980">
              <a:defRPr/>
            </a:pP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BDDB0D19-B2D1-45A4-A34F-1D96141A3D54}"/>
              </a:ext>
            </a:extLst>
          </p:cNvPr>
          <p:cNvSpPr/>
          <p:nvPr/>
        </p:nvSpPr>
        <p:spPr>
          <a:xfrm>
            <a:off x="5001336" y="1641676"/>
            <a:ext cx="4103688" cy="241710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F1A7641-262D-404C-A7D4-ACEBEFBD6D88}"/>
              </a:ext>
            </a:extLst>
          </p:cNvPr>
          <p:cNvSpPr txBox="1"/>
          <p:nvPr/>
        </p:nvSpPr>
        <p:spPr>
          <a:xfrm>
            <a:off x="711912" y="1404210"/>
            <a:ext cx="3851275" cy="430278"/>
          </a:xfrm>
          <a:prstGeom prst="roundRect">
            <a:avLst/>
          </a:prstGeom>
          <a:solidFill>
            <a:srgbClr val="4DB3FF"/>
          </a:solidFill>
          <a:ln w="12700">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tIns="36000" bIns="0" anchor="ctr" anchorCtr="0">
            <a:noAutofit/>
          </a:bodyPr>
          <a:lstStyle/>
          <a:p>
            <a:pPr algn="ctr">
              <a:defRPr/>
            </a:pPr>
            <a:r>
              <a:rPr lang="ja-JP" altLang="en-US" sz="2000" b="1" dirty="0">
                <a:solidFill>
                  <a:prstClr val="white"/>
                </a:solidFill>
                <a:latin typeface="メイリオ" panose="020B0604030504040204" pitchFamily="50" charset="-128"/>
                <a:ea typeface="メイリオ" panose="020B0604030504040204" pitchFamily="50" charset="-128"/>
              </a:rPr>
              <a:t>基本原則に従った対応</a:t>
            </a:r>
          </a:p>
        </p:txBody>
      </p:sp>
      <p:sp>
        <p:nvSpPr>
          <p:cNvPr id="25" name="テキスト ボックス 24">
            <a:extLst>
              <a:ext uri="{FF2B5EF4-FFF2-40B4-BE49-F238E27FC236}">
                <a16:creationId xmlns:a16="http://schemas.microsoft.com/office/drawing/2014/main" id="{54B67128-6941-44D6-8EA0-96625F8F3A3C}"/>
              </a:ext>
            </a:extLst>
          </p:cNvPr>
          <p:cNvSpPr txBox="1"/>
          <p:nvPr/>
        </p:nvSpPr>
        <p:spPr>
          <a:xfrm>
            <a:off x="5001336" y="1404211"/>
            <a:ext cx="4103688" cy="423931"/>
          </a:xfrm>
          <a:prstGeom prst="roundRect">
            <a:avLst/>
          </a:prstGeom>
          <a:solidFill>
            <a:schemeClr val="bg1"/>
          </a:solidFill>
          <a:ln w="12700">
            <a:solidFill>
              <a:srgbClr val="4DB3FF"/>
            </a:solidFill>
          </a:ln>
        </p:spPr>
        <p:style>
          <a:lnRef idx="2">
            <a:schemeClr val="accent2"/>
          </a:lnRef>
          <a:fillRef idx="1">
            <a:schemeClr val="lt1"/>
          </a:fillRef>
          <a:effectRef idx="0">
            <a:schemeClr val="accent2"/>
          </a:effectRef>
          <a:fontRef idx="minor">
            <a:schemeClr val="dk1"/>
          </a:fontRef>
        </p:style>
        <p:txBody>
          <a:bodyPr tIns="36000" bIns="0" anchor="ctr" anchorCtr="0">
            <a:noAutofit/>
          </a:bodyPr>
          <a:lstStyle/>
          <a:p>
            <a:pPr algn="ctr">
              <a:defRPr/>
            </a:pPr>
            <a:r>
              <a:rPr lang="ja-JP" altLang="en-US" sz="2000" b="1" dirty="0">
                <a:solidFill>
                  <a:srgbClr val="C00000"/>
                </a:solidFill>
                <a:latin typeface="メイリオ" panose="020B0604030504040204" pitchFamily="50" charset="-128"/>
                <a:ea typeface="メイリオ" panose="020B0604030504040204" pitchFamily="50" charset="-128"/>
              </a:rPr>
              <a:t>個別性への対応</a:t>
            </a:r>
          </a:p>
        </p:txBody>
      </p:sp>
      <p:sp>
        <p:nvSpPr>
          <p:cNvPr id="26" name="テキスト ボックス 25">
            <a:extLst>
              <a:ext uri="{FF2B5EF4-FFF2-40B4-BE49-F238E27FC236}">
                <a16:creationId xmlns:a16="http://schemas.microsoft.com/office/drawing/2014/main" id="{8B476765-D745-41E9-9016-F71BEEA52A27}"/>
              </a:ext>
            </a:extLst>
          </p:cNvPr>
          <p:cNvSpPr txBox="1"/>
          <p:nvPr/>
        </p:nvSpPr>
        <p:spPr>
          <a:xfrm>
            <a:off x="5144210" y="4904021"/>
            <a:ext cx="3416320" cy="954107"/>
          </a:xfrm>
          <a:prstGeom prst="rect">
            <a:avLst/>
          </a:prstGeom>
          <a:noFill/>
        </p:spPr>
        <p:txBody>
          <a:bodyPr wrap="none">
            <a:spAutoFit/>
          </a:bodyPr>
          <a:lstStyle/>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・対象者の様子がいつもと違う時の対応</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・対象者が急変した時の対応</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・災害が起きた場合の対応（停電など）</a:t>
            </a:r>
            <a:endParaRPr lang="en-US" altLang="ja-JP" sz="1400" dirty="0">
              <a:solidFill>
                <a:prstClr val="black"/>
              </a:solidFill>
              <a:latin typeface="メイリオ" panose="020B0604030504040204" pitchFamily="50" charset="-128"/>
              <a:ea typeface="メイリオ" panose="020B0604030504040204" pitchFamily="50" charset="-128"/>
            </a:endParaRPr>
          </a:p>
          <a:p>
            <a:pPr>
              <a:defRPr/>
            </a:pPr>
            <a:endParaRPr lang="ja-JP" altLang="en-US" sz="1400" dirty="0">
              <a:solidFill>
                <a:prstClr val="black"/>
              </a:solidFill>
              <a:latin typeface="メイリオ" panose="020B0604030504040204" pitchFamily="50" charset="-128"/>
              <a:ea typeface="メイリオ" panose="020B0604030504040204" pitchFamily="50" charset="-128"/>
            </a:endParaRPr>
          </a:p>
        </p:txBody>
      </p:sp>
      <p:sp>
        <p:nvSpPr>
          <p:cNvPr id="27" name="テキスト ボックス 20">
            <a:extLst>
              <a:ext uri="{FF2B5EF4-FFF2-40B4-BE49-F238E27FC236}">
                <a16:creationId xmlns:a16="http://schemas.microsoft.com/office/drawing/2014/main" id="{0A4BEA50-4D1C-445F-8216-B55AF05586C7}"/>
              </a:ext>
            </a:extLst>
          </p:cNvPr>
          <p:cNvSpPr txBox="1">
            <a:spLocks noChangeArrowheads="1"/>
          </p:cNvSpPr>
          <p:nvPr/>
        </p:nvSpPr>
        <p:spPr bwMode="auto">
          <a:xfrm>
            <a:off x="5036260" y="5846078"/>
            <a:ext cx="4057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600" b="1" dirty="0">
                <a:solidFill>
                  <a:srgbClr val="254061"/>
                </a:solidFill>
                <a:latin typeface="メイリオ" panose="020B0604030504040204" pitchFamily="50" charset="-128"/>
              </a:rPr>
              <a:t>対応方法を予め確認しておき、発生時には医師・看護師と連携して対応</a:t>
            </a:r>
          </a:p>
        </p:txBody>
      </p:sp>
      <p:sp>
        <p:nvSpPr>
          <p:cNvPr id="30" name="二等辺三角形 29">
            <a:extLst>
              <a:ext uri="{FF2B5EF4-FFF2-40B4-BE49-F238E27FC236}">
                <a16:creationId xmlns:a16="http://schemas.microsoft.com/office/drawing/2014/main" id="{AE445320-9801-4918-8E84-9494FA852D85}"/>
              </a:ext>
            </a:extLst>
          </p:cNvPr>
          <p:cNvSpPr/>
          <p:nvPr/>
        </p:nvSpPr>
        <p:spPr>
          <a:xfrm flipV="1">
            <a:off x="6253876" y="3438255"/>
            <a:ext cx="1598611" cy="23336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57A8A288-4B75-4ED0-BB19-A2FDAAA263CF}"/>
              </a:ext>
            </a:extLst>
          </p:cNvPr>
          <p:cNvSpPr txBox="1"/>
          <p:nvPr/>
        </p:nvSpPr>
        <p:spPr>
          <a:xfrm>
            <a:off x="5144210" y="1886148"/>
            <a:ext cx="3962400" cy="1600438"/>
          </a:xfrm>
          <a:prstGeom prst="rect">
            <a:avLst/>
          </a:prstGeom>
          <a:noFill/>
        </p:spPr>
        <p:txBody>
          <a:bodyPr>
            <a:spAutoFit/>
          </a:bodyPr>
          <a:lstStyle/>
          <a:p>
            <a:pPr>
              <a:defRPr/>
            </a:pPr>
            <a:r>
              <a:rPr lang="ja-JP" altLang="en-US" sz="1400" dirty="0">
                <a:solidFill>
                  <a:prstClr val="black"/>
                </a:solidFill>
                <a:latin typeface="メイリオ" panose="020B0604030504040204" pitchFamily="50" charset="-128"/>
                <a:ea typeface="メイリオ" panose="020B0604030504040204" pitchFamily="50" charset="-128"/>
              </a:rPr>
              <a:t>個々の対象者の</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・疾病・障害・子どもの場合の注意点</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・気管切開の手術の方法</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・気管カニューレの種類</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・栄養剤の温度の好み</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・家族が慣れている方法／等</a:t>
            </a:r>
            <a:endParaRPr lang="en-US" altLang="ja-JP" sz="1400" dirty="0">
              <a:solidFill>
                <a:prstClr val="black"/>
              </a:solidFill>
              <a:latin typeface="メイリオ" panose="020B0604030504040204" pitchFamily="50" charset="-128"/>
              <a:ea typeface="メイリオ" panose="020B0604030504040204" pitchFamily="50" charset="-128"/>
            </a:endParaRPr>
          </a:p>
          <a:p>
            <a:pPr marL="251980" indent="-251980">
              <a:defRPr/>
            </a:pPr>
            <a:r>
              <a:rPr lang="ja-JP" altLang="en-US" sz="1400" dirty="0">
                <a:solidFill>
                  <a:prstClr val="black"/>
                </a:solidFill>
                <a:latin typeface="メイリオ" panose="020B0604030504040204" pitchFamily="50" charset="-128"/>
                <a:ea typeface="メイリオ" panose="020B0604030504040204" pitchFamily="50" charset="-128"/>
              </a:rPr>
              <a:t>　に応じた対応</a:t>
            </a:r>
          </a:p>
        </p:txBody>
      </p:sp>
      <p:sp>
        <p:nvSpPr>
          <p:cNvPr id="32" name="十字形 31">
            <a:extLst>
              <a:ext uri="{FF2B5EF4-FFF2-40B4-BE49-F238E27FC236}">
                <a16:creationId xmlns:a16="http://schemas.microsoft.com/office/drawing/2014/main" id="{5E80AFFD-3A35-43E2-B294-C8EF4DEE2744}"/>
              </a:ext>
            </a:extLst>
          </p:cNvPr>
          <p:cNvSpPr/>
          <p:nvPr/>
        </p:nvSpPr>
        <p:spPr>
          <a:xfrm>
            <a:off x="4461586" y="2743399"/>
            <a:ext cx="682626" cy="627064"/>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33" name="十字形 32">
            <a:extLst>
              <a:ext uri="{FF2B5EF4-FFF2-40B4-BE49-F238E27FC236}">
                <a16:creationId xmlns:a16="http://schemas.microsoft.com/office/drawing/2014/main" id="{7814F7E4-8B7C-4A33-A907-4D128FE16498}"/>
              </a:ext>
            </a:extLst>
          </p:cNvPr>
          <p:cNvSpPr/>
          <p:nvPr/>
        </p:nvSpPr>
        <p:spPr>
          <a:xfrm>
            <a:off x="6799976" y="3987529"/>
            <a:ext cx="522287" cy="476251"/>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24" name="正方形/長方形 2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139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97424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a:extLst>
              <a:ext uri="{FF2B5EF4-FFF2-40B4-BE49-F238E27FC236}">
                <a16:creationId xmlns:a16="http://schemas.microsoft.com/office/drawing/2014/main" id="{50F26806-3DEB-4C9E-AC20-D54EE1396444}"/>
              </a:ext>
            </a:extLst>
          </p:cNvPr>
          <p:cNvSpPr txBox="1">
            <a:spLocks noChangeArrowheads="1"/>
          </p:cNvSpPr>
          <p:nvPr/>
        </p:nvSpPr>
        <p:spPr bwMode="auto">
          <a:xfrm>
            <a:off x="668339" y="1327329"/>
            <a:ext cx="8640762" cy="5681192"/>
          </a:xfrm>
          <a:prstGeom prst="rect">
            <a:avLst/>
          </a:prstGeom>
          <a:noFill/>
          <a:ln w="9525">
            <a:noFill/>
            <a:miter lim="800000"/>
            <a:headEnd/>
            <a:tailEnd/>
          </a:ln>
        </p:spPr>
        <p:txBody>
          <a:bodyPr wrap="square" lIns="87269" tIns="43635" rIns="87269" bIns="43635">
            <a:spAutoFit/>
          </a:bodyPr>
          <a:lstStyle/>
          <a:p>
            <a:pPr marL="396842" indent="-396842" algn="just" defTabSz="873052">
              <a:lnSpc>
                <a:spcPct val="114000"/>
              </a:lnSpc>
              <a:spcAft>
                <a:spcPts val="1200"/>
              </a:spcAft>
              <a:defRPr/>
            </a:pPr>
            <a:r>
              <a:rPr lang="ja-JP" altLang="en-US" sz="2401" b="1" dirty="0">
                <a:latin typeface="メイリオ" panose="020B0604030504040204" pitchFamily="50" charset="-128"/>
                <a:ea typeface="メイリオ" panose="020B0604030504040204" pitchFamily="50" charset="-128"/>
              </a:rPr>
              <a:t>一言で、“痰”と言っても、それには、大きく</a:t>
            </a:r>
            <a:endParaRPr lang="en-US" altLang="ja-JP" sz="2401" b="1" dirty="0">
              <a:solidFill>
                <a:schemeClr val="bg1"/>
              </a:solidFill>
              <a:latin typeface="メイリオ" panose="020B0604030504040204" pitchFamily="50" charset="-128"/>
              <a:ea typeface="メイリオ" panose="020B0604030504040204" pitchFamily="50" charset="-128"/>
            </a:endParaRPr>
          </a:p>
          <a:p>
            <a:pPr marL="396842" indent="-396842" algn="just" defTabSz="873052">
              <a:lnSpc>
                <a:spcPct val="114000"/>
              </a:lnSpc>
              <a:spcAft>
                <a:spcPts val="599"/>
              </a:spcAft>
              <a:defRPr/>
            </a:pPr>
            <a:r>
              <a:rPr lang="ja-JP" altLang="en-US" sz="2401" dirty="0">
                <a:latin typeface="メイリオ" panose="020B0604030504040204" pitchFamily="50" charset="-128"/>
                <a:ea typeface="メイリオ" panose="020B0604030504040204" pitchFamily="50" charset="-128"/>
              </a:rPr>
              <a:t>● 唾液</a:t>
            </a:r>
            <a:endParaRPr lang="en-US" altLang="ja-JP" sz="2401" dirty="0">
              <a:latin typeface="メイリオ" panose="020B0604030504040204" pitchFamily="50" charset="-128"/>
              <a:ea typeface="メイリオ" panose="020B0604030504040204" pitchFamily="50" charset="-128"/>
            </a:endParaRPr>
          </a:p>
          <a:p>
            <a:pPr marL="396842" indent="-396842" algn="just" defTabSz="873052">
              <a:lnSpc>
                <a:spcPct val="114000"/>
              </a:lnSpc>
              <a:spcAft>
                <a:spcPts val="599"/>
              </a:spcAft>
              <a:defRPr/>
            </a:pPr>
            <a:r>
              <a:rPr lang="ja-JP" altLang="en-US" sz="2401" dirty="0">
                <a:latin typeface="メイリオ" panose="020B0604030504040204" pitchFamily="50" charset="-128"/>
                <a:ea typeface="メイリオ" panose="020B0604030504040204" pitchFamily="50" charset="-128"/>
              </a:rPr>
              <a:t>● 鼻汁</a:t>
            </a:r>
            <a:endParaRPr lang="en-US" altLang="ja-JP" sz="2401" dirty="0">
              <a:latin typeface="メイリオ" panose="020B0604030504040204" pitchFamily="50" charset="-128"/>
              <a:ea typeface="メイリオ" panose="020B0604030504040204" pitchFamily="50" charset="-128"/>
            </a:endParaRPr>
          </a:p>
          <a:p>
            <a:pPr marL="396842" indent="-396842" defTabSz="873052">
              <a:lnSpc>
                <a:spcPct val="114000"/>
              </a:lnSpc>
              <a:spcAft>
                <a:spcPts val="599"/>
              </a:spcAft>
              <a:defRPr/>
            </a:pPr>
            <a:r>
              <a:rPr lang="ja-JP" altLang="en-US" sz="2401" dirty="0">
                <a:latin typeface="メイリオ" panose="020B0604030504040204" pitchFamily="50" charset="-128"/>
                <a:ea typeface="メイリオ" panose="020B0604030504040204" pitchFamily="50" charset="-128"/>
              </a:rPr>
              <a:t>● 痰（狭い意味での痰）</a:t>
            </a:r>
            <a:br>
              <a:rPr lang="en-US" altLang="ja-JP" sz="2401" dirty="0">
                <a:latin typeface="メイリオ" panose="020B0604030504040204" pitchFamily="50" charset="-128"/>
                <a:ea typeface="メイリオ" panose="020B0604030504040204" pitchFamily="50" charset="-128"/>
              </a:rPr>
            </a:br>
            <a:br>
              <a:rPr lang="en-US" altLang="ja-JP" sz="2401" dirty="0">
                <a:solidFill>
                  <a:srgbClr val="FF0000"/>
                </a:solidFill>
                <a:latin typeface="メイリオ" panose="020B0604030504040204" pitchFamily="50" charset="-128"/>
                <a:ea typeface="メイリオ" panose="020B0604030504040204" pitchFamily="50" charset="-128"/>
              </a:rPr>
            </a:br>
            <a:br>
              <a:rPr lang="en-US" altLang="ja-JP" sz="2401" dirty="0">
                <a:solidFill>
                  <a:srgbClr val="FF0000"/>
                </a:solidFill>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が含まれます。</a:t>
            </a:r>
            <a:endParaRPr lang="en-US" altLang="ja-JP" sz="2401" dirty="0">
              <a:latin typeface="メイリオ" panose="020B0604030504040204" pitchFamily="50" charset="-128"/>
              <a:ea typeface="メイリオ" panose="020B0604030504040204" pitchFamily="50" charset="-128"/>
            </a:endParaRPr>
          </a:p>
          <a:p>
            <a:pPr marL="396842" indent="-396842" algn="just" defTabSz="873052">
              <a:lnSpc>
                <a:spcPct val="114000"/>
              </a:lnSpc>
              <a:spcAft>
                <a:spcPts val="599"/>
              </a:spcAft>
              <a:defRPr/>
            </a:pPr>
            <a:r>
              <a:rPr lang="ja-JP" altLang="en-US" sz="2401" dirty="0">
                <a:latin typeface="メイリオ" panose="020B0604030504040204" pitchFamily="50" charset="-128"/>
                <a:ea typeface="メイリオ" panose="020B0604030504040204" pitchFamily="50" charset="-128"/>
              </a:rPr>
              <a:t>● 嚥下障害が重ければ、</a:t>
            </a:r>
            <a:r>
              <a:rPr lang="ja-JP" altLang="en-US" sz="2401" dirty="0">
                <a:solidFill>
                  <a:srgbClr val="FF0000"/>
                </a:solidFill>
                <a:latin typeface="メイリオ" panose="020B0604030504040204" pitchFamily="50" charset="-128"/>
                <a:ea typeface="メイリオ" panose="020B0604030504040204" pitchFamily="50" charset="-128"/>
              </a:rPr>
              <a:t>嚥下しきれない（飲み込みきれない）食物や水分</a:t>
            </a:r>
            <a:r>
              <a:rPr lang="ja-JP" altLang="en-US" sz="2401" dirty="0">
                <a:latin typeface="メイリオ" panose="020B0604030504040204" pitchFamily="50" charset="-128"/>
                <a:ea typeface="メイリオ" panose="020B0604030504040204" pitchFamily="50" charset="-128"/>
              </a:rPr>
              <a:t>も混じります</a:t>
            </a:r>
          </a:p>
          <a:p>
            <a:pPr marL="396842" indent="-396842" algn="just" defTabSz="873052">
              <a:lnSpc>
                <a:spcPct val="114000"/>
              </a:lnSpc>
              <a:spcAft>
                <a:spcPts val="599"/>
              </a:spcAft>
              <a:defRPr/>
            </a:pPr>
            <a:r>
              <a:rPr lang="ja-JP" altLang="en-US" sz="2401" dirty="0">
                <a:latin typeface="メイリオ" panose="020B0604030504040204" pitchFamily="50" charset="-128"/>
                <a:ea typeface="メイリオ" panose="020B0604030504040204" pitchFamily="50" charset="-128"/>
              </a:rPr>
              <a:t>● 胃食道逆流があれば、</a:t>
            </a:r>
            <a:r>
              <a:rPr lang="ja-JP" altLang="en-US" sz="2401" dirty="0">
                <a:solidFill>
                  <a:srgbClr val="FF0000"/>
                </a:solidFill>
                <a:latin typeface="メイリオ" panose="020B0604030504040204" pitchFamily="50" charset="-128"/>
                <a:ea typeface="メイリオ" panose="020B0604030504040204" pitchFamily="50" charset="-128"/>
              </a:rPr>
              <a:t>胃から逆流してきた胃液や栄養剤</a:t>
            </a:r>
            <a:r>
              <a:rPr lang="ja-JP" altLang="en-US" sz="2401" dirty="0">
                <a:latin typeface="メイリオ" panose="020B0604030504040204" pitchFamily="50" charset="-128"/>
                <a:ea typeface="メイリオ" panose="020B0604030504040204" pitchFamily="50" charset="-128"/>
              </a:rPr>
              <a:t>も含まれます</a:t>
            </a:r>
          </a:p>
          <a:p>
            <a:pPr marL="396842" indent="-396842" algn="just" defTabSz="873052">
              <a:lnSpc>
                <a:spcPct val="114000"/>
              </a:lnSpc>
              <a:spcAft>
                <a:spcPts val="599"/>
              </a:spcAft>
              <a:defRPr/>
            </a:pPr>
            <a:endParaRPr lang="ja-JP" altLang="en-US" sz="2401"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A3ADA958-9C2E-4C43-8AD3-3BE5854FA410}"/>
              </a:ext>
            </a:extLst>
          </p:cNvPr>
          <p:cNvSpPr/>
          <p:nvPr/>
        </p:nvSpPr>
        <p:spPr>
          <a:xfrm>
            <a:off x="966510" y="3266558"/>
            <a:ext cx="8342590" cy="1015663"/>
          </a:xfrm>
          <a:prstGeom prst="rect">
            <a:avLst/>
          </a:prstGeom>
        </p:spPr>
        <p:txBody>
          <a:bodyPr wrap="square" lIns="0" tIns="0" rIns="0" bIns="0">
            <a:noAutofit/>
          </a:bodyPr>
          <a:lstStyle/>
          <a:p>
            <a:pPr marL="292076" indent="-292076">
              <a:lnSpc>
                <a:spcPct val="120000"/>
              </a:lnSpc>
            </a:pPr>
            <a:r>
              <a:rPr lang="ja-JP" altLang="en-US" sz="2401"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咽頭・喉頭・肺・気管から、分泌・排出される、分泌物、老廃物、小さな外気中のゴミ、誤嚥したもの等を含んだ粘液</a:t>
            </a:r>
            <a:endParaRPr lang="ja-JP" altLang="en-US" dirty="0"/>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962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喀痰などの分泌物への対応</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1" y="1494858"/>
            <a:ext cx="8815613" cy="4932362"/>
          </a:xfrm>
          <a:prstGeom prst="rect">
            <a:avLst/>
          </a:prstGeom>
          <a:noFill/>
          <a:ln w="9525">
            <a:noFill/>
            <a:miter lim="800000"/>
            <a:headEnd/>
            <a:tailEnd/>
          </a:ln>
        </p:spPr>
        <p:txBody>
          <a:bodyPr wrap="square" lIns="0" tIns="0" rIns="0" bIns="0" anchor="t" anchorCtr="0">
            <a:noAutofit/>
          </a:bodyPr>
          <a:lstStyle/>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喀痰などが出やすいような姿勢を保持－側臥位、腹臥位</a:t>
            </a:r>
          </a:p>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喀痰などが貯留しても苦しくならないように、上気道を広げ、空気の通り道を確保する　   　　　　</a:t>
            </a:r>
          </a:p>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喀痰が軟らかく切れやすく（出やすく）する</a:t>
            </a:r>
            <a:br>
              <a:rPr lang="en-US" altLang="ja-JP" sz="2200"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・全身的な水分補給（体が潤って喀痰が出やすくなるようにする）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・空気の加湿</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・吸入（ネブライザー）</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・薬（去痰剤等）</a:t>
            </a:r>
          </a:p>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体を動かし喀痰が出やすくする</a:t>
            </a:r>
          </a:p>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呼吸運動を介助し換気を促進する</a:t>
            </a:r>
          </a:p>
          <a:p>
            <a:pPr marL="285725" indent="-285725">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適切な吸引</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581882" y="644981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正方形/長方形 8">
            <a:extLst>
              <a:ext uri="{FF2B5EF4-FFF2-40B4-BE49-F238E27FC236}">
                <a16:creationId xmlns:a16="http://schemas.microsoft.com/office/drawing/2014/main" id="{CE4DCBCF-3CBF-474C-9FEF-77A8C4F16CF2}"/>
              </a:ext>
            </a:extLst>
          </p:cNvPr>
          <p:cNvSpPr/>
          <p:nvPr/>
        </p:nvSpPr>
        <p:spPr>
          <a:xfrm>
            <a:off x="5152572" y="3976914"/>
            <a:ext cx="4156530" cy="2197595"/>
          </a:xfrm>
          <a:prstGeom prst="rect">
            <a:avLst/>
          </a:prstGeom>
          <a:solidFill>
            <a:srgbClr val="FFF0C1"/>
          </a:solidFill>
        </p:spPr>
        <p:txBody>
          <a:bodyPr wrap="square" lIns="144000" tIns="144000" rIns="144000" bIns="0" anchor="t" anchorCtr="0">
            <a:noAutofit/>
          </a:bodyPr>
          <a:lstStyle/>
          <a:p>
            <a:pPr algn="just">
              <a:lnSpc>
                <a:spcPct val="114000"/>
              </a:lnSpc>
              <a:spcBef>
                <a:spcPct val="0"/>
              </a:spcBef>
            </a:pPr>
            <a:r>
              <a:rPr lang="ja-JP" altLang="en-US" b="1" dirty="0">
                <a:solidFill>
                  <a:srgbClr val="FF0000"/>
                </a:solidFill>
                <a:latin typeface="メイリオ" panose="020B0604030504040204" pitchFamily="50" charset="-128"/>
                <a:ea typeface="メイリオ" panose="020B0604030504040204" pitchFamily="50" charset="-128"/>
              </a:rPr>
              <a:t>基本的な考え方</a:t>
            </a:r>
          </a:p>
          <a:p>
            <a:pPr algn="just">
              <a:lnSpc>
                <a:spcPct val="114000"/>
              </a:lnSpc>
              <a:spcBef>
                <a:spcPct val="0"/>
              </a:spcBef>
            </a:pPr>
            <a:r>
              <a:rPr lang="ja-JP" altLang="en-US" b="1" dirty="0">
                <a:latin typeface="メイリオ" panose="020B0604030504040204" pitchFamily="50" charset="-128"/>
                <a:ea typeface="メイリオ" panose="020B0604030504040204" pitchFamily="50" charset="-128"/>
              </a:rPr>
              <a:t>吸引しなくてもよい状況をつくる取組</a:t>
            </a:r>
            <a:r>
              <a:rPr lang="ja-JP" altLang="en-US" dirty="0">
                <a:latin typeface="メイリオ" panose="020B0604030504040204" pitchFamily="50" charset="-128"/>
                <a:ea typeface="メイリオ" panose="020B0604030504040204" pitchFamily="50" charset="-128"/>
              </a:rPr>
              <a:t>を、医療職との連携の下でしっかりと実践する。</a:t>
            </a:r>
          </a:p>
          <a:p>
            <a:pPr algn="just">
              <a:lnSpc>
                <a:spcPct val="114000"/>
              </a:lnSpc>
              <a:spcBef>
                <a:spcPct val="0"/>
              </a:spcBef>
            </a:pPr>
            <a:r>
              <a:rPr lang="ja-JP" altLang="en-US" dirty="0">
                <a:latin typeface="メイリオ" panose="020B0604030504040204" pitchFamily="50" charset="-128"/>
                <a:ea typeface="メイリオ" panose="020B0604030504040204" pitchFamily="50" charset="-128"/>
              </a:rPr>
              <a:t>その上で</a:t>
            </a:r>
            <a:r>
              <a:rPr lang="ja-JP" altLang="en-US" b="1" dirty="0">
                <a:latin typeface="メイリオ" panose="020B0604030504040204" pitchFamily="50" charset="-128"/>
                <a:ea typeface="メイリオ" panose="020B0604030504040204" pitchFamily="50" charset="-128"/>
              </a:rPr>
              <a:t>必要最小限の医療的な対応</a:t>
            </a:r>
            <a:r>
              <a:rPr lang="ja-JP" altLang="en-US" dirty="0">
                <a:latin typeface="メイリオ" panose="020B0604030504040204" pitchFamily="50" charset="-128"/>
                <a:ea typeface="メイリオ" panose="020B0604030504040204" pitchFamily="50" charset="-128"/>
              </a:rPr>
              <a:t>として</a:t>
            </a:r>
            <a:r>
              <a:rPr lang="ja-JP" altLang="en-US" b="1" dirty="0">
                <a:latin typeface="メイリオ" panose="020B0604030504040204" pitchFamily="50" charset="-128"/>
                <a:ea typeface="メイリオ" panose="020B0604030504040204" pitchFamily="50" charset="-128"/>
              </a:rPr>
              <a:t>吸引</a:t>
            </a:r>
            <a:r>
              <a:rPr lang="ja-JP" altLang="en-US" dirty="0">
                <a:latin typeface="メイリオ" panose="020B0604030504040204" pitchFamily="50" charset="-128"/>
                <a:ea typeface="メイリオ" panose="020B0604030504040204" pitchFamily="50" charset="-128"/>
              </a:rPr>
              <a:t>を行う。</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16700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子どもの吸引について</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1" y="1628774"/>
            <a:ext cx="8640761" cy="4932362"/>
          </a:xfrm>
          <a:prstGeom prst="rect">
            <a:avLst/>
          </a:prstGeom>
          <a:noFill/>
          <a:ln w="9525">
            <a:noFill/>
            <a:miter lim="800000"/>
            <a:headEnd/>
            <a:tailEnd/>
          </a:ln>
        </p:spPr>
        <p:txBody>
          <a:bodyPr wrap="square" lIns="0" tIns="0" rIns="0" bIns="0" anchor="t" anchorCtr="0">
            <a:noAutofit/>
          </a:bodyPr>
          <a:lstStyle/>
          <a:p>
            <a:pPr marL="285725" indent="-285725"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本人の気持ちを尊重し協力を得ることが大事。吸引の必要性を理解できず、嫌がって泣いたり、頭や手を動かして抵抗する場合には、話しかけながら、他の人にも手伝ってもらって、頭や手が動かないように支えてもらいながら、安全に吸引が行えるようにする。</a:t>
            </a:r>
          </a:p>
          <a:p>
            <a:pPr marL="285725" indent="-285725"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吸引チューブを入れる長さは体格や状態により違ってくるので、決められた長さで行う。気管カニューレは、カフなしの短いものが入っていることが多く、個々に決められた長さまでを確認して吸引を行う。気管カニューレが抜けないように注意が必要。</a:t>
            </a:r>
          </a:p>
          <a:p>
            <a:pPr marL="285725" indent="-285725" algn="just">
              <a:lnSpc>
                <a:spcPct val="114000"/>
              </a:lnSpc>
              <a:spcBef>
                <a:spcPts val="1200"/>
              </a:spcBef>
              <a:buFont typeface="Wingdings" panose="05000000000000000000" pitchFamily="2" charset="2"/>
              <a:buChar char="l"/>
              <a:defRPr/>
            </a:pPr>
            <a:r>
              <a:rPr lang="ja-JP" altLang="en-US" sz="2000" dirty="0">
                <a:latin typeface="メイリオ" panose="020B0604030504040204" pitchFamily="50" charset="-128"/>
                <a:ea typeface="メイリオ" panose="020B0604030504040204" pitchFamily="50" charset="-128"/>
              </a:rPr>
              <a:t>できるだけ短時間で（長くても</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秒で）済ませるようにし、取りきれなくても、一旦やめて、間隔をあけて行う。泣いている状態のままで、吸引を続けることは避ける。</a:t>
            </a:r>
          </a:p>
        </p:txBody>
      </p:sp>
      <p:sp>
        <p:nvSpPr>
          <p:cNvPr id="14" name="テキスト ボックス 5">
            <a:extLst>
              <a:ext uri="{FF2B5EF4-FFF2-40B4-BE49-F238E27FC236}">
                <a16:creationId xmlns:a16="http://schemas.microsoft.com/office/drawing/2014/main" id="{A5D9F15E-2CF3-4DBE-A35D-089C68BDBC41}"/>
              </a:ext>
            </a:extLst>
          </p:cNvPr>
          <p:cNvSpPr txBox="1">
            <a:spLocks noChangeArrowheads="1"/>
          </p:cNvSpPr>
          <p:nvPr/>
        </p:nvSpPr>
        <p:spPr bwMode="auto">
          <a:xfrm>
            <a:off x="570361" y="613504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900" dirty="0">
                <a:solidFill>
                  <a:srgbClr val="000000"/>
                </a:solidFill>
                <a:latin typeface="メイリオ" panose="020B0604030504040204" pitchFamily="50" charset="-128"/>
                <a:ea typeface="メイリオ" panose="020B0604030504040204" pitchFamily="50" charset="-128"/>
              </a:rPr>
              <a:t>出典：厚生労働省資料を一部改変</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7763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どんな時に吸引する？</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607206" y="662717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2" name="Text Box 7">
            <a:extLst>
              <a:ext uri="{FF2B5EF4-FFF2-40B4-BE49-F238E27FC236}">
                <a16:creationId xmlns:a16="http://schemas.microsoft.com/office/drawing/2014/main" id="{662C11AA-1EF8-4D59-9773-52005F3D2499}"/>
              </a:ext>
            </a:extLst>
          </p:cNvPr>
          <p:cNvSpPr txBox="1">
            <a:spLocks noChangeArrowheads="1"/>
          </p:cNvSpPr>
          <p:nvPr/>
        </p:nvSpPr>
        <p:spPr bwMode="auto">
          <a:xfrm>
            <a:off x="537253" y="4098602"/>
            <a:ext cx="5341034" cy="248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spcBef>
                <a:spcPts val="599"/>
              </a:spcBef>
              <a:buNone/>
            </a:pPr>
            <a:r>
              <a:rPr lang="ja-JP" altLang="en-US" sz="1800" dirty="0">
                <a:solidFill>
                  <a:srgbClr val="000000"/>
                </a:solidFill>
                <a:latin typeface="メイリオ" panose="020B0604030504040204" pitchFamily="50" charset="-128"/>
              </a:rPr>
              <a:t>●表情の変化</a:t>
            </a:r>
          </a:p>
          <a:p>
            <a:pPr>
              <a:spcBef>
                <a:spcPts val="599"/>
              </a:spcBef>
              <a:buNone/>
            </a:pPr>
            <a:r>
              <a:rPr lang="ja-JP" altLang="en-US" sz="1800" dirty="0">
                <a:solidFill>
                  <a:srgbClr val="000000"/>
                </a:solidFill>
                <a:latin typeface="メイリオ" panose="020B0604030504040204" pitchFamily="50" charset="-128"/>
              </a:rPr>
              <a:t>●唾液がたまっている</a:t>
            </a:r>
          </a:p>
          <a:p>
            <a:pPr>
              <a:spcBef>
                <a:spcPts val="599"/>
              </a:spcBef>
              <a:buNone/>
            </a:pPr>
            <a:r>
              <a:rPr lang="ja-JP" altLang="en-US" sz="1800" dirty="0">
                <a:solidFill>
                  <a:srgbClr val="000000"/>
                </a:solidFill>
                <a:latin typeface="メイリオ" panose="020B0604030504040204" pitchFamily="50" charset="-128"/>
              </a:rPr>
              <a:t>●貯留性の喘鳴</a:t>
            </a:r>
          </a:p>
          <a:p>
            <a:pPr>
              <a:spcBef>
                <a:spcPts val="599"/>
              </a:spcBef>
              <a:buNone/>
            </a:pPr>
            <a:r>
              <a:rPr lang="ja-JP" altLang="en-US" sz="1800" dirty="0">
                <a:solidFill>
                  <a:srgbClr val="000000"/>
                </a:solidFill>
                <a:latin typeface="メイリオ" panose="020B0604030504040204" pitchFamily="50" charset="-128"/>
              </a:rPr>
              <a:t>　★ゴロゴロ、ゼロゼロ、ゼコゼコ、ズーズー</a:t>
            </a:r>
          </a:p>
          <a:p>
            <a:pPr>
              <a:spcBef>
                <a:spcPts val="599"/>
              </a:spcBef>
              <a:buNone/>
            </a:pPr>
            <a:r>
              <a:rPr lang="ja-JP" altLang="en-US" sz="1800" dirty="0">
                <a:solidFill>
                  <a:srgbClr val="000000"/>
                </a:solidFill>
                <a:latin typeface="メイリオ" panose="020B0604030504040204" pitchFamily="50" charset="-128"/>
              </a:rPr>
              <a:t>　★胸に触ってみると音が響く</a:t>
            </a:r>
          </a:p>
          <a:p>
            <a:pPr>
              <a:spcBef>
                <a:spcPts val="599"/>
              </a:spcBef>
              <a:buNone/>
            </a:pPr>
            <a:r>
              <a:rPr lang="ja-JP" altLang="en-US" sz="1800" dirty="0">
                <a:solidFill>
                  <a:srgbClr val="000000"/>
                </a:solidFill>
                <a:latin typeface="メイリオ" panose="020B0604030504040204" pitchFamily="50" charset="-128"/>
              </a:rPr>
              <a:t>●血中酸素飽和度（</a:t>
            </a:r>
            <a:r>
              <a:rPr lang="en-US" altLang="ja-JP" sz="1800" dirty="0">
                <a:solidFill>
                  <a:srgbClr val="000000"/>
                </a:solidFill>
                <a:latin typeface="メイリオ" panose="020B0604030504040204" pitchFamily="50" charset="-128"/>
              </a:rPr>
              <a:t>SpO</a:t>
            </a:r>
            <a:r>
              <a:rPr lang="en-US" altLang="ja-JP" sz="1800" baseline="-25000" dirty="0">
                <a:solidFill>
                  <a:srgbClr val="000000"/>
                </a:solidFill>
                <a:latin typeface="メイリオ" panose="020B0604030504040204" pitchFamily="50" charset="-128"/>
              </a:rPr>
              <a:t>2</a:t>
            </a:r>
            <a:r>
              <a:rPr lang="ja-JP" altLang="en-US" sz="1800" dirty="0">
                <a:solidFill>
                  <a:srgbClr val="000000"/>
                </a:solidFill>
                <a:latin typeface="メイリオ" panose="020B0604030504040204" pitchFamily="50" charset="-128"/>
              </a:rPr>
              <a:t>）の低下</a:t>
            </a:r>
          </a:p>
          <a:p>
            <a:pPr>
              <a:spcBef>
                <a:spcPts val="599"/>
              </a:spcBef>
              <a:buNone/>
            </a:pPr>
            <a:r>
              <a:rPr lang="ja-JP" altLang="en-US" sz="1800" dirty="0">
                <a:solidFill>
                  <a:srgbClr val="000000"/>
                </a:solidFill>
                <a:latin typeface="メイリオ" panose="020B0604030504040204" pitchFamily="50" charset="-128"/>
              </a:rPr>
              <a:t>●呼吸器アラーム（気道内圧の上昇）</a:t>
            </a:r>
          </a:p>
        </p:txBody>
      </p:sp>
      <p:sp>
        <p:nvSpPr>
          <p:cNvPr id="4" name="正方形/長方形 3">
            <a:extLst>
              <a:ext uri="{FF2B5EF4-FFF2-40B4-BE49-F238E27FC236}">
                <a16:creationId xmlns:a16="http://schemas.microsoft.com/office/drawing/2014/main" id="{B5E94FF9-12BF-406A-B84A-37ECA5ED2046}"/>
              </a:ext>
            </a:extLst>
          </p:cNvPr>
          <p:cNvSpPr/>
          <p:nvPr/>
        </p:nvSpPr>
        <p:spPr>
          <a:xfrm>
            <a:off x="5628374" y="4782852"/>
            <a:ext cx="3648529" cy="1468704"/>
          </a:xfrm>
          <a:prstGeom prst="rect">
            <a:avLst/>
          </a:prstGeom>
          <a:solidFill>
            <a:srgbClr val="FFF0C1"/>
          </a:solidFill>
        </p:spPr>
        <p:txBody>
          <a:bodyPr wrap="square" lIns="144000" tIns="144000" rIns="144000" bIns="0" anchor="t" anchorCtr="0">
            <a:noAutofit/>
          </a:bodyPr>
          <a:lstStyle/>
          <a:p>
            <a:pPr algn="just">
              <a:lnSpc>
                <a:spcPct val="114000"/>
              </a:lnSpc>
              <a:spcBef>
                <a:spcPct val="0"/>
              </a:spcBef>
            </a:pPr>
            <a:r>
              <a:rPr lang="ja-JP" altLang="en-US" b="1" dirty="0">
                <a:latin typeface="メイリオ" panose="020B0604030504040204" pitchFamily="50" charset="-128"/>
                <a:ea typeface="メイリオ" panose="020B0604030504040204" pitchFamily="50" charset="-128"/>
              </a:rPr>
              <a:t>吸引のタイミング（どうなったら行うか、どういうときに行うか）、家族や看護師、医師とあらかじめ確認しておく</a:t>
            </a:r>
            <a:endParaRPr lang="en-US" altLang="ja-JP" b="1" dirty="0">
              <a:latin typeface="メイリオ" panose="020B0604030504040204" pitchFamily="50" charset="-128"/>
              <a:ea typeface="メイリオ" panose="020B0604030504040204" pitchFamily="50" charset="-128"/>
            </a:endParaRPr>
          </a:p>
        </p:txBody>
      </p:sp>
      <p:sp>
        <p:nvSpPr>
          <p:cNvPr id="16" name="Oval 5">
            <a:extLst>
              <a:ext uri="{FF2B5EF4-FFF2-40B4-BE49-F238E27FC236}">
                <a16:creationId xmlns:a16="http://schemas.microsoft.com/office/drawing/2014/main" id="{189B08AA-100A-4843-B739-E5B90509633A}"/>
              </a:ext>
            </a:extLst>
          </p:cNvPr>
          <p:cNvSpPr>
            <a:spLocks noChangeArrowheads="1"/>
          </p:cNvSpPr>
          <p:nvPr/>
        </p:nvSpPr>
        <p:spPr bwMode="auto">
          <a:xfrm>
            <a:off x="619804" y="1998725"/>
            <a:ext cx="3850596" cy="1368425"/>
          </a:xfrm>
          <a:prstGeom prst="ellipse">
            <a:avLst/>
          </a:prstGeom>
          <a:solidFill>
            <a:srgbClr val="00B0F0">
              <a:alpha val="14117"/>
            </a:srgbClr>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食事</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水分</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栄養剤注入</a:t>
            </a:r>
          </a:p>
        </p:txBody>
      </p:sp>
      <p:sp>
        <p:nvSpPr>
          <p:cNvPr id="17" name="Oval 6">
            <a:extLst>
              <a:ext uri="{FF2B5EF4-FFF2-40B4-BE49-F238E27FC236}">
                <a16:creationId xmlns:a16="http://schemas.microsoft.com/office/drawing/2014/main" id="{0AFC8ADC-AB16-45B0-8236-365F991653FA}"/>
              </a:ext>
            </a:extLst>
          </p:cNvPr>
          <p:cNvSpPr>
            <a:spLocks noChangeArrowheads="1"/>
          </p:cNvSpPr>
          <p:nvPr/>
        </p:nvSpPr>
        <p:spPr bwMode="auto">
          <a:xfrm>
            <a:off x="5123546" y="1994379"/>
            <a:ext cx="4185557" cy="1428330"/>
          </a:xfrm>
          <a:prstGeom prst="ellipse">
            <a:avLst/>
          </a:prstGeom>
          <a:solidFill>
            <a:srgbClr val="CCFFCC"/>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感染、アレルギー、</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食物の咽喉頭貯留・誤嚥による、</a:t>
            </a:r>
            <a:endParaRPr lang="en-US" altLang="ja-JP" sz="1800" dirty="0">
              <a:latin typeface="メイリオ" panose="020B0604030504040204" pitchFamily="50" charset="-128"/>
              <a:ea typeface="メイリオ" panose="020B0604030504040204" pitchFamily="50" charset="-128"/>
            </a:endParaRPr>
          </a:p>
          <a:p>
            <a:pPr algn="ctr" eaLnBrk="1" hangingPunct="1">
              <a:lnSpc>
                <a:spcPct val="114000"/>
              </a:lnSpc>
              <a:spcBef>
                <a:spcPct val="0"/>
              </a:spcBef>
              <a:buFontTx/>
              <a:buNone/>
            </a:pPr>
            <a:r>
              <a:rPr lang="ja-JP" altLang="en-US" sz="1800" dirty="0">
                <a:latin typeface="メイリオ" panose="020B0604030504040204" pitchFamily="50" charset="-128"/>
                <a:ea typeface="メイリオ" panose="020B0604030504040204" pitchFamily="50" charset="-128"/>
              </a:rPr>
              <a:t>分泌物増加</a:t>
            </a:r>
          </a:p>
        </p:txBody>
      </p:sp>
      <p:sp>
        <p:nvSpPr>
          <p:cNvPr id="18" name="AutoShape 7">
            <a:extLst>
              <a:ext uri="{FF2B5EF4-FFF2-40B4-BE49-F238E27FC236}">
                <a16:creationId xmlns:a16="http://schemas.microsoft.com/office/drawing/2014/main" id="{46D962E8-7DD6-42BD-B0D4-912AD6F77CC4}"/>
              </a:ext>
            </a:extLst>
          </p:cNvPr>
          <p:cNvSpPr>
            <a:spLocks noChangeArrowheads="1"/>
          </p:cNvSpPr>
          <p:nvPr/>
        </p:nvSpPr>
        <p:spPr bwMode="auto">
          <a:xfrm>
            <a:off x="1583418" y="1554222"/>
            <a:ext cx="6308725" cy="300037"/>
          </a:xfrm>
          <a:prstGeom prst="homePlate">
            <a:avLst>
              <a:gd name="adj" fmla="val 253975"/>
            </a:avLst>
          </a:prstGeom>
          <a:solidFill>
            <a:srgbClr val="FFC000"/>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たんや唾液などの分泌物が多くなるとき</a:t>
            </a:r>
          </a:p>
        </p:txBody>
      </p:sp>
      <p:sp>
        <p:nvSpPr>
          <p:cNvPr id="19" name="AutoShape 8">
            <a:extLst>
              <a:ext uri="{FF2B5EF4-FFF2-40B4-BE49-F238E27FC236}">
                <a16:creationId xmlns:a16="http://schemas.microsoft.com/office/drawing/2014/main" id="{5AC553BA-F974-44B5-9476-1E5D0DA47D5A}"/>
              </a:ext>
            </a:extLst>
          </p:cNvPr>
          <p:cNvSpPr>
            <a:spLocks noChangeArrowheads="1"/>
          </p:cNvSpPr>
          <p:nvPr/>
        </p:nvSpPr>
        <p:spPr bwMode="auto">
          <a:xfrm>
            <a:off x="1597931" y="3468440"/>
            <a:ext cx="2492374" cy="315912"/>
          </a:xfrm>
          <a:prstGeom prst="homePlate">
            <a:avLst>
              <a:gd name="adj" fmla="val 100079"/>
            </a:avLst>
          </a:prstGeom>
          <a:solidFill>
            <a:srgbClr val="FFC000"/>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吸引すべき時</a:t>
            </a:r>
          </a:p>
        </p:txBody>
      </p:sp>
      <p:sp>
        <p:nvSpPr>
          <p:cNvPr id="20" name="AutoShape 7">
            <a:extLst>
              <a:ext uri="{FF2B5EF4-FFF2-40B4-BE49-F238E27FC236}">
                <a16:creationId xmlns:a16="http://schemas.microsoft.com/office/drawing/2014/main" id="{D48F54E0-1271-403D-885C-64483250F2A4}"/>
              </a:ext>
            </a:extLst>
          </p:cNvPr>
          <p:cNvSpPr>
            <a:spLocks noChangeArrowheads="1"/>
          </p:cNvSpPr>
          <p:nvPr/>
        </p:nvSpPr>
        <p:spPr bwMode="auto">
          <a:xfrm>
            <a:off x="1565162" y="1524913"/>
            <a:ext cx="6308725" cy="300037"/>
          </a:xfrm>
          <a:prstGeom prst="homePlate">
            <a:avLst>
              <a:gd name="adj" fmla="val 253975"/>
            </a:avLst>
          </a:prstGeom>
          <a:solidFill>
            <a:srgbClr val="FFFF99"/>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メイリオ" panose="020B0604030504040204" pitchFamily="50" charset="-128"/>
                <a:ea typeface="メイリオ" panose="020B0604030504040204" pitchFamily="50" charset="-128"/>
              </a:rPr>
              <a:t>痰や唾液などの分泌物が多くなるとき</a:t>
            </a:r>
          </a:p>
        </p:txBody>
      </p:sp>
      <p:sp>
        <p:nvSpPr>
          <p:cNvPr id="21" name="AutoShape 8">
            <a:extLst>
              <a:ext uri="{FF2B5EF4-FFF2-40B4-BE49-F238E27FC236}">
                <a16:creationId xmlns:a16="http://schemas.microsoft.com/office/drawing/2014/main" id="{63573F02-E782-4985-8735-3BA966D29AF3}"/>
              </a:ext>
            </a:extLst>
          </p:cNvPr>
          <p:cNvSpPr>
            <a:spLocks noChangeArrowheads="1"/>
          </p:cNvSpPr>
          <p:nvPr/>
        </p:nvSpPr>
        <p:spPr bwMode="auto">
          <a:xfrm>
            <a:off x="1565160" y="3422709"/>
            <a:ext cx="2492374" cy="315912"/>
          </a:xfrm>
          <a:prstGeom prst="homePlate">
            <a:avLst>
              <a:gd name="adj" fmla="val 100079"/>
            </a:avLst>
          </a:prstGeom>
          <a:solidFill>
            <a:srgbClr val="FFFF99"/>
          </a:solidFill>
          <a:ln w="9525" algn="ctr">
            <a:noFill/>
            <a:miter lim="800000"/>
            <a:headEnd/>
            <a:tailEnd/>
          </a:ln>
        </p:spPr>
        <p:txBody>
          <a:bodyPr wrap="none" lIns="87269" tIns="43635"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メイリオ" panose="020B0604030504040204" pitchFamily="50" charset="-128"/>
                <a:ea typeface="メイリオ" panose="020B0604030504040204" pitchFamily="50" charset="-128"/>
              </a:rPr>
              <a:t>吸引すべき時</a:t>
            </a:r>
          </a:p>
        </p:txBody>
      </p:sp>
      <p:sp>
        <p:nvSpPr>
          <p:cNvPr id="15" name="Oval 4">
            <a:extLst>
              <a:ext uri="{FF2B5EF4-FFF2-40B4-BE49-F238E27FC236}">
                <a16:creationId xmlns:a16="http://schemas.microsoft.com/office/drawing/2014/main" id="{7B35B304-9481-43F2-9BAE-35F08163F85A}"/>
              </a:ext>
            </a:extLst>
          </p:cNvPr>
          <p:cNvSpPr>
            <a:spLocks noChangeArrowheads="1"/>
          </p:cNvSpPr>
          <p:nvPr/>
        </p:nvSpPr>
        <p:spPr bwMode="auto">
          <a:xfrm>
            <a:off x="4057536" y="1998723"/>
            <a:ext cx="1603037" cy="1368423"/>
          </a:xfrm>
          <a:prstGeom prst="ellipse">
            <a:avLst/>
          </a:prstGeom>
          <a:solidFill>
            <a:srgbClr val="FF99CC">
              <a:alpha val="25098"/>
            </a:srgbClr>
          </a:solidFill>
          <a:ln w="9525" algn="ctr">
            <a:no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latin typeface="メイリオ" panose="020B0604030504040204" pitchFamily="50" charset="-128"/>
                <a:ea typeface="メイリオ" panose="020B0604030504040204" pitchFamily="50" charset="-128"/>
              </a:rPr>
              <a:t>感情変化</a:t>
            </a: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033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4"/>
          <p:cNvSpPr txBox="1">
            <a:spLocks noChangeArrowheads="1"/>
          </p:cNvSpPr>
          <p:nvPr/>
        </p:nvSpPr>
        <p:spPr bwMode="auto">
          <a:xfrm>
            <a:off x="674955" y="3506984"/>
            <a:ext cx="2641344" cy="58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FF0000"/>
                </a:solidFill>
                <a:latin typeface="メイリオ" panose="020B0604030504040204" pitchFamily="50" charset="-128"/>
                <a:ea typeface="メイリオ" panose="020B0604030504040204" pitchFamily="50" charset="-128"/>
              </a:rPr>
              <a:t>筋緊張異常</a:t>
            </a:r>
            <a:r>
              <a:rPr lang="ja-JP" altLang="en-US" sz="1600" dirty="0">
                <a:solidFill>
                  <a:prstClr val="black"/>
                </a:solidFill>
                <a:latin typeface="メイリオ" panose="020B0604030504040204" pitchFamily="50" charset="-128"/>
                <a:ea typeface="メイリオ" panose="020B0604030504040204" pitchFamily="50" charset="-128"/>
              </a:rPr>
              <a:t>が大きな</a:t>
            </a:r>
            <a:endParaRPr lang="en-US" altLang="ja-JP" sz="1600" dirty="0">
              <a:solidFill>
                <a:prstClr val="black"/>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悪化要因になる</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15717" name="テキスト ボックス 7"/>
          <p:cNvSpPr txBox="1">
            <a:spLocks noChangeArrowheads="1"/>
          </p:cNvSpPr>
          <p:nvPr/>
        </p:nvSpPr>
        <p:spPr bwMode="auto">
          <a:xfrm>
            <a:off x="674956" y="1156625"/>
            <a:ext cx="2620706" cy="5969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FF0000"/>
                </a:solidFill>
                <a:latin typeface="メイリオ" panose="020B0604030504040204" pitchFamily="50" charset="-128"/>
                <a:ea typeface="メイリオ" panose="020B0604030504040204" pitchFamily="50" charset="-128"/>
              </a:rPr>
              <a:t>気道狭窄</a:t>
            </a:r>
            <a:r>
              <a:rPr lang="ja-JP" altLang="en-US" sz="1600" dirty="0">
                <a:solidFill>
                  <a:prstClr val="black"/>
                </a:solidFill>
                <a:latin typeface="メイリオ" panose="020B0604030504040204" pitchFamily="50" charset="-128"/>
                <a:ea typeface="メイリオ" panose="020B0604030504040204" pitchFamily="50" charset="-128"/>
              </a:rPr>
              <a:t>が大きな</a:t>
            </a:r>
            <a:endParaRPr lang="en-US" altLang="ja-JP" sz="1600" dirty="0">
              <a:solidFill>
                <a:prstClr val="black"/>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要因になりやすい</a:t>
            </a:r>
          </a:p>
        </p:txBody>
      </p:sp>
      <p:sp>
        <p:nvSpPr>
          <p:cNvPr id="115718" name="テキスト ボックス 8"/>
          <p:cNvSpPr txBox="1">
            <a:spLocks noChangeArrowheads="1"/>
          </p:cNvSpPr>
          <p:nvPr/>
        </p:nvSpPr>
        <p:spPr bwMode="auto">
          <a:xfrm>
            <a:off x="3343836" y="1156625"/>
            <a:ext cx="1295399" cy="59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咽頭・喉頭</a:t>
            </a:r>
            <a:endParaRPr lang="en-US" altLang="ja-JP" sz="1600" dirty="0">
              <a:solidFill>
                <a:prstClr val="black"/>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気管･気管支</a:t>
            </a:r>
          </a:p>
        </p:txBody>
      </p:sp>
      <p:sp>
        <p:nvSpPr>
          <p:cNvPr id="115719" name="テキスト ボックス 11"/>
          <p:cNvSpPr txBox="1">
            <a:spLocks noChangeArrowheads="1"/>
          </p:cNvSpPr>
          <p:nvPr/>
        </p:nvSpPr>
        <p:spPr bwMode="auto">
          <a:xfrm>
            <a:off x="674956" y="5292520"/>
            <a:ext cx="3591711"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FF0000"/>
                </a:solidFill>
                <a:latin typeface="メイリオ" panose="020B0604030504040204" pitchFamily="50" charset="-128"/>
                <a:ea typeface="メイリオ" panose="020B0604030504040204" pitchFamily="50" charset="-128"/>
              </a:rPr>
              <a:t>胃食道逆流症</a:t>
            </a:r>
            <a:r>
              <a:rPr lang="ja-JP" altLang="en-US" sz="1600" dirty="0">
                <a:solidFill>
                  <a:prstClr val="black"/>
                </a:solidFill>
                <a:latin typeface="メイリオ" panose="020B0604030504040204" pitchFamily="50" charset="-128"/>
                <a:ea typeface="メイリオ" panose="020B0604030504040204" pitchFamily="50" charset="-128"/>
              </a:rPr>
              <a:t>と悪循環になりやすい</a:t>
            </a:r>
          </a:p>
        </p:txBody>
      </p:sp>
      <p:sp>
        <p:nvSpPr>
          <p:cNvPr id="115720" name="テキスト ボックス 12"/>
          <p:cNvSpPr txBox="1">
            <a:spLocks noChangeArrowheads="1"/>
          </p:cNvSpPr>
          <p:nvPr/>
        </p:nvSpPr>
        <p:spPr bwMode="auto">
          <a:xfrm>
            <a:off x="674955" y="1891850"/>
            <a:ext cx="2641344"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FF0000"/>
                </a:solidFill>
                <a:latin typeface="メイリオ" panose="020B0604030504040204" pitchFamily="50" charset="-128"/>
                <a:ea typeface="メイリオ" panose="020B0604030504040204" pitchFamily="50" charset="-128"/>
              </a:rPr>
              <a:t>姿勢の影響</a:t>
            </a:r>
            <a:r>
              <a:rPr lang="ja-JP" altLang="en-US" sz="1600">
                <a:solidFill>
                  <a:prstClr val="black"/>
                </a:solidFill>
                <a:latin typeface="メイリオ" panose="020B0604030504040204" pitchFamily="50" charset="-128"/>
                <a:ea typeface="メイリオ" panose="020B0604030504040204" pitchFamily="50" charset="-128"/>
              </a:rPr>
              <a:t>が大きい</a:t>
            </a:r>
          </a:p>
        </p:txBody>
      </p:sp>
      <p:sp>
        <p:nvSpPr>
          <p:cNvPr id="115721" name="テキスト ボックス 13"/>
          <p:cNvSpPr txBox="1">
            <a:spLocks noChangeArrowheads="1"/>
          </p:cNvSpPr>
          <p:nvPr/>
        </p:nvSpPr>
        <p:spPr bwMode="auto">
          <a:xfrm>
            <a:off x="3381417" y="1777345"/>
            <a:ext cx="1257819" cy="62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下顎・頸部</a:t>
            </a:r>
            <a:endParaRPr lang="en-US" altLang="ja-JP" sz="1600" dirty="0">
              <a:solidFill>
                <a:prstClr val="black"/>
              </a:solidFill>
              <a:latin typeface="メイリオ" panose="020B0604030504040204" pitchFamily="50" charset="-128"/>
              <a:ea typeface="メイリオ" panose="020B0604030504040204" pitchFamily="50" charset="-128"/>
            </a:endParaRPr>
          </a:p>
          <a:p>
            <a:pPr eaLnBrk="1" hangingPunct="1">
              <a:lnSpc>
                <a:spcPct val="85000"/>
              </a:lnSpc>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全身</a:t>
            </a:r>
          </a:p>
        </p:txBody>
      </p:sp>
      <p:sp>
        <p:nvSpPr>
          <p:cNvPr id="115722" name="テキスト ボックス 14"/>
          <p:cNvSpPr txBox="1">
            <a:spLocks noChangeArrowheads="1"/>
          </p:cNvSpPr>
          <p:nvPr/>
        </p:nvSpPr>
        <p:spPr bwMode="auto">
          <a:xfrm>
            <a:off x="674956" y="4711941"/>
            <a:ext cx="2860675" cy="46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36000" bIns="3600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抗てんかん剤、筋緊張緩和剤</a:t>
            </a:r>
            <a:endParaRPr lang="en-US" altLang="ja-JP" sz="1600" dirty="0">
              <a:solidFill>
                <a:prstClr val="black"/>
              </a:solidFill>
              <a:latin typeface="メイリオ" panose="020B0604030504040204" pitchFamily="50" charset="-128"/>
              <a:ea typeface="メイリオ" panose="020B0604030504040204" pitchFamily="50" charset="-128"/>
            </a:endParaRPr>
          </a:p>
          <a:p>
            <a:pPr eaLnBrk="1" hangingPunct="1">
              <a:lnSpc>
                <a:spcPct val="85000"/>
              </a:lnSpc>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睡眠剤</a:t>
            </a:r>
          </a:p>
        </p:txBody>
      </p:sp>
      <p:sp>
        <p:nvSpPr>
          <p:cNvPr id="115723" name="テキスト ボックス 15"/>
          <p:cNvSpPr txBox="1">
            <a:spLocks noChangeArrowheads="1"/>
          </p:cNvSpPr>
          <p:nvPr/>
        </p:nvSpPr>
        <p:spPr bwMode="auto">
          <a:xfrm>
            <a:off x="674956" y="2968607"/>
            <a:ext cx="2620706" cy="400110"/>
          </a:xfrm>
          <a:prstGeom prst="rect">
            <a:avLst/>
          </a:prstGeom>
          <a:noFill/>
          <a:ln w="9525">
            <a:solidFill>
              <a:srgbClr val="0F0F3D"/>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3600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FF0000"/>
                </a:solidFill>
                <a:latin typeface="メイリオ" panose="020B0604030504040204" pitchFamily="50" charset="-128"/>
                <a:ea typeface="メイリオ" panose="020B0604030504040204" pitchFamily="50" charset="-128"/>
              </a:rPr>
              <a:t>唾液の貯留と誤嚥</a:t>
            </a:r>
            <a:r>
              <a:rPr lang="ja-JP" altLang="en-US" sz="1600" dirty="0">
                <a:solidFill>
                  <a:prstClr val="black"/>
                </a:solidFill>
                <a:latin typeface="メイリオ" panose="020B0604030504040204" pitchFamily="50" charset="-128"/>
                <a:ea typeface="メイリオ" panose="020B0604030504040204" pitchFamily="50" charset="-128"/>
              </a:rPr>
              <a:t>が重要</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15725" name="テキスト ボックス 17"/>
          <p:cNvSpPr txBox="1">
            <a:spLocks noChangeArrowheads="1"/>
          </p:cNvSpPr>
          <p:nvPr/>
        </p:nvSpPr>
        <p:spPr bwMode="auto">
          <a:xfrm>
            <a:off x="674956" y="2430229"/>
            <a:ext cx="2637508" cy="400110"/>
          </a:xfrm>
          <a:prstGeom prst="rect">
            <a:avLst/>
          </a:prstGeom>
          <a:noFill/>
          <a:ln w="9525">
            <a:solidFill>
              <a:srgbClr val="0F0F3D"/>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FF0000"/>
                </a:solidFill>
                <a:latin typeface="メイリオ" panose="020B0604030504040204" pitchFamily="50" charset="-128"/>
                <a:ea typeface="メイリオ" panose="020B0604030504040204" pitchFamily="50" charset="-128"/>
              </a:rPr>
              <a:t>気道分泌物</a:t>
            </a:r>
            <a:r>
              <a:rPr lang="ja-JP" altLang="en-US" sz="1600">
                <a:solidFill>
                  <a:prstClr val="black"/>
                </a:solidFill>
                <a:latin typeface="メイリオ" panose="020B0604030504040204" pitchFamily="50" charset="-128"/>
                <a:ea typeface="メイリオ" panose="020B0604030504040204" pitchFamily="50" charset="-128"/>
              </a:rPr>
              <a:t>が喀出困難</a:t>
            </a:r>
          </a:p>
        </p:txBody>
      </p:sp>
      <p:sp>
        <p:nvSpPr>
          <p:cNvPr id="115726" name="テキスト ボックス 18"/>
          <p:cNvSpPr txBox="1">
            <a:spLocks noChangeArrowheads="1"/>
          </p:cNvSpPr>
          <p:nvPr/>
        </p:nvSpPr>
        <p:spPr bwMode="auto">
          <a:xfrm>
            <a:off x="674956" y="4232624"/>
            <a:ext cx="2637508"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FF0000"/>
                </a:solidFill>
                <a:latin typeface="メイリオ" panose="020B0604030504040204" pitchFamily="50" charset="-128"/>
                <a:ea typeface="メイリオ" panose="020B0604030504040204" pitchFamily="50" charset="-128"/>
              </a:rPr>
              <a:t>薬の影響</a:t>
            </a:r>
            <a:r>
              <a:rPr lang="ja-JP" altLang="en-US" sz="1600" dirty="0">
                <a:solidFill>
                  <a:prstClr val="black"/>
                </a:solidFill>
                <a:latin typeface="メイリオ" panose="020B0604030504040204" pitchFamily="50" charset="-128"/>
                <a:ea typeface="メイリオ" panose="020B0604030504040204" pitchFamily="50" charset="-128"/>
              </a:rPr>
              <a:t>を受けやすい</a:t>
            </a:r>
          </a:p>
        </p:txBody>
      </p:sp>
      <p:sp>
        <p:nvSpPr>
          <p:cNvPr id="25" name="角丸四角形 24"/>
          <p:cNvSpPr/>
          <p:nvPr/>
        </p:nvSpPr>
        <p:spPr>
          <a:xfrm>
            <a:off x="5454575" y="1219470"/>
            <a:ext cx="3819604" cy="5969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lnSpc>
                <a:spcPct val="90000"/>
              </a:lnSpc>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経鼻エアウェイや姿勢調節による気道確保が重要</a:t>
            </a:r>
          </a:p>
        </p:txBody>
      </p:sp>
      <p:sp>
        <p:nvSpPr>
          <p:cNvPr id="26" name="角丸四角形 25"/>
          <p:cNvSpPr/>
          <p:nvPr/>
        </p:nvSpPr>
        <p:spPr>
          <a:xfrm>
            <a:off x="5454575" y="3371120"/>
            <a:ext cx="3819604" cy="6114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defRPr/>
            </a:pPr>
            <a:r>
              <a:rPr lang="ja-JP" altLang="en-US" sz="1600" dirty="0">
                <a:solidFill>
                  <a:prstClr val="black"/>
                </a:solidFill>
                <a:latin typeface="メイリオ" panose="020B0604030504040204" pitchFamily="50" charset="-128"/>
                <a:ea typeface="メイリオ" panose="020B0604030504040204" pitchFamily="50" charset="-128"/>
              </a:rPr>
              <a:t>上体挙上姿勢では唾液誤嚥で呼吸が悪化することがある</a:t>
            </a:r>
          </a:p>
        </p:txBody>
      </p:sp>
      <p:sp>
        <p:nvSpPr>
          <p:cNvPr id="27" name="角丸四角形 26"/>
          <p:cNvSpPr/>
          <p:nvPr/>
        </p:nvSpPr>
        <p:spPr>
          <a:xfrm>
            <a:off x="5454575" y="1986837"/>
            <a:ext cx="3819604" cy="432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lnSpc>
                <a:spcPct val="90000"/>
              </a:lnSpc>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肩枕による頸部伸展は悪化を招きやすい</a:t>
            </a:r>
          </a:p>
        </p:txBody>
      </p:sp>
      <p:sp>
        <p:nvSpPr>
          <p:cNvPr id="28" name="角丸四角形 27"/>
          <p:cNvSpPr/>
          <p:nvPr/>
        </p:nvSpPr>
        <p:spPr>
          <a:xfrm>
            <a:off x="5454575" y="2589245"/>
            <a:ext cx="3819604" cy="6114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lnSpc>
                <a:spcPct val="90000"/>
              </a:lnSpc>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適切な腹臥位により呼吸障害が著しく改善することが多い</a:t>
            </a:r>
          </a:p>
        </p:txBody>
      </p:sp>
      <p:sp>
        <p:nvSpPr>
          <p:cNvPr id="29" name="角丸四角形 28"/>
          <p:cNvSpPr/>
          <p:nvPr/>
        </p:nvSpPr>
        <p:spPr>
          <a:xfrm>
            <a:off x="5485056" y="4152995"/>
            <a:ext cx="3789123" cy="43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defRPr/>
            </a:pPr>
            <a:r>
              <a:rPr lang="ja-JP" altLang="en-US" sz="1600" dirty="0">
                <a:solidFill>
                  <a:prstClr val="black"/>
                </a:solidFill>
                <a:latin typeface="メイリオ" panose="020B0604030504040204" pitchFamily="50" charset="-128"/>
                <a:ea typeface="メイリオ" panose="020B0604030504040204" pitchFamily="50" charset="-128"/>
              </a:rPr>
              <a:t>筋緊張緩和により呼吸が改善しやすい</a:t>
            </a:r>
          </a:p>
        </p:txBody>
      </p:sp>
      <p:sp>
        <p:nvSpPr>
          <p:cNvPr id="31" name="角丸四角形 30"/>
          <p:cNvSpPr/>
          <p:nvPr/>
        </p:nvSpPr>
        <p:spPr>
          <a:xfrm>
            <a:off x="5485056" y="4755405"/>
            <a:ext cx="3789123" cy="54042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defRPr/>
            </a:pPr>
            <a:r>
              <a:rPr lang="ja-JP" altLang="en-US" sz="1600" dirty="0">
                <a:solidFill>
                  <a:prstClr val="black"/>
                </a:solidFill>
                <a:latin typeface="メイリオ" panose="020B0604030504040204" pitchFamily="50" charset="-128"/>
                <a:ea typeface="メイリオ" panose="020B0604030504040204" pitchFamily="50" charset="-128"/>
              </a:rPr>
              <a:t>薬による筋緊張低下・分泌物貯留により呼吸悪化の可能性あり</a:t>
            </a:r>
          </a:p>
        </p:txBody>
      </p:sp>
      <p:sp>
        <p:nvSpPr>
          <p:cNvPr id="33" name="角丸四角形 32"/>
          <p:cNvSpPr/>
          <p:nvPr/>
        </p:nvSpPr>
        <p:spPr>
          <a:xfrm>
            <a:off x="5498783" y="5466239"/>
            <a:ext cx="3775394" cy="43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胃食道逆流への対応が重要</a:t>
            </a:r>
          </a:p>
        </p:txBody>
      </p:sp>
      <p:sp>
        <p:nvSpPr>
          <p:cNvPr id="115738" name="テキスト ボックス 29"/>
          <p:cNvSpPr txBox="1">
            <a:spLocks noChangeArrowheads="1"/>
          </p:cNvSpPr>
          <p:nvPr/>
        </p:nvSpPr>
        <p:spPr bwMode="auto">
          <a:xfrm>
            <a:off x="674956" y="5812357"/>
            <a:ext cx="3591711"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36000" bIns="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呼吸不全への耐性が比較的強い</a:t>
            </a:r>
          </a:p>
        </p:txBody>
      </p:sp>
      <p:sp>
        <p:nvSpPr>
          <p:cNvPr id="115739" name="テキスト ボックス 31"/>
          <p:cNvSpPr txBox="1">
            <a:spLocks noChangeArrowheads="1"/>
          </p:cNvSpPr>
          <p:nvPr/>
        </p:nvSpPr>
        <p:spPr bwMode="auto">
          <a:xfrm>
            <a:off x="674956" y="6212465"/>
            <a:ext cx="263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36000" bIns="36000" anchor="ctr" anchorCtr="0">
            <a:no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prstClr val="black"/>
                </a:solidFill>
                <a:latin typeface="メイリオ" panose="020B0604030504040204" pitchFamily="50" charset="-128"/>
                <a:ea typeface="メイリオ" panose="020B0604030504040204" pitchFamily="50" charset="-128"/>
              </a:rPr>
              <a:t>慢性呼吸障害のケース</a:t>
            </a:r>
          </a:p>
        </p:txBody>
      </p:sp>
      <p:sp>
        <p:nvSpPr>
          <p:cNvPr id="35" name="角丸四角形 34"/>
          <p:cNvSpPr/>
          <p:nvPr/>
        </p:nvSpPr>
        <p:spPr>
          <a:xfrm>
            <a:off x="5498783" y="6068648"/>
            <a:ext cx="3775394" cy="4794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54001" rIns="36000" bIns="0" anchor="ctr" anchorCtr="0">
            <a:noAutofit/>
          </a:bodyPr>
          <a:lstStyle/>
          <a:p>
            <a:pPr>
              <a:lnSpc>
                <a:spcPct val="90000"/>
              </a:lnSpc>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呼吸管理導入基準は一般</a:t>
            </a:r>
            <a:endParaRPr lang="en-US" altLang="ja-JP" sz="1600" dirty="0">
              <a:solidFill>
                <a:prstClr val="black"/>
              </a:solidFill>
              <a:latin typeface="メイリオ" panose="020B0604030504040204" pitchFamily="50" charset="-128"/>
              <a:ea typeface="メイリオ" panose="020B0604030504040204" pitchFamily="50" charset="-128"/>
            </a:endParaRPr>
          </a:p>
          <a:p>
            <a:pPr>
              <a:lnSpc>
                <a:spcPct val="90000"/>
              </a:lnSpc>
              <a:spcBef>
                <a:spcPct val="0"/>
              </a:spcBef>
            </a:pPr>
            <a:r>
              <a:rPr lang="ja-JP" altLang="en-US" sz="1600" dirty="0">
                <a:solidFill>
                  <a:prstClr val="black"/>
                </a:solidFill>
                <a:latin typeface="メイリオ" panose="020B0604030504040204" pitchFamily="50" charset="-128"/>
                <a:ea typeface="メイリオ" panose="020B0604030504040204" pitchFamily="50" charset="-128"/>
              </a:rPr>
              <a:t>より緩めで良いことがある</a:t>
            </a:r>
          </a:p>
        </p:txBody>
      </p:sp>
      <p:cxnSp>
        <p:nvCxnSpPr>
          <p:cNvPr id="3" name="直線矢印コネクタ 2"/>
          <p:cNvCxnSpPr>
            <a:cxnSpLocks/>
            <a:stCxn id="115718" idx="3"/>
            <a:endCxn id="25" idx="1"/>
          </p:cNvCxnSpPr>
          <p:nvPr/>
        </p:nvCxnSpPr>
        <p:spPr>
          <a:xfrm>
            <a:off x="4639237" y="1455103"/>
            <a:ext cx="815338" cy="628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cxnSpLocks/>
            <a:stCxn id="115721" idx="3"/>
          </p:cNvCxnSpPr>
          <p:nvPr/>
        </p:nvCxnSpPr>
        <p:spPr>
          <a:xfrm>
            <a:off x="4639237" y="2090890"/>
            <a:ext cx="815338" cy="69516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cxnSpLocks/>
            <a:stCxn id="115725" idx="3"/>
            <a:endCxn id="28" idx="1"/>
          </p:cNvCxnSpPr>
          <p:nvPr/>
        </p:nvCxnSpPr>
        <p:spPr>
          <a:xfrm>
            <a:off x="3312462" y="2630283"/>
            <a:ext cx="2142111" cy="26469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a:stCxn id="115723" idx="3"/>
          </p:cNvCxnSpPr>
          <p:nvPr/>
        </p:nvCxnSpPr>
        <p:spPr>
          <a:xfrm flipV="1">
            <a:off x="3295660" y="3010772"/>
            <a:ext cx="2158913" cy="15789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cxnSpLocks/>
            <a:stCxn id="115714" idx="3"/>
            <a:endCxn id="29" idx="1"/>
          </p:cNvCxnSpPr>
          <p:nvPr/>
        </p:nvCxnSpPr>
        <p:spPr>
          <a:xfrm>
            <a:off x="3316299" y="3800672"/>
            <a:ext cx="2168754" cy="56832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cxnSpLocks/>
            <a:stCxn id="115726" idx="3"/>
            <a:endCxn id="31" idx="1"/>
          </p:cNvCxnSpPr>
          <p:nvPr/>
        </p:nvCxnSpPr>
        <p:spPr>
          <a:xfrm>
            <a:off x="3312464" y="4432682"/>
            <a:ext cx="2172590" cy="59293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cxnSpLocks/>
            <a:stCxn id="115719" idx="3"/>
            <a:endCxn id="33" idx="1"/>
          </p:cNvCxnSpPr>
          <p:nvPr/>
        </p:nvCxnSpPr>
        <p:spPr>
          <a:xfrm>
            <a:off x="4266667" y="5492575"/>
            <a:ext cx="1232118" cy="18966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テキスト プレースホルダー 13">
            <a:extLst>
              <a:ext uri="{FF2B5EF4-FFF2-40B4-BE49-F238E27FC236}">
                <a16:creationId xmlns:a16="http://schemas.microsoft.com/office/drawing/2014/main" id="{A7F2A5A4-77C3-4C56-94D4-BFBD0BFEFC27}"/>
              </a:ext>
            </a:extLst>
          </p:cNvPr>
          <p:cNvSpPr>
            <a:spLocks noGrp="1"/>
          </p:cNvSpPr>
          <p:nvPr>
            <p:ph type="body" sz="quarter" idx="10"/>
          </p:nvPr>
        </p:nvSpPr>
        <p:spPr/>
        <p:txBody>
          <a:bodyPr/>
          <a:lstStyle/>
          <a:p>
            <a:r>
              <a:rPr kumimoji="1" lang="ja-JP" altLang="en-US" dirty="0"/>
              <a:t>　</a:t>
            </a:r>
          </a:p>
        </p:txBody>
      </p:sp>
      <p:cxnSp>
        <p:nvCxnSpPr>
          <p:cNvPr id="81" name="直線矢印コネクタ 80">
            <a:extLst>
              <a:ext uri="{FF2B5EF4-FFF2-40B4-BE49-F238E27FC236}">
                <a16:creationId xmlns:a16="http://schemas.microsoft.com/office/drawing/2014/main" id="{3247B158-63AC-4FFA-92A3-0EF8B0DB6E4D}"/>
              </a:ext>
            </a:extLst>
          </p:cNvPr>
          <p:cNvCxnSpPr>
            <a:cxnSpLocks/>
            <a:stCxn id="115723" idx="3"/>
            <a:endCxn id="26" idx="1"/>
          </p:cNvCxnSpPr>
          <p:nvPr/>
        </p:nvCxnSpPr>
        <p:spPr>
          <a:xfrm>
            <a:off x="3295660" y="3168661"/>
            <a:ext cx="2158913" cy="50819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EDD8061C-5814-41CB-9D9D-E0DD665CBF44}"/>
              </a:ext>
            </a:extLst>
          </p:cNvPr>
          <p:cNvCxnSpPr>
            <a:cxnSpLocks/>
            <a:stCxn id="115738" idx="3"/>
            <a:endCxn id="35" idx="1"/>
          </p:cNvCxnSpPr>
          <p:nvPr/>
        </p:nvCxnSpPr>
        <p:spPr>
          <a:xfrm>
            <a:off x="4266667" y="6012413"/>
            <a:ext cx="1232118" cy="29595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9309100" y="6548074"/>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108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8886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呼吸に異常がある時の症状</a:t>
            </a:r>
          </a:p>
        </p:txBody>
      </p:sp>
      <p:sp>
        <p:nvSpPr>
          <p:cNvPr id="6" name="Text Box 3079">
            <a:extLst>
              <a:ext uri="{FF2B5EF4-FFF2-40B4-BE49-F238E27FC236}">
                <a16:creationId xmlns:a16="http://schemas.microsoft.com/office/drawing/2014/main" id="{E579CAD9-D876-4797-8C2D-F8BE32F8D8DF}"/>
              </a:ext>
            </a:extLst>
          </p:cNvPr>
          <p:cNvSpPr txBox="1">
            <a:spLocks noChangeArrowheads="1"/>
          </p:cNvSpPr>
          <p:nvPr/>
        </p:nvSpPr>
        <p:spPr bwMode="auto">
          <a:xfrm>
            <a:off x="704852" y="1592263"/>
            <a:ext cx="8616156"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喘鳴</a:t>
            </a:r>
            <a:r>
              <a:rPr lang="ja-JP" altLang="en-US" sz="2000" b="1" dirty="0">
                <a:solidFill>
                  <a:srgbClr val="FF3300"/>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狭窄性</a:t>
            </a:r>
            <a:r>
              <a:rPr lang="ja-JP" altLang="ja-JP" sz="2000" dirty="0">
                <a:latin typeface="メイリオ" panose="020B0604030504040204" pitchFamily="50" charset="-128"/>
                <a:ea typeface="メイリオ" panose="020B0604030504040204" pitchFamily="50" charset="-128"/>
              </a:rPr>
              <a:t>（ガーガー、</a:t>
            </a:r>
            <a:r>
              <a:rPr lang="ja-JP" altLang="en-US" sz="2000" dirty="0">
                <a:latin typeface="メイリオ" panose="020B0604030504040204" pitchFamily="50" charset="-128"/>
                <a:ea typeface="メイリオ" panose="020B0604030504040204" pitchFamily="50" charset="-128"/>
              </a:rPr>
              <a:t>カーッカーッ、</a:t>
            </a:r>
            <a:r>
              <a:rPr lang="ja-JP" altLang="ja-JP" sz="2000" dirty="0">
                <a:latin typeface="メイリオ" panose="020B0604030504040204" pitchFamily="50" charset="-128"/>
                <a:ea typeface="メイリオ" panose="020B0604030504040204" pitchFamily="50" charset="-128"/>
              </a:rPr>
              <a:t>グーグー、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a:t>
            </a:r>
            <a:r>
              <a:rPr lang="ja-JP" altLang="ja-JP" sz="2000" dirty="0">
                <a:latin typeface="メイリオ" panose="020B0604030504040204" pitchFamily="50" charset="-128"/>
                <a:ea typeface="メイリオ" panose="020B0604030504040204" pitchFamily="50" charset="-128"/>
              </a:rPr>
              <a:t>ゼーゼー、ヒューヒュー）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貯留性</a:t>
            </a:r>
            <a:r>
              <a:rPr lang="ja-JP" altLang="ja-JP" sz="2000" dirty="0">
                <a:latin typeface="メイリオ" panose="020B0604030504040204" pitchFamily="50" charset="-128"/>
                <a:ea typeface="メイリオ" panose="020B0604030504040204" pitchFamily="50" charset="-128"/>
              </a:rPr>
              <a:t>（ゼロゼロ、ゼコゼコ、ゴロゴロ</a:t>
            </a:r>
            <a:r>
              <a:rPr lang="ja-JP" altLang="en-US" sz="2000" dirty="0">
                <a:latin typeface="メイリオ" panose="020B0604030504040204" pitchFamily="50" charset="-128"/>
                <a:ea typeface="メイリオ" panose="020B0604030504040204" pitchFamily="50" charset="-128"/>
              </a:rPr>
              <a:t>）</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吸気時優位か呼気時優位か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覚醒時優位か睡眠時優位か</a:t>
            </a:r>
          </a:p>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呼吸が速く浅くなる（呼吸数の増加）</a:t>
            </a:r>
          </a:p>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陥没呼吸・努力呼吸、閉塞性無呼吸</a:t>
            </a:r>
            <a:br>
              <a:rPr lang="en-US" altLang="ja-JP" sz="2000" dirty="0">
                <a:solidFill>
                  <a:srgbClr val="0000FF"/>
                </a:solidFill>
                <a:latin typeface="メイリオ" panose="020B0604030504040204" pitchFamily="50" charset="-128"/>
                <a:ea typeface="メイリオ" panose="020B0604030504040204" pitchFamily="50" charset="-128"/>
              </a:rPr>
            </a:br>
            <a:r>
              <a:rPr lang="ja-JP" altLang="en-US" sz="2000" dirty="0">
                <a:solidFill>
                  <a:srgbClr val="0000FF"/>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胸骨上部や肋骨下が陥没</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下顎呼吸、鼻翼呼吸</a:t>
            </a:r>
          </a:p>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口唇・爪チアノーゼ</a:t>
            </a:r>
            <a:endParaRPr lang="en-US" altLang="ja-JP" sz="2000" b="1" dirty="0">
              <a:solidFill>
                <a:srgbClr val="000090"/>
              </a:solidFill>
              <a:latin typeface="メイリオ" panose="020B0604030504040204" pitchFamily="50" charset="-128"/>
              <a:ea typeface="メイリオ" panose="020B0604030504040204" pitchFamily="50" charset="-128"/>
            </a:endParaRPr>
          </a:p>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心拍（脈拍）数が速くなる</a:t>
            </a:r>
          </a:p>
          <a:p>
            <a:pPr marL="342872" indent="-342872">
              <a:lnSpc>
                <a:spcPct val="114000"/>
              </a:lnSpc>
              <a:spcBef>
                <a:spcPts val="1000"/>
              </a:spcBef>
              <a:buFont typeface="Wingdings" panose="05000000000000000000" pitchFamily="2" charset="2"/>
              <a:buChar char="l"/>
            </a:pPr>
            <a:r>
              <a:rPr lang="ja-JP" altLang="en-US" sz="2000" b="1" dirty="0">
                <a:solidFill>
                  <a:srgbClr val="000090"/>
                </a:solidFill>
                <a:latin typeface="メイリオ" panose="020B0604030504040204" pitchFamily="50" charset="-128"/>
                <a:ea typeface="メイリオ" panose="020B0604030504040204" pitchFamily="50" charset="-128"/>
              </a:rPr>
              <a:t>意識混濁　顔色不良　酸素飽和度（</a:t>
            </a:r>
            <a:r>
              <a:rPr lang="en-US" altLang="ja-JP" sz="2000" b="1" dirty="0">
                <a:solidFill>
                  <a:srgbClr val="000090"/>
                </a:solidFill>
                <a:latin typeface="メイリオ" panose="020B0604030504040204" pitchFamily="50" charset="-128"/>
                <a:ea typeface="メイリオ" panose="020B0604030504040204" pitchFamily="50" charset="-128"/>
              </a:rPr>
              <a:t>SpO</a:t>
            </a:r>
            <a:r>
              <a:rPr lang="en-US" altLang="ja-JP" sz="2000" b="1" baseline="-25000" dirty="0">
                <a:solidFill>
                  <a:srgbClr val="000090"/>
                </a:solidFill>
                <a:latin typeface="メイリオ" panose="020B0604030504040204" pitchFamily="50" charset="-128"/>
                <a:ea typeface="メイリオ" panose="020B0604030504040204" pitchFamily="50" charset="-128"/>
              </a:rPr>
              <a:t>2</a:t>
            </a:r>
            <a:r>
              <a:rPr lang="ja-JP" altLang="en-US" sz="2000" b="1" dirty="0">
                <a:solidFill>
                  <a:srgbClr val="000090"/>
                </a:solidFill>
                <a:latin typeface="メイリオ" panose="020B0604030504040204" pitchFamily="50" charset="-128"/>
                <a:ea typeface="メイリオ" panose="020B0604030504040204" pitchFamily="50" charset="-128"/>
              </a:rPr>
              <a:t>）低下</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9467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喀痰の性状</a:t>
            </a:r>
          </a:p>
        </p:txBody>
      </p:sp>
      <p:sp>
        <p:nvSpPr>
          <p:cNvPr id="8" name="テキスト ボックス 9">
            <a:extLst>
              <a:ext uri="{FF2B5EF4-FFF2-40B4-BE49-F238E27FC236}">
                <a16:creationId xmlns:a16="http://schemas.microsoft.com/office/drawing/2014/main" id="{7FF063A2-030D-4CB2-98E2-002B418A78E9}"/>
              </a:ext>
            </a:extLst>
          </p:cNvPr>
          <p:cNvSpPr txBox="1">
            <a:spLocks noChangeArrowheads="1"/>
          </p:cNvSpPr>
          <p:nvPr/>
        </p:nvSpPr>
        <p:spPr bwMode="auto">
          <a:xfrm>
            <a:off x="776287" y="637451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9" name="AutoShape 4">
            <a:extLst>
              <a:ext uri="{FF2B5EF4-FFF2-40B4-BE49-F238E27FC236}">
                <a16:creationId xmlns:a16="http://schemas.microsoft.com/office/drawing/2014/main" id="{B9883C52-4FFC-4959-94E1-FE0D22533DAC}"/>
              </a:ext>
            </a:extLst>
          </p:cNvPr>
          <p:cNvSpPr>
            <a:spLocks noChangeArrowheads="1"/>
          </p:cNvSpPr>
          <p:nvPr/>
        </p:nvSpPr>
        <p:spPr bwMode="auto">
          <a:xfrm>
            <a:off x="776288" y="1652670"/>
            <a:ext cx="8353424" cy="1486359"/>
          </a:xfrm>
          <a:prstGeom prst="roundRect">
            <a:avLst>
              <a:gd name="adj" fmla="val 5250"/>
            </a:avLst>
          </a:prstGeom>
          <a:solidFill>
            <a:schemeClr val="accent2">
              <a:lumMod val="20000"/>
              <a:lumOff val="80000"/>
            </a:schemeClr>
          </a:solidFill>
          <a:ln w="38100">
            <a:solidFill>
              <a:srgbClr val="00206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1" b="1" dirty="0">
                <a:solidFill>
                  <a:srgbClr val="002060"/>
                </a:solidFill>
                <a:latin typeface="メイリオ" panose="020B0604030504040204" pitchFamily="50" charset="-128"/>
              </a:rPr>
              <a:t>通常の喀痰</a:t>
            </a:r>
            <a:endParaRPr lang="en-US" altLang="ja-JP" sz="2401" b="1" dirty="0">
              <a:solidFill>
                <a:srgbClr val="000000"/>
              </a:solidFill>
              <a:latin typeface="メイリオ" panose="020B0604030504040204" pitchFamily="50" charset="-128"/>
            </a:endParaRPr>
          </a:p>
          <a:p>
            <a:pPr algn="ctr" eaLnBrk="1" hangingPunct="1">
              <a:spcBef>
                <a:spcPct val="0"/>
              </a:spcBef>
              <a:buFontTx/>
              <a:buNone/>
            </a:pPr>
            <a:endParaRPr lang="en-US" altLang="ja-JP" sz="2000" b="1" dirty="0">
              <a:solidFill>
                <a:srgbClr val="000000"/>
              </a:solidFill>
              <a:latin typeface="メイリオ" panose="020B0604030504040204" pitchFamily="50" charset="-128"/>
            </a:endParaRPr>
          </a:p>
          <a:p>
            <a:pPr algn="ctr" eaLnBrk="1" hangingPunct="1">
              <a:spcBef>
                <a:spcPct val="0"/>
              </a:spcBef>
              <a:buFontTx/>
              <a:buNone/>
            </a:pPr>
            <a:endParaRPr lang="en-US" altLang="ja-JP" sz="2000" b="1" dirty="0">
              <a:solidFill>
                <a:srgbClr val="000000"/>
              </a:solidFill>
              <a:latin typeface="メイリオ" panose="020B0604030504040204" pitchFamily="50" charset="-128"/>
            </a:endParaRPr>
          </a:p>
          <a:p>
            <a:pPr algn="ctr" eaLnBrk="1" hangingPunct="1">
              <a:spcBef>
                <a:spcPct val="0"/>
              </a:spcBef>
              <a:buFontTx/>
              <a:buNone/>
            </a:pPr>
            <a:endParaRPr lang="ja-JP" altLang="en-US" sz="2000" b="1" dirty="0">
              <a:solidFill>
                <a:srgbClr val="000000"/>
              </a:solidFill>
              <a:latin typeface="メイリオ" panose="020B0604030504040204" pitchFamily="50" charset="-128"/>
            </a:endParaRPr>
          </a:p>
        </p:txBody>
      </p:sp>
      <p:sp>
        <p:nvSpPr>
          <p:cNvPr id="10" name="Text Box 6">
            <a:extLst>
              <a:ext uri="{FF2B5EF4-FFF2-40B4-BE49-F238E27FC236}">
                <a16:creationId xmlns:a16="http://schemas.microsoft.com/office/drawing/2014/main" id="{48C4C6FB-295E-4898-8112-460B9DC826E8}"/>
              </a:ext>
            </a:extLst>
          </p:cNvPr>
          <p:cNvSpPr txBox="1">
            <a:spLocks noChangeArrowheads="1"/>
          </p:cNvSpPr>
          <p:nvPr/>
        </p:nvSpPr>
        <p:spPr bwMode="auto">
          <a:xfrm>
            <a:off x="992190" y="2131785"/>
            <a:ext cx="3673475" cy="85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1800" dirty="0">
                <a:solidFill>
                  <a:srgbClr val="000000"/>
                </a:solidFill>
                <a:latin typeface="メイリオ" panose="020B0604030504040204" pitchFamily="50" charset="-128"/>
              </a:rPr>
              <a:t>・</a:t>
            </a:r>
            <a:r>
              <a:rPr lang="ja-JP" altLang="en-US" sz="2000" dirty="0">
                <a:solidFill>
                  <a:srgbClr val="000000"/>
                </a:solidFill>
                <a:latin typeface="メイリオ" panose="020B0604030504040204" pitchFamily="50" charset="-128"/>
              </a:rPr>
              <a:t>無色透明～やや白っぽい</a:t>
            </a:r>
          </a:p>
          <a:p>
            <a:pPr eaLnBrk="1" hangingPunct="1">
              <a:spcBef>
                <a:spcPct val="50000"/>
              </a:spcBef>
              <a:buFontTx/>
              <a:buNone/>
            </a:pPr>
            <a:r>
              <a:rPr lang="ja-JP" altLang="en-US" sz="2000" dirty="0">
                <a:solidFill>
                  <a:srgbClr val="000000"/>
                </a:solidFill>
                <a:latin typeface="メイリオ" panose="020B0604030504040204" pitchFamily="50" charset="-128"/>
              </a:rPr>
              <a:t>・やや粘り気</a:t>
            </a:r>
          </a:p>
        </p:txBody>
      </p:sp>
      <p:sp>
        <p:nvSpPr>
          <p:cNvPr id="11" name="AutoShape 4">
            <a:extLst>
              <a:ext uri="{FF2B5EF4-FFF2-40B4-BE49-F238E27FC236}">
                <a16:creationId xmlns:a16="http://schemas.microsoft.com/office/drawing/2014/main" id="{8D59626B-B818-45FF-B0E4-55138B249F62}"/>
              </a:ext>
            </a:extLst>
          </p:cNvPr>
          <p:cNvSpPr>
            <a:spLocks noChangeArrowheads="1"/>
          </p:cNvSpPr>
          <p:nvPr/>
        </p:nvSpPr>
        <p:spPr bwMode="auto">
          <a:xfrm>
            <a:off x="776288" y="3346354"/>
            <a:ext cx="8353424" cy="2789648"/>
          </a:xfrm>
          <a:prstGeom prst="roundRect">
            <a:avLst>
              <a:gd name="adj" fmla="val 5250"/>
            </a:avLst>
          </a:prstGeom>
          <a:solidFill>
            <a:srgbClr val="FBF0C9"/>
          </a:solidFill>
          <a:ln w="38100">
            <a:solidFill>
              <a:srgbClr val="C00000"/>
            </a:solidFill>
            <a:round/>
            <a:headEnd/>
            <a:tailEnd/>
          </a:ln>
        </p:spPr>
        <p:txBody>
          <a:bodyPr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1" b="1">
                <a:solidFill>
                  <a:srgbClr val="C00000"/>
                </a:solidFill>
                <a:latin typeface="メイリオ" panose="020B0604030504040204" pitchFamily="50" charset="-128"/>
              </a:rPr>
              <a:t>異常があるときの喀痰</a:t>
            </a:r>
            <a:endParaRPr lang="en-US" altLang="ja-JP" sz="2401"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2060"/>
              </a:solidFill>
              <a:latin typeface="メイリオ" panose="020B0604030504040204" pitchFamily="50" charset="-128"/>
            </a:endParaRPr>
          </a:p>
          <a:p>
            <a:pPr algn="ctr" eaLnBrk="1" hangingPunct="1">
              <a:spcBef>
                <a:spcPct val="0"/>
              </a:spcBef>
              <a:buFontTx/>
              <a:buNone/>
            </a:pPr>
            <a:endParaRPr lang="ja-JP" altLang="en-US" sz="2000" b="1">
              <a:solidFill>
                <a:srgbClr val="00206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en-US" altLang="ja-JP" sz="2000" b="1">
              <a:solidFill>
                <a:srgbClr val="000000"/>
              </a:solidFill>
              <a:latin typeface="メイリオ" panose="020B0604030504040204" pitchFamily="50" charset="-128"/>
            </a:endParaRPr>
          </a:p>
          <a:p>
            <a:pPr algn="ctr" eaLnBrk="1" hangingPunct="1">
              <a:spcBef>
                <a:spcPct val="0"/>
              </a:spcBef>
              <a:buFontTx/>
              <a:buNone/>
            </a:pPr>
            <a:endParaRPr lang="ja-JP" altLang="en-US" sz="2000" b="1">
              <a:solidFill>
                <a:srgbClr val="000000"/>
              </a:solidFill>
              <a:latin typeface="メイリオ" panose="020B0604030504040204" pitchFamily="50" charset="-128"/>
            </a:endParaRPr>
          </a:p>
        </p:txBody>
      </p:sp>
      <p:sp>
        <p:nvSpPr>
          <p:cNvPr id="12" name="Text Box 7">
            <a:extLst>
              <a:ext uri="{FF2B5EF4-FFF2-40B4-BE49-F238E27FC236}">
                <a16:creationId xmlns:a16="http://schemas.microsoft.com/office/drawing/2014/main" id="{662C11AA-1EF8-4D59-9773-52005F3D2499}"/>
              </a:ext>
            </a:extLst>
          </p:cNvPr>
          <p:cNvSpPr txBox="1">
            <a:spLocks noChangeArrowheads="1"/>
          </p:cNvSpPr>
          <p:nvPr/>
        </p:nvSpPr>
        <p:spPr bwMode="auto">
          <a:xfrm>
            <a:off x="992187" y="4009477"/>
            <a:ext cx="4360862" cy="20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1800" dirty="0">
                <a:solidFill>
                  <a:srgbClr val="000000"/>
                </a:solidFill>
                <a:latin typeface="メイリオ" panose="020B0604030504040204" pitchFamily="50" charset="-128"/>
              </a:rPr>
              <a:t>・</a:t>
            </a:r>
            <a:r>
              <a:rPr lang="ja-JP" altLang="en-US" sz="2000" dirty="0">
                <a:solidFill>
                  <a:srgbClr val="000000"/>
                </a:solidFill>
                <a:latin typeface="メイリオ" panose="020B0604030504040204" pitchFamily="50" charset="-128"/>
              </a:rPr>
              <a:t>濁りがつよい</a:t>
            </a:r>
          </a:p>
          <a:p>
            <a:pPr eaLnBrk="1" hangingPunct="1">
              <a:spcBef>
                <a:spcPct val="50000"/>
              </a:spcBef>
              <a:buFontTx/>
              <a:buNone/>
            </a:pPr>
            <a:r>
              <a:rPr lang="ja-JP" altLang="en-US" sz="2000" dirty="0">
                <a:solidFill>
                  <a:srgbClr val="000000"/>
                </a:solidFill>
                <a:latin typeface="メイリオ" panose="020B0604030504040204" pitchFamily="50" charset="-128"/>
              </a:rPr>
              <a:t>・黄色っぽい、緑色っぽい</a:t>
            </a:r>
          </a:p>
          <a:p>
            <a:pPr eaLnBrk="1" hangingPunct="1">
              <a:spcBef>
                <a:spcPct val="50000"/>
              </a:spcBef>
              <a:buFontTx/>
              <a:buNone/>
            </a:pPr>
            <a:r>
              <a:rPr lang="ja-JP" altLang="en-US" sz="2000" dirty="0">
                <a:solidFill>
                  <a:srgbClr val="000000"/>
                </a:solidFill>
                <a:latin typeface="メイリオ" panose="020B0604030504040204" pitchFamily="50" charset="-128"/>
              </a:rPr>
              <a:t>・うっすら赤い、明らかに赤い</a:t>
            </a:r>
          </a:p>
          <a:p>
            <a:pPr eaLnBrk="1" hangingPunct="1">
              <a:spcBef>
                <a:spcPct val="50000"/>
              </a:spcBef>
              <a:buFontTx/>
              <a:buNone/>
            </a:pPr>
            <a:r>
              <a:rPr lang="ja-JP" altLang="en-US" sz="2000" dirty="0">
                <a:solidFill>
                  <a:srgbClr val="000000"/>
                </a:solidFill>
                <a:latin typeface="メイリオ" panose="020B0604030504040204" pitchFamily="50" charset="-128"/>
              </a:rPr>
              <a:t>・粘り気がある、</a:t>
            </a:r>
          </a:p>
          <a:p>
            <a:pPr eaLnBrk="1" hangingPunct="1">
              <a:spcBef>
                <a:spcPct val="0"/>
              </a:spcBef>
              <a:buFontTx/>
              <a:buNone/>
            </a:pPr>
            <a:r>
              <a:rPr lang="ja-JP" altLang="en-US" sz="2000" dirty="0">
                <a:solidFill>
                  <a:srgbClr val="000000"/>
                </a:solidFill>
                <a:latin typeface="メイリオ" panose="020B0604030504040204" pitchFamily="50" charset="-128"/>
              </a:rPr>
              <a:t>　逆にサラサラしている</a:t>
            </a:r>
            <a:endParaRPr lang="en-US" altLang="ja-JP" sz="2000" dirty="0">
              <a:solidFill>
                <a:srgbClr val="000000"/>
              </a:solidFill>
              <a:latin typeface="メイリオ" panose="020B0604030504040204" pitchFamily="50" charset="-128"/>
            </a:endParaRPr>
          </a:p>
        </p:txBody>
      </p:sp>
      <p:sp>
        <p:nvSpPr>
          <p:cNvPr id="13" name="Text Box 7">
            <a:extLst>
              <a:ext uri="{FF2B5EF4-FFF2-40B4-BE49-F238E27FC236}">
                <a16:creationId xmlns:a16="http://schemas.microsoft.com/office/drawing/2014/main" id="{655F369D-0021-49F2-BAFD-552954EA531B}"/>
              </a:ext>
            </a:extLst>
          </p:cNvPr>
          <p:cNvSpPr txBox="1">
            <a:spLocks noChangeArrowheads="1"/>
          </p:cNvSpPr>
          <p:nvPr/>
        </p:nvSpPr>
        <p:spPr bwMode="auto">
          <a:xfrm>
            <a:off x="5353051" y="3958677"/>
            <a:ext cx="3455988"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rPr>
              <a:t>・いつもより量が多い</a:t>
            </a:r>
          </a:p>
          <a:p>
            <a:pPr eaLnBrk="1" hangingPunct="1">
              <a:spcBef>
                <a:spcPct val="50000"/>
              </a:spcBef>
              <a:buFontTx/>
              <a:buNone/>
            </a:pPr>
            <a:r>
              <a:rPr lang="ja-JP" altLang="en-US" sz="2000" dirty="0">
                <a:solidFill>
                  <a:srgbClr val="000000"/>
                </a:solidFill>
                <a:latin typeface="メイリオ" panose="020B0604030504040204" pitchFamily="50" charset="-128"/>
              </a:rPr>
              <a:t>・粘り気が強い、硬い</a:t>
            </a:r>
          </a:p>
          <a:p>
            <a:pPr eaLnBrk="1" hangingPunct="1">
              <a:spcBef>
                <a:spcPct val="50000"/>
              </a:spcBef>
              <a:buFontTx/>
              <a:buNone/>
            </a:pPr>
            <a:endParaRPr lang="en-US" altLang="ja-JP" sz="2000" dirty="0">
              <a:solidFill>
                <a:srgbClr val="000000"/>
              </a:solidFill>
              <a:latin typeface="メイリオ" panose="020B0604030504040204" pitchFamily="50" charset="-128"/>
            </a:endParaRPr>
          </a:p>
        </p:txBody>
      </p:sp>
      <p:sp>
        <p:nvSpPr>
          <p:cNvPr id="14" name="Text Box 6">
            <a:extLst>
              <a:ext uri="{FF2B5EF4-FFF2-40B4-BE49-F238E27FC236}">
                <a16:creationId xmlns:a16="http://schemas.microsoft.com/office/drawing/2014/main" id="{490DA7D0-34E0-4B29-B2A8-DE288DF8DA27}"/>
              </a:ext>
            </a:extLst>
          </p:cNvPr>
          <p:cNvSpPr txBox="1">
            <a:spLocks noChangeArrowheads="1"/>
          </p:cNvSpPr>
          <p:nvPr/>
        </p:nvSpPr>
        <p:spPr bwMode="auto">
          <a:xfrm>
            <a:off x="5353049" y="2168298"/>
            <a:ext cx="2374901"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50000"/>
              </a:spcBef>
              <a:buFontTx/>
              <a:buNone/>
            </a:pPr>
            <a:r>
              <a:rPr lang="ja-JP" altLang="en-US" sz="2000" dirty="0">
                <a:solidFill>
                  <a:srgbClr val="000000"/>
                </a:solidFill>
                <a:latin typeface="メイリオ" panose="020B0604030504040204" pitchFamily="50" charset="-128"/>
              </a:rPr>
              <a:t>・においなし</a:t>
            </a:r>
          </a:p>
        </p:txBody>
      </p:sp>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9380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0841EA31-9564-4197-9915-858B383A75E8}"/>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吸引により起こりうること</a:t>
            </a:r>
          </a:p>
        </p:txBody>
      </p:sp>
      <p:sp>
        <p:nvSpPr>
          <p:cNvPr id="24" name="Text Box 4">
            <a:extLst>
              <a:ext uri="{FF2B5EF4-FFF2-40B4-BE49-F238E27FC236}">
                <a16:creationId xmlns:a16="http://schemas.microsoft.com/office/drawing/2014/main" id="{BF4C6B7B-AB59-434F-9DF5-CD3F4C57443F}"/>
              </a:ext>
            </a:extLst>
          </p:cNvPr>
          <p:cNvSpPr txBox="1">
            <a:spLocks noChangeArrowheads="1"/>
          </p:cNvSpPr>
          <p:nvPr/>
        </p:nvSpPr>
        <p:spPr bwMode="auto">
          <a:xfrm>
            <a:off x="668341" y="1628774"/>
            <a:ext cx="8640761" cy="4932362"/>
          </a:xfrm>
          <a:prstGeom prst="rect">
            <a:avLst/>
          </a:prstGeom>
          <a:noFill/>
          <a:ln w="9525">
            <a:noFill/>
            <a:miter lim="800000"/>
            <a:headEnd/>
            <a:tailEnd/>
          </a:ln>
        </p:spPr>
        <p:txBody>
          <a:bodyPr wrap="square" lIns="0" tIns="0" rIns="0" bIns="0" anchor="t" anchorCtr="0">
            <a:noAutofit/>
          </a:bodyPr>
          <a:lstStyle/>
          <a:p>
            <a:pPr marL="285725" indent="-285725">
              <a:lnSpc>
                <a:spcPct val="114000"/>
              </a:lnSpc>
              <a:spcBef>
                <a:spcPts val="1200"/>
              </a:spcBef>
              <a:buFont typeface="Wingdings" panose="05000000000000000000" pitchFamily="2" charset="2"/>
              <a:buChar char="l"/>
              <a:defRPr/>
            </a:pPr>
            <a:r>
              <a:rPr lang="ja-JP" altLang="en-US" sz="2401" dirty="0">
                <a:latin typeface="メイリオ" panose="020B0604030504040204" pitchFamily="50" charset="-128"/>
                <a:ea typeface="メイリオ" panose="020B0604030504040204" pitchFamily="50" charset="-128"/>
              </a:rPr>
              <a:t>吸引される子どもの苦痛</a:t>
            </a:r>
          </a:p>
          <a:p>
            <a:pPr marL="285725" indent="-285725">
              <a:lnSpc>
                <a:spcPct val="114000"/>
              </a:lnSpc>
              <a:spcBef>
                <a:spcPts val="1200"/>
              </a:spcBef>
              <a:buFont typeface="Wingdings" panose="05000000000000000000" pitchFamily="2" charset="2"/>
              <a:buChar char="l"/>
              <a:defRPr/>
            </a:pPr>
            <a:r>
              <a:rPr lang="ja-JP" altLang="en-US" sz="2401" dirty="0">
                <a:latin typeface="メイリオ" panose="020B0604030504040204" pitchFamily="50" charset="-128"/>
                <a:ea typeface="メイリオ" panose="020B0604030504040204" pitchFamily="50" charset="-128"/>
              </a:rPr>
              <a:t>口腔内、鼻腔内、気道の、損傷・出血</a:t>
            </a:r>
          </a:p>
          <a:p>
            <a:pPr marL="285725" indent="-285725">
              <a:lnSpc>
                <a:spcPct val="114000"/>
              </a:lnSpc>
              <a:spcBef>
                <a:spcPts val="1200"/>
              </a:spcBef>
              <a:buFont typeface="Wingdings" panose="05000000000000000000" pitchFamily="2" charset="2"/>
              <a:buChar char="l"/>
              <a:defRPr/>
            </a:pPr>
            <a:r>
              <a:rPr lang="ja-JP" altLang="en-US" sz="2401" dirty="0">
                <a:latin typeface="メイリオ" panose="020B0604030504040204" pitchFamily="50" charset="-128"/>
                <a:ea typeface="メイリオ" panose="020B0604030504040204" pitchFamily="50" charset="-128"/>
              </a:rPr>
              <a:t>刺激による嘔吐</a:t>
            </a:r>
          </a:p>
          <a:p>
            <a:pPr marL="285725" indent="-285725">
              <a:lnSpc>
                <a:spcPct val="114000"/>
              </a:lnSpc>
              <a:spcBef>
                <a:spcPts val="1200"/>
              </a:spcBef>
              <a:buFont typeface="Wingdings" panose="05000000000000000000" pitchFamily="2" charset="2"/>
              <a:buChar char="l"/>
              <a:defRPr/>
            </a:pPr>
            <a:r>
              <a:rPr lang="ja-JP" altLang="en-US" sz="2401" dirty="0">
                <a:latin typeface="メイリオ" panose="020B0604030504040204" pitchFamily="50" charset="-128"/>
                <a:ea typeface="メイリオ" panose="020B0604030504040204" pitchFamily="50" charset="-128"/>
              </a:rPr>
              <a:t>低酸素状態・・・顔色不良</a:t>
            </a:r>
            <a:br>
              <a:rPr lang="en-US" altLang="ja-JP" sz="2401" dirty="0">
                <a:latin typeface="メイリオ" panose="020B0604030504040204" pitchFamily="50" charset="-128"/>
                <a:ea typeface="メイリオ" panose="020B0604030504040204" pitchFamily="50" charset="-128"/>
              </a:rPr>
            </a:br>
            <a:r>
              <a:rPr lang="ja-JP" altLang="en-US" sz="2401" dirty="0">
                <a:latin typeface="メイリオ" panose="020B0604030504040204" pitchFamily="50" charset="-128"/>
                <a:ea typeface="メイリオ" panose="020B0604030504040204" pitchFamily="50" charset="-128"/>
              </a:rPr>
              <a:t>　　　　　　　　血中酸素飽和度の低下</a:t>
            </a:r>
          </a:p>
          <a:p>
            <a:pPr>
              <a:lnSpc>
                <a:spcPct val="114000"/>
              </a:lnSpc>
              <a:spcBef>
                <a:spcPts val="1200"/>
              </a:spcBef>
              <a:defRPr/>
            </a:pPr>
            <a:br>
              <a:rPr lang="en-US" altLang="ja-JP" sz="2401" dirty="0">
                <a:latin typeface="メイリオ" panose="020B0604030504040204" pitchFamily="50" charset="-128"/>
                <a:ea typeface="メイリオ" panose="020B0604030504040204" pitchFamily="50" charset="-128"/>
              </a:rPr>
            </a:br>
            <a:endParaRPr lang="ja-JP" altLang="en-US" sz="2401" dirty="0">
              <a:latin typeface="メイリオ" panose="020B0604030504040204" pitchFamily="50" charset="-128"/>
              <a:ea typeface="メイリオ" panose="020B0604030504040204" pitchFamily="50" charset="-128"/>
            </a:endParaRPr>
          </a:p>
          <a:p>
            <a:pPr marL="285725" indent="-285725">
              <a:lnSpc>
                <a:spcPct val="114000"/>
              </a:lnSpc>
              <a:spcBef>
                <a:spcPts val="1200"/>
              </a:spcBef>
              <a:buFont typeface="Wingdings" panose="05000000000000000000" pitchFamily="2" charset="2"/>
              <a:buChar char="l"/>
              <a:defRPr/>
            </a:pPr>
            <a:r>
              <a:rPr lang="ja-JP" altLang="en-US" sz="2401" dirty="0">
                <a:latin typeface="メイリオ" panose="020B0604030504040204" pitchFamily="50" charset="-128"/>
                <a:ea typeface="メイリオ" panose="020B0604030504040204" pitchFamily="50" charset="-128"/>
              </a:rPr>
              <a:t>不潔な操作による感染　　　　　</a:t>
            </a:r>
          </a:p>
        </p:txBody>
      </p:sp>
      <p:sp>
        <p:nvSpPr>
          <p:cNvPr id="3" name="正方形/長方形 2">
            <a:extLst>
              <a:ext uri="{FF2B5EF4-FFF2-40B4-BE49-F238E27FC236}">
                <a16:creationId xmlns:a16="http://schemas.microsoft.com/office/drawing/2014/main" id="{B756239D-D333-4A06-B3C7-AAAA1C06A513}"/>
              </a:ext>
            </a:extLst>
          </p:cNvPr>
          <p:cNvSpPr/>
          <p:nvPr/>
        </p:nvSpPr>
        <p:spPr>
          <a:xfrm>
            <a:off x="1062916" y="4328672"/>
            <a:ext cx="8246183" cy="794064"/>
          </a:xfrm>
          <a:prstGeom prst="rect">
            <a:avLst/>
          </a:prstGeom>
        </p:spPr>
        <p:txBody>
          <a:bodyPr wrap="square">
            <a:spAutoFit/>
          </a:bodyPr>
          <a:lstStyle/>
          <a:p>
            <a:pPr marL="363506" indent="-363506" algn="just">
              <a:lnSpc>
                <a:spcPct val="114000"/>
              </a:lnSpc>
              <a:spcBef>
                <a:spcPts val="1200"/>
              </a:spcBef>
              <a:defRPr/>
            </a:pPr>
            <a:r>
              <a:rPr lang="ja-JP" altLang="en-US" sz="2000" b="1" dirty="0">
                <a:solidFill>
                  <a:srgbClr val="FF0000"/>
                </a:solidFill>
                <a:latin typeface="メイリオ" panose="020B0604030504040204" pitchFamily="50" charset="-128"/>
                <a:ea typeface="メイリオ" panose="020B0604030504040204" pitchFamily="50" charset="-128"/>
              </a:rPr>
              <a:t>→ 排痰促進法などを併用し、</a:t>
            </a:r>
            <a:r>
              <a:rPr lang="en-US" altLang="ja-JP" sz="2000" b="1" dirty="0">
                <a:solidFill>
                  <a:srgbClr val="FF0000"/>
                </a:solidFill>
                <a:latin typeface="メイリオ" panose="020B0604030504040204" pitchFamily="50" charset="-128"/>
                <a:ea typeface="メイリオ" panose="020B0604030504040204" pitchFamily="50" charset="-128"/>
              </a:rPr>
              <a:t>1</a:t>
            </a:r>
            <a:r>
              <a:rPr lang="ja-JP" altLang="en-US" sz="2000" b="1" dirty="0">
                <a:solidFill>
                  <a:srgbClr val="FF0000"/>
                </a:solidFill>
                <a:latin typeface="メイリオ" panose="020B0604030504040204" pitchFamily="50" charset="-128"/>
                <a:ea typeface="メイリオ" panose="020B0604030504040204" pitchFamily="50" charset="-128"/>
              </a:rPr>
              <a:t>回に十分な量の吸引ができるようにして吸引回数を減らすべき</a:t>
            </a:r>
          </a:p>
        </p:txBody>
      </p:sp>
      <p:sp>
        <p:nvSpPr>
          <p:cNvPr id="10" name="AutoShape 4">
            <a:extLst>
              <a:ext uri="{FF2B5EF4-FFF2-40B4-BE49-F238E27FC236}">
                <a16:creationId xmlns:a16="http://schemas.microsoft.com/office/drawing/2014/main" id="{2A818424-9649-4528-8C00-3722004B056F}"/>
              </a:ext>
            </a:extLst>
          </p:cNvPr>
          <p:cNvSpPr>
            <a:spLocks noChangeArrowheads="1"/>
          </p:cNvSpPr>
          <p:nvPr/>
        </p:nvSpPr>
        <p:spPr bwMode="auto">
          <a:xfrm>
            <a:off x="6125031" y="2349502"/>
            <a:ext cx="2341109" cy="1326227"/>
          </a:xfrm>
          <a:prstGeom prst="irregularSeal1">
            <a:avLst/>
          </a:prstGeom>
          <a:solidFill>
            <a:srgbClr val="FFC000"/>
          </a:solidFill>
          <a:ln w="9525" algn="ctr">
            <a:noFill/>
            <a:miter lim="800000"/>
            <a:headEnd/>
            <a:tailEnd/>
          </a:ln>
        </p:spPr>
        <p:txBody>
          <a:bodyPr wrap="none" lIns="87269" tIns="179999"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299" b="1" dirty="0">
              <a:latin typeface="メイリオ" panose="020B0604030504040204" pitchFamily="50" charset="-128"/>
              <a:ea typeface="メイリオ" panose="020B0604030504040204" pitchFamily="50" charset="-128"/>
            </a:endParaRPr>
          </a:p>
        </p:txBody>
      </p:sp>
      <p:sp>
        <p:nvSpPr>
          <p:cNvPr id="12" name="AutoShape 4">
            <a:extLst>
              <a:ext uri="{FF2B5EF4-FFF2-40B4-BE49-F238E27FC236}">
                <a16:creationId xmlns:a16="http://schemas.microsoft.com/office/drawing/2014/main" id="{174BCA67-99B7-458A-8465-2921D8AC72C2}"/>
              </a:ext>
            </a:extLst>
          </p:cNvPr>
          <p:cNvSpPr>
            <a:spLocks noChangeArrowheads="1"/>
          </p:cNvSpPr>
          <p:nvPr/>
        </p:nvSpPr>
        <p:spPr bwMode="auto">
          <a:xfrm>
            <a:off x="6172719" y="2277243"/>
            <a:ext cx="2341109" cy="1326227"/>
          </a:xfrm>
          <a:prstGeom prst="irregularSeal1">
            <a:avLst/>
          </a:prstGeom>
          <a:solidFill>
            <a:srgbClr val="FFFF00"/>
          </a:solidFill>
          <a:ln w="9525" algn="ctr">
            <a:noFill/>
            <a:miter lim="800000"/>
            <a:headEnd/>
            <a:tailEnd/>
          </a:ln>
        </p:spPr>
        <p:txBody>
          <a:bodyPr wrap="none" lIns="87269" tIns="179999"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99" b="1" dirty="0">
                <a:latin typeface="メイリオ" panose="020B0604030504040204" pitchFamily="50" charset="-128"/>
                <a:ea typeface="メイリオ" panose="020B0604030504040204" pitchFamily="50" charset="-128"/>
              </a:rPr>
              <a:t>痛い</a:t>
            </a:r>
          </a:p>
        </p:txBody>
      </p:sp>
      <p:sp>
        <p:nvSpPr>
          <p:cNvPr id="11" name="AutoShape 5">
            <a:extLst>
              <a:ext uri="{FF2B5EF4-FFF2-40B4-BE49-F238E27FC236}">
                <a16:creationId xmlns:a16="http://schemas.microsoft.com/office/drawing/2014/main" id="{77EB7435-5549-41B8-84FC-FF779CB2F3E8}"/>
              </a:ext>
            </a:extLst>
          </p:cNvPr>
          <p:cNvSpPr>
            <a:spLocks noChangeArrowheads="1"/>
          </p:cNvSpPr>
          <p:nvPr/>
        </p:nvSpPr>
        <p:spPr bwMode="auto">
          <a:xfrm>
            <a:off x="6969711" y="1559242"/>
            <a:ext cx="2339388" cy="1326225"/>
          </a:xfrm>
          <a:prstGeom prst="irregularSeal1">
            <a:avLst/>
          </a:prstGeom>
          <a:solidFill>
            <a:schemeClr val="accent3">
              <a:lumMod val="50000"/>
            </a:schemeClr>
          </a:solidFill>
          <a:ln w="9525" algn="ctr">
            <a:noFill/>
            <a:miter lim="800000"/>
            <a:headEnd/>
            <a:tailEnd/>
          </a:ln>
        </p:spPr>
        <p:txBody>
          <a:bodyPr wrap="none" lIns="87269" tIns="179999"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299" b="1" dirty="0">
              <a:latin typeface="メイリオ" panose="020B0604030504040204" pitchFamily="50" charset="-128"/>
              <a:ea typeface="メイリオ" panose="020B0604030504040204" pitchFamily="50" charset="-128"/>
            </a:endParaRPr>
          </a:p>
        </p:txBody>
      </p:sp>
      <p:sp>
        <p:nvSpPr>
          <p:cNvPr id="13" name="AutoShape 5">
            <a:extLst>
              <a:ext uri="{FF2B5EF4-FFF2-40B4-BE49-F238E27FC236}">
                <a16:creationId xmlns:a16="http://schemas.microsoft.com/office/drawing/2014/main" id="{9D4894A2-82F4-45F5-B584-81B019189390}"/>
              </a:ext>
            </a:extLst>
          </p:cNvPr>
          <p:cNvSpPr>
            <a:spLocks noChangeArrowheads="1"/>
          </p:cNvSpPr>
          <p:nvPr/>
        </p:nvSpPr>
        <p:spPr bwMode="auto">
          <a:xfrm>
            <a:off x="7032356" y="1552040"/>
            <a:ext cx="2339388" cy="1326225"/>
          </a:xfrm>
          <a:prstGeom prst="irregularSeal1">
            <a:avLst/>
          </a:prstGeom>
          <a:solidFill>
            <a:srgbClr val="99CC00"/>
          </a:solidFill>
          <a:ln w="9525" algn="ctr">
            <a:noFill/>
            <a:miter lim="800000"/>
            <a:headEnd/>
            <a:tailEnd/>
          </a:ln>
        </p:spPr>
        <p:txBody>
          <a:bodyPr wrap="none" lIns="87269" tIns="179999" rIns="87269" bIns="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99" b="1" dirty="0">
                <a:latin typeface="メイリオ" panose="020B0604030504040204" pitchFamily="50" charset="-128"/>
                <a:ea typeface="メイリオ" panose="020B0604030504040204" pitchFamily="50" charset="-128"/>
              </a:rPr>
              <a:t>不快</a:t>
            </a:r>
          </a:p>
        </p:txBody>
      </p:sp>
      <p:sp>
        <p:nvSpPr>
          <p:cNvPr id="14" name="正方形/長方形 1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7353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solidFill>
                  <a:srgbClr val="00B0F0"/>
                </a:solidFill>
              </a:rPr>
              <a:t>安全</a:t>
            </a:r>
            <a:r>
              <a:rPr lang="ja-JP" altLang="en-US" sz="2799" dirty="0"/>
              <a:t>で、</a:t>
            </a:r>
            <a:r>
              <a:rPr lang="ja-JP" altLang="en-US" sz="2799" dirty="0">
                <a:solidFill>
                  <a:srgbClr val="FF0000"/>
                </a:solidFill>
              </a:rPr>
              <a:t>苦痛が少</a:t>
            </a:r>
            <a:r>
              <a:rPr lang="ja-JP" altLang="en-US" sz="2799" dirty="0"/>
              <a:t>なく、</a:t>
            </a:r>
            <a:r>
              <a:rPr lang="ja-JP" altLang="en-US" sz="2799" dirty="0">
                <a:solidFill>
                  <a:srgbClr val="FF0000"/>
                </a:solidFill>
              </a:rPr>
              <a:t>有効</a:t>
            </a:r>
            <a:r>
              <a:rPr lang="ja-JP" altLang="en-US" sz="2799" dirty="0"/>
              <a:t>な、吸引</a:t>
            </a:r>
          </a:p>
        </p:txBody>
      </p:sp>
      <p:sp>
        <p:nvSpPr>
          <p:cNvPr id="20" name="テキスト ボックス 19">
            <a:extLst>
              <a:ext uri="{FF2B5EF4-FFF2-40B4-BE49-F238E27FC236}">
                <a16:creationId xmlns:a16="http://schemas.microsoft.com/office/drawing/2014/main" id="{6C7F8A7B-9355-49F2-B05A-6FD7B1D037B6}"/>
              </a:ext>
            </a:extLst>
          </p:cNvPr>
          <p:cNvSpPr txBox="1"/>
          <p:nvPr/>
        </p:nvSpPr>
        <p:spPr>
          <a:xfrm>
            <a:off x="596902" y="1628777"/>
            <a:ext cx="8677275" cy="1346653"/>
          </a:xfrm>
          <a:prstGeom prst="rect">
            <a:avLst/>
          </a:prstGeom>
          <a:noFill/>
        </p:spPr>
        <p:txBody>
          <a:bodyPr wrap="square" lIns="0" tIns="0" rIns="0" bIns="0">
            <a:noAutofit/>
          </a:bodyPr>
          <a:lstStyle/>
          <a:p>
            <a:pPr algn="just">
              <a:lnSpc>
                <a:spcPct val="114000"/>
              </a:lnSpc>
              <a:defRPr/>
            </a:pPr>
            <a:r>
              <a:rPr lang="ja-JP" altLang="en-US" sz="2000" dirty="0">
                <a:latin typeface="メイリオ" panose="020B0604030504040204" pitchFamily="50" charset="-128"/>
                <a:ea typeface="メイリオ" panose="020B0604030504040204" pitchFamily="50" charset="-128"/>
              </a:rPr>
              <a:t>リスクをしっかりと想定しながら実施することにより、事故を避けることができる。</a:t>
            </a:r>
          </a:p>
          <a:p>
            <a:pPr algn="just">
              <a:lnSpc>
                <a:spcPct val="114000"/>
              </a:lnSpc>
              <a:defRPr/>
            </a:pPr>
            <a:r>
              <a:rPr lang="ja-JP" altLang="en-US" sz="2000" dirty="0">
                <a:latin typeface="メイリオ" panose="020B0604030504040204" pitchFamily="50" charset="-128"/>
                <a:ea typeface="メイリオ" panose="020B0604030504040204" pitchFamily="50" charset="-128"/>
              </a:rPr>
              <a:t>有効な吸引であるためには、工夫が必要な場合がある。</a:t>
            </a:r>
          </a:p>
        </p:txBody>
      </p:sp>
      <p:sp>
        <p:nvSpPr>
          <p:cNvPr id="8" name="テキスト ボックス 7">
            <a:extLst>
              <a:ext uri="{FF2B5EF4-FFF2-40B4-BE49-F238E27FC236}">
                <a16:creationId xmlns:a16="http://schemas.microsoft.com/office/drawing/2014/main" id="{75264EDA-661A-4B52-997F-BC90C5946BBD}"/>
              </a:ext>
            </a:extLst>
          </p:cNvPr>
          <p:cNvSpPr txBox="1"/>
          <p:nvPr/>
        </p:nvSpPr>
        <p:spPr>
          <a:xfrm>
            <a:off x="596899" y="2755674"/>
            <a:ext cx="8677275" cy="2948440"/>
          </a:xfrm>
          <a:prstGeom prst="rect">
            <a:avLst/>
          </a:prstGeom>
          <a:solidFill>
            <a:schemeClr val="accent1">
              <a:lumMod val="20000"/>
              <a:lumOff val="80000"/>
            </a:schemeClr>
          </a:solidFill>
        </p:spPr>
        <p:txBody>
          <a:bodyPr wrap="square" lIns="72000" tIns="36000" rIns="0" bIns="0" anchor="ctr" anchorCtr="0">
            <a:noAutofit/>
          </a:bodyPr>
          <a:lstStyle/>
          <a:p>
            <a:pPr>
              <a:lnSpc>
                <a:spcPct val="125000"/>
              </a:lnSpc>
              <a:defRPr/>
            </a:pPr>
            <a:r>
              <a:rPr lang="ja-JP" altLang="en-US" dirty="0">
                <a:latin typeface="メイリオ" panose="020B0604030504040204" pitchFamily="50" charset="-128"/>
                <a:ea typeface="メイリオ" panose="020B0604030504040204" pitchFamily="50" charset="-128"/>
              </a:rPr>
              <a:t>・タイミング、必要性の判断</a:t>
            </a:r>
          </a:p>
          <a:p>
            <a:pPr>
              <a:lnSpc>
                <a:spcPct val="125000"/>
              </a:lnSpc>
              <a:defRPr/>
            </a:pPr>
            <a:r>
              <a:rPr lang="ja-JP" altLang="en-US" dirty="0">
                <a:latin typeface="メイリオ" panose="020B0604030504040204" pitchFamily="50" charset="-128"/>
                <a:ea typeface="メイリオ" panose="020B0604030504040204" pitchFamily="50" charset="-128"/>
              </a:rPr>
              <a:t>・本人の受け入れ、納得、意向</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・吸引チューブの選択（吸引チューブ先端の形状など）</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・吸引チューブを入れる方向</a:t>
            </a:r>
          </a:p>
          <a:p>
            <a:pPr>
              <a:lnSpc>
                <a:spcPct val="125000"/>
              </a:lnSpc>
              <a:defRPr/>
            </a:pPr>
            <a:r>
              <a:rPr lang="ja-JP" altLang="en-US" dirty="0">
                <a:latin typeface="メイリオ" panose="020B0604030504040204" pitchFamily="50" charset="-128"/>
                <a:ea typeface="メイリオ" panose="020B0604030504040204" pitchFamily="50" charset="-128"/>
              </a:rPr>
              <a:t>・吸引チューブを入れる長さ（深さ）</a:t>
            </a:r>
          </a:p>
          <a:p>
            <a:pPr>
              <a:lnSpc>
                <a:spcPct val="125000"/>
              </a:lnSpc>
              <a:defRPr/>
            </a:pPr>
            <a:r>
              <a:rPr lang="ja-JP" altLang="en-US" dirty="0">
                <a:latin typeface="メイリオ" panose="020B0604030504040204" pitchFamily="50" charset="-128"/>
                <a:ea typeface="メイリオ" panose="020B0604030504040204" pitchFamily="50" charset="-128"/>
              </a:rPr>
              <a:t>・吸引圧の程度、圧のかけ方　　　</a:t>
            </a:r>
          </a:p>
          <a:p>
            <a:pPr>
              <a:lnSpc>
                <a:spcPct val="125000"/>
              </a:lnSpc>
              <a:defRPr/>
            </a:pPr>
            <a:r>
              <a:rPr lang="ja-JP" altLang="en-US" dirty="0">
                <a:latin typeface="メイリオ" panose="020B0604030504040204" pitchFamily="50" charset="-128"/>
                <a:ea typeface="メイリオ" panose="020B0604030504040204" pitchFamily="50" charset="-128"/>
              </a:rPr>
              <a:t>・吸引の時間（食事・注入中や直後の吸引は避ける等）</a:t>
            </a:r>
          </a:p>
          <a:p>
            <a:pPr>
              <a:lnSpc>
                <a:spcPct val="125000"/>
              </a:lnSpc>
              <a:defRPr/>
            </a:pPr>
            <a:r>
              <a:rPr lang="ja-JP" altLang="en-US" dirty="0">
                <a:latin typeface="メイリオ" panose="020B0604030504040204" pitchFamily="50" charset="-128"/>
                <a:ea typeface="メイリオ" panose="020B0604030504040204" pitchFamily="50" charset="-128"/>
              </a:rPr>
              <a:t>・実施者の役割分担（看護師、教員）</a:t>
            </a:r>
          </a:p>
        </p:txBody>
      </p:sp>
      <p:sp>
        <p:nvSpPr>
          <p:cNvPr id="9" name="テキスト ボックス 8">
            <a:extLst>
              <a:ext uri="{FF2B5EF4-FFF2-40B4-BE49-F238E27FC236}">
                <a16:creationId xmlns:a16="http://schemas.microsoft.com/office/drawing/2014/main" id="{FD8012B2-31C2-48F8-AC31-98C561C4B63D}"/>
              </a:ext>
            </a:extLst>
          </p:cNvPr>
          <p:cNvSpPr txBox="1"/>
          <p:nvPr/>
        </p:nvSpPr>
        <p:spPr>
          <a:xfrm>
            <a:off x="596902" y="5816374"/>
            <a:ext cx="8677275" cy="673326"/>
          </a:xfrm>
          <a:prstGeom prst="rect">
            <a:avLst/>
          </a:prstGeom>
          <a:noFill/>
        </p:spPr>
        <p:txBody>
          <a:bodyPr wrap="square" lIns="0" tIns="0" rIns="0" bIns="0">
            <a:noAutofit/>
          </a:bodyPr>
          <a:lstStyle/>
          <a:p>
            <a:pPr algn="just">
              <a:lnSpc>
                <a:spcPct val="114000"/>
              </a:lnSpc>
              <a:defRPr/>
            </a:pPr>
            <a:r>
              <a:rPr lang="ja-JP" altLang="en-US" sz="2000" dirty="0">
                <a:solidFill>
                  <a:srgbClr val="FF0000"/>
                </a:solidFill>
                <a:latin typeface="メイリオ" panose="020B0604030504040204" pitchFamily="50" charset="-128"/>
                <a:ea typeface="メイリオ" panose="020B0604030504040204" pitchFamily="50" charset="-128"/>
              </a:rPr>
              <a:t>リスクは個人差が大きい。</a:t>
            </a:r>
            <a:r>
              <a:rPr lang="ja-JP" altLang="en-US" sz="2000" dirty="0">
                <a:latin typeface="メイリオ" panose="020B0604030504040204" pitchFamily="50" charset="-128"/>
                <a:ea typeface="メイリオ" panose="020B0604030504040204" pitchFamily="50" charset="-128"/>
              </a:rPr>
              <a:t>範囲、実施者の役割分担を、適切に判断する。基本は、児童・生徒にとっての最善の利益。</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47031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260A2F33-EC77-4DD0-8558-A0CDFE11BC5D}"/>
              </a:ext>
            </a:extLst>
          </p:cNvPr>
          <p:cNvSpPr/>
          <p:nvPr/>
        </p:nvSpPr>
        <p:spPr>
          <a:xfrm>
            <a:off x="716526" y="1741399"/>
            <a:ext cx="8296662" cy="4291197"/>
          </a:xfrm>
          <a:prstGeom prst="roundRect">
            <a:avLst>
              <a:gd name="adj" fmla="val 5034"/>
            </a:avLst>
          </a:prstGeom>
          <a:noFill/>
          <a:ln w="38100">
            <a:solidFill>
              <a:srgbClr val="C87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喀痰を出しやすくする姿勢（体位ドレナージ）</a:t>
            </a:r>
          </a:p>
        </p:txBody>
      </p:sp>
      <p:sp>
        <p:nvSpPr>
          <p:cNvPr id="5" name="楕円 4">
            <a:extLst>
              <a:ext uri="{FF2B5EF4-FFF2-40B4-BE49-F238E27FC236}">
                <a16:creationId xmlns:a16="http://schemas.microsoft.com/office/drawing/2014/main" id="{42EDE6B0-154E-4918-A90F-7475E2E589C8}"/>
              </a:ext>
            </a:extLst>
          </p:cNvPr>
          <p:cNvSpPr/>
          <p:nvPr/>
        </p:nvSpPr>
        <p:spPr>
          <a:xfrm>
            <a:off x="731162" y="3446029"/>
            <a:ext cx="2559296" cy="981961"/>
          </a:xfrm>
          <a:prstGeom prst="ellipse">
            <a:avLst/>
          </a:prstGeom>
          <a:solidFill>
            <a:srgbClr val="FF9900"/>
          </a:solidFill>
          <a:ln w="571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endParaRPr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EDADD17-8E59-4B04-A16F-C15ED1AB564C}"/>
              </a:ext>
            </a:extLst>
          </p:cNvPr>
          <p:cNvSpPr/>
          <p:nvPr/>
        </p:nvSpPr>
        <p:spPr>
          <a:xfrm>
            <a:off x="939370" y="3631247"/>
            <a:ext cx="2142880" cy="612894"/>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ja-JP" altLang="en-US" sz="1600" b="1" dirty="0">
                <a:solidFill>
                  <a:schemeClr val="tx1"/>
                </a:solidFill>
                <a:latin typeface="メイリオ" panose="020B0604030504040204" pitchFamily="50" charset="-128"/>
                <a:ea typeface="メイリオ" panose="020B0604030504040204" pitchFamily="50" charset="-128"/>
              </a:rPr>
              <a:t>鼻と口を塞がないこと</a:t>
            </a:r>
          </a:p>
        </p:txBody>
      </p:sp>
      <p:pic>
        <p:nvPicPr>
          <p:cNvPr id="16" name="図 15">
            <a:extLst>
              <a:ext uri="{FF2B5EF4-FFF2-40B4-BE49-F238E27FC236}">
                <a16:creationId xmlns:a16="http://schemas.microsoft.com/office/drawing/2014/main" id="{E87411DF-45DF-49BC-B374-02D0814D1529}"/>
              </a:ext>
            </a:extLst>
          </p:cNvPr>
          <p:cNvPicPr>
            <a:picLocks noChangeAspect="1"/>
          </p:cNvPicPr>
          <p:nvPr/>
        </p:nvPicPr>
        <p:blipFill>
          <a:blip r:embed="rId3"/>
          <a:stretch>
            <a:fillRect/>
          </a:stretch>
        </p:blipFill>
        <p:spPr>
          <a:xfrm>
            <a:off x="5339271" y="4689099"/>
            <a:ext cx="2988857" cy="983638"/>
          </a:xfrm>
          <a:prstGeom prst="rect">
            <a:avLst/>
          </a:prstGeom>
        </p:spPr>
      </p:pic>
      <p:pic>
        <p:nvPicPr>
          <p:cNvPr id="18" name="図 17">
            <a:extLst>
              <a:ext uri="{FF2B5EF4-FFF2-40B4-BE49-F238E27FC236}">
                <a16:creationId xmlns:a16="http://schemas.microsoft.com/office/drawing/2014/main" id="{D2C7AC39-B71B-4AF6-9A4F-83FA42F53E81}"/>
              </a:ext>
            </a:extLst>
          </p:cNvPr>
          <p:cNvPicPr>
            <a:picLocks noChangeAspect="1"/>
          </p:cNvPicPr>
          <p:nvPr/>
        </p:nvPicPr>
        <p:blipFill>
          <a:blip r:embed="rId4"/>
          <a:stretch>
            <a:fillRect/>
          </a:stretch>
        </p:blipFill>
        <p:spPr>
          <a:xfrm>
            <a:off x="1256930" y="4605603"/>
            <a:ext cx="2974263" cy="1094552"/>
          </a:xfrm>
          <a:prstGeom prst="rect">
            <a:avLst/>
          </a:prstGeom>
        </p:spPr>
      </p:pic>
      <p:pic>
        <p:nvPicPr>
          <p:cNvPr id="20" name="図 19">
            <a:extLst>
              <a:ext uri="{FF2B5EF4-FFF2-40B4-BE49-F238E27FC236}">
                <a16:creationId xmlns:a16="http://schemas.microsoft.com/office/drawing/2014/main" id="{33E951CA-9829-4AF0-A2CF-DD3D3725DED7}"/>
              </a:ext>
            </a:extLst>
          </p:cNvPr>
          <p:cNvPicPr>
            <a:picLocks noChangeAspect="1"/>
          </p:cNvPicPr>
          <p:nvPr/>
        </p:nvPicPr>
        <p:blipFill>
          <a:blip r:embed="rId5"/>
          <a:stretch>
            <a:fillRect/>
          </a:stretch>
        </p:blipFill>
        <p:spPr>
          <a:xfrm>
            <a:off x="3210702" y="3397210"/>
            <a:ext cx="2977182" cy="1047851"/>
          </a:xfrm>
          <a:prstGeom prst="rect">
            <a:avLst/>
          </a:prstGeom>
        </p:spPr>
      </p:pic>
      <p:pic>
        <p:nvPicPr>
          <p:cNvPr id="22" name="図 21">
            <a:extLst>
              <a:ext uri="{FF2B5EF4-FFF2-40B4-BE49-F238E27FC236}">
                <a16:creationId xmlns:a16="http://schemas.microsoft.com/office/drawing/2014/main" id="{21E411B9-2756-42E8-933E-06958A0CD078}"/>
              </a:ext>
            </a:extLst>
          </p:cNvPr>
          <p:cNvPicPr>
            <a:picLocks noChangeAspect="1"/>
          </p:cNvPicPr>
          <p:nvPr/>
        </p:nvPicPr>
        <p:blipFill>
          <a:blip r:embed="rId6"/>
          <a:stretch>
            <a:fillRect/>
          </a:stretch>
        </p:blipFill>
        <p:spPr>
          <a:xfrm>
            <a:off x="5380985" y="2043218"/>
            <a:ext cx="3064746" cy="887316"/>
          </a:xfrm>
          <a:prstGeom prst="rect">
            <a:avLst/>
          </a:prstGeom>
        </p:spPr>
      </p:pic>
      <p:pic>
        <p:nvPicPr>
          <p:cNvPr id="25" name="図 24">
            <a:extLst>
              <a:ext uri="{FF2B5EF4-FFF2-40B4-BE49-F238E27FC236}">
                <a16:creationId xmlns:a16="http://schemas.microsoft.com/office/drawing/2014/main" id="{3CF05202-B526-4E41-AF19-A2E469F760A6}"/>
              </a:ext>
            </a:extLst>
          </p:cNvPr>
          <p:cNvPicPr>
            <a:picLocks noChangeAspect="1"/>
          </p:cNvPicPr>
          <p:nvPr/>
        </p:nvPicPr>
        <p:blipFill>
          <a:blip r:embed="rId7"/>
          <a:stretch>
            <a:fillRect/>
          </a:stretch>
        </p:blipFill>
        <p:spPr>
          <a:xfrm>
            <a:off x="1259731" y="2004044"/>
            <a:ext cx="2915888" cy="869804"/>
          </a:xfrm>
          <a:prstGeom prst="rect">
            <a:avLst/>
          </a:prstGeom>
        </p:spPr>
      </p:pic>
      <p:sp>
        <p:nvSpPr>
          <p:cNvPr id="8" name="Text Box 4">
            <a:extLst>
              <a:ext uri="{FF2B5EF4-FFF2-40B4-BE49-F238E27FC236}">
                <a16:creationId xmlns:a16="http://schemas.microsoft.com/office/drawing/2014/main" id="{BC8DEF42-27E1-4C72-875F-C74F77B3E7BD}"/>
              </a:ext>
            </a:extLst>
          </p:cNvPr>
          <p:cNvSpPr txBox="1">
            <a:spLocks noChangeArrowheads="1"/>
          </p:cNvSpPr>
          <p:nvPr/>
        </p:nvSpPr>
        <p:spPr bwMode="auto">
          <a:xfrm>
            <a:off x="6093328" y="2898351"/>
            <a:ext cx="1638300" cy="276225"/>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腹臥位（うつぶせ）</a:t>
            </a:r>
          </a:p>
        </p:txBody>
      </p:sp>
      <p:sp>
        <p:nvSpPr>
          <p:cNvPr id="9" name="Text Box 4">
            <a:extLst>
              <a:ext uri="{FF2B5EF4-FFF2-40B4-BE49-F238E27FC236}">
                <a16:creationId xmlns:a16="http://schemas.microsoft.com/office/drawing/2014/main" id="{C254FF00-E784-42A1-8558-C37FF1B20DEF}"/>
              </a:ext>
            </a:extLst>
          </p:cNvPr>
          <p:cNvSpPr txBox="1">
            <a:spLocks noChangeArrowheads="1"/>
          </p:cNvSpPr>
          <p:nvPr/>
        </p:nvSpPr>
        <p:spPr bwMode="auto">
          <a:xfrm>
            <a:off x="4231194" y="4515589"/>
            <a:ext cx="1455057"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側臥位（横向き）</a:t>
            </a:r>
          </a:p>
        </p:txBody>
      </p:sp>
      <p:sp>
        <p:nvSpPr>
          <p:cNvPr id="11" name="Text Box 4">
            <a:extLst>
              <a:ext uri="{FF2B5EF4-FFF2-40B4-BE49-F238E27FC236}">
                <a16:creationId xmlns:a16="http://schemas.microsoft.com/office/drawing/2014/main" id="{8106C180-D1A0-4CBE-B11F-0D2628BA9E7D}"/>
              </a:ext>
            </a:extLst>
          </p:cNvPr>
          <p:cNvSpPr txBox="1">
            <a:spLocks noChangeArrowheads="1"/>
          </p:cNvSpPr>
          <p:nvPr/>
        </p:nvSpPr>
        <p:spPr bwMode="auto">
          <a:xfrm>
            <a:off x="2010808" y="2897739"/>
            <a:ext cx="1638300"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仰臥位（あおむけ）</a:t>
            </a:r>
          </a:p>
        </p:txBody>
      </p:sp>
      <p:sp>
        <p:nvSpPr>
          <p:cNvPr id="12" name="Text Box 4">
            <a:extLst>
              <a:ext uri="{FF2B5EF4-FFF2-40B4-BE49-F238E27FC236}">
                <a16:creationId xmlns:a16="http://schemas.microsoft.com/office/drawing/2014/main" id="{D7658FF7-36EF-4224-A150-8723F38FFF88}"/>
              </a:ext>
            </a:extLst>
          </p:cNvPr>
          <p:cNvSpPr txBox="1">
            <a:spLocks noChangeArrowheads="1"/>
          </p:cNvSpPr>
          <p:nvPr/>
        </p:nvSpPr>
        <p:spPr bwMode="auto">
          <a:xfrm>
            <a:off x="1793891" y="5721739"/>
            <a:ext cx="2072141"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前方へ</a:t>
            </a:r>
            <a:r>
              <a:rPr lang="en-US" altLang="ja-JP" sz="1400" dirty="0">
                <a:latin typeface="メイリオ" panose="020B0604030504040204" pitchFamily="50" charset="-128"/>
                <a:ea typeface="メイリオ" panose="020B0604030504040204" pitchFamily="50" charset="-128"/>
              </a:rPr>
              <a:t>45°</a:t>
            </a:r>
            <a:r>
              <a:rPr lang="ja-JP" altLang="en-US" sz="1400" dirty="0">
                <a:latin typeface="メイリオ" panose="020B0604030504040204" pitchFamily="50" charset="-128"/>
                <a:ea typeface="メイリオ" panose="020B0604030504040204" pitchFamily="50" charset="-128"/>
              </a:rPr>
              <a:t>傾けた側臥位</a:t>
            </a:r>
          </a:p>
        </p:txBody>
      </p:sp>
      <p:sp>
        <p:nvSpPr>
          <p:cNvPr id="13" name="Text Box 4">
            <a:extLst>
              <a:ext uri="{FF2B5EF4-FFF2-40B4-BE49-F238E27FC236}">
                <a16:creationId xmlns:a16="http://schemas.microsoft.com/office/drawing/2014/main" id="{16A65628-A6FA-4A25-8558-17873C0CF6EA}"/>
              </a:ext>
            </a:extLst>
          </p:cNvPr>
          <p:cNvSpPr txBox="1">
            <a:spLocks noChangeArrowheads="1"/>
          </p:cNvSpPr>
          <p:nvPr/>
        </p:nvSpPr>
        <p:spPr bwMode="auto">
          <a:xfrm>
            <a:off x="5960807" y="5721739"/>
            <a:ext cx="2072141" cy="235190"/>
          </a:xfrm>
          <a:prstGeom prst="rect">
            <a:avLst/>
          </a:prstGeom>
          <a:noFill/>
          <a:ln w="9525">
            <a:noFill/>
            <a:miter lim="800000"/>
            <a:headEnd/>
            <a:tailEnd/>
          </a:ln>
        </p:spPr>
        <p:txBody>
          <a:bodyPr wrap="square" lIns="0" tIns="0" rIns="0" bIns="0" anchor="t" anchorCtr="0">
            <a:noAutofit/>
          </a:bodyPr>
          <a:lstStyle/>
          <a:p>
            <a:pPr>
              <a:lnSpc>
                <a:spcPct val="114000"/>
              </a:lnSpc>
              <a:spcBef>
                <a:spcPts val="1200"/>
              </a:spcBef>
              <a:defRPr/>
            </a:pPr>
            <a:r>
              <a:rPr lang="ja-JP" altLang="en-US" sz="1400" dirty="0">
                <a:latin typeface="メイリオ" panose="020B0604030504040204" pitchFamily="50" charset="-128"/>
                <a:ea typeface="メイリオ" panose="020B0604030504040204" pitchFamily="50" charset="-128"/>
              </a:rPr>
              <a:t>後方へ</a:t>
            </a:r>
            <a:r>
              <a:rPr lang="en-US" altLang="ja-JP" sz="1400" dirty="0">
                <a:latin typeface="メイリオ" panose="020B0604030504040204" pitchFamily="50" charset="-128"/>
                <a:ea typeface="メイリオ" panose="020B0604030504040204" pitchFamily="50" charset="-128"/>
              </a:rPr>
              <a:t>45°</a:t>
            </a:r>
            <a:r>
              <a:rPr lang="ja-JP" altLang="en-US" sz="1400" dirty="0">
                <a:latin typeface="メイリオ" panose="020B0604030504040204" pitchFamily="50" charset="-128"/>
                <a:ea typeface="メイリオ" panose="020B0604030504040204" pitchFamily="50" charset="-128"/>
              </a:rPr>
              <a:t>傾けた側臥位</a:t>
            </a: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5631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7A25F35A-6540-4A2C-896A-E2D0627853D7}"/>
              </a:ext>
            </a:extLst>
          </p:cNvPr>
          <p:cNvSpPr>
            <a:spLocks noGrp="1"/>
          </p:cNvSpPr>
          <p:nvPr>
            <p:ph type="body" sz="quarter" idx="10"/>
          </p:nvPr>
        </p:nvSpPr>
        <p:spPr/>
        <p:txBody>
          <a:bodyPr/>
          <a:lstStyle/>
          <a:p>
            <a:endParaRPr lang="ja-JP" altLang="en-US"/>
          </a:p>
        </p:txBody>
      </p:sp>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585" dirty="0"/>
              <a:t>口鼻腔吸引の注意点</a:t>
            </a:r>
            <a:endParaRPr lang="ja-JP" altLang="en-US" sz="2585" dirty="0">
              <a:solidFill>
                <a:srgbClr val="00B050"/>
              </a:solidFill>
            </a:endParaRPr>
          </a:p>
        </p:txBody>
      </p:sp>
      <p:sp>
        <p:nvSpPr>
          <p:cNvPr id="6" name="Rectangle 5">
            <a:extLst>
              <a:ext uri="{FF2B5EF4-FFF2-40B4-BE49-F238E27FC236}">
                <a16:creationId xmlns:a16="http://schemas.microsoft.com/office/drawing/2014/main" id="{A447710E-FD4E-490C-91C3-F061FD50753A}"/>
              </a:ext>
            </a:extLst>
          </p:cNvPr>
          <p:cNvSpPr>
            <a:spLocks noChangeArrowheads="1"/>
          </p:cNvSpPr>
          <p:nvPr/>
        </p:nvSpPr>
        <p:spPr bwMode="auto">
          <a:xfrm>
            <a:off x="931986" y="4881925"/>
            <a:ext cx="7976089" cy="1022727"/>
          </a:xfrm>
          <a:prstGeom prst="rect">
            <a:avLst/>
          </a:prstGeom>
          <a:solidFill>
            <a:srgbClr val="FFFFE7"/>
          </a:solidFill>
          <a:ln w="12700">
            <a:solidFill>
              <a:srgbClr val="FF0000"/>
            </a:solidFill>
            <a:prstDash val="dash"/>
            <a:miter lim="800000"/>
            <a:headEnd/>
            <a:tailEnd/>
          </a:ln>
        </p:spPr>
        <p:txBody>
          <a:bodyPr wrap="square" lIns="99693" tIns="33231" rIns="99693" bIns="0" anchor="ctr" anchorCtr="0">
            <a:noAutofit/>
          </a:bodyPr>
          <a:lstStyle/>
          <a:p>
            <a:pPr algn="just" defTabSz="703342">
              <a:spcAft>
                <a:spcPts val="555"/>
              </a:spcAft>
              <a:defRPr/>
            </a:pPr>
            <a:r>
              <a:rPr lang="ja-JP" altLang="en-US" sz="1663" dirty="0">
                <a:solidFill>
                  <a:srgbClr val="FF0000"/>
                </a:solidFill>
                <a:latin typeface="メイリオ" panose="020B0604030504040204" pitchFamily="50" charset="-128"/>
                <a:ea typeface="メイリオ" panose="020B0604030504040204" pitchFamily="50" charset="-128"/>
              </a:rPr>
              <a:t>施設内感染、学校内感染は、介助者の手を介して広がることが多い。対象児が</a:t>
            </a:r>
            <a:r>
              <a:rPr lang="en-US" altLang="ja-JP" sz="1663" dirty="0">
                <a:solidFill>
                  <a:srgbClr val="FF0000"/>
                </a:solidFill>
                <a:latin typeface="メイリオ" panose="020B0604030504040204" pitchFamily="50" charset="-128"/>
                <a:ea typeface="メイリオ" panose="020B0604030504040204" pitchFamily="50" charset="-128"/>
              </a:rPr>
              <a:t>MRSA</a:t>
            </a:r>
            <a:r>
              <a:rPr lang="ja-JP" altLang="en-US" sz="1663" dirty="0">
                <a:solidFill>
                  <a:srgbClr val="FF0000"/>
                </a:solidFill>
                <a:latin typeface="メイリオ" panose="020B0604030504040204" pitchFamily="50" charset="-128"/>
                <a:ea typeface="メイリオ" panose="020B0604030504040204" pitchFamily="50" charset="-128"/>
              </a:rPr>
              <a:t>等の特別な菌の保菌者でなくても、全ての対象児・者で、吸引チューブによる介助者の手の汚染を防ぐため、非滅菌のビニール手袋を装着する。</a:t>
            </a:r>
          </a:p>
        </p:txBody>
      </p:sp>
      <p:sp>
        <p:nvSpPr>
          <p:cNvPr id="16" name="テキスト ボックス 15">
            <a:extLst>
              <a:ext uri="{FF2B5EF4-FFF2-40B4-BE49-F238E27FC236}">
                <a16:creationId xmlns:a16="http://schemas.microsoft.com/office/drawing/2014/main" id="{0F82832A-2269-4629-AD17-DDA0A0DEEC17}"/>
              </a:ext>
            </a:extLst>
          </p:cNvPr>
          <p:cNvSpPr txBox="1">
            <a:spLocks noChangeArrowheads="1"/>
          </p:cNvSpPr>
          <p:nvPr/>
        </p:nvSpPr>
        <p:spPr bwMode="auto">
          <a:xfrm>
            <a:off x="979175" y="1349480"/>
            <a:ext cx="7898423" cy="345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spcAft>
                <a:spcPts val="555"/>
              </a:spcAft>
              <a:buNone/>
              <a:defRPr/>
            </a:pPr>
            <a:r>
              <a:rPr lang="ja-JP" altLang="en-US" sz="1800" dirty="0">
                <a:solidFill>
                  <a:prstClr val="black"/>
                </a:solidFill>
                <a:latin typeface="メイリオ" panose="020B0604030504040204" pitchFamily="50" charset="-128"/>
                <a:ea typeface="メイリオ" panose="020B0604030504040204" pitchFamily="50" charset="-128"/>
              </a:rPr>
              <a:t>・適正な方向に挿入 </a:t>
            </a:r>
          </a:p>
          <a:p>
            <a:pPr defTabSz="844012">
              <a:lnSpc>
                <a:spcPct val="114000"/>
              </a:lnSpc>
              <a:spcBef>
                <a:spcPct val="0"/>
              </a:spcBef>
              <a:spcAft>
                <a:spcPts val="555"/>
              </a:spcAft>
              <a:buNone/>
              <a:defRPr/>
            </a:pPr>
            <a:r>
              <a:rPr lang="ja-JP" altLang="en-US" sz="1800" dirty="0">
                <a:solidFill>
                  <a:prstClr val="black"/>
                </a:solidFill>
                <a:latin typeface="メイリオ" panose="020B0604030504040204" pitchFamily="50" charset="-128"/>
                <a:ea typeface="メイリオ" panose="020B0604030504040204" pitchFamily="50" charset="-128"/>
              </a:rPr>
              <a:t>・吸引チューブを入れる長さを適正にする</a:t>
            </a:r>
          </a:p>
          <a:p>
            <a:pPr defTabSz="844012">
              <a:lnSpc>
                <a:spcPct val="114000"/>
              </a:lnSpc>
              <a:spcBef>
                <a:spcPct val="0"/>
              </a:spcBef>
              <a:spcAft>
                <a:spcPts val="555"/>
              </a:spcAft>
              <a:buNone/>
              <a:tabLst>
                <a:tab pos="2233116" algn="r"/>
              </a:tabLst>
              <a:defRPr/>
            </a:pPr>
            <a:r>
              <a:rPr lang="ja-JP" altLang="en-US" sz="1800" dirty="0">
                <a:solidFill>
                  <a:prstClr val="black"/>
                </a:solidFill>
                <a:latin typeface="メイリオ" panose="020B0604030504040204" pitchFamily="50" charset="-128"/>
                <a:ea typeface="メイリオ" panose="020B0604030504040204" pitchFamily="50" charset="-128"/>
              </a:rPr>
              <a:t>・適正な吸引圧　目安は</a:t>
            </a:r>
            <a:r>
              <a:rPr lang="en-US" altLang="ja-JP" sz="1800" dirty="0">
                <a:solidFill>
                  <a:prstClr val="black"/>
                </a:solidFill>
                <a:latin typeface="メイリオ" panose="020B0604030504040204" pitchFamily="50" charset="-128"/>
                <a:ea typeface="メイリオ" panose="020B0604030504040204" pitchFamily="50" charset="-128"/>
              </a:rPr>
              <a:t>15</a:t>
            </a:r>
            <a:r>
              <a:rPr lang="ja-JP" altLang="en-US" sz="1800" dirty="0">
                <a:solidFill>
                  <a:prstClr val="black"/>
                </a:solidFill>
                <a:latin typeface="メイリオ" panose="020B0604030504040204" pitchFamily="50" charset="-128"/>
                <a:ea typeface="メイリオ" panose="020B0604030504040204" pitchFamily="50" charset="-128"/>
              </a:rPr>
              <a:t>～</a:t>
            </a:r>
            <a:r>
              <a:rPr lang="en-US" altLang="ja-JP" sz="1800" dirty="0">
                <a:solidFill>
                  <a:prstClr val="black"/>
                </a:solidFill>
                <a:latin typeface="メイリオ" panose="020B0604030504040204" pitchFamily="50" charset="-128"/>
                <a:ea typeface="メイリオ" panose="020B0604030504040204" pitchFamily="50" charset="-128"/>
              </a:rPr>
              <a:t>20kPa(12</a:t>
            </a:r>
            <a:r>
              <a:rPr lang="ja-JP" altLang="en-US" sz="1800" dirty="0">
                <a:solidFill>
                  <a:prstClr val="black"/>
                </a:solidFill>
                <a:latin typeface="メイリオ" panose="020B0604030504040204" pitchFamily="50" charset="-128"/>
                <a:ea typeface="メイリオ" panose="020B0604030504040204" pitchFamily="50" charset="-128"/>
              </a:rPr>
              <a:t>～</a:t>
            </a:r>
            <a:r>
              <a:rPr lang="en-US" altLang="ja-JP" sz="1800" dirty="0">
                <a:solidFill>
                  <a:prstClr val="black"/>
                </a:solidFill>
                <a:latin typeface="メイリオ" panose="020B0604030504040204" pitchFamily="50" charset="-128"/>
                <a:ea typeface="メイリオ" panose="020B0604030504040204" pitchFamily="50" charset="-128"/>
              </a:rPr>
              <a:t>15cmHg ) </a:t>
            </a:r>
            <a:br>
              <a:rPr lang="en-US" altLang="ja-JP" sz="1800" dirty="0">
                <a:solidFill>
                  <a:prstClr val="black"/>
                </a:solidFill>
                <a:latin typeface="メイリオ" panose="020B0604030504040204" pitchFamily="50" charset="-128"/>
                <a:ea typeface="メイリオ" panose="020B0604030504040204" pitchFamily="50" charset="-128"/>
              </a:rPr>
            </a:br>
            <a:r>
              <a:rPr lang="en-US" altLang="ja-JP" sz="1800" dirty="0">
                <a:solidFill>
                  <a:prstClr val="black"/>
                </a:solidFill>
                <a:latin typeface="メイリオ" panose="020B0604030504040204" pitchFamily="50" charset="-128"/>
                <a:ea typeface="メイリオ" panose="020B0604030504040204" pitchFamily="50" charset="-128"/>
              </a:rPr>
              <a:t>	</a:t>
            </a:r>
            <a:r>
              <a:rPr lang="ja-JP" altLang="en-US" sz="1800" dirty="0">
                <a:solidFill>
                  <a:prstClr val="black"/>
                </a:solidFill>
                <a:latin typeface="メイリオ" panose="020B0604030504040204" pitchFamily="50" charset="-128"/>
                <a:ea typeface="メイリオ" panose="020B0604030504040204" pitchFamily="50" charset="-128"/>
              </a:rPr>
              <a:t>　　　　　　　　</a:t>
            </a:r>
            <a:r>
              <a:rPr lang="en-US" altLang="ja-JP" sz="1800" dirty="0">
                <a:solidFill>
                  <a:prstClr val="black"/>
                </a:solidFill>
                <a:latin typeface="メイリオ" panose="020B0604030504040204" pitchFamily="50" charset="-128"/>
                <a:ea typeface="メイリオ" panose="020B0604030504040204" pitchFamily="50" charset="-128"/>
              </a:rPr>
              <a:t>25kPa(20cmHg) </a:t>
            </a:r>
            <a:r>
              <a:rPr lang="ja-JP" altLang="en-US" sz="1800" dirty="0">
                <a:solidFill>
                  <a:prstClr val="black"/>
                </a:solidFill>
                <a:latin typeface="メイリオ" panose="020B0604030504040204" pitchFamily="50" charset="-128"/>
                <a:ea typeface="メイリオ" panose="020B0604030504040204" pitchFamily="50" charset="-128"/>
              </a:rPr>
              <a:t>をこえないように </a:t>
            </a:r>
          </a:p>
          <a:p>
            <a:pPr marL="182548" indent="-182548" defTabSz="844012">
              <a:lnSpc>
                <a:spcPct val="114000"/>
              </a:lnSpc>
              <a:spcBef>
                <a:spcPct val="0"/>
              </a:spcBef>
              <a:spcAft>
                <a:spcPts val="555"/>
              </a:spcAft>
              <a:buNone/>
            </a:pPr>
            <a:r>
              <a:rPr lang="ja-JP" altLang="en-US" sz="1800" dirty="0">
                <a:solidFill>
                  <a:prstClr val="black"/>
                </a:solidFill>
                <a:latin typeface="メイリオ" panose="020B0604030504040204" pitchFamily="50" charset="-128"/>
                <a:ea typeface="メイリオ" panose="020B0604030504040204" pitchFamily="50" charset="-128"/>
              </a:rPr>
              <a:t>・清潔操作</a:t>
            </a:r>
            <a:br>
              <a:rPr lang="en-US" altLang="ja-JP" sz="1800" dirty="0">
                <a:solidFill>
                  <a:prstClr val="black"/>
                </a:solidFill>
                <a:latin typeface="メイリオ" panose="020B0604030504040204" pitchFamily="50" charset="-128"/>
                <a:ea typeface="メイリオ" panose="020B0604030504040204" pitchFamily="50" charset="-128"/>
              </a:rPr>
            </a:br>
            <a:r>
              <a:rPr lang="ja-JP" altLang="en-US" sz="1800" dirty="0">
                <a:solidFill>
                  <a:prstClr val="black"/>
                </a:solidFill>
                <a:latin typeface="メイリオ" panose="020B0604030504040204" pitchFamily="50" charset="-128"/>
                <a:ea typeface="メイリオ" panose="020B0604030504040204" pitchFamily="50" charset="-128"/>
              </a:rPr>
              <a:t>実施前の手洗い</a:t>
            </a:r>
            <a:br>
              <a:rPr lang="en-US" altLang="ja-JP" sz="1800" dirty="0">
                <a:solidFill>
                  <a:prstClr val="black"/>
                </a:solidFill>
                <a:latin typeface="メイリオ" panose="020B0604030504040204" pitchFamily="50" charset="-128"/>
                <a:ea typeface="メイリオ" panose="020B0604030504040204" pitchFamily="50" charset="-128"/>
              </a:rPr>
            </a:br>
            <a:r>
              <a:rPr lang="ja-JP" altLang="en-US" sz="1800" dirty="0">
                <a:solidFill>
                  <a:srgbClr val="FF0000"/>
                </a:solidFill>
                <a:latin typeface="メイリオ" panose="020B0604030504040204" pitchFamily="50" charset="-128"/>
                <a:ea typeface="メイリオ" panose="020B0604030504040204" pitchFamily="50" charset="-128"/>
              </a:rPr>
              <a:t>非滅菌のビニール手袋を利き手に装着</a:t>
            </a:r>
            <a:r>
              <a:rPr lang="ja-JP" altLang="en-US" sz="1800" dirty="0">
                <a:solidFill>
                  <a:prstClr val="black"/>
                </a:solidFill>
                <a:latin typeface="メイリオ" panose="020B0604030504040204" pitchFamily="50" charset="-128"/>
                <a:ea typeface="メイリオ" panose="020B0604030504040204" pitchFamily="50" charset="-128"/>
              </a:rPr>
              <a:t>する</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毎回、廃棄</a:t>
            </a:r>
            <a:r>
              <a:rPr lang="en-US" altLang="ja-JP" sz="1800" dirty="0">
                <a:solidFill>
                  <a:prstClr val="black"/>
                </a:solidFill>
                <a:latin typeface="メイリオ" panose="020B0604030504040204" pitchFamily="50" charset="-128"/>
                <a:ea typeface="メイリオ" panose="020B0604030504040204" pitchFamily="50" charset="-128"/>
              </a:rPr>
              <a:t>)</a:t>
            </a:r>
            <a:br>
              <a:rPr lang="en-US" altLang="ja-JP" sz="1800" dirty="0">
                <a:solidFill>
                  <a:prstClr val="black"/>
                </a:solidFill>
                <a:latin typeface="メイリオ" panose="020B0604030504040204" pitchFamily="50" charset="-128"/>
                <a:ea typeface="メイリオ" panose="020B0604030504040204" pitchFamily="50" charset="-128"/>
              </a:rPr>
            </a:br>
            <a:r>
              <a:rPr lang="ja-JP" altLang="en-US" sz="1800" dirty="0">
                <a:solidFill>
                  <a:srgbClr val="0000FF"/>
                </a:solidFill>
                <a:latin typeface="メイリオ" panose="020B0604030504040204" pitchFamily="50" charset="-128"/>
                <a:ea typeface="メイリオ" panose="020B0604030504040204" pitchFamily="50" charset="-128"/>
              </a:rPr>
              <a:t>手袋をして吸引チューブを持つ手と、手袋をせず吸引器のスイッチ操作をする手の、使い分け</a:t>
            </a:r>
            <a:r>
              <a:rPr lang="ja-JP" altLang="en-US" sz="1800" dirty="0">
                <a:solidFill>
                  <a:prstClr val="black"/>
                </a:solidFill>
                <a:latin typeface="メイリオ" panose="020B0604030504040204" pitchFamily="50" charset="-128"/>
                <a:ea typeface="メイリオ" panose="020B0604030504040204" pitchFamily="50" charset="-128"/>
              </a:rPr>
              <a:t>をしっかり行う</a:t>
            </a:r>
            <a:endParaRPr lang="en-US" altLang="ja-JP" sz="1800" dirty="0">
              <a:solidFill>
                <a:prstClr val="black"/>
              </a:solidFill>
              <a:latin typeface="メイリオ" panose="020B0604030504040204" pitchFamily="50" charset="-128"/>
              <a:ea typeface="メイリオ" panose="020B0604030504040204" pitchFamily="50" charset="-128"/>
            </a:endParaRPr>
          </a:p>
          <a:p>
            <a:pPr defTabSz="844012">
              <a:lnSpc>
                <a:spcPct val="114000"/>
              </a:lnSpc>
              <a:spcBef>
                <a:spcPct val="0"/>
              </a:spcBef>
              <a:spcAft>
                <a:spcPts val="555"/>
              </a:spcAft>
              <a:buNone/>
              <a:defRPr/>
            </a:pPr>
            <a:r>
              <a:rPr lang="ja-JP" altLang="en-US" sz="1800" dirty="0">
                <a:solidFill>
                  <a:prstClr val="black"/>
                </a:solidFill>
                <a:latin typeface="メイリオ" panose="020B0604030504040204" pitchFamily="50" charset="-128"/>
                <a:ea typeface="メイリオ" panose="020B0604030504040204" pitchFamily="50" charset="-128"/>
              </a:rPr>
              <a:t>　実施後に手洗い</a:t>
            </a:r>
          </a:p>
        </p:txBody>
      </p:sp>
      <p:sp>
        <p:nvSpPr>
          <p:cNvPr id="9" name="テキスト ボックス 6">
            <a:extLst>
              <a:ext uri="{FF2B5EF4-FFF2-40B4-BE49-F238E27FC236}">
                <a16:creationId xmlns:a16="http://schemas.microsoft.com/office/drawing/2014/main" id="{896A649F-D6F5-4804-B96F-0B1F842A6B6F}"/>
              </a:ext>
            </a:extLst>
          </p:cNvPr>
          <p:cNvSpPr txBox="1">
            <a:spLocks noChangeArrowheads="1"/>
          </p:cNvSpPr>
          <p:nvPr/>
        </p:nvSpPr>
        <p:spPr bwMode="auto">
          <a:xfrm>
            <a:off x="802513" y="5977311"/>
            <a:ext cx="5941050" cy="3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defRPr/>
            </a:pPr>
            <a:r>
              <a:rPr lang="ja-JP" altLang="en-US" sz="1663" dirty="0">
                <a:solidFill>
                  <a:prstClr val="black"/>
                </a:solidFill>
                <a:latin typeface="メイリオ" panose="020B0604030504040204" pitchFamily="50" charset="-128"/>
                <a:ea typeface="メイリオ" panose="020B0604030504040204" pitchFamily="50" charset="-128"/>
              </a:rPr>
              <a:t>・食べたり、注入した後に、すぐ吸引するのは極力避ける　</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149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32217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口腔内吸引のコツ（</a:t>
            </a:r>
            <a:r>
              <a:rPr lang="en-US" altLang="ja-JP" sz="2799" dirty="0"/>
              <a:t>Tips</a:t>
            </a:r>
            <a:r>
              <a:rPr lang="ja-JP" altLang="en-US" sz="2799" dirty="0"/>
              <a:t>）（１）</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5602014" y="4708634"/>
            <a:ext cx="3622948" cy="182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十分に開口できない児の場合片手で唇を開いたり、場合によっては、バイトブロックを歯の間に咬ませて、口腔内吸引をする。</a:t>
            </a:r>
          </a:p>
        </p:txBody>
      </p:sp>
      <p:pic>
        <p:nvPicPr>
          <p:cNvPr id="14" name="Picture 13" descr="2_口腔名吸引のコツ">
            <a:extLst>
              <a:ext uri="{FF2B5EF4-FFF2-40B4-BE49-F238E27FC236}">
                <a16:creationId xmlns:a16="http://schemas.microsoft.com/office/drawing/2014/main" id="{F699CE2E-32F6-4872-8394-260FC1B2B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628776"/>
            <a:ext cx="4386262" cy="496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9">
            <a:extLst>
              <a:ext uri="{FF2B5EF4-FFF2-40B4-BE49-F238E27FC236}">
                <a16:creationId xmlns:a16="http://schemas.microsoft.com/office/drawing/2014/main" id="{1884C72A-B6A3-40A2-9A9B-E64B213E59D4}"/>
              </a:ext>
            </a:extLst>
          </p:cNvPr>
          <p:cNvSpPr txBox="1">
            <a:spLocks noChangeArrowheads="1"/>
          </p:cNvSpPr>
          <p:nvPr/>
        </p:nvSpPr>
        <p:spPr bwMode="auto">
          <a:xfrm>
            <a:off x="2501901" y="5921378"/>
            <a:ext cx="615950" cy="350837"/>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下唇</a:t>
            </a:r>
          </a:p>
        </p:txBody>
      </p:sp>
      <p:sp>
        <p:nvSpPr>
          <p:cNvPr id="16" name="Text Box 19">
            <a:extLst>
              <a:ext uri="{FF2B5EF4-FFF2-40B4-BE49-F238E27FC236}">
                <a16:creationId xmlns:a16="http://schemas.microsoft.com/office/drawing/2014/main" id="{195194C3-5D2A-4C32-8176-5094DFCD9AFC}"/>
              </a:ext>
            </a:extLst>
          </p:cNvPr>
          <p:cNvSpPr txBox="1">
            <a:spLocks noChangeArrowheads="1"/>
          </p:cNvSpPr>
          <p:nvPr/>
        </p:nvSpPr>
        <p:spPr bwMode="auto">
          <a:xfrm>
            <a:off x="2501901" y="2216152"/>
            <a:ext cx="615950" cy="349249"/>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上唇</a:t>
            </a:r>
          </a:p>
        </p:txBody>
      </p:sp>
      <p:sp>
        <p:nvSpPr>
          <p:cNvPr id="17" name="Text Box 19">
            <a:extLst>
              <a:ext uri="{FF2B5EF4-FFF2-40B4-BE49-F238E27FC236}">
                <a16:creationId xmlns:a16="http://schemas.microsoft.com/office/drawing/2014/main" id="{DC0DDFC5-C5AE-47E5-A887-7467E22FF699}"/>
              </a:ext>
            </a:extLst>
          </p:cNvPr>
          <p:cNvSpPr txBox="1">
            <a:spLocks noChangeArrowheads="1"/>
          </p:cNvSpPr>
          <p:nvPr/>
        </p:nvSpPr>
        <p:spPr bwMode="auto">
          <a:xfrm>
            <a:off x="2501901" y="3132138"/>
            <a:ext cx="615950" cy="349249"/>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口蓋</a:t>
            </a:r>
          </a:p>
        </p:txBody>
      </p:sp>
      <p:sp>
        <p:nvSpPr>
          <p:cNvPr id="18" name="Text Box 19">
            <a:extLst>
              <a:ext uri="{FF2B5EF4-FFF2-40B4-BE49-F238E27FC236}">
                <a16:creationId xmlns:a16="http://schemas.microsoft.com/office/drawing/2014/main" id="{DC2E4783-B64F-43F4-9BC5-92840A48A07E}"/>
              </a:ext>
            </a:extLst>
          </p:cNvPr>
          <p:cNvSpPr txBox="1">
            <a:spLocks noChangeArrowheads="1"/>
          </p:cNvSpPr>
          <p:nvPr/>
        </p:nvSpPr>
        <p:spPr bwMode="auto">
          <a:xfrm>
            <a:off x="2611439" y="4819652"/>
            <a:ext cx="395288" cy="349249"/>
          </a:xfrm>
          <a:prstGeom prst="rect">
            <a:avLst/>
          </a:prstGeom>
          <a:solidFill>
            <a:schemeClr val="bg1">
              <a:alpha val="56862"/>
            </a:schemeClr>
          </a:solidFill>
          <a:ln w="9525">
            <a:solidFill>
              <a:srgbClr val="000000"/>
            </a:solidFill>
            <a:miter lim="800000"/>
            <a:headEnd/>
            <a:tailEnd/>
          </a:ln>
        </p:spPr>
        <p:txBody>
          <a:bodyPr wrap="none" lIns="87269" tIns="72000" rIns="87269" bIns="0"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700" b="1">
                <a:solidFill>
                  <a:srgbClr val="000000"/>
                </a:solidFill>
                <a:latin typeface="メイリオ" panose="020B0604030504040204" pitchFamily="50" charset="-128"/>
              </a:rPr>
              <a:t>舌</a:t>
            </a:r>
          </a:p>
        </p:txBody>
      </p:sp>
      <p:cxnSp>
        <p:nvCxnSpPr>
          <p:cNvPr id="19" name="直線矢印コネクタ 18">
            <a:extLst>
              <a:ext uri="{FF2B5EF4-FFF2-40B4-BE49-F238E27FC236}">
                <a16:creationId xmlns:a16="http://schemas.microsoft.com/office/drawing/2014/main" id="{A3EA2E39-951B-491F-AD79-1F02817C8452}"/>
              </a:ext>
            </a:extLst>
          </p:cNvPr>
          <p:cNvCxnSpPr/>
          <p:nvPr/>
        </p:nvCxnSpPr>
        <p:spPr>
          <a:xfrm rot="10800000" flipV="1">
            <a:off x="2828927" y="3141665"/>
            <a:ext cx="2143125" cy="1643063"/>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5C4FC88-B8AD-4B44-B0DE-37B7A8DABDD0}"/>
              </a:ext>
            </a:extLst>
          </p:cNvPr>
          <p:cNvCxnSpPr/>
          <p:nvPr/>
        </p:nvCxnSpPr>
        <p:spPr>
          <a:xfrm rot="10800000" flipV="1">
            <a:off x="1489077" y="2216150"/>
            <a:ext cx="3429000" cy="2786062"/>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3A5299E9-2E2F-4D68-9C13-C6E8B11A4B79}"/>
              </a:ext>
            </a:extLst>
          </p:cNvPr>
          <p:cNvCxnSpPr/>
          <p:nvPr/>
        </p:nvCxnSpPr>
        <p:spPr>
          <a:xfrm rot="5400000">
            <a:off x="2846387" y="3287713"/>
            <a:ext cx="3143250" cy="1000125"/>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5F5F8D43-4AE7-4C94-8C27-2A01A0B7DBCB}"/>
              </a:ext>
            </a:extLst>
          </p:cNvPr>
          <p:cNvCxnSpPr/>
          <p:nvPr/>
        </p:nvCxnSpPr>
        <p:spPr>
          <a:xfrm rot="5400000">
            <a:off x="2614612" y="3284540"/>
            <a:ext cx="2500313" cy="2214563"/>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16">
            <a:extLst>
              <a:ext uri="{FF2B5EF4-FFF2-40B4-BE49-F238E27FC236}">
                <a16:creationId xmlns:a16="http://schemas.microsoft.com/office/drawing/2014/main" id="{09F81B31-55F2-4232-BF39-4C53FA21F656}"/>
              </a:ext>
            </a:extLst>
          </p:cNvPr>
          <p:cNvCxnSpPr>
            <a:cxnSpLocks noChangeShapeType="1"/>
          </p:cNvCxnSpPr>
          <p:nvPr/>
        </p:nvCxnSpPr>
        <p:spPr bwMode="auto">
          <a:xfrm flipH="1">
            <a:off x="2830512" y="4002089"/>
            <a:ext cx="1998663" cy="1928813"/>
          </a:xfrm>
          <a:prstGeom prst="straightConnector1">
            <a:avLst/>
          </a:prstGeom>
          <a:noFill/>
          <a:ln w="47625" cap="rnd"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25" name="テキスト ボックス 17">
            <a:extLst>
              <a:ext uri="{FF2B5EF4-FFF2-40B4-BE49-F238E27FC236}">
                <a16:creationId xmlns:a16="http://schemas.microsoft.com/office/drawing/2014/main" id="{70230785-A010-46A0-9DD9-9F315BD14CF4}"/>
              </a:ext>
            </a:extLst>
          </p:cNvPr>
          <p:cNvSpPr txBox="1">
            <a:spLocks noChangeArrowheads="1"/>
          </p:cNvSpPr>
          <p:nvPr/>
        </p:nvSpPr>
        <p:spPr bwMode="auto">
          <a:xfrm>
            <a:off x="4928149" y="1984947"/>
            <a:ext cx="2741047"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奥歯とほおの内側の間</a:t>
            </a:r>
          </a:p>
        </p:txBody>
      </p:sp>
      <p:sp>
        <p:nvSpPr>
          <p:cNvPr id="26" name="テキスト ボックス 18">
            <a:extLst>
              <a:ext uri="{FF2B5EF4-FFF2-40B4-BE49-F238E27FC236}">
                <a16:creationId xmlns:a16="http://schemas.microsoft.com/office/drawing/2014/main" id="{13202B12-D3EB-4A2E-91CA-FAF1296E33AA}"/>
              </a:ext>
            </a:extLst>
          </p:cNvPr>
          <p:cNvSpPr txBox="1">
            <a:spLocks noChangeArrowheads="1"/>
          </p:cNvSpPr>
          <p:nvPr/>
        </p:nvSpPr>
        <p:spPr bwMode="auto">
          <a:xfrm>
            <a:off x="4999583" y="3056509"/>
            <a:ext cx="2228086"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rPr>
              <a:t>舌の上下面、周囲</a:t>
            </a:r>
          </a:p>
        </p:txBody>
      </p:sp>
      <p:sp>
        <p:nvSpPr>
          <p:cNvPr id="27" name="テキスト ボックス 19">
            <a:extLst>
              <a:ext uri="{FF2B5EF4-FFF2-40B4-BE49-F238E27FC236}">
                <a16:creationId xmlns:a16="http://schemas.microsoft.com/office/drawing/2014/main" id="{C1CF04A7-D3AC-41D0-81B8-64A430C99A49}"/>
              </a:ext>
            </a:extLst>
          </p:cNvPr>
          <p:cNvSpPr txBox="1">
            <a:spLocks noChangeArrowheads="1"/>
          </p:cNvSpPr>
          <p:nvPr/>
        </p:nvSpPr>
        <p:spPr bwMode="auto">
          <a:xfrm>
            <a:off x="5071024" y="3770885"/>
            <a:ext cx="1715125"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rPr>
              <a:t>前歯と唇の間</a:t>
            </a:r>
          </a:p>
        </p:txBody>
      </p:sp>
      <p:sp>
        <p:nvSpPr>
          <p:cNvPr id="28" name="正方形/長方形 2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7229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口腔内吸引のコツ（</a:t>
            </a:r>
            <a:r>
              <a:rPr lang="en-US" altLang="ja-JP" sz="2799" dirty="0"/>
              <a:t>Tips</a:t>
            </a:r>
            <a:r>
              <a:rPr lang="ja-JP" altLang="en-US" sz="2799" dirty="0"/>
              <a:t>）（２）</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1069058" y="4114120"/>
            <a:ext cx="3143250" cy="195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咽頭の壁を強く刺激すると、嘔吐反射が誘発される。</a:t>
            </a:r>
          </a:p>
          <a:p>
            <a:pPr algn="just">
              <a:lnSpc>
                <a:spcPct val="114000"/>
              </a:lnSpc>
              <a:spcBef>
                <a:spcPct val="0"/>
              </a:spcBef>
              <a:spcAft>
                <a:spcPts val="300"/>
              </a:spcAft>
              <a:buNone/>
            </a:pPr>
            <a:r>
              <a:rPr lang="ja-JP" altLang="en-US" sz="1800" dirty="0">
                <a:latin typeface="メイリオ" panose="020B0604030504040204" pitchFamily="50" charset="-128"/>
                <a:ea typeface="メイリオ" panose="020B0604030504040204" pitchFamily="50" charset="-128"/>
              </a:rPr>
              <a:t>食後間もない時はやさしく吸引する。</a:t>
            </a:r>
          </a:p>
        </p:txBody>
      </p:sp>
      <p:sp>
        <p:nvSpPr>
          <p:cNvPr id="28" name="Text Box 8">
            <a:extLst>
              <a:ext uri="{FF2B5EF4-FFF2-40B4-BE49-F238E27FC236}">
                <a16:creationId xmlns:a16="http://schemas.microsoft.com/office/drawing/2014/main" id="{E21184B5-962E-478E-BA9B-7911D7C2B282}"/>
              </a:ext>
            </a:extLst>
          </p:cNvPr>
          <p:cNvSpPr txBox="1">
            <a:spLocks noChangeArrowheads="1"/>
          </p:cNvSpPr>
          <p:nvPr/>
        </p:nvSpPr>
        <p:spPr bwMode="auto">
          <a:xfrm>
            <a:off x="972219" y="1959735"/>
            <a:ext cx="3582988" cy="5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3100" dirty="0">
                <a:solidFill>
                  <a:srgbClr val="000000"/>
                </a:solidFill>
                <a:latin typeface="メイリオ" panose="020B0604030504040204" pitchFamily="50" charset="-128"/>
              </a:rPr>
              <a:t>嘔吐反射の誘発</a:t>
            </a:r>
          </a:p>
        </p:txBody>
      </p:sp>
      <p:sp>
        <p:nvSpPr>
          <p:cNvPr id="29" name="Text Box 9">
            <a:extLst>
              <a:ext uri="{FF2B5EF4-FFF2-40B4-BE49-F238E27FC236}">
                <a16:creationId xmlns:a16="http://schemas.microsoft.com/office/drawing/2014/main" id="{81D950DB-7FEA-427E-AB52-688EB51CA0F0}"/>
              </a:ext>
            </a:extLst>
          </p:cNvPr>
          <p:cNvSpPr txBox="1">
            <a:spLocks noChangeArrowheads="1"/>
          </p:cNvSpPr>
          <p:nvPr/>
        </p:nvSpPr>
        <p:spPr bwMode="auto">
          <a:xfrm>
            <a:off x="1069058" y="2796347"/>
            <a:ext cx="3143250" cy="67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3800" b="1" dirty="0">
                <a:solidFill>
                  <a:srgbClr val="000000"/>
                </a:solidFill>
                <a:latin typeface="メイリオ" panose="020B0604030504040204" pitchFamily="50" charset="-128"/>
              </a:rPr>
              <a:t>「ゲエッ」</a:t>
            </a:r>
          </a:p>
        </p:txBody>
      </p:sp>
      <p:pic>
        <p:nvPicPr>
          <p:cNvPr id="30" name="Picture 13" descr="2_ゲッ">
            <a:extLst>
              <a:ext uri="{FF2B5EF4-FFF2-40B4-BE49-F238E27FC236}">
                <a16:creationId xmlns:a16="http://schemas.microsoft.com/office/drawing/2014/main" id="{C86560EE-90A6-48C7-96B6-558BFB5FD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205" y="1714501"/>
            <a:ext cx="4347758" cy="411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2386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鼻腔の構造</a:t>
            </a:r>
          </a:p>
        </p:txBody>
      </p:sp>
      <p:sp>
        <p:nvSpPr>
          <p:cNvPr id="8" name="Text Box 34">
            <a:extLst>
              <a:ext uri="{FF2B5EF4-FFF2-40B4-BE49-F238E27FC236}">
                <a16:creationId xmlns:a16="http://schemas.microsoft.com/office/drawing/2014/main" id="{23EE98FA-0286-4106-AD0B-BA688E879D92}"/>
              </a:ext>
            </a:extLst>
          </p:cNvPr>
          <p:cNvSpPr txBox="1">
            <a:spLocks noChangeArrowheads="1"/>
          </p:cNvSpPr>
          <p:nvPr/>
        </p:nvSpPr>
        <p:spPr bwMode="auto">
          <a:xfrm>
            <a:off x="2113762" y="1536151"/>
            <a:ext cx="5559607" cy="51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2401" dirty="0">
                <a:solidFill>
                  <a:srgbClr val="000000"/>
                </a:solidFill>
                <a:latin typeface="メイリオ" panose="020B0604030504040204" pitchFamily="50" charset="-128"/>
              </a:rPr>
              <a:t>鼻腔の構造を</a:t>
            </a:r>
            <a:r>
              <a:rPr lang="ja-JP" altLang="en-US" sz="2799" dirty="0">
                <a:solidFill>
                  <a:srgbClr val="000000"/>
                </a:solidFill>
                <a:latin typeface="メイリオ" panose="020B0604030504040204" pitchFamily="50" charset="-128"/>
              </a:rPr>
              <a:t>イメージ</a:t>
            </a:r>
            <a:r>
              <a:rPr lang="ja-JP" altLang="en-US" sz="2401" dirty="0">
                <a:solidFill>
                  <a:srgbClr val="000000"/>
                </a:solidFill>
                <a:latin typeface="メイリオ" panose="020B0604030504040204" pitchFamily="50" charset="-128"/>
              </a:rPr>
              <a:t>しましょう</a:t>
            </a:r>
          </a:p>
        </p:txBody>
      </p:sp>
      <p:pic>
        <p:nvPicPr>
          <p:cNvPr id="9" name="Picture 16">
            <a:extLst>
              <a:ext uri="{FF2B5EF4-FFF2-40B4-BE49-F238E27FC236}">
                <a16:creationId xmlns:a16="http://schemas.microsoft.com/office/drawing/2014/main" id="{22F8012D-E1EA-416B-99F6-22AAE26BF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87" y="2005841"/>
            <a:ext cx="6974556" cy="448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88904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EEB0826-8743-4009-83CB-B40D49FE2ABC}"/>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鼻腔内吸引の場合のコツ（</a:t>
            </a:r>
            <a:r>
              <a:rPr lang="en-US" altLang="ja-JP" sz="2799" dirty="0"/>
              <a:t>1</a:t>
            </a:r>
            <a:r>
              <a:rPr lang="ja-JP" altLang="en-US" sz="2799" dirty="0"/>
              <a:t>）</a:t>
            </a:r>
          </a:p>
        </p:txBody>
      </p:sp>
      <p:pic>
        <p:nvPicPr>
          <p:cNvPr id="8" name="Picture 2">
            <a:extLst>
              <a:ext uri="{FF2B5EF4-FFF2-40B4-BE49-F238E27FC236}">
                <a16:creationId xmlns:a16="http://schemas.microsoft.com/office/drawing/2014/main" id="{1F564E37-A2F5-4D04-9D89-16E79EC12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8" b="6277"/>
          <a:stretch/>
        </p:blipFill>
        <p:spPr bwMode="auto">
          <a:xfrm>
            <a:off x="5362576" y="1628778"/>
            <a:ext cx="3886200" cy="48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84213" y="1615297"/>
            <a:ext cx="4360864" cy="13811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1800" dirty="0">
                <a:solidFill>
                  <a:prstClr val="black"/>
                </a:solidFill>
                <a:latin typeface="メイリオ" panose="020B0604030504040204" pitchFamily="50" charset="-128"/>
                <a:ea typeface="メイリオ" panose="020B0604030504040204" pitchFamily="50" charset="-128"/>
              </a:rPr>
              <a:t>鼻腔内吸引では、吸引チューブ先端を鼻孔に</a:t>
            </a:r>
            <a:r>
              <a:rPr lang="ja-JP" altLang="en-US" sz="1800" spc="-300" dirty="0">
                <a:solidFill>
                  <a:prstClr val="black"/>
                </a:solidFill>
                <a:latin typeface="メイリオ" panose="020B0604030504040204" pitchFamily="50" charset="-128"/>
                <a:ea typeface="メイリオ" panose="020B0604030504040204" pitchFamily="50" charset="-128"/>
              </a:rPr>
              <a:t>、</a:t>
            </a:r>
            <a:r>
              <a:rPr lang="ja-JP" altLang="en-US" sz="1800" b="1" dirty="0">
                <a:solidFill>
                  <a:srgbClr val="C00000"/>
                </a:solidFill>
                <a:latin typeface="メイリオ" panose="020B0604030504040204" pitchFamily="50" charset="-128"/>
                <a:ea typeface="メイリオ" panose="020B0604030504040204" pitchFamily="50" charset="-128"/>
              </a:rPr>
              <a:t>最初だけ、</a:t>
            </a:r>
            <a:r>
              <a:rPr lang="ja-JP" altLang="en-US" sz="1800" dirty="0">
                <a:solidFill>
                  <a:prstClr val="black"/>
                </a:solidFill>
                <a:latin typeface="メイリオ" panose="020B0604030504040204" pitchFamily="50" charset="-128"/>
                <a:ea typeface="メイリオ" panose="020B0604030504040204" pitchFamily="50" charset="-128"/>
              </a:rPr>
              <a:t>やや上向きに入れる</a:t>
            </a:r>
          </a:p>
        </p:txBody>
      </p:sp>
      <p:sp>
        <p:nvSpPr>
          <p:cNvPr id="10" name="Line 4">
            <a:extLst>
              <a:ext uri="{FF2B5EF4-FFF2-40B4-BE49-F238E27FC236}">
                <a16:creationId xmlns:a16="http://schemas.microsoft.com/office/drawing/2014/main" id="{654A8DE2-6AFB-45BA-9F5C-2EDABB189A9F}"/>
              </a:ext>
            </a:extLst>
          </p:cNvPr>
          <p:cNvSpPr>
            <a:spLocks noChangeShapeType="1"/>
          </p:cNvSpPr>
          <p:nvPr/>
        </p:nvSpPr>
        <p:spPr bwMode="auto">
          <a:xfrm>
            <a:off x="6361116" y="2697164"/>
            <a:ext cx="358775" cy="500062"/>
          </a:xfrm>
          <a:prstGeom prst="line">
            <a:avLst/>
          </a:prstGeom>
          <a:noFill/>
          <a:ln w="57150">
            <a:solidFill>
              <a:schemeClr val="bg1"/>
            </a:solidFill>
            <a:round/>
            <a:headEnd/>
            <a:tailEnd type="triangle" w="med" len="med"/>
          </a:ln>
          <a:effectLst>
            <a:outerShdw blurRad="50800" dist="50800" dir="5400000" algn="ctr" rotWithShape="0">
              <a:schemeClr val="tx2"/>
            </a:outerShdw>
          </a:effectLst>
        </p:spPr>
        <p:txBody>
          <a:bodyPr/>
          <a:lstStyle/>
          <a:p>
            <a:pPr>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11" name="AutoShape 7">
            <a:extLst>
              <a:ext uri="{FF2B5EF4-FFF2-40B4-BE49-F238E27FC236}">
                <a16:creationId xmlns:a16="http://schemas.microsoft.com/office/drawing/2014/main" id="{726A6580-45B2-4D72-90CD-31076A198DEB}"/>
              </a:ext>
            </a:extLst>
          </p:cNvPr>
          <p:cNvSpPr>
            <a:spLocks noChangeArrowheads="1"/>
          </p:cNvSpPr>
          <p:nvPr/>
        </p:nvSpPr>
        <p:spPr bwMode="auto">
          <a:xfrm>
            <a:off x="2544543" y="2425704"/>
            <a:ext cx="2324322" cy="771525"/>
          </a:xfrm>
          <a:prstGeom prst="wedgeRoundRectCallout">
            <a:avLst>
              <a:gd name="adj1" fmla="val 133076"/>
              <a:gd name="adj2" fmla="val 42623"/>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b="1" dirty="0">
              <a:solidFill>
                <a:prstClr val="black"/>
              </a:solidFill>
              <a:latin typeface="メイリオ" panose="020B0604030504040204" pitchFamily="50" charset="-128"/>
              <a:ea typeface="メイリオ" panose="020B0604030504040204" pitchFamily="50" charset="-128"/>
            </a:endParaRPr>
          </a:p>
        </p:txBody>
      </p:sp>
      <p:sp>
        <p:nvSpPr>
          <p:cNvPr id="13" name="Text Box 8">
            <a:extLst>
              <a:ext uri="{FF2B5EF4-FFF2-40B4-BE49-F238E27FC236}">
                <a16:creationId xmlns:a16="http://schemas.microsoft.com/office/drawing/2014/main" id="{633D31E7-3078-4B5A-9E3F-DC0AA187FB73}"/>
              </a:ext>
            </a:extLst>
          </p:cNvPr>
          <p:cNvSpPr txBox="1">
            <a:spLocks noChangeArrowheads="1"/>
          </p:cNvSpPr>
          <p:nvPr/>
        </p:nvSpPr>
        <p:spPr bwMode="auto">
          <a:xfrm>
            <a:off x="2600327" y="2514602"/>
            <a:ext cx="2260600" cy="6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C00000"/>
                </a:solidFill>
                <a:latin typeface="メイリオ" panose="020B0604030504040204" pitchFamily="50" charset="-128"/>
              </a:rPr>
              <a:t>最初だけ、</a:t>
            </a:r>
            <a:endParaRPr lang="en-US" altLang="ja-JP" sz="2000" b="1" dirty="0">
              <a:solidFill>
                <a:srgbClr val="C0000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やや上向きに挿入</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596903" y="3286129"/>
            <a:ext cx="4264025" cy="2994817"/>
          </a:xfrm>
          <a:prstGeom prst="rect">
            <a:avLst/>
          </a:prstGeom>
          <a:solidFill>
            <a:srgbClr val="FFFFE7"/>
          </a:solidFill>
          <a:ln w="19050">
            <a:noFill/>
            <a:miter lim="800000"/>
            <a:headEnd/>
            <a:tailEnd/>
          </a:ln>
        </p:spPr>
        <p:txBody>
          <a:bodyPr lIns="179999" tIns="36000" rIns="179999"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599"/>
              </a:spcBef>
              <a:defRPr/>
            </a:pPr>
            <a:r>
              <a:rPr lang="ja-JP" altLang="en-US" sz="1800" dirty="0">
                <a:solidFill>
                  <a:prstClr val="black"/>
                </a:solidFill>
                <a:latin typeface="メイリオ" panose="020B0604030504040204" pitchFamily="50" charset="-128"/>
                <a:ea typeface="メイリオ" panose="020B0604030504040204" pitchFamily="50" charset="-128"/>
              </a:rPr>
              <a:t>吸引チューブを操作する手と反対の手で、吸引チューブの根本（接続部）を押さえて、陰圧（吸引圧）をかけないようにして、挿入するのが基本。</a:t>
            </a:r>
            <a:endParaRPr lang="en-US" altLang="ja-JP" sz="1800" dirty="0">
              <a:solidFill>
                <a:prstClr val="black"/>
              </a:solidFill>
              <a:latin typeface="メイリオ" panose="020B0604030504040204" pitchFamily="50" charset="-128"/>
              <a:ea typeface="メイリオ" panose="020B0604030504040204" pitchFamily="50" charset="-128"/>
            </a:endParaRPr>
          </a:p>
          <a:p>
            <a:pPr algn="just">
              <a:lnSpc>
                <a:spcPct val="110000"/>
              </a:lnSpc>
              <a:spcBef>
                <a:spcPts val="599"/>
              </a:spcBef>
              <a:defRPr/>
            </a:pPr>
            <a:r>
              <a:rPr lang="ja-JP" altLang="en-US" sz="1800" dirty="0">
                <a:solidFill>
                  <a:prstClr val="black"/>
                </a:solidFill>
                <a:latin typeface="メイリオ" panose="020B0604030504040204" pitchFamily="50" charset="-128"/>
                <a:ea typeface="メイリオ" panose="020B0604030504040204" pitchFamily="50" charset="-128"/>
              </a:rPr>
              <a:t>手前に喀痰がある場合は、初めから、吸引圧がかかるように吸引チューブ接続部を折り曲げず、挿入していく方法でも良い。この方が、鼻腔内の分泌物が吸引しやすい場合もある。</a:t>
            </a:r>
          </a:p>
        </p:txBody>
      </p:sp>
      <p:sp>
        <p:nvSpPr>
          <p:cNvPr id="15" name="AutoShape 7">
            <a:extLst>
              <a:ext uri="{FF2B5EF4-FFF2-40B4-BE49-F238E27FC236}">
                <a16:creationId xmlns:a16="http://schemas.microsoft.com/office/drawing/2014/main" id="{82D38888-D9FE-4382-BBCB-5B9E13337CC9}"/>
              </a:ext>
            </a:extLst>
          </p:cNvPr>
          <p:cNvSpPr>
            <a:spLocks noChangeArrowheads="1"/>
          </p:cNvSpPr>
          <p:nvPr/>
        </p:nvSpPr>
        <p:spPr bwMode="auto">
          <a:xfrm>
            <a:off x="7213603" y="2820987"/>
            <a:ext cx="1679575" cy="803227"/>
          </a:xfrm>
          <a:prstGeom prst="wedgeRoundRectCallout">
            <a:avLst>
              <a:gd name="adj1" fmla="val -39696"/>
              <a:gd name="adj2" fmla="val -120741"/>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a:solidFill>
                <a:prstClr val="black"/>
              </a:solidFill>
              <a:latin typeface="メイリオ" panose="020B0604030504040204" pitchFamily="50" charset="-128"/>
              <a:ea typeface="メイリオ" panose="020B0604030504040204" pitchFamily="50" charset="-128"/>
            </a:endParaRPr>
          </a:p>
        </p:txBody>
      </p:sp>
      <p:sp>
        <p:nvSpPr>
          <p:cNvPr id="16" name="Text Box 8">
            <a:extLst>
              <a:ext uri="{FF2B5EF4-FFF2-40B4-BE49-F238E27FC236}">
                <a16:creationId xmlns:a16="http://schemas.microsoft.com/office/drawing/2014/main" id="{B69534DB-4FF7-4F6A-86B3-D3F500D82ABD}"/>
              </a:ext>
            </a:extLst>
          </p:cNvPr>
          <p:cNvSpPr txBox="1">
            <a:spLocks noChangeArrowheads="1"/>
          </p:cNvSpPr>
          <p:nvPr/>
        </p:nvSpPr>
        <p:spPr bwMode="auto">
          <a:xfrm>
            <a:off x="7237414" y="2920539"/>
            <a:ext cx="1655762" cy="70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nchorCtr="0">
            <a:no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陰圧をかけ</a:t>
            </a:r>
            <a:endParaRPr lang="en-US" altLang="ja-JP" sz="2000" b="1" dirty="0">
              <a:solidFill>
                <a:srgbClr val="40404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ないで</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684215" y="6319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673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呼吸障害への日常的対応方法</a:t>
            </a:r>
          </a:p>
        </p:txBody>
      </p:sp>
      <p:sp>
        <p:nvSpPr>
          <p:cNvPr id="12" name="Text Box 5">
            <a:extLst>
              <a:ext uri="{FF2B5EF4-FFF2-40B4-BE49-F238E27FC236}">
                <a16:creationId xmlns:a16="http://schemas.microsoft.com/office/drawing/2014/main" id="{95845F4F-6A41-4B34-A25A-FAD72A4E89AC}"/>
              </a:ext>
            </a:extLst>
          </p:cNvPr>
          <p:cNvSpPr txBox="1">
            <a:spLocks noChangeArrowheads="1"/>
          </p:cNvSpPr>
          <p:nvPr/>
        </p:nvSpPr>
        <p:spPr bwMode="auto">
          <a:xfrm>
            <a:off x="5578487" y="1793833"/>
            <a:ext cx="2956565" cy="1416328"/>
          </a:xfrm>
          <a:prstGeom prst="rect">
            <a:avLst/>
          </a:prstGeom>
          <a:solidFill>
            <a:srgbClr val="CCE9AD"/>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痰など</a:t>
            </a:r>
            <a:r>
              <a:rPr lang="ja-JP" altLang="en-US" sz="1800" baseline="400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が出やすくする</a:t>
            </a:r>
          </a:p>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たまりにくくする</a:t>
            </a:r>
          </a:p>
          <a:p>
            <a:pPr eaLnBrk="1" hangingPunct="1">
              <a:lnSpc>
                <a:spcPct val="80000"/>
              </a:lnSpc>
              <a:spcBef>
                <a:spcPct val="0"/>
              </a:spcBef>
              <a:buFontTx/>
              <a:buNone/>
            </a:pPr>
            <a:r>
              <a:rPr lang="ja-JP" altLang="en-US" sz="1800">
                <a:latin typeface="メイリオ" panose="020B0604030504040204" pitchFamily="50" charset="-128"/>
                <a:ea typeface="メイリオ" panose="020B0604030504040204" pitchFamily="50" charset="-128"/>
              </a:rPr>
              <a:t>痰など</a:t>
            </a:r>
            <a:r>
              <a:rPr lang="ja-JP" altLang="en-US" sz="1800" baseline="400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があっても苦しく</a:t>
            </a:r>
          </a:p>
          <a:p>
            <a:pPr eaLnBrk="1" hangingPunct="1">
              <a:lnSpc>
                <a:spcPct val="80000"/>
              </a:lnSpc>
              <a:spcBef>
                <a:spcPct val="0"/>
              </a:spcBef>
              <a:buFontTx/>
              <a:buNone/>
            </a:pPr>
            <a:r>
              <a:rPr lang="ja-JP" altLang="en-US" sz="1800">
                <a:latin typeface="メイリオ" panose="020B0604030504040204" pitchFamily="50" charset="-128"/>
                <a:ea typeface="メイリオ" panose="020B0604030504040204" pitchFamily="50" charset="-128"/>
              </a:rPr>
              <a:t>ないようにする</a:t>
            </a:r>
          </a:p>
          <a:p>
            <a:pPr eaLnBrk="1" hangingPunct="1">
              <a:spcBef>
                <a:spcPct val="0"/>
              </a:spcBef>
              <a:buFontTx/>
              <a:buNone/>
            </a:pPr>
            <a:r>
              <a:rPr lang="ja-JP" altLang="en-US" sz="1800">
                <a:latin typeface="メイリオ" panose="020B0604030504040204" pitchFamily="50" charset="-128"/>
                <a:ea typeface="メイリオ" panose="020B0604030504040204" pitchFamily="50" charset="-128"/>
              </a:rPr>
              <a:t>吸引してあげる</a:t>
            </a:r>
          </a:p>
        </p:txBody>
      </p:sp>
      <p:sp>
        <p:nvSpPr>
          <p:cNvPr id="13" name="Line 6">
            <a:extLst>
              <a:ext uri="{FF2B5EF4-FFF2-40B4-BE49-F238E27FC236}">
                <a16:creationId xmlns:a16="http://schemas.microsoft.com/office/drawing/2014/main" id="{F18022E0-59EC-4CD4-A287-5EA36B215448}"/>
              </a:ext>
            </a:extLst>
          </p:cNvPr>
          <p:cNvSpPr>
            <a:spLocks noChangeShapeType="1"/>
          </p:cNvSpPr>
          <p:nvPr/>
        </p:nvSpPr>
        <p:spPr bwMode="auto">
          <a:xfrm flipH="1">
            <a:off x="2835782" y="2248394"/>
            <a:ext cx="0" cy="57100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4" name="Line 7">
            <a:extLst>
              <a:ext uri="{FF2B5EF4-FFF2-40B4-BE49-F238E27FC236}">
                <a16:creationId xmlns:a16="http://schemas.microsoft.com/office/drawing/2014/main" id="{889B21A1-BF1B-4380-91FF-D4471B8F8B95}"/>
              </a:ext>
            </a:extLst>
          </p:cNvPr>
          <p:cNvSpPr>
            <a:spLocks noChangeShapeType="1"/>
          </p:cNvSpPr>
          <p:nvPr/>
        </p:nvSpPr>
        <p:spPr bwMode="auto">
          <a:xfrm>
            <a:off x="4463319" y="2210455"/>
            <a:ext cx="1115162" cy="18764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5" name="Line 8">
            <a:extLst>
              <a:ext uri="{FF2B5EF4-FFF2-40B4-BE49-F238E27FC236}">
                <a16:creationId xmlns:a16="http://schemas.microsoft.com/office/drawing/2014/main" id="{2F4BE2E5-B972-461F-8953-81EC39F0B345}"/>
              </a:ext>
            </a:extLst>
          </p:cNvPr>
          <p:cNvSpPr>
            <a:spLocks noChangeShapeType="1"/>
          </p:cNvSpPr>
          <p:nvPr/>
        </p:nvSpPr>
        <p:spPr bwMode="auto">
          <a:xfrm flipH="1">
            <a:off x="4463322" y="2780646"/>
            <a:ext cx="1115165" cy="588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メイリオ" panose="020B0604030504040204" pitchFamily="50" charset="-128"/>
              <a:ea typeface="メイリオ" panose="020B0604030504040204" pitchFamily="50" charset="-128"/>
            </a:endParaRPr>
          </a:p>
        </p:txBody>
      </p:sp>
      <p:sp>
        <p:nvSpPr>
          <p:cNvPr id="16" name="Text Box 9">
            <a:extLst>
              <a:ext uri="{FF2B5EF4-FFF2-40B4-BE49-F238E27FC236}">
                <a16:creationId xmlns:a16="http://schemas.microsoft.com/office/drawing/2014/main" id="{F0DFCB3C-C7F8-4CAC-B999-FC873AC32A44}"/>
              </a:ext>
            </a:extLst>
          </p:cNvPr>
          <p:cNvSpPr txBox="1">
            <a:spLocks noChangeArrowheads="1"/>
          </p:cNvSpPr>
          <p:nvPr/>
        </p:nvSpPr>
        <p:spPr bwMode="auto">
          <a:xfrm>
            <a:off x="1295189" y="4451943"/>
            <a:ext cx="6076950" cy="207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nchor="t"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・姿勢を整えるー　あご、くび、全身（腹臥位、側臥位） </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・胸郭の周辺の緊張を和らげる　</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・呼吸の運動の援助（呼気介助）</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・加湿、吸入（ネブライザー）</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・充分な水分摂取</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・吸引</a:t>
            </a:r>
          </a:p>
        </p:txBody>
      </p:sp>
      <p:sp>
        <p:nvSpPr>
          <p:cNvPr id="18" name="テキスト ボックス 10">
            <a:extLst>
              <a:ext uri="{FF2B5EF4-FFF2-40B4-BE49-F238E27FC236}">
                <a16:creationId xmlns:a16="http://schemas.microsoft.com/office/drawing/2014/main" id="{099033EA-99A6-47F6-9865-29429CDF0BA7}"/>
              </a:ext>
            </a:extLst>
          </p:cNvPr>
          <p:cNvSpPr txBox="1">
            <a:spLocks noChangeArrowheads="1"/>
          </p:cNvSpPr>
          <p:nvPr/>
        </p:nvSpPr>
        <p:spPr bwMode="auto">
          <a:xfrm>
            <a:off x="5511105" y="3289409"/>
            <a:ext cx="3023949" cy="65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14000"/>
              </a:lnSpc>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＊鼻分泌物、唾液、痰、</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lnSpc>
                <a:spcPct val="114000"/>
              </a:lnSpc>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　飲み込めない水分・食物</a:t>
            </a:r>
          </a:p>
        </p:txBody>
      </p:sp>
      <p:sp>
        <p:nvSpPr>
          <p:cNvPr id="19" name="Text Box 3">
            <a:extLst>
              <a:ext uri="{FF2B5EF4-FFF2-40B4-BE49-F238E27FC236}">
                <a16:creationId xmlns:a16="http://schemas.microsoft.com/office/drawing/2014/main" id="{2F8A1BAA-3322-451D-AAD5-59EFDDE41C5A}"/>
              </a:ext>
            </a:extLst>
          </p:cNvPr>
          <p:cNvSpPr txBox="1">
            <a:spLocks noChangeArrowheads="1"/>
          </p:cNvSpPr>
          <p:nvPr/>
        </p:nvSpPr>
        <p:spPr bwMode="auto">
          <a:xfrm>
            <a:off x="1370949" y="1592263"/>
            <a:ext cx="3068324" cy="646331"/>
          </a:xfrm>
          <a:prstGeom prst="rect">
            <a:avLst/>
          </a:prstGeom>
          <a:solidFill>
            <a:srgbClr val="B9EDFF"/>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空気の通り道を確保する</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（のど、気管を広げる）</a:t>
            </a:r>
          </a:p>
        </p:txBody>
      </p:sp>
      <p:sp>
        <p:nvSpPr>
          <p:cNvPr id="20" name="テキスト ボックス 12">
            <a:extLst>
              <a:ext uri="{FF2B5EF4-FFF2-40B4-BE49-F238E27FC236}">
                <a16:creationId xmlns:a16="http://schemas.microsoft.com/office/drawing/2014/main" id="{9BBFFD94-840F-4F58-A0C5-68AAB14A9974}"/>
              </a:ext>
            </a:extLst>
          </p:cNvPr>
          <p:cNvSpPr txBox="1">
            <a:spLocks noChangeArrowheads="1"/>
          </p:cNvSpPr>
          <p:nvPr/>
        </p:nvSpPr>
        <p:spPr bwMode="auto">
          <a:xfrm>
            <a:off x="903245" y="1544209"/>
            <a:ext cx="554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①</a:t>
            </a:r>
          </a:p>
        </p:txBody>
      </p:sp>
      <p:sp>
        <p:nvSpPr>
          <p:cNvPr id="21" name="テキスト ボックス 13">
            <a:extLst>
              <a:ext uri="{FF2B5EF4-FFF2-40B4-BE49-F238E27FC236}">
                <a16:creationId xmlns:a16="http://schemas.microsoft.com/office/drawing/2014/main" id="{836A5500-0D8C-4874-B041-C7AD521F3DC0}"/>
              </a:ext>
            </a:extLst>
          </p:cNvPr>
          <p:cNvSpPr txBox="1">
            <a:spLocks noChangeArrowheads="1"/>
          </p:cNvSpPr>
          <p:nvPr/>
        </p:nvSpPr>
        <p:spPr bwMode="auto">
          <a:xfrm>
            <a:off x="906073" y="2759461"/>
            <a:ext cx="551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②</a:t>
            </a:r>
          </a:p>
        </p:txBody>
      </p:sp>
      <p:sp>
        <p:nvSpPr>
          <p:cNvPr id="22" name="テキスト ボックス 14">
            <a:extLst>
              <a:ext uri="{FF2B5EF4-FFF2-40B4-BE49-F238E27FC236}">
                <a16:creationId xmlns:a16="http://schemas.microsoft.com/office/drawing/2014/main" id="{ACF05530-0641-4B85-A242-05F60B31B4D9}"/>
              </a:ext>
            </a:extLst>
          </p:cNvPr>
          <p:cNvSpPr txBox="1">
            <a:spLocks noChangeArrowheads="1"/>
          </p:cNvSpPr>
          <p:nvPr/>
        </p:nvSpPr>
        <p:spPr bwMode="auto">
          <a:xfrm>
            <a:off x="5189465" y="1752339"/>
            <a:ext cx="554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③</a:t>
            </a:r>
          </a:p>
        </p:txBody>
      </p:sp>
      <p:sp>
        <p:nvSpPr>
          <p:cNvPr id="24" name="Text Box 4">
            <a:extLst>
              <a:ext uri="{FF2B5EF4-FFF2-40B4-BE49-F238E27FC236}">
                <a16:creationId xmlns:a16="http://schemas.microsoft.com/office/drawing/2014/main" id="{CD52B1B4-98E5-4C1C-9699-C72C5F675136}"/>
              </a:ext>
            </a:extLst>
          </p:cNvPr>
          <p:cNvSpPr txBox="1">
            <a:spLocks noChangeArrowheads="1"/>
          </p:cNvSpPr>
          <p:nvPr/>
        </p:nvSpPr>
        <p:spPr bwMode="auto">
          <a:xfrm>
            <a:off x="1370949" y="2828114"/>
            <a:ext cx="3068324" cy="923329"/>
          </a:xfrm>
          <a:prstGeom prst="rect">
            <a:avLst/>
          </a:prstGeom>
          <a:solidFill>
            <a:srgbClr val="FFCCCC">
              <a:alpha val="67842"/>
            </a:srgbClr>
          </a:solidFill>
          <a:ln w="9525">
            <a:solidFill>
              <a:schemeClr val="tx1"/>
            </a:solidFill>
            <a:miter lim="800000"/>
            <a:headEnd/>
            <a:tailEnd/>
          </a:ln>
        </p:spPr>
        <p:txBody>
          <a:bodyPr wrap="squar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胸を広げる・動かす</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呼吸のための胸廓の</a:t>
            </a:r>
          </a:p>
          <a:p>
            <a:pPr eaLnBrk="1" hangingPunct="1">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動きを助ける</a:t>
            </a:r>
          </a:p>
        </p:txBody>
      </p:sp>
      <p:sp>
        <p:nvSpPr>
          <p:cNvPr id="25" name="Text Box 9">
            <a:extLst>
              <a:ext uri="{FF2B5EF4-FFF2-40B4-BE49-F238E27FC236}">
                <a16:creationId xmlns:a16="http://schemas.microsoft.com/office/drawing/2014/main" id="{32154093-8228-4331-A157-68A0A2F41422}"/>
              </a:ext>
            </a:extLst>
          </p:cNvPr>
          <p:cNvSpPr txBox="1">
            <a:spLocks noChangeArrowheads="1"/>
          </p:cNvSpPr>
          <p:nvPr/>
        </p:nvSpPr>
        <p:spPr bwMode="auto">
          <a:xfrm>
            <a:off x="4796198" y="4834490"/>
            <a:ext cx="3972942" cy="1690137"/>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36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・経鼻エアウェイ</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・気管切開</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・酸素療法</a:t>
            </a:r>
            <a:endParaRPr lang="en-US" altLang="ja-JP" sz="1800" dirty="0">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・非侵襲的呼吸療法（</a:t>
            </a:r>
            <a:r>
              <a:rPr lang="en-US" altLang="ja-JP" sz="1800" dirty="0">
                <a:latin typeface="メイリオ" panose="020B0604030504040204" pitchFamily="50" charset="-128"/>
                <a:ea typeface="メイリオ" panose="020B0604030504040204" pitchFamily="50" charset="-128"/>
              </a:rPr>
              <a:t>BiPAP </a:t>
            </a:r>
            <a:r>
              <a:rPr lang="ja-JP" altLang="en-US" sz="1800" dirty="0">
                <a:latin typeface="メイリオ" panose="020B0604030504040204" pitchFamily="50" charset="-128"/>
                <a:ea typeface="メイリオ" panose="020B0604030504040204" pitchFamily="50" charset="-128"/>
              </a:rPr>
              <a:t>等）</a:t>
            </a:r>
          </a:p>
          <a:p>
            <a:pPr eaLnBrk="1" hangingPunct="1">
              <a:lnSpc>
                <a:spcPct val="125000"/>
              </a:lnSpc>
              <a:spcBef>
                <a:spcPct val="0"/>
              </a:spcBef>
              <a:buFontTx/>
              <a:buNone/>
            </a:pPr>
            <a:r>
              <a:rPr lang="ja-JP" altLang="en-US" sz="1800" dirty="0">
                <a:latin typeface="メイリオ" panose="020B0604030504040204" pitchFamily="50" charset="-128"/>
                <a:ea typeface="メイリオ" panose="020B0604030504040204" pitchFamily="50" charset="-128"/>
              </a:rPr>
              <a:t>・侵襲的人工呼吸器療法</a:t>
            </a:r>
          </a:p>
        </p:txBody>
      </p:sp>
      <p:sp>
        <p:nvSpPr>
          <p:cNvPr id="17" name="正方形/長方形 1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109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2716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7618560-0D0E-438A-BAAF-690A5F56D39D}"/>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鼻腔内吸引の場合のコツ（</a:t>
            </a:r>
            <a:r>
              <a:rPr lang="en-US" altLang="ja-JP" sz="2799" dirty="0"/>
              <a:t>2</a:t>
            </a:r>
            <a:r>
              <a:rPr lang="ja-JP" altLang="en-US" sz="2799" dirty="0"/>
              <a:t>）</a:t>
            </a:r>
          </a:p>
        </p:txBody>
      </p:sp>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68340" y="1615297"/>
            <a:ext cx="4376739" cy="13811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次に吸引チューブを下向きに変え、底を這わせるように奥まで挿入</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645550" y="4062024"/>
            <a:ext cx="4284663" cy="1038236"/>
          </a:xfrm>
          <a:prstGeom prst="rect">
            <a:avLst/>
          </a:prstGeom>
          <a:solidFill>
            <a:srgbClr val="FFFFE7"/>
          </a:solidFill>
          <a:ln w="19050">
            <a:noFill/>
            <a:miter lim="800000"/>
            <a:headEnd/>
            <a:tailEnd/>
          </a:ln>
        </p:spPr>
        <p:txBody>
          <a:bodyPr lIns="179999" tIns="36000" rIns="179999"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599"/>
              </a:spcBef>
              <a:defRPr/>
            </a:pPr>
            <a:r>
              <a:rPr lang="ja-JP" altLang="en-US" sz="2000" dirty="0">
                <a:solidFill>
                  <a:prstClr val="black"/>
                </a:solidFill>
                <a:latin typeface="メイリオ" panose="020B0604030504040204" pitchFamily="50" charset="-128"/>
                <a:ea typeface="メイリオ" panose="020B0604030504040204" pitchFamily="50" charset="-128"/>
              </a:rPr>
              <a:t>入りにくい場合は無理せずに、反対側の鼻孔から入れる</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684215" y="6319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8" name="Picture 2">
            <a:extLst>
              <a:ext uri="{FF2B5EF4-FFF2-40B4-BE49-F238E27FC236}">
                <a16:creationId xmlns:a16="http://schemas.microsoft.com/office/drawing/2014/main" id="{6FB6B8F2-828B-497F-B0BD-8B3430964E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61"/>
          <a:stretch/>
        </p:blipFill>
        <p:spPr bwMode="auto">
          <a:xfrm>
            <a:off x="5399656" y="1615295"/>
            <a:ext cx="3812043" cy="487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7">
            <a:extLst>
              <a:ext uri="{FF2B5EF4-FFF2-40B4-BE49-F238E27FC236}">
                <a16:creationId xmlns:a16="http://schemas.microsoft.com/office/drawing/2014/main" id="{B8F4CEAB-10F6-4268-BEF4-0D7746EE118C}"/>
              </a:ext>
            </a:extLst>
          </p:cNvPr>
          <p:cNvSpPr>
            <a:spLocks noChangeArrowheads="1"/>
          </p:cNvSpPr>
          <p:nvPr/>
        </p:nvSpPr>
        <p:spPr bwMode="auto">
          <a:xfrm>
            <a:off x="2256626" y="2742254"/>
            <a:ext cx="2673584" cy="902646"/>
          </a:xfrm>
          <a:prstGeom prst="wedgeRoundRectCallout">
            <a:avLst>
              <a:gd name="adj1" fmla="val 130944"/>
              <a:gd name="adj2" fmla="val 81309"/>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dirty="0">
              <a:solidFill>
                <a:prstClr val="black"/>
              </a:solidFill>
              <a:ea typeface="メイリオ" panose="020B0604030504040204" pitchFamily="50" charset="-128"/>
            </a:endParaRPr>
          </a:p>
        </p:txBody>
      </p:sp>
      <p:sp>
        <p:nvSpPr>
          <p:cNvPr id="20" name="Line 4">
            <a:extLst>
              <a:ext uri="{FF2B5EF4-FFF2-40B4-BE49-F238E27FC236}">
                <a16:creationId xmlns:a16="http://schemas.microsoft.com/office/drawing/2014/main" id="{873BFABA-51A6-4D9A-A21A-166409A48D33}"/>
              </a:ext>
            </a:extLst>
          </p:cNvPr>
          <p:cNvSpPr>
            <a:spLocks noChangeShapeType="1"/>
          </p:cNvSpPr>
          <p:nvPr/>
        </p:nvSpPr>
        <p:spPr bwMode="auto">
          <a:xfrm flipH="1">
            <a:off x="6904222" y="3701271"/>
            <a:ext cx="45289" cy="958867"/>
          </a:xfrm>
          <a:prstGeom prst="line">
            <a:avLst/>
          </a:prstGeom>
          <a:noFill/>
          <a:ln w="57150">
            <a:solidFill>
              <a:schemeClr val="bg1"/>
            </a:solidFill>
            <a:round/>
            <a:headEnd/>
            <a:tailEnd type="triangle" w="med" len="med"/>
          </a:ln>
          <a:effectLst>
            <a:outerShdw blurRad="50800" dist="88900" dir="5400000" algn="ctr" rotWithShape="0">
              <a:schemeClr val="tx1"/>
            </a:outerShdw>
          </a:effectLst>
        </p:spPr>
        <p:txBody>
          <a:bodyPr/>
          <a:lstStyle/>
          <a:p>
            <a:pPr>
              <a:defRPr/>
            </a:pPr>
            <a:endParaRPr lang="ja-JP" altLang="en-US" dirty="0">
              <a:solidFill>
                <a:prstClr val="black"/>
              </a:solidFill>
              <a:latin typeface="Arial" charset="0"/>
              <a:ea typeface="メイリオ" panose="020B0604030504040204" pitchFamily="50" charset="-128"/>
            </a:endParaRPr>
          </a:p>
        </p:txBody>
      </p:sp>
      <p:sp>
        <p:nvSpPr>
          <p:cNvPr id="21" name="Text Box 6">
            <a:extLst>
              <a:ext uri="{FF2B5EF4-FFF2-40B4-BE49-F238E27FC236}">
                <a16:creationId xmlns:a16="http://schemas.microsoft.com/office/drawing/2014/main" id="{AF3E960F-5622-44EF-A4BD-05EDBA134279}"/>
              </a:ext>
            </a:extLst>
          </p:cNvPr>
          <p:cNvSpPr txBox="1">
            <a:spLocks noChangeArrowheads="1"/>
          </p:cNvSpPr>
          <p:nvPr/>
        </p:nvSpPr>
        <p:spPr bwMode="auto">
          <a:xfrm>
            <a:off x="2291849" y="2847900"/>
            <a:ext cx="2595501"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下向きにし、</a:t>
            </a:r>
          </a:p>
          <a:p>
            <a:pPr eaLnBrk="1" hangingPunct="1">
              <a:spcBef>
                <a:spcPct val="0"/>
              </a:spcBef>
              <a:buFontTx/>
              <a:buNone/>
            </a:pPr>
            <a:r>
              <a:rPr lang="ja-JP" altLang="en-US" sz="2000" b="1" dirty="0">
                <a:solidFill>
                  <a:srgbClr val="404040"/>
                </a:solidFill>
                <a:latin typeface="メイリオ" panose="020B0604030504040204" pitchFamily="50" charset="-128"/>
              </a:rPr>
              <a:t>底を這わすように</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6421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3000C03-AE73-41C4-9C21-D9B632447A36}"/>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鼻腔内吸引の場合のコツ（</a:t>
            </a:r>
            <a:r>
              <a:rPr lang="en-US" altLang="ja-JP" sz="2799" dirty="0"/>
              <a:t>3</a:t>
            </a:r>
            <a:r>
              <a:rPr lang="ja-JP" altLang="en-US" sz="2799" dirty="0"/>
              <a:t>）</a:t>
            </a:r>
          </a:p>
        </p:txBody>
      </p:sp>
      <p:sp>
        <p:nvSpPr>
          <p:cNvPr id="9" name="Text Box 3">
            <a:extLst>
              <a:ext uri="{FF2B5EF4-FFF2-40B4-BE49-F238E27FC236}">
                <a16:creationId xmlns:a16="http://schemas.microsoft.com/office/drawing/2014/main" id="{962D875F-922A-43BD-A8DF-3E592FDD0566}"/>
              </a:ext>
            </a:extLst>
          </p:cNvPr>
          <p:cNvSpPr txBox="1">
            <a:spLocks noChangeArrowheads="1"/>
          </p:cNvSpPr>
          <p:nvPr/>
        </p:nvSpPr>
        <p:spPr bwMode="auto">
          <a:xfrm>
            <a:off x="681037" y="1615297"/>
            <a:ext cx="3975370" cy="13811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吸引チューブを折り曲げた指を緩め、陰圧をかけて、鼻汁や喀痰を吸引します</a:t>
            </a:r>
          </a:p>
        </p:txBody>
      </p:sp>
      <p:sp>
        <p:nvSpPr>
          <p:cNvPr id="14" name="テキスト ボックス 4">
            <a:extLst>
              <a:ext uri="{FF2B5EF4-FFF2-40B4-BE49-F238E27FC236}">
                <a16:creationId xmlns:a16="http://schemas.microsoft.com/office/drawing/2014/main" id="{00ED8D02-78B3-4947-9472-957268F095C7}"/>
              </a:ext>
            </a:extLst>
          </p:cNvPr>
          <p:cNvSpPr txBox="1">
            <a:spLocks noChangeArrowheads="1"/>
          </p:cNvSpPr>
          <p:nvPr/>
        </p:nvSpPr>
        <p:spPr bwMode="auto">
          <a:xfrm>
            <a:off x="596901" y="4965897"/>
            <a:ext cx="8640762" cy="1109855"/>
          </a:xfrm>
          <a:prstGeom prst="rect">
            <a:avLst/>
          </a:prstGeom>
          <a:solidFill>
            <a:srgbClr val="FFFFE7"/>
          </a:solidFill>
          <a:ln w="19050">
            <a:noFill/>
            <a:miter lim="800000"/>
            <a:headEnd/>
            <a:tailEnd/>
          </a:ln>
        </p:spPr>
        <p:txBody>
          <a:bodyPr lIns="179999" tIns="36000" rIns="179999"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ts val="599"/>
              </a:spcBef>
              <a:defRPr/>
            </a:pPr>
            <a:r>
              <a:rPr lang="ja-JP" altLang="en-US" sz="2000" dirty="0">
                <a:solidFill>
                  <a:prstClr val="black"/>
                </a:solidFill>
                <a:latin typeface="メイリオ" panose="020B0604030504040204" pitchFamily="50" charset="-128"/>
                <a:ea typeface="メイリオ" panose="020B0604030504040204" pitchFamily="50" charset="-128"/>
              </a:rPr>
              <a:t>折り曲げを急に解除すると、瞬間的に高い吸引圧がかかり粘膜を損傷する可能性が高くなるため、折り曲げていた部分を緩めるのは瞬間的でなく、少し時間をかけて行う。</a:t>
            </a:r>
          </a:p>
        </p:txBody>
      </p:sp>
      <p:sp>
        <p:nvSpPr>
          <p:cNvPr id="17" name="テキスト ボックス 13">
            <a:extLst>
              <a:ext uri="{FF2B5EF4-FFF2-40B4-BE49-F238E27FC236}">
                <a16:creationId xmlns:a16="http://schemas.microsoft.com/office/drawing/2014/main" id="{FEA52A56-577F-441B-84B9-B73C1ECFFBC3}"/>
              </a:ext>
            </a:extLst>
          </p:cNvPr>
          <p:cNvSpPr txBox="1">
            <a:spLocks noChangeArrowheads="1"/>
          </p:cNvSpPr>
          <p:nvPr/>
        </p:nvSpPr>
        <p:spPr bwMode="auto">
          <a:xfrm>
            <a:off x="684215" y="631904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17">
            <a:extLst>
              <a:ext uri="{FF2B5EF4-FFF2-40B4-BE49-F238E27FC236}">
                <a16:creationId xmlns:a16="http://schemas.microsoft.com/office/drawing/2014/main" id="{F65F2DC9-7809-4277-AED3-3C610F2A2281}"/>
              </a:ext>
            </a:extLst>
          </p:cNvPr>
          <p:cNvSpPr txBox="1">
            <a:spLocks noChangeArrowheads="1"/>
          </p:cNvSpPr>
          <p:nvPr/>
        </p:nvSpPr>
        <p:spPr bwMode="auto">
          <a:xfrm>
            <a:off x="589759" y="6075750"/>
            <a:ext cx="8583613" cy="288275"/>
          </a:xfrm>
          <a:prstGeom prst="rect">
            <a:avLst/>
          </a:prstGeom>
          <a:noFill/>
          <a:ln w="9525">
            <a:noFill/>
            <a:miter lim="800000"/>
            <a:headEnd/>
            <a:tailEnd/>
          </a:ln>
        </p:spPr>
        <p:txBody>
          <a:bodyPr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101" dirty="0">
                <a:solidFill>
                  <a:srgbClr val="000000"/>
                </a:solidFill>
                <a:latin typeface="メイリオ" panose="020B0604030504040204" pitchFamily="50" charset="-128"/>
              </a:rPr>
              <a:t>※</a:t>
            </a:r>
            <a:r>
              <a:rPr lang="ja-JP" altLang="en-US" sz="1101"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pic>
        <p:nvPicPr>
          <p:cNvPr id="12" name="図 7">
            <a:extLst>
              <a:ext uri="{FF2B5EF4-FFF2-40B4-BE49-F238E27FC236}">
                <a16:creationId xmlns:a16="http://schemas.microsoft.com/office/drawing/2014/main" id="{15664116-490F-4004-ABFF-002A0C8BC521}"/>
              </a:ext>
            </a:extLst>
          </p:cNvPr>
          <p:cNvPicPr>
            <a:picLocks noChangeAspect="1"/>
          </p:cNvPicPr>
          <p:nvPr/>
        </p:nvPicPr>
        <p:blipFill rotWithShape="1">
          <a:blip r:embed="rId3">
            <a:extLst>
              <a:ext uri="{28A0092B-C50C-407E-A947-70E740481C1C}">
                <a14:useLocalDpi xmlns:a14="http://schemas.microsoft.com/office/drawing/2010/main" val="0"/>
              </a:ext>
            </a:extLst>
          </a:blip>
          <a:srcRect l="8676" t="4459" r="17108" b="25164"/>
          <a:stretch/>
        </p:blipFill>
        <p:spPr bwMode="auto">
          <a:xfrm>
            <a:off x="4656408" y="1615295"/>
            <a:ext cx="4583929" cy="3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7">
            <a:extLst>
              <a:ext uri="{FF2B5EF4-FFF2-40B4-BE49-F238E27FC236}">
                <a16:creationId xmlns:a16="http://schemas.microsoft.com/office/drawing/2014/main" id="{5000D9E6-CA48-431E-BF0D-6B72A6BA3723}"/>
              </a:ext>
            </a:extLst>
          </p:cNvPr>
          <p:cNvSpPr>
            <a:spLocks noChangeArrowheads="1"/>
          </p:cNvSpPr>
          <p:nvPr/>
        </p:nvSpPr>
        <p:spPr bwMode="auto">
          <a:xfrm>
            <a:off x="3222194" y="2518403"/>
            <a:ext cx="2185586" cy="524273"/>
          </a:xfrm>
          <a:prstGeom prst="wedgeRoundRectCallout">
            <a:avLst>
              <a:gd name="adj1" fmla="val 154437"/>
              <a:gd name="adj2" fmla="val -13589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2000">
              <a:solidFill>
                <a:prstClr val="black"/>
              </a:solidFill>
              <a:latin typeface="メイリオ" panose="020B0604030504040204" pitchFamily="50" charset="-128"/>
              <a:ea typeface="メイリオ" panose="020B0604030504040204" pitchFamily="50" charset="-128"/>
            </a:endParaRPr>
          </a:p>
        </p:txBody>
      </p:sp>
      <p:sp>
        <p:nvSpPr>
          <p:cNvPr id="15" name="Line 4">
            <a:extLst>
              <a:ext uri="{FF2B5EF4-FFF2-40B4-BE49-F238E27FC236}">
                <a16:creationId xmlns:a16="http://schemas.microsoft.com/office/drawing/2014/main" id="{93CD2B9C-2484-401D-8FC4-6349CFE91231}"/>
              </a:ext>
            </a:extLst>
          </p:cNvPr>
          <p:cNvSpPr>
            <a:spLocks noChangeShapeType="1"/>
          </p:cNvSpPr>
          <p:nvPr/>
        </p:nvSpPr>
        <p:spPr bwMode="auto">
          <a:xfrm flipH="1" flipV="1">
            <a:off x="7137470" y="2556553"/>
            <a:ext cx="63285" cy="599013"/>
          </a:xfrm>
          <a:prstGeom prst="line">
            <a:avLst/>
          </a:prstGeom>
          <a:noFill/>
          <a:ln w="57150">
            <a:solidFill>
              <a:schemeClr val="bg1"/>
            </a:solidFill>
            <a:round/>
            <a:headEnd/>
            <a:tailEnd type="triangle" w="med" len="med"/>
          </a:ln>
          <a:effectLst>
            <a:outerShdw blurRad="50800" dist="50800" dir="5400000" algn="ctr" rotWithShape="0">
              <a:schemeClr val="tx1"/>
            </a:outerShdw>
          </a:effectLst>
        </p:spPr>
        <p:txBody>
          <a:bodyPr/>
          <a:lstStyle/>
          <a:p>
            <a:pPr>
              <a:defRPr/>
            </a:pPr>
            <a:endParaRPr lang="ja-JP" altLang="en-US">
              <a:solidFill>
                <a:prstClr val="black"/>
              </a:solidFill>
              <a:latin typeface="メイリオ" panose="020B0604030504040204" pitchFamily="50" charset="-128"/>
              <a:ea typeface="メイリオ" panose="020B0604030504040204" pitchFamily="50" charset="-128"/>
            </a:endParaRPr>
          </a:p>
        </p:txBody>
      </p:sp>
      <p:sp>
        <p:nvSpPr>
          <p:cNvPr id="16" name="上カーブ矢印 7">
            <a:extLst>
              <a:ext uri="{FF2B5EF4-FFF2-40B4-BE49-F238E27FC236}">
                <a16:creationId xmlns:a16="http://schemas.microsoft.com/office/drawing/2014/main" id="{651C3CEE-8DC9-4838-904D-A71E47F1FBA2}"/>
              </a:ext>
            </a:extLst>
          </p:cNvPr>
          <p:cNvSpPr>
            <a:spLocks noChangeArrowheads="1"/>
          </p:cNvSpPr>
          <p:nvPr/>
        </p:nvSpPr>
        <p:spPr bwMode="auto">
          <a:xfrm rot="19985820">
            <a:off x="7301388" y="3121829"/>
            <a:ext cx="397380" cy="198689"/>
          </a:xfrm>
          <a:prstGeom prst="curvedUpArrow">
            <a:avLst>
              <a:gd name="adj1" fmla="val 25000"/>
              <a:gd name="adj2" fmla="val 50000"/>
              <a:gd name="adj3" fmla="val 25000"/>
            </a:avLst>
          </a:prstGeom>
          <a:solidFill>
            <a:schemeClr val="bg1"/>
          </a:solidFill>
          <a:ln w="25400" algn="ctr">
            <a:solidFill>
              <a:schemeClr val="bg1"/>
            </a:solidFill>
            <a:miter lim="800000"/>
            <a:headEnd/>
            <a:tailEnd/>
          </a:ln>
          <a:effectLst>
            <a:outerShdw dist="38100" dir="5400000" algn="t" rotWithShape="0">
              <a:srgbClr val="000000">
                <a:alpha val="39998"/>
              </a:srgbClr>
            </a:outerShdw>
          </a:effec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22" name="Text Box 6">
            <a:extLst>
              <a:ext uri="{FF2B5EF4-FFF2-40B4-BE49-F238E27FC236}">
                <a16:creationId xmlns:a16="http://schemas.microsoft.com/office/drawing/2014/main" id="{63F0FF62-3CAD-47A3-A2ED-E1904BC20939}"/>
              </a:ext>
            </a:extLst>
          </p:cNvPr>
          <p:cNvSpPr txBox="1">
            <a:spLocks noChangeArrowheads="1"/>
          </p:cNvSpPr>
          <p:nvPr/>
        </p:nvSpPr>
        <p:spPr bwMode="auto">
          <a:xfrm>
            <a:off x="3376252" y="2610720"/>
            <a:ext cx="2160565"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陰圧をかけます</a:t>
            </a:r>
          </a:p>
        </p:txBody>
      </p:sp>
      <p:grpSp>
        <p:nvGrpSpPr>
          <p:cNvPr id="24" name="グループ化 2">
            <a:extLst>
              <a:ext uri="{FF2B5EF4-FFF2-40B4-BE49-F238E27FC236}">
                <a16:creationId xmlns:a16="http://schemas.microsoft.com/office/drawing/2014/main" id="{40749040-4F78-4536-B118-680F137ABF09}"/>
              </a:ext>
            </a:extLst>
          </p:cNvPr>
          <p:cNvGrpSpPr>
            <a:grpSpLocks/>
          </p:cNvGrpSpPr>
          <p:nvPr/>
        </p:nvGrpSpPr>
        <p:grpSpPr bwMode="auto">
          <a:xfrm>
            <a:off x="2661960" y="3179044"/>
            <a:ext cx="2519677" cy="1241631"/>
            <a:chOff x="6140090" y="2006214"/>
            <a:chExt cx="2718190" cy="1338783"/>
          </a:xfrm>
        </p:grpSpPr>
        <p:sp>
          <p:nvSpPr>
            <p:cNvPr id="25" name="AutoShape 7">
              <a:extLst>
                <a:ext uri="{FF2B5EF4-FFF2-40B4-BE49-F238E27FC236}">
                  <a16:creationId xmlns:a16="http://schemas.microsoft.com/office/drawing/2014/main" id="{541C5A6A-84AC-45F0-9AA9-E13F710F4EDA}"/>
                </a:ext>
              </a:extLst>
            </p:cNvPr>
            <p:cNvSpPr>
              <a:spLocks noChangeArrowheads="1"/>
            </p:cNvSpPr>
            <p:nvPr/>
          </p:nvSpPr>
          <p:spPr bwMode="auto">
            <a:xfrm>
              <a:off x="6140090" y="2006214"/>
              <a:ext cx="2718190" cy="1338783"/>
            </a:xfrm>
            <a:prstGeom prst="wedgeRoundRectCallout">
              <a:avLst>
                <a:gd name="adj1" fmla="val 125969"/>
                <a:gd name="adj2" fmla="val -38205"/>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2000">
                <a:solidFill>
                  <a:prstClr val="black"/>
                </a:solidFill>
                <a:latin typeface="メイリオ" panose="020B0604030504040204" pitchFamily="50" charset="-128"/>
                <a:ea typeface="メイリオ" panose="020B0604030504040204" pitchFamily="50" charset="-128"/>
              </a:endParaRPr>
            </a:p>
          </p:txBody>
        </p:sp>
        <p:sp>
          <p:nvSpPr>
            <p:cNvPr id="26" name="Text Box 6">
              <a:extLst>
                <a:ext uri="{FF2B5EF4-FFF2-40B4-BE49-F238E27FC236}">
                  <a16:creationId xmlns:a16="http://schemas.microsoft.com/office/drawing/2014/main" id="{BB991FBD-A0F4-4542-9166-2694271A0113}"/>
                </a:ext>
              </a:extLst>
            </p:cNvPr>
            <p:cNvSpPr txBox="1">
              <a:spLocks noChangeArrowheads="1"/>
            </p:cNvSpPr>
            <p:nvPr/>
          </p:nvSpPr>
          <p:spPr bwMode="auto">
            <a:xfrm>
              <a:off x="6316253" y="2100526"/>
              <a:ext cx="2403626" cy="119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左右に回転させ</a:t>
              </a:r>
              <a:endParaRPr lang="en-US" altLang="ja-JP" sz="2000" b="1" dirty="0">
                <a:solidFill>
                  <a:srgbClr val="404040"/>
                </a:solidFill>
                <a:latin typeface="メイリオ" panose="020B0604030504040204" pitchFamily="50" charset="-128"/>
              </a:endParaRPr>
            </a:p>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ゆっくり引き抜き</a:t>
              </a:r>
              <a:endParaRPr lang="en-US" altLang="ja-JP" sz="2000" b="1" dirty="0">
                <a:solidFill>
                  <a:srgbClr val="404040"/>
                </a:solidFill>
                <a:latin typeface="メイリオ" panose="020B0604030504040204" pitchFamily="50" charset="-128"/>
              </a:endParaRPr>
            </a:p>
            <a:p>
              <a:pPr eaLnBrk="1" hangingPunct="1">
                <a:lnSpc>
                  <a:spcPct val="110000"/>
                </a:lnSpc>
                <a:spcBef>
                  <a:spcPct val="0"/>
                </a:spcBef>
                <a:buFontTx/>
                <a:buNone/>
              </a:pPr>
              <a:r>
                <a:rPr lang="ja-JP" altLang="en-US" sz="2000" b="1" dirty="0">
                  <a:solidFill>
                    <a:srgbClr val="404040"/>
                  </a:solidFill>
                  <a:latin typeface="メイリオ" panose="020B0604030504040204" pitchFamily="50" charset="-128"/>
                </a:rPr>
                <a:t>ながら吸引する</a:t>
              </a:r>
            </a:p>
          </p:txBody>
        </p:sp>
      </p:gr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9733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82245D-0F46-45D7-A9E7-B5343944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370"/>
          <a:stretch>
            <a:fillRect/>
          </a:stretch>
        </p:blipFill>
        <p:spPr bwMode="auto">
          <a:xfrm>
            <a:off x="1038375" y="1277073"/>
            <a:ext cx="8023739" cy="506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ー 2">
            <a:extLst>
              <a:ext uri="{FF2B5EF4-FFF2-40B4-BE49-F238E27FC236}">
                <a16:creationId xmlns:a16="http://schemas.microsoft.com/office/drawing/2014/main" id="{F0CCD61C-BA07-4507-9A5C-C0663F9BDE42}"/>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2154EE1F-C7CD-40D3-A106-DA6A6F5E2699}"/>
              </a:ext>
            </a:extLst>
          </p:cNvPr>
          <p:cNvSpPr>
            <a:spLocks noGrp="1"/>
          </p:cNvSpPr>
          <p:nvPr>
            <p:ph type="title"/>
          </p:nvPr>
        </p:nvSpPr>
        <p:spPr/>
        <p:txBody>
          <a:bodyPr>
            <a:normAutofit/>
          </a:bodyPr>
          <a:lstStyle/>
          <a:p>
            <a:r>
              <a:rPr lang="ja-JP" altLang="en-US" sz="2799" dirty="0"/>
              <a:t>挿入した吸引チューブの行き先とリスク</a:t>
            </a:r>
          </a:p>
        </p:txBody>
      </p:sp>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6015917" y="6345466"/>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55416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1BC4CD2-5F84-4E26-8735-116342E82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66" r="4328" b="7473"/>
          <a:stretch/>
        </p:blipFill>
        <p:spPr bwMode="auto">
          <a:xfrm>
            <a:off x="935367" y="1145354"/>
            <a:ext cx="7949327" cy="534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552963" y="6560911"/>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34668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5102420-E32E-46AC-8137-840C90E106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2" b="535"/>
          <a:stretch/>
        </p:blipFill>
        <p:spPr bwMode="auto">
          <a:xfrm>
            <a:off x="1047480" y="908052"/>
            <a:ext cx="766817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009876B5-E136-494B-BA79-6ED7161342B5}"/>
              </a:ext>
            </a:extLst>
          </p:cNvPr>
          <p:cNvSpPr txBox="1">
            <a:spLocks noChangeArrowheads="1"/>
          </p:cNvSpPr>
          <p:nvPr/>
        </p:nvSpPr>
        <p:spPr bwMode="auto">
          <a:xfrm>
            <a:off x="1209454" y="6525188"/>
            <a:ext cx="33137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800" dirty="0">
                <a:latin typeface="メイリオ" panose="020B0604030504040204" pitchFamily="50" charset="-128"/>
                <a:ea typeface="メイリオ" panose="020B0604030504040204" pitchFamily="50" charset="-128"/>
              </a:rPr>
              <a:t>「新版医療的ケア研修テキスト」かもがわクリエイツ</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年刊より</a:t>
            </a:r>
          </a:p>
        </p:txBody>
      </p:sp>
      <p:sp>
        <p:nvSpPr>
          <p:cNvPr id="3" name="正方形/長方形 2">
            <a:extLst>
              <a:ext uri="{FF2B5EF4-FFF2-40B4-BE49-F238E27FC236}">
                <a16:creationId xmlns:a16="http://schemas.microsoft.com/office/drawing/2014/main" id="{7ED41937-4C52-408C-A331-80177E271C5D}"/>
              </a:ext>
            </a:extLst>
          </p:cNvPr>
          <p:cNvSpPr/>
          <p:nvPr/>
        </p:nvSpPr>
        <p:spPr>
          <a:xfrm>
            <a:off x="681037" y="908050"/>
            <a:ext cx="8556626" cy="1404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8311C920-C163-4858-8395-7335E7744652}"/>
              </a:ext>
            </a:extLst>
          </p:cNvPr>
          <p:cNvSpPr txBox="1"/>
          <p:nvPr/>
        </p:nvSpPr>
        <p:spPr>
          <a:xfrm>
            <a:off x="668339" y="1039912"/>
            <a:ext cx="5521798" cy="461665"/>
          </a:xfrm>
          <a:prstGeom prst="rect">
            <a:avLst/>
          </a:prstGeom>
          <a:solidFill>
            <a:schemeClr val="bg1"/>
          </a:solidFill>
          <a:ln w="6350">
            <a:solidFill>
              <a:srgbClr val="4DB3FF"/>
            </a:solidFill>
          </a:ln>
        </p:spPr>
        <p:txBody>
          <a:bodyPr wrap="square" tIns="72000" bIns="0" rtlCol="0" anchor="ctr" anchorCtr="0">
            <a:noAutofit/>
          </a:bodyPr>
          <a:lstStyle/>
          <a:p>
            <a:pPr algn="ctr"/>
            <a:r>
              <a:rPr lang="ja-JP" altLang="en-US" sz="2401" b="1" dirty="0">
                <a:latin typeface="メイリオ" panose="020B0604030504040204" pitchFamily="50" charset="-128"/>
                <a:ea typeface="メイリオ" panose="020B0604030504040204" pitchFamily="50" charset="-128"/>
              </a:rPr>
              <a:t>梨状窩の底部を吸引チューブが刺激</a:t>
            </a:r>
            <a:endParaRPr lang="en-US" altLang="ja-JP" sz="2401"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FECFA38-0DDE-4EE0-912F-8013379F9CCA}"/>
              </a:ext>
            </a:extLst>
          </p:cNvPr>
          <p:cNvSpPr txBox="1"/>
          <p:nvPr/>
        </p:nvSpPr>
        <p:spPr>
          <a:xfrm>
            <a:off x="6363776" y="1094766"/>
            <a:ext cx="2861187" cy="461665"/>
          </a:xfrm>
          <a:prstGeom prst="rect">
            <a:avLst/>
          </a:prstGeom>
          <a:solidFill>
            <a:schemeClr val="bg1"/>
          </a:solidFill>
          <a:ln w="6350">
            <a:noFill/>
          </a:ln>
        </p:spPr>
        <p:txBody>
          <a:bodyPr wrap="square" tIns="72000" bIns="0" rtlCol="0" anchor="t" anchorCtr="0">
            <a:noAutofit/>
          </a:bodyPr>
          <a:lstStyle/>
          <a:p>
            <a:r>
              <a:rPr lang="ja-JP" altLang="en-US" sz="2000" dirty="0">
                <a:solidFill>
                  <a:srgbClr val="FF0000"/>
                </a:solidFill>
                <a:latin typeface="メイリオ" panose="020B0604030504040204" pitchFamily="50" charset="-128"/>
                <a:ea typeface="メイリオ" panose="020B0604030504040204" pitchFamily="50" charset="-128"/>
              </a:rPr>
              <a:t>鼻・鼻腔吸引のリスク</a:t>
            </a:r>
            <a:endParaRPr lang="en-US" altLang="ja-JP" sz="2000" dirty="0">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1A446CF1-8922-4B9B-9C78-7078FE83A194}"/>
              </a:ext>
            </a:extLst>
          </p:cNvPr>
          <p:cNvSpPr txBox="1"/>
          <p:nvPr/>
        </p:nvSpPr>
        <p:spPr>
          <a:xfrm>
            <a:off x="3252003" y="1633440"/>
            <a:ext cx="5724655" cy="461665"/>
          </a:xfrm>
          <a:prstGeom prst="rect">
            <a:avLst/>
          </a:prstGeom>
          <a:solidFill>
            <a:schemeClr val="bg1"/>
          </a:solidFill>
          <a:ln w="6350">
            <a:solidFill>
              <a:srgbClr val="FF0000"/>
            </a:solidFill>
          </a:ln>
        </p:spPr>
        <p:txBody>
          <a:bodyPr wrap="square" tIns="72000" bIns="0" rtlCol="0" anchor="ctr" anchorCtr="0">
            <a:noAutofit/>
          </a:bodyPr>
          <a:lstStyle/>
          <a:p>
            <a:pPr algn="ctr"/>
            <a:r>
              <a:rPr lang="ja-JP" altLang="en-US" sz="2401" dirty="0">
                <a:latin typeface="メイリオ" panose="020B0604030504040204" pitchFamily="50" charset="-128"/>
                <a:ea typeface="メイリオ" panose="020B0604030504040204" pitchFamily="50" charset="-128"/>
              </a:rPr>
              <a:t>吐き気（えずき）、嘔吐、呼吸状態悪化</a:t>
            </a:r>
            <a:endParaRPr lang="en-US" altLang="ja-JP" sz="2401" dirty="0">
              <a:latin typeface="メイリオ" panose="020B0604030504040204" pitchFamily="50" charset="-128"/>
              <a:ea typeface="メイリオ" panose="020B0604030504040204" pitchFamily="50" charset="-128"/>
            </a:endParaRPr>
          </a:p>
        </p:txBody>
      </p:sp>
      <p:sp>
        <p:nvSpPr>
          <p:cNvPr id="4" name="矢印: 右 3">
            <a:extLst>
              <a:ext uri="{FF2B5EF4-FFF2-40B4-BE49-F238E27FC236}">
                <a16:creationId xmlns:a16="http://schemas.microsoft.com/office/drawing/2014/main" id="{5061F3E2-85E9-4150-B033-77DDCD5D779B}"/>
              </a:ext>
            </a:extLst>
          </p:cNvPr>
          <p:cNvSpPr/>
          <p:nvPr/>
        </p:nvSpPr>
        <p:spPr>
          <a:xfrm>
            <a:off x="2754999" y="1722613"/>
            <a:ext cx="412955" cy="29496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6383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124C543-E36F-4E24-AA03-5C67825C4A29}"/>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2154EE1F-C7CD-40D3-A106-DA6A6F5E2699}"/>
              </a:ext>
            </a:extLst>
          </p:cNvPr>
          <p:cNvSpPr>
            <a:spLocks noGrp="1"/>
          </p:cNvSpPr>
          <p:nvPr>
            <p:ph type="title"/>
          </p:nvPr>
        </p:nvSpPr>
        <p:spPr/>
        <p:txBody>
          <a:bodyPr>
            <a:noAutofit/>
          </a:bodyPr>
          <a:lstStyle/>
          <a:p>
            <a:r>
              <a:rPr lang="ja-JP" altLang="en-US" sz="2585" dirty="0"/>
              <a:t>鼻から挿入した吸引チューブの、</a:t>
            </a:r>
            <a:br>
              <a:rPr lang="ja-JP" altLang="en-US" sz="2585" dirty="0"/>
            </a:br>
            <a:r>
              <a:rPr lang="ja-JP" altLang="en-US" sz="2585" dirty="0"/>
              <a:t>喉頭・気管内への進入</a:t>
            </a:r>
          </a:p>
        </p:txBody>
      </p:sp>
      <p:sp>
        <p:nvSpPr>
          <p:cNvPr id="6" name="Rectangle 5">
            <a:extLst>
              <a:ext uri="{FF2B5EF4-FFF2-40B4-BE49-F238E27FC236}">
                <a16:creationId xmlns:a16="http://schemas.microsoft.com/office/drawing/2014/main" id="{A447710E-FD4E-490C-91C3-F061FD50753A}"/>
              </a:ext>
            </a:extLst>
          </p:cNvPr>
          <p:cNvSpPr>
            <a:spLocks noChangeArrowheads="1"/>
          </p:cNvSpPr>
          <p:nvPr/>
        </p:nvSpPr>
        <p:spPr bwMode="auto">
          <a:xfrm>
            <a:off x="1602366" y="3115883"/>
            <a:ext cx="3284694" cy="957644"/>
          </a:xfrm>
          <a:prstGeom prst="rect">
            <a:avLst/>
          </a:prstGeom>
          <a:noFill/>
          <a:ln w="12700">
            <a:solidFill>
              <a:schemeClr val="tx1"/>
            </a:solidFill>
            <a:miter lim="800000"/>
            <a:headEnd/>
            <a:tailEnd/>
          </a:ln>
        </p:spPr>
        <p:txBody>
          <a:bodyPr wrap="square" lIns="99693" tIns="33231" rIns="99693" bIns="0" anchor="ctr" anchorCtr="0">
            <a:noAutofit/>
          </a:bodyPr>
          <a:lstStyle/>
          <a:p>
            <a:pPr defTabSz="703342">
              <a:lnSpc>
                <a:spcPct val="114000"/>
              </a:lnSpc>
              <a:defRPr/>
            </a:pPr>
            <a:r>
              <a:rPr lang="ja-JP" altLang="en-US" sz="2031" b="1" dirty="0">
                <a:solidFill>
                  <a:srgbClr val="002060"/>
                </a:solidFill>
                <a:latin typeface="メイリオ" panose="020B0604030504040204" pitchFamily="50" charset="-128"/>
                <a:ea typeface="メイリオ" panose="020B0604030504040204" pitchFamily="50" charset="-128"/>
              </a:rPr>
              <a:t>喉頭や気管にある痰が</a:t>
            </a:r>
          </a:p>
          <a:p>
            <a:pPr defTabSz="703342">
              <a:lnSpc>
                <a:spcPct val="114000"/>
              </a:lnSpc>
              <a:defRPr/>
            </a:pPr>
            <a:r>
              <a:rPr lang="ja-JP" altLang="en-US" sz="2031" b="1" dirty="0">
                <a:solidFill>
                  <a:srgbClr val="002060"/>
                </a:solidFill>
                <a:latin typeface="メイリオ" panose="020B0604030504040204" pitchFamily="50" charset="-128"/>
                <a:ea typeface="メイリオ" panose="020B0604030504040204" pitchFamily="50" charset="-128"/>
              </a:rPr>
              <a:t>有効に吸引できる</a:t>
            </a:r>
          </a:p>
        </p:txBody>
      </p:sp>
      <p:sp>
        <p:nvSpPr>
          <p:cNvPr id="9" name="Text Box 10">
            <a:extLst>
              <a:ext uri="{FF2B5EF4-FFF2-40B4-BE49-F238E27FC236}">
                <a16:creationId xmlns:a16="http://schemas.microsoft.com/office/drawing/2014/main" id="{185B46C0-6594-451F-916A-5A8BC2D157EB}"/>
              </a:ext>
            </a:extLst>
          </p:cNvPr>
          <p:cNvSpPr txBox="1">
            <a:spLocks noChangeArrowheads="1"/>
          </p:cNvSpPr>
          <p:nvPr/>
        </p:nvSpPr>
        <p:spPr bwMode="auto">
          <a:xfrm>
            <a:off x="1602366" y="4131395"/>
            <a:ext cx="3284694" cy="959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9693" tIns="33231" rIns="99693"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buNone/>
            </a:pPr>
            <a:r>
              <a:rPr lang="ja-JP" altLang="en-US" sz="2031" b="1" dirty="0">
                <a:solidFill>
                  <a:srgbClr val="FF0000"/>
                </a:solidFill>
                <a:latin typeface="メイリオ" panose="020B0604030504040204" pitchFamily="50" charset="-128"/>
                <a:ea typeface="メイリオ" panose="020B0604030504040204" pitchFamily="50" charset="-128"/>
              </a:rPr>
              <a:t>不用意に、これを行うと、事故を生ずることがある</a:t>
            </a:r>
          </a:p>
        </p:txBody>
      </p:sp>
      <p:sp>
        <p:nvSpPr>
          <p:cNvPr id="10" name="テキスト ボックス 15">
            <a:extLst>
              <a:ext uri="{FF2B5EF4-FFF2-40B4-BE49-F238E27FC236}">
                <a16:creationId xmlns:a16="http://schemas.microsoft.com/office/drawing/2014/main" id="{CB6F469A-40AF-4F6F-9382-2D28842D118C}"/>
              </a:ext>
            </a:extLst>
          </p:cNvPr>
          <p:cNvSpPr txBox="1">
            <a:spLocks noChangeArrowheads="1"/>
          </p:cNvSpPr>
          <p:nvPr/>
        </p:nvSpPr>
        <p:spPr bwMode="auto">
          <a:xfrm>
            <a:off x="835581" y="1770859"/>
            <a:ext cx="4818259" cy="109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12">
              <a:lnSpc>
                <a:spcPct val="114000"/>
              </a:lnSpc>
              <a:spcBef>
                <a:spcPct val="0"/>
              </a:spcBef>
              <a:buNone/>
            </a:pPr>
            <a:r>
              <a:rPr lang="ja-JP" altLang="en-US" sz="2031" dirty="0">
                <a:solidFill>
                  <a:prstClr val="black"/>
                </a:solidFill>
                <a:latin typeface="メイリオ" panose="020B0604030504040204" pitchFamily="50" charset="-128"/>
                <a:ea typeface="メイリオ" panose="020B0604030504040204" pitchFamily="50" charset="-128"/>
              </a:rPr>
              <a:t>重症児・者では、頸部後屈が強くなくても、鼻から入れた吸引チューブが、気管に入ることがある</a:t>
            </a:r>
          </a:p>
        </p:txBody>
      </p:sp>
      <p:sp>
        <p:nvSpPr>
          <p:cNvPr id="11" name="テキスト ボックス 16">
            <a:extLst>
              <a:ext uri="{FF2B5EF4-FFF2-40B4-BE49-F238E27FC236}">
                <a16:creationId xmlns:a16="http://schemas.microsoft.com/office/drawing/2014/main" id="{38EB5B99-7F7E-4193-B65C-D932C86E113D}"/>
              </a:ext>
            </a:extLst>
          </p:cNvPr>
          <p:cNvSpPr txBox="1">
            <a:spLocks noChangeArrowheads="1"/>
          </p:cNvSpPr>
          <p:nvPr/>
        </p:nvSpPr>
        <p:spPr bwMode="auto">
          <a:xfrm>
            <a:off x="1602367" y="5246471"/>
            <a:ext cx="4147881" cy="76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buNone/>
            </a:pPr>
            <a:r>
              <a:rPr lang="ja-JP" altLang="en-US" sz="1846" dirty="0">
                <a:solidFill>
                  <a:prstClr val="black"/>
                </a:solidFill>
                <a:latin typeface="メイリオ" panose="020B0604030504040204" pitchFamily="50" charset="-128"/>
                <a:ea typeface="メイリオ" panose="020B0604030504040204" pitchFamily="50" charset="-128"/>
              </a:rPr>
              <a:t>・迷走神経反射による徐脈</a:t>
            </a:r>
            <a:endParaRPr lang="en-US" altLang="ja-JP" sz="1846" dirty="0">
              <a:solidFill>
                <a:prstClr val="black"/>
              </a:solidFill>
              <a:latin typeface="メイリオ" panose="020B0604030504040204" pitchFamily="50" charset="-128"/>
              <a:ea typeface="メイリオ" panose="020B0604030504040204" pitchFamily="50" charset="-128"/>
            </a:endParaRPr>
          </a:p>
          <a:p>
            <a:pPr defTabSz="844012">
              <a:lnSpc>
                <a:spcPct val="114000"/>
              </a:lnSpc>
              <a:spcBef>
                <a:spcPct val="0"/>
              </a:spcBef>
              <a:buNone/>
            </a:pPr>
            <a:r>
              <a:rPr lang="ja-JP" altLang="en-US" sz="1846" dirty="0">
                <a:solidFill>
                  <a:prstClr val="black"/>
                </a:solidFill>
                <a:latin typeface="メイリオ" panose="020B0604030504040204" pitchFamily="50" charset="-128"/>
                <a:ea typeface="メイリオ" panose="020B0604030504040204" pitchFamily="50" charset="-128"/>
              </a:rPr>
              <a:t>・呼吸の悪化（喉頭攣縮など）</a:t>
            </a:r>
          </a:p>
        </p:txBody>
      </p:sp>
      <p:sp>
        <p:nvSpPr>
          <p:cNvPr id="12" name="下矢印 19">
            <a:extLst>
              <a:ext uri="{FF2B5EF4-FFF2-40B4-BE49-F238E27FC236}">
                <a16:creationId xmlns:a16="http://schemas.microsoft.com/office/drawing/2014/main" id="{512CF4B1-095E-4CE5-89ED-752EFD8EA4F9}"/>
              </a:ext>
            </a:extLst>
          </p:cNvPr>
          <p:cNvSpPr/>
          <p:nvPr/>
        </p:nvSpPr>
        <p:spPr>
          <a:xfrm rot="16200000">
            <a:off x="736211" y="3809259"/>
            <a:ext cx="930518" cy="537296"/>
          </a:xfrm>
          <a:prstGeom prst="downArrow">
            <a:avLst>
              <a:gd name="adj1" fmla="val 32445"/>
              <a:gd name="adj2" fmla="val 50000"/>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12">
              <a:defRPr/>
            </a:pPr>
            <a:endParaRPr lang="ja-JP" altLang="en-US" sz="1663">
              <a:solidFill>
                <a:prstClr val="white"/>
              </a:solidFill>
              <a:latin typeface="游ゴシック" panose="020F0502020204030204"/>
              <a:ea typeface="游ゴシック" panose="020B0400000000000000" pitchFamily="50" charset="-128"/>
            </a:endParaRPr>
          </a:p>
        </p:txBody>
      </p:sp>
      <p:pic>
        <p:nvPicPr>
          <p:cNvPr id="13" name="Picture 2">
            <a:extLst>
              <a:ext uri="{FF2B5EF4-FFF2-40B4-BE49-F238E27FC236}">
                <a16:creationId xmlns:a16="http://schemas.microsoft.com/office/drawing/2014/main" id="{4741744F-505A-4367-8234-70E0A75D4D24}"/>
              </a:ext>
            </a:extLst>
          </p:cNvPr>
          <p:cNvPicPr>
            <a:picLocks noChangeArrowheads="1"/>
          </p:cNvPicPr>
          <p:nvPr/>
        </p:nvPicPr>
        <p:blipFill>
          <a:blip r:embed="rId3">
            <a:extLst>
              <a:ext uri="{28A0092B-C50C-407E-A947-70E740481C1C}">
                <a14:useLocalDpi xmlns:a14="http://schemas.microsoft.com/office/drawing/2010/main" val="0"/>
              </a:ext>
            </a:extLst>
          </a:blip>
          <a:srcRect l="-803" r="2657" b="10323"/>
          <a:stretch>
            <a:fillRect/>
          </a:stretch>
        </p:blipFill>
        <p:spPr bwMode="auto">
          <a:xfrm>
            <a:off x="5986821" y="1224149"/>
            <a:ext cx="2413215" cy="39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 name="Text Box 11">
            <a:extLst>
              <a:ext uri="{FF2B5EF4-FFF2-40B4-BE49-F238E27FC236}">
                <a16:creationId xmlns:a16="http://schemas.microsoft.com/office/drawing/2014/main" id="{1660F057-D7D6-4C29-95D9-817428C71969}"/>
              </a:ext>
            </a:extLst>
          </p:cNvPr>
          <p:cNvSpPr txBox="1">
            <a:spLocks noChangeArrowheads="1"/>
          </p:cNvSpPr>
          <p:nvPr/>
        </p:nvSpPr>
        <p:spPr bwMode="auto">
          <a:xfrm>
            <a:off x="7351698" y="4533649"/>
            <a:ext cx="741485" cy="430823"/>
          </a:xfrm>
          <a:prstGeom prst="rect">
            <a:avLst/>
          </a:prstGeom>
          <a:solidFill>
            <a:schemeClr val="bg1"/>
          </a:solidFill>
          <a:ln w="9525">
            <a:solidFill>
              <a:schemeClr val="tx1"/>
            </a:solidFill>
            <a:miter lim="800000"/>
            <a:headEnd/>
            <a:tailEnd/>
          </a:ln>
        </p:spPr>
        <p:txBody>
          <a:bodyPr wrap="none"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ja-JP" altLang="en-US" sz="2214" dirty="0">
                <a:solidFill>
                  <a:prstClr val="black"/>
                </a:solidFill>
                <a:latin typeface="メイリオ" panose="020B0604030504040204" pitchFamily="50" charset="-128"/>
                <a:ea typeface="メイリオ" panose="020B0604030504040204" pitchFamily="50" charset="-128"/>
              </a:rPr>
              <a:t>気管</a:t>
            </a:r>
          </a:p>
        </p:txBody>
      </p:sp>
      <p:sp>
        <p:nvSpPr>
          <p:cNvPr id="15" name="Line 12">
            <a:extLst>
              <a:ext uri="{FF2B5EF4-FFF2-40B4-BE49-F238E27FC236}">
                <a16:creationId xmlns:a16="http://schemas.microsoft.com/office/drawing/2014/main" id="{0B581C31-DF8F-4702-B40F-A4FC27FD4037}"/>
              </a:ext>
            </a:extLst>
          </p:cNvPr>
          <p:cNvSpPr>
            <a:spLocks noChangeShapeType="1"/>
          </p:cNvSpPr>
          <p:nvPr/>
        </p:nvSpPr>
        <p:spPr bwMode="auto">
          <a:xfrm flipH="1">
            <a:off x="6559066" y="4715412"/>
            <a:ext cx="731227"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844012"/>
            <a:endParaRPr lang="ja-JP" altLang="en-US" sz="1663">
              <a:solidFill>
                <a:prstClr val="black"/>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79DC76D9-C690-4649-B13C-EEFC784CC758}"/>
              </a:ext>
            </a:extLst>
          </p:cNvPr>
          <p:cNvSpPr txBox="1"/>
          <p:nvPr/>
        </p:nvSpPr>
        <p:spPr>
          <a:xfrm>
            <a:off x="5750249" y="5338833"/>
            <a:ext cx="3423317" cy="1169551"/>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rPr>
              <a:t>錘（おもり）付の栄養チューブを、</a:t>
            </a:r>
            <a:r>
              <a:rPr lang="en-US" altLang="ja-JP" sz="1400" dirty="0">
                <a:latin typeface="ＭＳ Ｐゴシック" panose="020B0600070205080204" pitchFamily="50" charset="-128"/>
                <a:ea typeface="ＭＳ Ｐゴシック" panose="020B0600070205080204" pitchFamily="50" charset="-128"/>
              </a:rPr>
              <a:t>X</a:t>
            </a:r>
            <a:r>
              <a:rPr lang="ja-JP" altLang="en-US" sz="1400" dirty="0">
                <a:latin typeface="ＭＳ Ｐゴシック" panose="020B0600070205080204" pitchFamily="50" charset="-128"/>
                <a:ea typeface="ＭＳ Ｐゴシック" panose="020B0600070205080204" pitchFamily="50" charset="-128"/>
              </a:rPr>
              <a:t>線透視しながら胃に挿入する処置の時に、記録された画像。チューブが食道でなく気管に入っている。吸引チューブも、このように気管に入ることがある。、</a:t>
            </a:r>
            <a:endParaRPr lang="en-US" altLang="ja-JP" sz="1400" dirty="0">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159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7362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585" dirty="0"/>
              <a:t>鼻腔吸引のリスク管理 </a:t>
            </a:r>
          </a:p>
        </p:txBody>
      </p:sp>
      <p:sp>
        <p:nvSpPr>
          <p:cNvPr id="7" name="Text Box 4">
            <a:extLst>
              <a:ext uri="{FF2B5EF4-FFF2-40B4-BE49-F238E27FC236}">
                <a16:creationId xmlns:a16="http://schemas.microsoft.com/office/drawing/2014/main" id="{EE388046-EBFA-443B-8074-476FED90ECE6}"/>
              </a:ext>
            </a:extLst>
          </p:cNvPr>
          <p:cNvSpPr txBox="1">
            <a:spLocks noChangeArrowheads="1"/>
          </p:cNvSpPr>
          <p:nvPr/>
        </p:nvSpPr>
        <p:spPr bwMode="auto">
          <a:xfrm>
            <a:off x="4834582" y="5388655"/>
            <a:ext cx="4089232" cy="6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spcAft>
                <a:spcPts val="277"/>
              </a:spcAft>
              <a:buNone/>
            </a:pPr>
            <a:r>
              <a:rPr lang="ja-JP" altLang="en-US" sz="1478" dirty="0">
                <a:solidFill>
                  <a:prstClr val="black"/>
                </a:solidFill>
                <a:latin typeface="メイリオ" panose="020B0604030504040204" pitchFamily="50" charset="-128"/>
                <a:ea typeface="メイリオ" panose="020B0604030504040204" pitchFamily="50" charset="-128"/>
              </a:rPr>
              <a:t> </a:t>
            </a:r>
            <a:r>
              <a:rPr lang="en-US" altLang="ja-JP" sz="1478" dirty="0">
                <a:solidFill>
                  <a:prstClr val="black"/>
                </a:solidFill>
                <a:latin typeface="メイリオ" panose="020B0604030504040204" pitchFamily="50" charset="-128"/>
                <a:ea typeface="メイリオ" panose="020B0604030504040204" pitchFamily="50" charset="-128"/>
              </a:rPr>
              <a:t>---- </a:t>
            </a:r>
            <a:r>
              <a:rPr lang="ja-JP" altLang="en-US" sz="1478" dirty="0">
                <a:solidFill>
                  <a:prstClr val="black"/>
                </a:solidFill>
                <a:latin typeface="メイリオ" panose="020B0604030504040204" pitchFamily="50" charset="-128"/>
                <a:ea typeface="メイリオ" panose="020B0604030504040204" pitchFamily="50" charset="-128"/>
              </a:rPr>
              <a:t>は吸引チューブの進入経路</a:t>
            </a:r>
          </a:p>
          <a:p>
            <a:pPr defTabSz="844012">
              <a:spcBef>
                <a:spcPct val="0"/>
              </a:spcBef>
              <a:spcAft>
                <a:spcPts val="277"/>
              </a:spcAft>
              <a:buNone/>
            </a:pPr>
            <a:r>
              <a:rPr lang="ja-JP" altLang="en-US" sz="1478" dirty="0">
                <a:solidFill>
                  <a:prstClr val="black"/>
                </a:solidFill>
                <a:latin typeface="メイリオ" panose="020B0604030504040204" pitchFamily="50" charset="-128"/>
                <a:ea typeface="メイリオ" panose="020B0604030504040204" pitchFamily="50" charset="-128"/>
              </a:rPr>
              <a:t> ○  の方向へ吸引チューブを入れて吸引する</a:t>
            </a:r>
          </a:p>
        </p:txBody>
      </p:sp>
      <p:sp>
        <p:nvSpPr>
          <p:cNvPr id="8" name="Text Box 28">
            <a:extLst>
              <a:ext uri="{FF2B5EF4-FFF2-40B4-BE49-F238E27FC236}">
                <a16:creationId xmlns:a16="http://schemas.microsoft.com/office/drawing/2014/main" id="{4BF28D28-0D98-488D-ACEB-C2A204719826}"/>
              </a:ext>
            </a:extLst>
          </p:cNvPr>
          <p:cNvSpPr txBox="1">
            <a:spLocks noChangeArrowheads="1"/>
          </p:cNvSpPr>
          <p:nvPr/>
        </p:nvSpPr>
        <p:spPr bwMode="auto">
          <a:xfrm>
            <a:off x="730824" y="2215525"/>
            <a:ext cx="3998372" cy="373279"/>
          </a:xfrm>
          <a:prstGeom prst="rect">
            <a:avLst/>
          </a:prstGeom>
          <a:solidFill>
            <a:schemeClr val="accent6">
              <a:lumMod val="20000"/>
              <a:lumOff val="80000"/>
            </a:schemeClr>
          </a:solidFill>
          <a:ln>
            <a:noFill/>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spcAft>
                <a:spcPts val="555"/>
              </a:spcAft>
              <a:buNone/>
            </a:pPr>
            <a:r>
              <a:rPr lang="ja-JP" altLang="en-US" sz="1663" dirty="0">
                <a:solidFill>
                  <a:prstClr val="black"/>
                </a:solidFill>
                <a:latin typeface="メイリオ" panose="020B0604030504040204" pitchFamily="50" charset="-128"/>
                <a:ea typeface="メイリオ" panose="020B0604030504040204" pitchFamily="50" charset="-128"/>
              </a:rPr>
              <a:t>吸引チューブを上に向けて入れない</a:t>
            </a:r>
          </a:p>
        </p:txBody>
      </p:sp>
      <p:sp>
        <p:nvSpPr>
          <p:cNvPr id="10" name="Text Box 4">
            <a:extLst>
              <a:ext uri="{FF2B5EF4-FFF2-40B4-BE49-F238E27FC236}">
                <a16:creationId xmlns:a16="http://schemas.microsoft.com/office/drawing/2014/main" id="{68B62421-6713-4270-860C-FC0EB134226E}"/>
              </a:ext>
            </a:extLst>
          </p:cNvPr>
          <p:cNvSpPr txBox="1">
            <a:spLocks noChangeArrowheads="1"/>
          </p:cNvSpPr>
          <p:nvPr/>
        </p:nvSpPr>
        <p:spPr bwMode="auto">
          <a:xfrm>
            <a:off x="730824" y="2784697"/>
            <a:ext cx="3998372" cy="999670"/>
          </a:xfrm>
          <a:prstGeom prst="rect">
            <a:avLst/>
          </a:prstGeom>
          <a:solidFill>
            <a:srgbClr val="FFE5E5"/>
          </a:solidFill>
          <a:ln>
            <a:noFill/>
          </a:ln>
        </p:spPr>
        <p:txBody>
          <a:bodyPr wrap="non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buNone/>
            </a:pPr>
            <a:r>
              <a:rPr lang="ja-JP" altLang="en-US" sz="1663" dirty="0">
                <a:solidFill>
                  <a:prstClr val="black"/>
                </a:solidFill>
                <a:latin typeface="メイリオ" panose="020B0604030504040204" pitchFamily="50" charset="-128"/>
                <a:ea typeface="メイリオ" panose="020B0604030504040204" pitchFamily="50" charset="-128"/>
              </a:rPr>
              <a:t>鼻狭窄部</a:t>
            </a:r>
            <a:endParaRPr lang="en-US" altLang="ja-JP" sz="1663" dirty="0">
              <a:solidFill>
                <a:prstClr val="black"/>
              </a:solidFill>
              <a:latin typeface="メイリオ" panose="020B0604030504040204" pitchFamily="50" charset="-128"/>
              <a:ea typeface="メイリオ" panose="020B0604030504040204" pitchFamily="50" charset="-128"/>
            </a:endParaRPr>
          </a:p>
          <a:p>
            <a:pPr defTabSz="844012">
              <a:lnSpc>
                <a:spcPct val="114000"/>
              </a:lnSpc>
              <a:spcBef>
                <a:spcPct val="0"/>
              </a:spcBef>
              <a:buNone/>
            </a:pPr>
            <a:r>
              <a:rPr lang="ja-JP" altLang="en-US" sz="1663" dirty="0">
                <a:solidFill>
                  <a:prstClr val="black"/>
                </a:solidFill>
                <a:latin typeface="メイリオ" panose="020B0604030504040204" pitchFamily="50" charset="-128"/>
                <a:ea typeface="メイリオ" panose="020B0604030504040204" pitchFamily="50" charset="-128"/>
              </a:rPr>
              <a:t>キｰゼルバッハ部位</a:t>
            </a:r>
          </a:p>
          <a:p>
            <a:pPr defTabSz="844012">
              <a:lnSpc>
                <a:spcPct val="114000"/>
              </a:lnSpc>
              <a:spcBef>
                <a:spcPct val="0"/>
              </a:spcBef>
              <a:buNone/>
            </a:pPr>
            <a:r>
              <a:rPr lang="ja-JP" altLang="en-US" sz="1663" dirty="0">
                <a:solidFill>
                  <a:prstClr val="black"/>
                </a:solidFill>
                <a:latin typeface="メイリオ" panose="020B0604030504040204" pitchFamily="50" charset="-128"/>
                <a:ea typeface="メイリオ" panose="020B0604030504040204" pitchFamily="50" charset="-128"/>
              </a:rPr>
              <a:t>アデノイド</a:t>
            </a:r>
          </a:p>
        </p:txBody>
      </p:sp>
      <p:sp>
        <p:nvSpPr>
          <p:cNvPr id="11" name="テキスト ボックス 10">
            <a:extLst>
              <a:ext uri="{FF2B5EF4-FFF2-40B4-BE49-F238E27FC236}">
                <a16:creationId xmlns:a16="http://schemas.microsoft.com/office/drawing/2014/main" id="{42998177-A0F8-48FB-80C6-269BC8D49A7C}"/>
              </a:ext>
            </a:extLst>
          </p:cNvPr>
          <p:cNvSpPr txBox="1"/>
          <p:nvPr/>
        </p:nvSpPr>
        <p:spPr>
          <a:xfrm>
            <a:off x="931986" y="1831419"/>
            <a:ext cx="3579679" cy="301162"/>
          </a:xfrm>
          <a:prstGeom prst="rect">
            <a:avLst/>
          </a:prstGeom>
          <a:noFill/>
        </p:spPr>
        <p:txBody>
          <a:bodyPr wrap="none" lIns="0" tIns="0" rIns="0" bIns="0">
            <a:noAutofit/>
          </a:bodyPr>
          <a:lstStyle/>
          <a:p>
            <a:pPr defTabSz="844012">
              <a:defRPr/>
            </a:pPr>
            <a:r>
              <a:rPr lang="ja-JP" altLang="en-US" sz="1663" b="1" dirty="0">
                <a:solidFill>
                  <a:srgbClr val="002060"/>
                </a:solidFill>
                <a:latin typeface="メイリオ" panose="020B0604030504040204" pitchFamily="50" charset="-128"/>
                <a:ea typeface="メイリオ" panose="020B0604030504040204" pitchFamily="50" charset="-128"/>
              </a:rPr>
              <a:t>稀だが多量出血があり得る</a:t>
            </a:r>
          </a:p>
        </p:txBody>
      </p:sp>
      <p:sp>
        <p:nvSpPr>
          <p:cNvPr id="12" name="テキスト ボックス 32">
            <a:extLst>
              <a:ext uri="{FF2B5EF4-FFF2-40B4-BE49-F238E27FC236}">
                <a16:creationId xmlns:a16="http://schemas.microsoft.com/office/drawing/2014/main" id="{9953010F-E63E-4538-8F01-1334CB07F41C}"/>
              </a:ext>
            </a:extLst>
          </p:cNvPr>
          <p:cNvSpPr txBox="1">
            <a:spLocks noChangeArrowheads="1"/>
          </p:cNvSpPr>
          <p:nvPr/>
        </p:nvSpPr>
        <p:spPr bwMode="auto">
          <a:xfrm>
            <a:off x="931986" y="4070238"/>
            <a:ext cx="3579679" cy="28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844012">
              <a:lnSpc>
                <a:spcPct val="114000"/>
              </a:lnSpc>
              <a:spcBef>
                <a:spcPct val="0"/>
              </a:spcBef>
              <a:buNone/>
            </a:pPr>
            <a:r>
              <a:rPr lang="ja-JP" altLang="en-US" sz="1663" b="1" dirty="0">
                <a:solidFill>
                  <a:srgbClr val="002060"/>
                </a:solidFill>
                <a:latin typeface="メイリオ" panose="020B0604030504040204" pitchFamily="50" charset="-128"/>
                <a:ea typeface="メイリオ" panose="020B0604030504040204" pitchFamily="50" charset="-128"/>
              </a:rPr>
              <a:t>出血傾向があるケースは特に注意</a:t>
            </a:r>
          </a:p>
        </p:txBody>
      </p:sp>
      <p:sp>
        <p:nvSpPr>
          <p:cNvPr id="13" name="テキスト ボックス 33">
            <a:extLst>
              <a:ext uri="{FF2B5EF4-FFF2-40B4-BE49-F238E27FC236}">
                <a16:creationId xmlns:a16="http://schemas.microsoft.com/office/drawing/2014/main" id="{FF13532D-0AA8-408B-A495-43B55852A33A}"/>
              </a:ext>
            </a:extLst>
          </p:cNvPr>
          <p:cNvSpPr txBox="1">
            <a:spLocks noChangeArrowheads="1"/>
          </p:cNvSpPr>
          <p:nvPr/>
        </p:nvSpPr>
        <p:spPr bwMode="auto">
          <a:xfrm>
            <a:off x="730824" y="4436480"/>
            <a:ext cx="3997387" cy="1806944"/>
          </a:xfrm>
          <a:prstGeom prst="rect">
            <a:avLst/>
          </a:prstGeom>
          <a:solidFill>
            <a:schemeClr val="accent6">
              <a:lumMod val="20000"/>
              <a:lumOff val="80000"/>
            </a:schemeClr>
          </a:solidFill>
          <a:ln>
            <a:noFill/>
          </a:ln>
        </p:spPr>
        <p:txBody>
          <a:bodyPr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lnSpc>
                <a:spcPct val="114000"/>
              </a:lnSpc>
              <a:spcBef>
                <a:spcPct val="0"/>
              </a:spcBef>
              <a:buNone/>
            </a:pPr>
            <a:r>
              <a:rPr lang="ja-JP" altLang="en-US" sz="1663" dirty="0">
                <a:solidFill>
                  <a:prstClr val="black"/>
                </a:solidFill>
                <a:latin typeface="メイリオ" panose="020B0604030504040204" pitchFamily="50" charset="-128"/>
                <a:ea typeface="メイリオ" panose="020B0604030504040204" pitchFamily="50" charset="-128"/>
              </a:rPr>
              <a:t>・狭い方の鼻からは無理に吸引しない</a:t>
            </a:r>
            <a:endParaRPr lang="en-US" altLang="ja-JP" sz="1663" dirty="0">
              <a:solidFill>
                <a:prstClr val="black"/>
              </a:solidFill>
              <a:latin typeface="メイリオ" panose="020B0604030504040204" pitchFamily="50" charset="-128"/>
              <a:ea typeface="メイリオ" panose="020B0604030504040204" pitchFamily="50" charset="-128"/>
            </a:endParaRPr>
          </a:p>
          <a:p>
            <a:pPr marL="263502" indent="-263502" defTabSz="844012">
              <a:lnSpc>
                <a:spcPct val="114000"/>
              </a:lnSpc>
              <a:spcBef>
                <a:spcPct val="0"/>
              </a:spcBef>
              <a:buNone/>
            </a:pPr>
            <a:r>
              <a:rPr lang="ja-JP" altLang="en-US" sz="1663" dirty="0">
                <a:solidFill>
                  <a:prstClr val="black"/>
                </a:solidFill>
                <a:latin typeface="メイリオ" panose="020B0604030504040204" pitchFamily="50" charset="-128"/>
                <a:ea typeface="メイリオ" panose="020B0604030504040204" pitchFamily="50" charset="-128"/>
              </a:rPr>
              <a:t>・</a:t>
            </a:r>
            <a:r>
              <a:rPr lang="ja-JP" altLang="en-US" sz="1663" dirty="0">
                <a:solidFill>
                  <a:srgbClr val="FF0000"/>
                </a:solidFill>
                <a:latin typeface="メイリオ" panose="020B0604030504040204" pitchFamily="50" charset="-128"/>
                <a:ea typeface="メイリオ" panose="020B0604030504040204" pitchFamily="50" charset="-128"/>
              </a:rPr>
              <a:t>損傷、出血が心配なケース</a:t>
            </a:r>
            <a:br>
              <a:rPr lang="en-US" altLang="ja-JP" sz="1663" dirty="0">
                <a:solidFill>
                  <a:srgbClr val="FF0000"/>
                </a:solidFill>
                <a:latin typeface="メイリオ" panose="020B0604030504040204" pitchFamily="50" charset="-128"/>
                <a:ea typeface="メイリオ" panose="020B0604030504040204" pitchFamily="50" charset="-128"/>
              </a:rPr>
            </a:br>
            <a:r>
              <a:rPr lang="ja-JP" altLang="en-US" sz="1663" dirty="0">
                <a:solidFill>
                  <a:prstClr val="black"/>
                </a:solidFill>
                <a:latin typeface="メイリオ" panose="020B0604030504040204" pitchFamily="50" charset="-128"/>
                <a:ea typeface="メイリオ" panose="020B0604030504040204" pitchFamily="50" charset="-128"/>
              </a:rPr>
              <a:t>先の丸いネラトンカテーテルを使用</a:t>
            </a:r>
            <a:br>
              <a:rPr lang="en-US" altLang="ja-JP" sz="1663" dirty="0">
                <a:solidFill>
                  <a:prstClr val="black"/>
                </a:solidFill>
                <a:latin typeface="メイリオ" panose="020B0604030504040204" pitchFamily="50" charset="-128"/>
                <a:ea typeface="メイリオ" panose="020B0604030504040204" pitchFamily="50" charset="-128"/>
              </a:rPr>
            </a:br>
            <a:r>
              <a:rPr lang="ja-JP" altLang="en-US" sz="1663" dirty="0">
                <a:solidFill>
                  <a:prstClr val="black"/>
                </a:solidFill>
                <a:latin typeface="メイリオ" panose="020B0604030504040204" pitchFamily="50" charset="-128"/>
                <a:ea typeface="メイリオ" panose="020B0604030504040204" pitchFamily="50" charset="-128"/>
              </a:rPr>
              <a:t>オリーブ管を使用</a:t>
            </a:r>
            <a:br>
              <a:rPr lang="en-US" altLang="ja-JP" sz="1663" dirty="0">
                <a:solidFill>
                  <a:prstClr val="black"/>
                </a:solidFill>
                <a:latin typeface="メイリオ" panose="020B0604030504040204" pitchFamily="50" charset="-128"/>
                <a:ea typeface="メイリオ" panose="020B0604030504040204" pitchFamily="50" charset="-128"/>
              </a:rPr>
            </a:br>
            <a:r>
              <a:rPr lang="ja-JP" altLang="en-US" sz="1663" dirty="0">
                <a:solidFill>
                  <a:prstClr val="black"/>
                </a:solidFill>
                <a:latin typeface="メイリオ" panose="020B0604030504040204" pitchFamily="50" charset="-128"/>
                <a:ea typeface="メイリオ" panose="020B0604030504040204" pitchFamily="50" charset="-128"/>
              </a:rPr>
              <a:t>鼻の分泌物が出やすくする、少なく　　するための、治療を</a:t>
            </a:r>
            <a:endParaRPr lang="en-US" altLang="ja-JP" sz="1663" dirty="0">
              <a:solidFill>
                <a:prstClr val="black"/>
              </a:solidFill>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9301455A-5235-4D40-87AA-C6EC9C05B383}"/>
              </a:ext>
            </a:extLst>
          </p:cNvPr>
          <p:cNvGrpSpPr/>
          <p:nvPr/>
        </p:nvGrpSpPr>
        <p:grpSpPr>
          <a:xfrm>
            <a:off x="4834578" y="1767256"/>
            <a:ext cx="4073494" cy="3737165"/>
            <a:chOff x="4257675" y="115888"/>
            <a:chExt cx="4786313" cy="4391132"/>
          </a:xfrm>
        </p:grpSpPr>
        <p:pic>
          <p:nvPicPr>
            <p:cNvPr id="15" name="Picture 2">
              <a:extLst>
                <a:ext uri="{FF2B5EF4-FFF2-40B4-BE49-F238E27FC236}">
                  <a16:creationId xmlns:a16="http://schemas.microsoft.com/office/drawing/2014/main" id="{261191CF-4F1D-4CB3-A1B8-3928E5DF5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41"/>
            <a:stretch>
              <a:fillRect/>
            </a:stretch>
          </p:blipFill>
          <p:spPr bwMode="auto">
            <a:xfrm>
              <a:off x="4257675" y="115888"/>
              <a:ext cx="4786313" cy="4132262"/>
            </a:xfrm>
            <a:prstGeom prst="rect">
              <a:avLst/>
            </a:prstGeom>
            <a:solidFill>
              <a:srgbClr val="E5FFF9"/>
            </a:solidFill>
            <a:ln w="6350">
              <a:solidFill>
                <a:srgbClr val="002060"/>
              </a:solidFill>
              <a:prstDash val="dash"/>
              <a:miter lim="800000"/>
              <a:headEnd/>
              <a:tailEnd/>
            </a:ln>
          </p:spPr>
        </p:pic>
        <p:sp>
          <p:nvSpPr>
            <p:cNvPr id="17" name="Text Box 5">
              <a:extLst>
                <a:ext uri="{FF2B5EF4-FFF2-40B4-BE49-F238E27FC236}">
                  <a16:creationId xmlns:a16="http://schemas.microsoft.com/office/drawing/2014/main" id="{E0DE7630-71F3-4A5F-92A0-F4D5CBC2E75A}"/>
                </a:ext>
              </a:extLst>
            </p:cNvPr>
            <p:cNvSpPr txBox="1">
              <a:spLocks noChangeArrowheads="1"/>
            </p:cNvSpPr>
            <p:nvPr/>
          </p:nvSpPr>
          <p:spPr bwMode="auto">
            <a:xfrm>
              <a:off x="7329488" y="688976"/>
              <a:ext cx="691626" cy="392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ja-JP" altLang="en-US" sz="1569" dirty="0">
                  <a:solidFill>
                    <a:prstClr val="black"/>
                  </a:solidFill>
                  <a:ea typeface="メイリオ" panose="020B0604030504040204" pitchFamily="50" charset="-128"/>
                </a:rPr>
                <a:t>鼻腔</a:t>
              </a:r>
            </a:p>
          </p:txBody>
        </p:sp>
        <p:sp>
          <p:nvSpPr>
            <p:cNvPr id="18" name="Text Box 6">
              <a:extLst>
                <a:ext uri="{FF2B5EF4-FFF2-40B4-BE49-F238E27FC236}">
                  <a16:creationId xmlns:a16="http://schemas.microsoft.com/office/drawing/2014/main" id="{7109B636-7A4C-4F30-A213-5F3CE9B2C9F3}"/>
                </a:ext>
              </a:extLst>
            </p:cNvPr>
            <p:cNvSpPr txBox="1">
              <a:spLocks noChangeArrowheads="1"/>
            </p:cNvSpPr>
            <p:nvPr/>
          </p:nvSpPr>
          <p:spPr bwMode="auto">
            <a:xfrm>
              <a:off x="8045450" y="2605028"/>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ja-JP" altLang="en-US" sz="1569" dirty="0">
                  <a:solidFill>
                    <a:prstClr val="black"/>
                  </a:solidFill>
                  <a:ea typeface="メイリオ" panose="020B0604030504040204" pitchFamily="50" charset="-128"/>
                </a:rPr>
                <a:t>咽頭</a:t>
              </a:r>
            </a:p>
          </p:txBody>
        </p:sp>
        <p:sp>
          <p:nvSpPr>
            <p:cNvPr id="19" name="Text Box 9">
              <a:extLst>
                <a:ext uri="{FF2B5EF4-FFF2-40B4-BE49-F238E27FC236}">
                  <a16:creationId xmlns:a16="http://schemas.microsoft.com/office/drawing/2014/main" id="{7AC8BA43-4174-4D2A-B95E-3EC49334321D}"/>
                </a:ext>
              </a:extLst>
            </p:cNvPr>
            <p:cNvSpPr txBox="1">
              <a:spLocks noChangeArrowheads="1"/>
            </p:cNvSpPr>
            <p:nvPr/>
          </p:nvSpPr>
          <p:spPr bwMode="auto">
            <a:xfrm>
              <a:off x="8061325" y="3992560"/>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0" name="Text Box 10">
              <a:extLst>
                <a:ext uri="{FF2B5EF4-FFF2-40B4-BE49-F238E27FC236}">
                  <a16:creationId xmlns:a16="http://schemas.microsoft.com/office/drawing/2014/main" id="{7A23E2EE-01F5-408D-A81D-33346444FFDD}"/>
                </a:ext>
              </a:extLst>
            </p:cNvPr>
            <p:cNvSpPr txBox="1">
              <a:spLocks noChangeArrowheads="1"/>
            </p:cNvSpPr>
            <p:nvPr/>
          </p:nvSpPr>
          <p:spPr bwMode="auto">
            <a:xfrm>
              <a:off x="7543799" y="3954464"/>
              <a:ext cx="609600"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50000"/>
                </a:spcBef>
                <a:buNone/>
              </a:pPr>
              <a:endParaRPr lang="ja-JP" altLang="ja-JP" sz="1569" dirty="0">
                <a:solidFill>
                  <a:prstClr val="black"/>
                </a:solidFill>
                <a:ea typeface="メイリオ" panose="020B0604030504040204" pitchFamily="50" charset="-128"/>
              </a:endParaRPr>
            </a:p>
          </p:txBody>
        </p:sp>
        <p:sp>
          <p:nvSpPr>
            <p:cNvPr id="21" name="Text Box 11">
              <a:extLst>
                <a:ext uri="{FF2B5EF4-FFF2-40B4-BE49-F238E27FC236}">
                  <a16:creationId xmlns:a16="http://schemas.microsoft.com/office/drawing/2014/main" id="{EFA9ABC3-2184-4E87-A883-36F6A406824F}"/>
                </a:ext>
              </a:extLst>
            </p:cNvPr>
            <p:cNvSpPr txBox="1">
              <a:spLocks noChangeArrowheads="1"/>
            </p:cNvSpPr>
            <p:nvPr/>
          </p:nvSpPr>
          <p:spPr bwMode="auto">
            <a:xfrm>
              <a:off x="7908925" y="3611564"/>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2" name="Text Box 12">
              <a:extLst>
                <a:ext uri="{FF2B5EF4-FFF2-40B4-BE49-F238E27FC236}">
                  <a16:creationId xmlns:a16="http://schemas.microsoft.com/office/drawing/2014/main" id="{6DAA8983-B9A8-4E61-873C-41C78F4A12D8}"/>
                </a:ext>
              </a:extLst>
            </p:cNvPr>
            <p:cNvSpPr txBox="1">
              <a:spLocks noChangeArrowheads="1"/>
            </p:cNvSpPr>
            <p:nvPr/>
          </p:nvSpPr>
          <p:spPr bwMode="auto">
            <a:xfrm>
              <a:off x="7985126" y="3306763"/>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4" name="Text Box 14">
              <a:extLst>
                <a:ext uri="{FF2B5EF4-FFF2-40B4-BE49-F238E27FC236}">
                  <a16:creationId xmlns:a16="http://schemas.microsoft.com/office/drawing/2014/main" id="{A7F11CB1-9E1D-4795-A11E-6D7F817F83C7}"/>
                </a:ext>
              </a:extLst>
            </p:cNvPr>
            <p:cNvSpPr txBox="1">
              <a:spLocks noChangeArrowheads="1"/>
            </p:cNvSpPr>
            <p:nvPr/>
          </p:nvSpPr>
          <p:spPr bwMode="auto">
            <a:xfrm>
              <a:off x="7756526" y="3916365"/>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5" name="Text Box 15">
              <a:extLst>
                <a:ext uri="{FF2B5EF4-FFF2-40B4-BE49-F238E27FC236}">
                  <a16:creationId xmlns:a16="http://schemas.microsoft.com/office/drawing/2014/main" id="{142295BE-205C-423B-A654-B0816205DAC0}"/>
                </a:ext>
              </a:extLst>
            </p:cNvPr>
            <p:cNvSpPr txBox="1">
              <a:spLocks noChangeArrowheads="1"/>
            </p:cNvSpPr>
            <p:nvPr/>
          </p:nvSpPr>
          <p:spPr bwMode="auto">
            <a:xfrm>
              <a:off x="7604125" y="3535364"/>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6" name="Text Box 16">
              <a:extLst>
                <a:ext uri="{FF2B5EF4-FFF2-40B4-BE49-F238E27FC236}">
                  <a16:creationId xmlns:a16="http://schemas.microsoft.com/office/drawing/2014/main" id="{F1F0B98E-7664-4AB8-A130-E350F3ED94F8}"/>
                </a:ext>
              </a:extLst>
            </p:cNvPr>
            <p:cNvSpPr txBox="1">
              <a:spLocks noChangeArrowheads="1"/>
            </p:cNvSpPr>
            <p:nvPr/>
          </p:nvSpPr>
          <p:spPr bwMode="auto">
            <a:xfrm>
              <a:off x="7756526" y="3687764"/>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7" name="Text Box 17">
              <a:extLst>
                <a:ext uri="{FF2B5EF4-FFF2-40B4-BE49-F238E27FC236}">
                  <a16:creationId xmlns:a16="http://schemas.microsoft.com/office/drawing/2014/main" id="{8D2FBEFA-5BBC-4E3A-9DA2-0F5D30A0B926}"/>
                </a:ext>
              </a:extLst>
            </p:cNvPr>
            <p:cNvSpPr txBox="1">
              <a:spLocks noChangeArrowheads="1"/>
            </p:cNvSpPr>
            <p:nvPr/>
          </p:nvSpPr>
          <p:spPr bwMode="auto">
            <a:xfrm>
              <a:off x="7924800" y="4114798"/>
              <a:ext cx="914399"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50000"/>
                </a:spcBef>
                <a:buNone/>
              </a:pPr>
              <a:endParaRPr lang="ja-JP" altLang="ja-JP" sz="1569" dirty="0">
                <a:solidFill>
                  <a:prstClr val="black"/>
                </a:solidFill>
                <a:ea typeface="メイリオ" panose="020B0604030504040204" pitchFamily="50" charset="-128"/>
              </a:endParaRPr>
            </a:p>
          </p:txBody>
        </p:sp>
        <p:sp>
          <p:nvSpPr>
            <p:cNvPr id="28" name="Text Box 18">
              <a:extLst>
                <a:ext uri="{FF2B5EF4-FFF2-40B4-BE49-F238E27FC236}">
                  <a16:creationId xmlns:a16="http://schemas.microsoft.com/office/drawing/2014/main" id="{2A23C780-B746-48A3-8A28-590A37CCCCBD}"/>
                </a:ext>
              </a:extLst>
            </p:cNvPr>
            <p:cNvSpPr txBox="1">
              <a:spLocks noChangeArrowheads="1"/>
            </p:cNvSpPr>
            <p:nvPr/>
          </p:nvSpPr>
          <p:spPr bwMode="auto">
            <a:xfrm>
              <a:off x="8594725" y="3840161"/>
              <a:ext cx="217057"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endParaRPr lang="ja-JP" altLang="ja-JP" sz="1569" dirty="0">
                <a:solidFill>
                  <a:prstClr val="black"/>
                </a:solidFill>
                <a:ea typeface="メイリオ" panose="020B0604030504040204" pitchFamily="50" charset="-128"/>
              </a:endParaRPr>
            </a:p>
          </p:txBody>
        </p:sp>
        <p:sp>
          <p:nvSpPr>
            <p:cNvPr id="29" name="Line 19">
              <a:extLst>
                <a:ext uri="{FF2B5EF4-FFF2-40B4-BE49-F238E27FC236}">
                  <a16:creationId xmlns:a16="http://schemas.microsoft.com/office/drawing/2014/main" id="{D5E944CE-159A-4234-A28A-2A3FD0DC9CAC}"/>
                </a:ext>
              </a:extLst>
            </p:cNvPr>
            <p:cNvSpPr>
              <a:spLocks noChangeShapeType="1"/>
            </p:cNvSpPr>
            <p:nvPr/>
          </p:nvSpPr>
          <p:spPr bwMode="auto">
            <a:xfrm flipH="1">
              <a:off x="7258050" y="2797175"/>
              <a:ext cx="6858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0" name="Line 20">
              <a:extLst>
                <a:ext uri="{FF2B5EF4-FFF2-40B4-BE49-F238E27FC236}">
                  <a16:creationId xmlns:a16="http://schemas.microsoft.com/office/drawing/2014/main" id="{FAC806D1-071A-4568-A52D-DE0BE8B40187}"/>
                </a:ext>
              </a:extLst>
            </p:cNvPr>
            <p:cNvSpPr>
              <a:spLocks noChangeShapeType="1"/>
            </p:cNvSpPr>
            <p:nvPr/>
          </p:nvSpPr>
          <p:spPr bwMode="auto">
            <a:xfrm>
              <a:off x="6878638" y="4132263"/>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1" name="Line 21">
              <a:extLst>
                <a:ext uri="{FF2B5EF4-FFF2-40B4-BE49-F238E27FC236}">
                  <a16:creationId xmlns:a16="http://schemas.microsoft.com/office/drawing/2014/main" id="{9F29010C-0006-4B87-B7E8-500E95C22E58}"/>
                </a:ext>
              </a:extLst>
            </p:cNvPr>
            <p:cNvSpPr>
              <a:spLocks noChangeShapeType="1"/>
            </p:cNvSpPr>
            <p:nvPr/>
          </p:nvSpPr>
          <p:spPr bwMode="auto">
            <a:xfrm flipH="1">
              <a:off x="7348538" y="4132263"/>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2" name="Text Box 23">
              <a:extLst>
                <a:ext uri="{FF2B5EF4-FFF2-40B4-BE49-F238E27FC236}">
                  <a16:creationId xmlns:a16="http://schemas.microsoft.com/office/drawing/2014/main" id="{F2CF3D5D-972F-4BEB-89EA-A24F94DB7BED}"/>
                </a:ext>
              </a:extLst>
            </p:cNvPr>
            <p:cNvSpPr txBox="1">
              <a:spLocks noChangeArrowheads="1"/>
            </p:cNvSpPr>
            <p:nvPr/>
          </p:nvSpPr>
          <p:spPr bwMode="auto">
            <a:xfrm>
              <a:off x="8027987" y="3151188"/>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ja-JP" altLang="en-US" sz="1569" dirty="0">
                  <a:solidFill>
                    <a:prstClr val="black"/>
                  </a:solidFill>
                  <a:ea typeface="メイリオ" panose="020B0604030504040204" pitchFamily="50" charset="-128"/>
                </a:rPr>
                <a:t>喉頭</a:t>
              </a:r>
            </a:p>
          </p:txBody>
        </p:sp>
        <p:sp>
          <p:nvSpPr>
            <p:cNvPr id="33" name="Line 24">
              <a:extLst>
                <a:ext uri="{FF2B5EF4-FFF2-40B4-BE49-F238E27FC236}">
                  <a16:creationId xmlns:a16="http://schemas.microsoft.com/office/drawing/2014/main" id="{D55A3FC5-7B98-4750-94B4-31AE5300648F}"/>
                </a:ext>
              </a:extLst>
            </p:cNvPr>
            <p:cNvSpPr>
              <a:spLocks noChangeShapeType="1"/>
            </p:cNvSpPr>
            <p:nvPr/>
          </p:nvSpPr>
          <p:spPr bwMode="auto">
            <a:xfrm flipH="1">
              <a:off x="7115175" y="3297238"/>
              <a:ext cx="990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4" name="Text Box 25">
              <a:extLst>
                <a:ext uri="{FF2B5EF4-FFF2-40B4-BE49-F238E27FC236}">
                  <a16:creationId xmlns:a16="http://schemas.microsoft.com/office/drawing/2014/main" id="{1FA711B0-DC2F-422B-8EE6-7154624B8871}"/>
                </a:ext>
              </a:extLst>
            </p:cNvPr>
            <p:cNvSpPr txBox="1">
              <a:spLocks noChangeArrowheads="1"/>
            </p:cNvSpPr>
            <p:nvPr/>
          </p:nvSpPr>
          <p:spPr bwMode="auto">
            <a:xfrm>
              <a:off x="4849815" y="3268660"/>
              <a:ext cx="691626" cy="39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ja-JP" altLang="en-US" sz="1569" dirty="0">
                  <a:solidFill>
                    <a:prstClr val="black"/>
                  </a:solidFill>
                  <a:ea typeface="メイリオ" panose="020B0604030504040204" pitchFamily="50" charset="-128"/>
                </a:rPr>
                <a:t>口腔</a:t>
              </a:r>
            </a:p>
          </p:txBody>
        </p:sp>
        <p:sp>
          <p:nvSpPr>
            <p:cNvPr id="35" name="Line 26">
              <a:extLst>
                <a:ext uri="{FF2B5EF4-FFF2-40B4-BE49-F238E27FC236}">
                  <a16:creationId xmlns:a16="http://schemas.microsoft.com/office/drawing/2014/main" id="{8A943795-227E-4E58-A895-08635D217E1E}"/>
                </a:ext>
              </a:extLst>
            </p:cNvPr>
            <p:cNvSpPr>
              <a:spLocks noChangeShapeType="1"/>
            </p:cNvSpPr>
            <p:nvPr/>
          </p:nvSpPr>
          <p:spPr bwMode="auto">
            <a:xfrm flipV="1">
              <a:off x="6286500" y="2439988"/>
              <a:ext cx="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6" name="Line 27">
              <a:extLst>
                <a:ext uri="{FF2B5EF4-FFF2-40B4-BE49-F238E27FC236}">
                  <a16:creationId xmlns:a16="http://schemas.microsoft.com/office/drawing/2014/main" id="{5ED0AF8F-0EFF-4DBF-824B-DE5EEDB15360}"/>
                </a:ext>
              </a:extLst>
            </p:cNvPr>
            <p:cNvSpPr>
              <a:spLocks noChangeShapeType="1"/>
            </p:cNvSpPr>
            <p:nvPr/>
          </p:nvSpPr>
          <p:spPr bwMode="auto">
            <a:xfrm>
              <a:off x="5753100" y="3430588"/>
              <a:ext cx="53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844012"/>
              <a:endParaRPr lang="ja-JP" altLang="en-US" sz="1663">
                <a:solidFill>
                  <a:prstClr val="black"/>
                </a:solidFill>
                <a:latin typeface="游ゴシック" panose="020F0502020204030204"/>
                <a:ea typeface="游ゴシック" panose="020B0400000000000000" pitchFamily="50" charset="-128"/>
              </a:endParaRPr>
            </a:p>
          </p:txBody>
        </p:sp>
        <p:sp>
          <p:nvSpPr>
            <p:cNvPr id="37" name="円/楕円 29">
              <a:extLst>
                <a:ext uri="{FF2B5EF4-FFF2-40B4-BE49-F238E27FC236}">
                  <a16:creationId xmlns:a16="http://schemas.microsoft.com/office/drawing/2014/main" id="{DC6EC921-99A5-4AD9-82E3-E6FAF55BD799}"/>
                </a:ext>
              </a:extLst>
            </p:cNvPr>
            <p:cNvSpPr/>
            <p:nvPr/>
          </p:nvSpPr>
          <p:spPr>
            <a:xfrm>
              <a:off x="4357688" y="2297113"/>
              <a:ext cx="285750" cy="2857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12">
                <a:defRPr/>
              </a:pPr>
              <a:endParaRPr lang="ja-JP" altLang="en-US" sz="1663">
                <a:solidFill>
                  <a:prstClr val="white"/>
                </a:solidFill>
                <a:latin typeface="游ゴシック" panose="020F0502020204030204"/>
                <a:ea typeface="游ゴシック" panose="020B0400000000000000" pitchFamily="50" charset="-128"/>
              </a:endParaRPr>
            </a:p>
          </p:txBody>
        </p:sp>
        <p:sp>
          <p:nvSpPr>
            <p:cNvPr id="38" name="テキスト ボックス 30">
              <a:extLst>
                <a:ext uri="{FF2B5EF4-FFF2-40B4-BE49-F238E27FC236}">
                  <a16:creationId xmlns:a16="http://schemas.microsoft.com/office/drawing/2014/main" id="{95DF97A3-84A2-43CD-98A9-A71E9477859B}"/>
                </a:ext>
              </a:extLst>
            </p:cNvPr>
            <p:cNvSpPr txBox="1">
              <a:spLocks noChangeArrowheads="1"/>
            </p:cNvSpPr>
            <p:nvPr/>
          </p:nvSpPr>
          <p:spPr bwMode="auto">
            <a:xfrm>
              <a:off x="4945063" y="2228850"/>
              <a:ext cx="620053" cy="70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844012">
                <a:spcBef>
                  <a:spcPct val="0"/>
                </a:spcBef>
                <a:buNone/>
              </a:pPr>
              <a:r>
                <a:rPr lang="en-US" altLang="ja-JP" sz="3324" dirty="0">
                  <a:solidFill>
                    <a:srgbClr val="FF0066"/>
                  </a:solidFill>
                  <a:ea typeface="メイリオ" panose="020B0604030504040204" pitchFamily="50" charset="-128"/>
                </a:rPr>
                <a:t>×</a:t>
              </a:r>
              <a:endParaRPr lang="ja-JP" altLang="en-US" sz="3324" dirty="0">
                <a:solidFill>
                  <a:srgbClr val="FF0066"/>
                </a:solidFill>
                <a:ea typeface="メイリオ" panose="020B0604030504040204" pitchFamily="50" charset="-128"/>
              </a:endParaRPr>
            </a:p>
          </p:txBody>
        </p:sp>
      </p:grpSp>
      <p:sp>
        <p:nvSpPr>
          <p:cNvPr id="40" name="正方形/長方形 3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3229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図 2" descr="サフィードネラトンｶﾃｰﾃﾙ.jpg"/>
          <p:cNvPicPr>
            <a:picLocks noChangeAspect="1"/>
          </p:cNvPicPr>
          <p:nvPr/>
        </p:nvPicPr>
        <p:blipFill rotWithShape="1">
          <a:blip r:embed="rId3">
            <a:extLst>
              <a:ext uri="{28A0092B-C50C-407E-A947-70E740481C1C}">
                <a14:useLocalDpi xmlns:a14="http://schemas.microsoft.com/office/drawing/2010/main" val="0"/>
              </a:ext>
            </a:extLst>
          </a:blip>
          <a:srcRect l="50520" t="53962" b="28775"/>
          <a:stretch/>
        </p:blipFill>
        <p:spPr bwMode="auto">
          <a:xfrm>
            <a:off x="4202114" y="5251731"/>
            <a:ext cx="5072063" cy="1438999"/>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pic>
        <p:nvPicPr>
          <p:cNvPr id="195587" name="図 3" descr="サフィードネラトンｶﾃｰﾃﾙ.jpg"/>
          <p:cNvPicPr>
            <a:picLocks noChangeAspect="1"/>
          </p:cNvPicPr>
          <p:nvPr/>
        </p:nvPicPr>
        <p:blipFill>
          <a:blip r:embed="rId3" cstate="print">
            <a:extLst>
              <a:ext uri="{28A0092B-C50C-407E-A947-70E740481C1C}">
                <a14:useLocalDpi xmlns:a14="http://schemas.microsoft.com/office/drawing/2010/main" val="0"/>
              </a:ext>
            </a:extLst>
          </a:blip>
          <a:srcRect l="1595" t="17657" r="48924" b="69324"/>
          <a:stretch>
            <a:fillRect/>
          </a:stretch>
        </p:blipFill>
        <p:spPr bwMode="auto">
          <a:xfrm>
            <a:off x="681039" y="3176335"/>
            <a:ext cx="3412946" cy="857546"/>
          </a:xfrm>
          <a:prstGeom prst="rect">
            <a:avLst/>
          </a:prstGeom>
          <a:noFill/>
          <a:ln w="63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5592" name="テキスト ボックス 9"/>
          <p:cNvSpPr txBox="1">
            <a:spLocks noChangeArrowheads="1"/>
          </p:cNvSpPr>
          <p:nvPr/>
        </p:nvSpPr>
        <p:spPr bwMode="auto">
          <a:xfrm>
            <a:off x="681041" y="1498196"/>
            <a:ext cx="8593137" cy="1325926"/>
          </a:xfrm>
          <a:prstGeom prst="rect">
            <a:avLst/>
          </a:prstGeom>
          <a:solidFill>
            <a:srgbClr val="FFE5E5"/>
          </a:solidFill>
          <a:ln>
            <a:noFill/>
          </a:ln>
        </p:spPr>
        <p:txBody>
          <a:bodyPr wrap="square" lIns="108000" tIns="108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・進入しにくい時（抵抗を感じる時）には無理に入れない</a:t>
            </a:r>
            <a:endParaRPr lang="en-US" altLang="ja-JP" sz="1800" dirty="0">
              <a:latin typeface="メイリオ" panose="020B0604030504040204" pitchFamily="50" charset="-128"/>
              <a:ea typeface="メイリオ" panose="020B0604030504040204" pitchFamily="50" charset="-128"/>
            </a:endParaRP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・圧の設定を高くし過ぎない　・圧をかけるのを徐々に行う</a:t>
            </a:r>
          </a:p>
          <a:p>
            <a:pPr marL="266677" indent="-266677">
              <a:lnSpc>
                <a:spcPct val="114000"/>
              </a:lnSpc>
              <a:spcBef>
                <a:spcPts val="599"/>
              </a:spcBef>
              <a:buNone/>
            </a:pPr>
            <a:r>
              <a:rPr lang="ja-JP" altLang="en-US" sz="1800" dirty="0">
                <a:latin typeface="メイリオ" panose="020B0604030504040204" pitchFamily="50" charset="-128"/>
                <a:ea typeface="メイリオ" panose="020B0604030504040204" pitchFamily="50" charset="-128"/>
              </a:rPr>
              <a:t>・刺激が少ない性状のチューブの選択</a:t>
            </a:r>
          </a:p>
        </p:txBody>
      </p:sp>
      <p:sp>
        <p:nvSpPr>
          <p:cNvPr id="11" name="円/楕円 10"/>
          <p:cNvSpPr/>
          <p:nvPr/>
        </p:nvSpPr>
        <p:spPr>
          <a:xfrm>
            <a:off x="4202116" y="5368352"/>
            <a:ext cx="1020227" cy="1045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2" name="Picture 3" descr="オリーブ管"/>
          <p:cNvPicPr>
            <a:picLocks noChangeAspect="1" noChangeArrowheads="1"/>
          </p:cNvPicPr>
          <p:nvPr/>
        </p:nvPicPr>
        <p:blipFill rotWithShape="1">
          <a:blip r:embed="rId4" cstate="print">
            <a:lum bright="16000"/>
            <a:extLst>
              <a:ext uri="{28A0092B-C50C-407E-A947-70E740481C1C}">
                <a14:useLocalDpi xmlns:a14="http://schemas.microsoft.com/office/drawing/2010/main" val="0"/>
              </a:ext>
            </a:extLst>
          </a:blip>
          <a:srcRect l="6132" t="9993" r="2871" b="11377"/>
          <a:stretch/>
        </p:blipFill>
        <p:spPr bwMode="auto">
          <a:xfrm>
            <a:off x="681039" y="4441140"/>
            <a:ext cx="3412946" cy="18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D950C6A0-A18E-4456-A0C3-9F3567C3B189}"/>
              </a:ext>
            </a:extLst>
          </p:cNvPr>
          <p:cNvSpPr>
            <a:spLocks noGrp="1"/>
          </p:cNvSpPr>
          <p:nvPr>
            <p:ph type="title"/>
          </p:nvPr>
        </p:nvSpPr>
        <p:spPr/>
        <p:txBody>
          <a:bodyPr>
            <a:normAutofit/>
          </a:bodyPr>
          <a:lstStyle/>
          <a:p>
            <a:r>
              <a:rPr lang="ja-JP" altLang="en-US" sz="2799" dirty="0"/>
              <a:t>吸引による、粘膜損傷、出血の防止</a:t>
            </a:r>
          </a:p>
        </p:txBody>
      </p:sp>
      <p:sp>
        <p:nvSpPr>
          <p:cNvPr id="3" name="テキスト プレースホルダー 2">
            <a:extLst>
              <a:ext uri="{FF2B5EF4-FFF2-40B4-BE49-F238E27FC236}">
                <a16:creationId xmlns:a16="http://schemas.microsoft.com/office/drawing/2014/main" id="{8918D759-7AA3-4CE1-83BB-DCBAC5C976BD}"/>
              </a:ext>
            </a:extLst>
          </p:cNvPr>
          <p:cNvSpPr>
            <a:spLocks noGrp="1"/>
          </p:cNvSpPr>
          <p:nvPr>
            <p:ph type="body" sz="quarter" idx="10"/>
          </p:nvPr>
        </p:nvSpPr>
        <p:spPr/>
        <p:txBody>
          <a:bodyPr/>
          <a:lstStyle/>
          <a:p>
            <a:r>
              <a:rPr kumimoji="1" lang="ja-JP" altLang="en-US" dirty="0"/>
              <a:t>　</a:t>
            </a:r>
          </a:p>
        </p:txBody>
      </p:sp>
      <p:pic>
        <p:nvPicPr>
          <p:cNvPr id="14" name="図 2" descr="サフィードネラトンｶﾃｰﾃﾙ.jpg">
            <a:extLst>
              <a:ext uri="{FF2B5EF4-FFF2-40B4-BE49-F238E27FC236}">
                <a16:creationId xmlns:a16="http://schemas.microsoft.com/office/drawing/2014/main" id="{7A5ADA95-2EBE-4C1A-8A4B-504B8316F242}"/>
              </a:ext>
            </a:extLst>
          </p:cNvPr>
          <p:cNvPicPr>
            <a:picLocks noChangeAspect="1"/>
          </p:cNvPicPr>
          <p:nvPr/>
        </p:nvPicPr>
        <p:blipFill rotWithShape="1">
          <a:blip r:embed="rId3">
            <a:extLst>
              <a:ext uri="{28A0092B-C50C-407E-A947-70E740481C1C}">
                <a14:useLocalDpi xmlns:a14="http://schemas.microsoft.com/office/drawing/2010/main" val="0"/>
              </a:ext>
            </a:extLst>
          </a:blip>
          <a:srcRect l="50520" t="22890" b="50115"/>
          <a:stretch/>
        </p:blipFill>
        <p:spPr bwMode="auto">
          <a:xfrm>
            <a:off x="4202114" y="3001521"/>
            <a:ext cx="5072063" cy="2250210"/>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3002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吸引物品（写真は演習用セット）</a:t>
            </a:r>
          </a:p>
        </p:txBody>
      </p:sp>
      <p:pic>
        <p:nvPicPr>
          <p:cNvPr id="9" name="Picture 4" descr="吸引 006">
            <a:extLst>
              <a:ext uri="{FF2B5EF4-FFF2-40B4-BE49-F238E27FC236}">
                <a16:creationId xmlns:a16="http://schemas.microsoft.com/office/drawing/2014/main" id="{7B00BF97-648E-4D4C-BAEB-247D898B4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38" y="1490034"/>
            <a:ext cx="7190052" cy="499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136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吸引に必要な物品</a:t>
            </a:r>
          </a:p>
        </p:txBody>
      </p:sp>
      <p:sp>
        <p:nvSpPr>
          <p:cNvPr id="5" name="Rectangle 3">
            <a:extLst>
              <a:ext uri="{FF2B5EF4-FFF2-40B4-BE49-F238E27FC236}">
                <a16:creationId xmlns:a16="http://schemas.microsoft.com/office/drawing/2014/main" id="{AE6DA6A8-7C98-41D9-B12E-E27AF6F9AF3C}"/>
              </a:ext>
            </a:extLst>
          </p:cNvPr>
          <p:cNvSpPr>
            <a:spLocks noChangeArrowheads="1"/>
          </p:cNvSpPr>
          <p:nvPr/>
        </p:nvSpPr>
        <p:spPr bwMode="auto">
          <a:xfrm>
            <a:off x="560388" y="1628778"/>
            <a:ext cx="8677275" cy="468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●吸引器、接続管</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●吸引チューブ（気管カニューレ内用、口腔内・鼻腔内用）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●手袋（使い捨て）またはセッシ（ピンセットのこと）およびセッシたて（気管カニューレ内用）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●使い捨てビニール手袋（口鼻腔用）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●滅菌蒸留水（気管カニューレ内用）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●水道水（口腔内・鼻腔内用）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●アルコール綿</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●吸引チューブの保存容器</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★気管カニューレ内用、口腔内・鼻腔</a:t>
            </a:r>
            <a:endParaRPr lang="en-US" altLang="ja-JP" sz="2000" dirty="0">
              <a:latin typeface="メイリオ" panose="020B0604030504040204" pitchFamily="50" charset="-128"/>
              <a:ea typeface="メイリオ" panose="020B0604030504040204" pitchFamily="50" charset="-128"/>
            </a:endParaRP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内用に分けて消毒剤に浸す</a:t>
            </a:r>
          </a:p>
          <a:p>
            <a:pPr algn="just">
              <a:lnSpc>
                <a:spcPct val="125000"/>
              </a:lnSpc>
              <a:spcBef>
                <a:spcPct val="0"/>
              </a:spcBef>
              <a:buNone/>
            </a:pPr>
            <a:r>
              <a:rPr lang="ja-JP" altLang="en-US" sz="2000" dirty="0">
                <a:latin typeface="メイリオ" panose="020B0604030504040204" pitchFamily="50" charset="-128"/>
                <a:ea typeface="メイリオ" panose="020B0604030504040204" pitchFamily="50" charset="-128"/>
              </a:rPr>
              <a:t>　　または乾燥させて保存する</a:t>
            </a:r>
          </a:p>
        </p:txBody>
      </p:sp>
      <p:sp>
        <p:nvSpPr>
          <p:cNvPr id="9" name="正方形/長方形 8">
            <a:extLst>
              <a:ext uri="{FF2B5EF4-FFF2-40B4-BE49-F238E27FC236}">
                <a16:creationId xmlns:a16="http://schemas.microsoft.com/office/drawing/2014/main" id="{4B75E5DE-345F-4C6A-964A-D7C6478B60EB}"/>
              </a:ext>
            </a:extLst>
          </p:cNvPr>
          <p:cNvSpPr/>
          <p:nvPr/>
        </p:nvSpPr>
        <p:spPr>
          <a:xfrm rot="1198452">
            <a:off x="5472838" y="3040654"/>
            <a:ext cx="549877" cy="338376"/>
          </a:xfrm>
          <a:prstGeom prst="rect">
            <a:avLst/>
          </a:prstGeom>
          <a:solidFill>
            <a:schemeClr val="bg1"/>
          </a:solidFill>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sp>
        <p:nvSpPr>
          <p:cNvPr id="10" name="矢印: 右 9">
            <a:extLst>
              <a:ext uri="{FF2B5EF4-FFF2-40B4-BE49-F238E27FC236}">
                <a16:creationId xmlns:a16="http://schemas.microsoft.com/office/drawing/2014/main" id="{B04F05BF-909E-4AB9-88D6-E9C1BEFD5336}"/>
              </a:ext>
            </a:extLst>
          </p:cNvPr>
          <p:cNvSpPr/>
          <p:nvPr/>
        </p:nvSpPr>
        <p:spPr>
          <a:xfrm rot="11395889">
            <a:off x="4889504" y="3738736"/>
            <a:ext cx="1080241" cy="423830"/>
          </a:xfrm>
          <a:prstGeom prst="rightArrow">
            <a:avLst>
              <a:gd name="adj1" fmla="val 50000"/>
              <a:gd name="adj2" fmla="val 50000"/>
            </a:avLst>
          </a:prstGeom>
          <a:solidFill>
            <a:srgbClr val="4DB3FF"/>
          </a:solidFill>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sp>
        <p:nvSpPr>
          <p:cNvPr id="12" name="矢印: 右 11">
            <a:extLst>
              <a:ext uri="{FF2B5EF4-FFF2-40B4-BE49-F238E27FC236}">
                <a16:creationId xmlns:a16="http://schemas.microsoft.com/office/drawing/2014/main" id="{29558C50-6C01-4A37-9749-B5A89894D7B4}"/>
              </a:ext>
            </a:extLst>
          </p:cNvPr>
          <p:cNvSpPr/>
          <p:nvPr/>
        </p:nvSpPr>
        <p:spPr>
          <a:xfrm rot="11195140">
            <a:off x="4351592" y="4056343"/>
            <a:ext cx="1511563" cy="423830"/>
          </a:xfrm>
          <a:prstGeom prst="rightArrow">
            <a:avLst/>
          </a:prstGeom>
          <a:solidFill>
            <a:srgbClr val="4DB3FF"/>
          </a:solidFill>
        </p:spPr>
        <p:txBody>
          <a:bodyPr wrap="square" lIns="0" tIns="0" rIns="0" bIns="0" rtlCol="0" anchor="ctr">
            <a:noAutofit/>
          </a:bodyPr>
          <a:lstStyle/>
          <a:p>
            <a:pPr algn="l"/>
            <a:endParaRPr lang="ja-JP" altLang="en-US" sz="2401" dirty="0">
              <a:latin typeface="メイリオ" panose="020B0604030504040204" pitchFamily="50" charset="-128"/>
              <a:ea typeface="メイリオ" panose="020B0604030504040204" pitchFamily="50" charset="-128"/>
            </a:endParaRPr>
          </a:p>
        </p:txBody>
      </p:sp>
      <p:sp>
        <p:nvSpPr>
          <p:cNvPr id="6" name="AutoShape 7">
            <a:extLst>
              <a:ext uri="{FF2B5EF4-FFF2-40B4-BE49-F238E27FC236}">
                <a16:creationId xmlns:a16="http://schemas.microsoft.com/office/drawing/2014/main" id="{B61BDADE-2C43-4F78-968C-807329C7E428}"/>
              </a:ext>
            </a:extLst>
          </p:cNvPr>
          <p:cNvSpPr>
            <a:spLocks noChangeArrowheads="1"/>
          </p:cNvSpPr>
          <p:nvPr/>
        </p:nvSpPr>
        <p:spPr bwMode="auto">
          <a:xfrm>
            <a:off x="5786653" y="3681414"/>
            <a:ext cx="3451010" cy="1612438"/>
          </a:xfrm>
          <a:prstGeom prst="wedgeRoundRectCallout">
            <a:avLst>
              <a:gd name="adj1" fmla="val -48126"/>
              <a:gd name="adj2" fmla="val -15077"/>
              <a:gd name="adj3" fmla="val 16667"/>
            </a:avLst>
          </a:prstGeom>
          <a:solidFill>
            <a:srgbClr val="C7E4F0"/>
          </a:solidFill>
          <a:ln w="19050">
            <a:solidFill>
              <a:srgbClr val="00B0F0"/>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dirty="0">
              <a:solidFill>
                <a:prstClr val="black"/>
              </a:solidFill>
              <a:ea typeface="メイリオ" panose="020B0604030504040204" pitchFamily="50" charset="-128"/>
            </a:endParaRPr>
          </a:p>
        </p:txBody>
      </p:sp>
      <p:sp>
        <p:nvSpPr>
          <p:cNvPr id="7" name="Text Box 6">
            <a:extLst>
              <a:ext uri="{FF2B5EF4-FFF2-40B4-BE49-F238E27FC236}">
                <a16:creationId xmlns:a16="http://schemas.microsoft.com/office/drawing/2014/main" id="{EFEDCB83-0192-4EEF-8106-E9280870E765}"/>
              </a:ext>
            </a:extLst>
          </p:cNvPr>
          <p:cNvSpPr txBox="1">
            <a:spLocks noChangeArrowheads="1"/>
          </p:cNvSpPr>
          <p:nvPr/>
        </p:nvSpPr>
        <p:spPr bwMode="auto">
          <a:xfrm>
            <a:off x="5869990" y="3802267"/>
            <a:ext cx="3284336" cy="149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lnSpc>
                <a:spcPct val="114000"/>
              </a:lnSpc>
              <a:spcBef>
                <a:spcPct val="0"/>
              </a:spcBef>
              <a:buNone/>
            </a:pPr>
            <a:r>
              <a:rPr lang="ja-JP" altLang="en-US" sz="2000" dirty="0">
                <a:latin typeface="メイリオ" panose="020B0604030504040204" pitchFamily="50" charset="-128"/>
              </a:rPr>
              <a:t>吸引チューブ内腔の洗浄用水は、気管カニューレ内用と口腔内・鼻腔内用に分けるのはなぜ？</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5025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呼吸障害の症状</a:t>
            </a:r>
          </a:p>
        </p:txBody>
      </p:sp>
      <p:sp>
        <p:nvSpPr>
          <p:cNvPr id="6" name="Text Box 3079">
            <a:extLst>
              <a:ext uri="{FF2B5EF4-FFF2-40B4-BE49-F238E27FC236}">
                <a16:creationId xmlns:a16="http://schemas.microsoft.com/office/drawing/2014/main" id="{E579CAD9-D876-4797-8C2D-F8BE32F8D8DF}"/>
              </a:ext>
            </a:extLst>
          </p:cNvPr>
          <p:cNvSpPr txBox="1">
            <a:spLocks noChangeArrowheads="1"/>
          </p:cNvSpPr>
          <p:nvPr/>
        </p:nvSpPr>
        <p:spPr bwMode="auto">
          <a:xfrm>
            <a:off x="1178171" y="1431647"/>
            <a:ext cx="8142837"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喘鳴</a:t>
            </a:r>
            <a:r>
              <a:rPr lang="ja-JP" altLang="en-US" sz="2000" b="1" dirty="0">
                <a:solidFill>
                  <a:srgbClr val="FF3300"/>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狭窄性</a:t>
            </a:r>
            <a:r>
              <a:rPr lang="ja-JP" altLang="ja-JP" sz="2000" dirty="0">
                <a:latin typeface="メイリオ" panose="020B0604030504040204" pitchFamily="50" charset="-128"/>
                <a:ea typeface="メイリオ" panose="020B0604030504040204" pitchFamily="50" charset="-128"/>
              </a:rPr>
              <a:t>（ガーガー、</a:t>
            </a:r>
            <a:r>
              <a:rPr lang="ja-JP" altLang="en-US" sz="2000" dirty="0">
                <a:latin typeface="メイリオ" panose="020B0604030504040204" pitchFamily="50" charset="-128"/>
                <a:ea typeface="メイリオ" panose="020B0604030504040204" pitchFamily="50" charset="-128"/>
              </a:rPr>
              <a:t>カーッカーッ、</a:t>
            </a:r>
            <a:r>
              <a:rPr lang="ja-JP" altLang="ja-JP" sz="2000" dirty="0">
                <a:latin typeface="メイリオ" panose="020B0604030504040204" pitchFamily="50" charset="-128"/>
                <a:ea typeface="メイリオ" panose="020B0604030504040204" pitchFamily="50" charset="-128"/>
              </a:rPr>
              <a:t>グーグー、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a:t>
            </a:r>
            <a:r>
              <a:rPr lang="ja-JP" altLang="ja-JP" sz="2000" dirty="0">
                <a:latin typeface="メイリオ" panose="020B0604030504040204" pitchFamily="50" charset="-128"/>
                <a:ea typeface="メイリオ" panose="020B0604030504040204" pitchFamily="50" charset="-128"/>
              </a:rPr>
              <a:t>ゼーゼー、ヒューヒュー）</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貯留性</a:t>
            </a:r>
            <a:r>
              <a:rPr lang="ja-JP" altLang="ja-JP" sz="2000" dirty="0">
                <a:latin typeface="メイリオ" panose="020B0604030504040204" pitchFamily="50" charset="-128"/>
                <a:ea typeface="メイリオ" panose="020B0604030504040204" pitchFamily="50" charset="-128"/>
              </a:rPr>
              <a:t>（ゼロゼロ、ゼコゼコ、ゴロゴロ</a:t>
            </a:r>
            <a:r>
              <a:rPr lang="ja-JP" altLang="en-US" sz="2000" dirty="0">
                <a:latin typeface="メイリオ" panose="020B0604030504040204" pitchFamily="50" charset="-128"/>
                <a:ea typeface="メイリオ" panose="020B0604030504040204" pitchFamily="50" charset="-128"/>
              </a:rPr>
              <a:t>）</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吸気時優位か呼気時優位か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覚醒時優位か睡眠時優位か</a:t>
            </a:r>
          </a:p>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呼吸が速く浅くなる</a:t>
            </a:r>
            <a:endParaRPr lang="en-US" altLang="ja-JP" sz="2000" b="1" dirty="0">
              <a:solidFill>
                <a:srgbClr val="FF9900"/>
              </a:solidFill>
              <a:latin typeface="メイリオ" panose="020B0604030504040204" pitchFamily="50" charset="-128"/>
              <a:ea typeface="メイリオ" panose="020B0604030504040204" pitchFamily="50" charset="-128"/>
            </a:endParaRPr>
          </a:p>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陥没呼吸・努力呼吸</a:t>
            </a:r>
            <a:br>
              <a:rPr lang="en-US" altLang="ja-JP" sz="2000" dirty="0">
                <a:solidFill>
                  <a:srgbClr val="0000FF"/>
                </a:solidFill>
                <a:latin typeface="メイリオ" panose="020B0604030504040204" pitchFamily="50" charset="-128"/>
                <a:ea typeface="メイリオ" panose="020B0604030504040204" pitchFamily="50" charset="-128"/>
              </a:rPr>
            </a:br>
            <a:r>
              <a:rPr lang="ja-JP" altLang="en-US" sz="2000" dirty="0">
                <a:solidFill>
                  <a:srgbClr val="0000FF"/>
                </a:solidFill>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胸骨上部や肋骨下が陥没</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　　　下顎呼吸、鼻翼呼吸</a:t>
            </a:r>
          </a:p>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口唇・爪チアノーゼ</a:t>
            </a:r>
            <a:endParaRPr lang="en-US" altLang="ja-JP" sz="2000" b="1" dirty="0">
              <a:solidFill>
                <a:srgbClr val="FF9900"/>
              </a:solidFill>
              <a:latin typeface="メイリオ" panose="020B0604030504040204" pitchFamily="50" charset="-128"/>
              <a:ea typeface="メイリオ" panose="020B0604030504040204" pitchFamily="50" charset="-128"/>
            </a:endParaRPr>
          </a:p>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意識混濁</a:t>
            </a:r>
            <a:endParaRPr lang="en-US" altLang="ja-JP" sz="2000" b="1" dirty="0">
              <a:solidFill>
                <a:srgbClr val="FF9900"/>
              </a:solidFill>
              <a:latin typeface="メイリオ" panose="020B0604030504040204" pitchFamily="50" charset="-128"/>
              <a:ea typeface="メイリオ" panose="020B0604030504040204" pitchFamily="50" charset="-128"/>
            </a:endParaRPr>
          </a:p>
          <a:p>
            <a:pPr>
              <a:lnSpc>
                <a:spcPct val="114000"/>
              </a:lnSpc>
              <a:spcBef>
                <a:spcPts val="1000"/>
              </a:spcBef>
              <a:buNone/>
            </a:pPr>
            <a:r>
              <a:rPr lang="ja-JP" altLang="en-US" sz="2000" b="1" dirty="0">
                <a:solidFill>
                  <a:srgbClr val="FF9900"/>
                </a:solidFill>
                <a:latin typeface="メイリオ" panose="020B0604030504040204" pitchFamily="50" charset="-128"/>
                <a:ea typeface="メイリオ" panose="020B0604030504040204" pitchFamily="50" charset="-128"/>
              </a:rPr>
              <a:t>心拍数増加</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57869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0C8474-DE77-470F-B5B5-74369503E0AA}"/>
              </a:ext>
            </a:extLst>
          </p:cNvPr>
          <p:cNvSpPr>
            <a:spLocks noGrp="1"/>
          </p:cNvSpPr>
          <p:nvPr>
            <p:ph type="title"/>
          </p:nvPr>
        </p:nvSpPr>
        <p:spPr/>
        <p:txBody>
          <a:bodyPr>
            <a:normAutofit/>
          </a:bodyPr>
          <a:lstStyle/>
          <a:p>
            <a:r>
              <a:rPr lang="ja-JP" altLang="en-US" sz="2799" dirty="0"/>
              <a:t>吸引チューブの再使用について</a:t>
            </a:r>
          </a:p>
        </p:txBody>
      </p:sp>
      <p:sp>
        <p:nvSpPr>
          <p:cNvPr id="9" name="正方形/長方形 8">
            <a:extLst>
              <a:ext uri="{FF2B5EF4-FFF2-40B4-BE49-F238E27FC236}">
                <a16:creationId xmlns:a16="http://schemas.microsoft.com/office/drawing/2014/main" id="{4B75E5DE-345F-4C6A-964A-D7C6478B60EB}"/>
              </a:ext>
            </a:extLst>
          </p:cNvPr>
          <p:cNvSpPr/>
          <p:nvPr/>
        </p:nvSpPr>
        <p:spPr>
          <a:xfrm rot="1198452">
            <a:off x="5472838" y="3040654"/>
            <a:ext cx="549877" cy="338376"/>
          </a:xfrm>
          <a:prstGeom prst="rect">
            <a:avLst/>
          </a:prstGeom>
          <a:solidFill>
            <a:schemeClr val="bg1"/>
          </a:solidFill>
        </p:spPr>
        <p:txBody>
          <a:bodyPr wrap="square" lIns="0" tIns="0" rIns="0" bIns="0" rtlCol="0" anchor="ctr">
            <a:noAutofit/>
          </a:bodyPr>
          <a:lstStyle/>
          <a:p>
            <a:pPr defTabSz="914324">
              <a:defRPr/>
            </a:pPr>
            <a:endParaRPr lang="ja-JP" altLang="en-US" sz="2401" dirty="0">
              <a:solidFill>
                <a:prstClr val="black"/>
              </a:solidFill>
              <a:latin typeface="メイリオ" panose="020B0604030504040204" pitchFamily="50" charset="-128"/>
              <a:ea typeface="メイリオ" panose="020B0604030504040204" pitchFamily="50" charset="-128"/>
            </a:endParaRPr>
          </a:p>
        </p:txBody>
      </p:sp>
      <p:sp>
        <p:nvSpPr>
          <p:cNvPr id="11" name="Rectangle 5">
            <a:extLst>
              <a:ext uri="{FF2B5EF4-FFF2-40B4-BE49-F238E27FC236}">
                <a16:creationId xmlns:a16="http://schemas.microsoft.com/office/drawing/2014/main" id="{349829BB-E511-4366-881B-73CA1C66076F}"/>
              </a:ext>
            </a:extLst>
          </p:cNvPr>
          <p:cNvSpPr>
            <a:spLocks noChangeArrowheads="1"/>
          </p:cNvSpPr>
          <p:nvPr/>
        </p:nvSpPr>
        <p:spPr bwMode="auto">
          <a:xfrm>
            <a:off x="596903" y="5581937"/>
            <a:ext cx="8640763" cy="907765"/>
          </a:xfrm>
          <a:prstGeom prst="rect">
            <a:avLst/>
          </a:prstGeom>
          <a:solidFill>
            <a:srgbClr val="FFFFE7"/>
          </a:solidFill>
          <a:ln w="12700">
            <a:solidFill>
              <a:srgbClr val="FF0000"/>
            </a:solidFill>
            <a:prstDash val="dash"/>
            <a:miter lim="800000"/>
            <a:headEnd/>
            <a:tailEnd/>
          </a:ln>
        </p:spPr>
        <p:txBody>
          <a:bodyPr wrap="square" lIns="108000" tIns="36000" rIns="108000" bIns="0" anchor="ctr" anchorCtr="0">
            <a:noAutofit/>
          </a:bodyPr>
          <a:lstStyle/>
          <a:p>
            <a:pPr algn="just" defTabSz="761937">
              <a:lnSpc>
                <a:spcPct val="125000"/>
              </a:lnSpc>
              <a:spcAft>
                <a:spcPts val="599"/>
              </a:spcAft>
              <a:defRPr/>
            </a:pPr>
            <a:r>
              <a:rPr lang="ja-JP" altLang="en-US" sz="2000" dirty="0">
                <a:solidFill>
                  <a:srgbClr val="FF0000"/>
                </a:solidFill>
                <a:latin typeface="メイリオ" panose="020B0604030504040204" pitchFamily="50" charset="-128"/>
                <a:ea typeface="メイリオ" panose="020B0604030504040204" pitchFamily="50" charset="-128"/>
              </a:rPr>
              <a:t>清潔、不潔は常に意識しながら、それぞれの児童・生徒の方法を身につけるようにして下さい。</a:t>
            </a:r>
          </a:p>
        </p:txBody>
      </p:sp>
      <p:sp>
        <p:nvSpPr>
          <p:cNvPr id="13" name="テキスト ボックス 12">
            <a:extLst>
              <a:ext uri="{FF2B5EF4-FFF2-40B4-BE49-F238E27FC236}">
                <a16:creationId xmlns:a16="http://schemas.microsoft.com/office/drawing/2014/main" id="{82343817-7C7F-4747-9720-2990DBA42479}"/>
              </a:ext>
            </a:extLst>
          </p:cNvPr>
          <p:cNvSpPr txBox="1">
            <a:spLocks noChangeArrowheads="1"/>
          </p:cNvSpPr>
          <p:nvPr/>
        </p:nvSpPr>
        <p:spPr bwMode="auto">
          <a:xfrm>
            <a:off x="681042" y="1628776"/>
            <a:ext cx="8556625" cy="37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defTabSz="914324">
              <a:lnSpc>
                <a:spcPct val="114000"/>
              </a:lnSpc>
              <a:spcBef>
                <a:spcPts val="599"/>
              </a:spcBef>
              <a:spcAft>
                <a:spcPts val="599"/>
              </a:spcAft>
              <a:buNone/>
              <a:defRPr/>
            </a:pPr>
            <a:r>
              <a:rPr lang="ja-JP" altLang="en-US" sz="1800" b="1" dirty="0">
                <a:solidFill>
                  <a:srgbClr val="002060"/>
                </a:solidFill>
                <a:latin typeface="メイリオ" panose="020B0604030504040204" pitchFamily="50" charset="-128"/>
                <a:ea typeface="メイリオ" panose="020B0604030504040204" pitchFamily="50" charset="-128"/>
              </a:rPr>
              <a:t>乾燥法（ドライ保管法）</a:t>
            </a:r>
          </a:p>
          <a:p>
            <a:pPr algn="just" defTabSz="914324">
              <a:lnSpc>
                <a:spcPct val="114000"/>
              </a:lnSpc>
              <a:spcBef>
                <a:spcPct val="0"/>
              </a:spcBef>
              <a:spcAft>
                <a:spcPts val="599"/>
              </a:spcAft>
              <a:buNone/>
              <a:defRPr/>
            </a:pPr>
            <a:r>
              <a:rPr lang="ja-JP" altLang="en-US" sz="1800" dirty="0">
                <a:solidFill>
                  <a:prstClr val="black"/>
                </a:solidFill>
                <a:latin typeface="メイリオ" panose="020B0604030504040204" pitchFamily="50" charset="-128"/>
                <a:ea typeface="メイリオ" panose="020B0604030504040204" pitchFamily="50" charset="-128"/>
              </a:rPr>
              <a:t>最近は、消毒剤に漬けておくのでなく、アルコール清拭の後に乾いた状態で容器に保管する方式（「ドライ法」）が普及してきている。感染予防についてのこの方法の根拠を示すエビデンスは充分とは言えないが示されており、急性感染症の例以外には、とくに在宅のケースでは、コストの点からもこれが普及しつつある。</a:t>
            </a:r>
            <a:endParaRPr lang="en-US" altLang="ja-JP" sz="1800" b="1" dirty="0">
              <a:solidFill>
                <a:srgbClr val="002060"/>
              </a:solidFill>
              <a:latin typeface="メイリオ" panose="020B0604030504040204" pitchFamily="50" charset="-128"/>
              <a:ea typeface="メイリオ" panose="020B0604030504040204" pitchFamily="50" charset="-128"/>
            </a:endParaRPr>
          </a:p>
          <a:p>
            <a:pPr algn="just" defTabSz="914324">
              <a:lnSpc>
                <a:spcPct val="114000"/>
              </a:lnSpc>
              <a:spcBef>
                <a:spcPct val="0"/>
              </a:spcBef>
              <a:spcAft>
                <a:spcPts val="599"/>
              </a:spcAft>
              <a:buNone/>
              <a:defRPr/>
            </a:pPr>
            <a:r>
              <a:rPr lang="ja-JP" altLang="en-US" sz="1800" b="1" dirty="0">
                <a:solidFill>
                  <a:srgbClr val="002060"/>
                </a:solidFill>
                <a:latin typeface="メイリオ" panose="020B0604030504040204" pitchFamily="50" charset="-128"/>
                <a:ea typeface="メイリオ" panose="020B0604030504040204" pitchFamily="50" charset="-128"/>
              </a:rPr>
              <a:t>薬液浸漬法</a:t>
            </a:r>
            <a:endParaRPr lang="en-US" altLang="ja-JP" sz="1800" b="1" dirty="0">
              <a:solidFill>
                <a:srgbClr val="002060"/>
              </a:solidFill>
              <a:latin typeface="メイリオ" panose="020B0604030504040204" pitchFamily="50" charset="-128"/>
              <a:ea typeface="メイリオ" panose="020B0604030504040204" pitchFamily="50" charset="-128"/>
            </a:endParaRPr>
          </a:p>
          <a:p>
            <a:pPr algn="just" defTabSz="914324">
              <a:lnSpc>
                <a:spcPct val="114000"/>
              </a:lnSpc>
              <a:spcBef>
                <a:spcPct val="0"/>
              </a:spcBef>
              <a:spcAft>
                <a:spcPts val="599"/>
              </a:spcAft>
              <a:buNone/>
              <a:defRPr/>
            </a:pPr>
            <a:r>
              <a:rPr lang="ja-JP" altLang="en-US" sz="1800" dirty="0">
                <a:solidFill>
                  <a:prstClr val="black"/>
                </a:solidFill>
                <a:latin typeface="メイリオ" panose="020B0604030504040204" pitchFamily="50" charset="-128"/>
                <a:ea typeface="メイリオ" panose="020B0604030504040204" pitchFamily="50" charset="-128"/>
              </a:rPr>
              <a:t>気管カニューレ内吸引用の吸引チューブは、単回使用が推奨されているが、コスト等の問題もあり、同じ生徒に使用する場合は、口腔鼻腔内吸引専用と気管カニューレ内吸引専用に使用する吸引チューブを分け、また、それぞれの吸引チューブを別の消毒剤入り保存容器に保存し、洗浄水も別にして、約１日間繰り返して使用している場合が多くみられる。</a:t>
            </a:r>
            <a:endParaRPr lang="en-US" altLang="ja-JP" sz="1800" dirty="0">
              <a:solidFill>
                <a:prstClr val="black"/>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2319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7" name="Text Box 5"/>
          <p:cNvSpPr txBox="1">
            <a:spLocks noChangeArrowheads="1"/>
          </p:cNvSpPr>
          <p:nvPr/>
        </p:nvSpPr>
        <p:spPr bwMode="auto">
          <a:xfrm>
            <a:off x="688183" y="1487024"/>
            <a:ext cx="8586787" cy="3546267"/>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599"/>
              </a:spcBef>
              <a:buNone/>
              <a:tabLst>
                <a:tab pos="987341" algn="l"/>
              </a:tabLst>
            </a:pPr>
            <a:r>
              <a:rPr lang="ja-JP" altLang="en-US" sz="2000" b="1" dirty="0">
                <a:latin typeface="メイリオ" panose="020B0604030504040204" pitchFamily="50" charset="-128"/>
                <a:ea typeface="メイリオ" panose="020B0604030504040204" pitchFamily="50" charset="-128"/>
              </a:rPr>
              <a:t>手順１</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状態の確認をする。とくに喘鳴について、確認する。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食事摂取や注入終了からの時間を確認する。</a:t>
            </a:r>
          </a:p>
          <a:p>
            <a:pPr marL="987341" indent="-987341">
              <a:lnSpc>
                <a:spcPct val="114000"/>
              </a:lnSpc>
              <a:spcBef>
                <a:spcPts val="599"/>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喘鳴が、分泌物貯留による喘鳴か、気道狭窄による喘鳴かを判断する。</a:t>
            </a:r>
          </a:p>
          <a:p>
            <a:pPr marL="987341" indent="-987341">
              <a:lnSpc>
                <a:spcPct val="114000"/>
              </a:lnSpc>
              <a:spcBef>
                <a:spcPts val="599"/>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狭窄による喘鳴が主であれば、下顎コントロールや側臥位にするなどの対応をすることにより、喘鳴が軽減し</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吸引をしなくて済む可能性がある。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食事・注入から間もない時間での吸引では、吸引による嘔吐のリスクが増すので、吸引しなくて済む対応方法を優先する。</a:t>
            </a:r>
          </a:p>
        </p:txBody>
      </p:sp>
      <p:sp>
        <p:nvSpPr>
          <p:cNvPr id="3" name="テキスト プレースホルダー 2">
            <a:extLst>
              <a:ext uri="{FF2B5EF4-FFF2-40B4-BE49-F238E27FC236}">
                <a16:creationId xmlns:a16="http://schemas.microsoft.com/office/drawing/2014/main" id="{7A5732EB-92D7-4C66-B676-03DC82EA10F7}"/>
              </a:ext>
            </a:extLst>
          </p:cNvPr>
          <p:cNvSpPr>
            <a:spLocks noGrp="1"/>
          </p:cNvSpPr>
          <p:nvPr>
            <p:ph type="body" sz="quarter" idx="10"/>
          </p:nvPr>
        </p:nvSpPr>
        <p:spPr/>
        <p:txBody>
          <a:bodyPr/>
          <a:lstStyle/>
          <a:p>
            <a:r>
              <a:rPr kumimoji="1" lang="ja-JP" altLang="en-US" dirty="0"/>
              <a:t>２－１－１</a:t>
            </a:r>
            <a:r>
              <a:rPr lang="ja-JP" altLang="en-US" dirty="0"/>
              <a:t>　</a:t>
            </a:r>
            <a:r>
              <a:rPr kumimoji="1" lang="ja-JP" altLang="en-US" dirty="0"/>
              <a:t>鼻腔・口腔からの吸引の手順</a:t>
            </a:r>
          </a:p>
        </p:txBody>
      </p:sp>
      <p:sp>
        <p:nvSpPr>
          <p:cNvPr id="2" name="タイトル 1">
            <a:extLst>
              <a:ext uri="{FF2B5EF4-FFF2-40B4-BE49-F238E27FC236}">
                <a16:creationId xmlns:a16="http://schemas.microsoft.com/office/drawing/2014/main" id="{B61EC5A2-A070-4242-9830-0AF6D148FD22}"/>
              </a:ext>
            </a:extLst>
          </p:cNvPr>
          <p:cNvSpPr>
            <a:spLocks noGrp="1"/>
          </p:cNvSpPr>
          <p:nvPr>
            <p:ph type="title"/>
          </p:nvPr>
        </p:nvSpPr>
        <p:spPr/>
        <p:txBody>
          <a:bodyPr>
            <a:normAutofit/>
          </a:bodyPr>
          <a:lstStyle/>
          <a:p>
            <a:r>
              <a:rPr lang="ja-JP" altLang="en-US" sz="2799" dirty="0"/>
              <a:t>口鼻腔吸引の手順</a:t>
            </a:r>
          </a:p>
        </p:txBody>
      </p:sp>
      <p:sp>
        <p:nvSpPr>
          <p:cNvPr id="9" name="Text Box 5">
            <a:extLst>
              <a:ext uri="{FF2B5EF4-FFF2-40B4-BE49-F238E27FC236}">
                <a16:creationId xmlns:a16="http://schemas.microsoft.com/office/drawing/2014/main" id="{90B9B6EE-CF21-4DD1-AE43-0538518649B3}"/>
              </a:ext>
            </a:extLst>
          </p:cNvPr>
          <p:cNvSpPr txBox="1">
            <a:spLocks noChangeArrowheads="1"/>
          </p:cNvSpPr>
          <p:nvPr/>
        </p:nvSpPr>
        <p:spPr bwMode="auto">
          <a:xfrm>
            <a:off x="688183" y="5392965"/>
            <a:ext cx="8586787" cy="894006"/>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599"/>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2	</a:t>
            </a:r>
            <a:r>
              <a:rPr lang="ja-JP" altLang="en-US" sz="2000" dirty="0">
                <a:latin typeface="メイリオ" panose="020B0604030504040204" pitchFamily="50" charset="-128"/>
                <a:ea typeface="メイリオ" panose="020B0604030504040204" pitchFamily="50" charset="-128"/>
              </a:rPr>
              <a:t>本人に説明し、協力を得る。声を掛け、吸引することを伝える</a:t>
            </a:r>
            <a:endParaRPr lang="en-US" altLang="ja-JP" sz="2000" dirty="0">
              <a:latin typeface="メイリオ" panose="020B0604030504040204" pitchFamily="50" charset="-128"/>
              <a:ea typeface="メイリオ" panose="020B0604030504040204" pitchFamily="50" charset="-128"/>
            </a:endParaRPr>
          </a:p>
          <a:p>
            <a:pPr marL="987341" indent="-987341">
              <a:lnSpc>
                <a:spcPct val="114000"/>
              </a:lnSpc>
              <a:spcBef>
                <a:spcPts val="599"/>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不安の除去をはかり、理解・協力を得るよう  に心掛ける。</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8333670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BA39F2E4-DD92-4889-93F5-C0E8B2D516C2}"/>
              </a:ext>
            </a:extLst>
          </p:cNvPr>
          <p:cNvSpPr txBox="1">
            <a:spLocks noChangeArrowheads="1"/>
          </p:cNvSpPr>
          <p:nvPr/>
        </p:nvSpPr>
        <p:spPr bwMode="auto">
          <a:xfrm>
            <a:off x="672287" y="927093"/>
            <a:ext cx="8586787" cy="1184293"/>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3	</a:t>
            </a:r>
            <a:r>
              <a:rPr lang="ja-JP" altLang="en-US" sz="2000" dirty="0">
                <a:latin typeface="メイリオ" panose="020B0604030504040204" pitchFamily="50" charset="-128"/>
                <a:ea typeface="メイリオ" panose="020B0604030504040204" pitchFamily="50" charset="-128"/>
              </a:rPr>
              <a:t>利き手にビニール手袋をはめる。（非滅菌で可）</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（ハイリスク・感染症など、ケースによっては両手）。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スタッフの手の汚染による感染の防止のため。</a:t>
            </a:r>
          </a:p>
        </p:txBody>
      </p:sp>
      <p:sp>
        <p:nvSpPr>
          <p:cNvPr id="7" name="Text Box 5">
            <a:extLst>
              <a:ext uri="{FF2B5EF4-FFF2-40B4-BE49-F238E27FC236}">
                <a16:creationId xmlns:a16="http://schemas.microsoft.com/office/drawing/2014/main" id="{CC1E0212-1F5A-493A-A8EC-6A0ABC16660C}"/>
              </a:ext>
            </a:extLst>
          </p:cNvPr>
          <p:cNvSpPr txBox="1">
            <a:spLocks noChangeArrowheads="1"/>
          </p:cNvSpPr>
          <p:nvPr/>
        </p:nvSpPr>
        <p:spPr bwMode="auto">
          <a:xfrm>
            <a:off x="672287" y="2198630"/>
            <a:ext cx="8586787" cy="1184293"/>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4	</a:t>
            </a:r>
            <a:r>
              <a:rPr lang="ja-JP" altLang="en-US" sz="2000" dirty="0">
                <a:latin typeface="メイリオ" panose="020B0604030504040204" pitchFamily="50" charset="-128"/>
                <a:ea typeface="メイリオ" panose="020B0604030504040204" pitchFamily="50" charset="-128"/>
              </a:rPr>
              <a:t>吸引チューブと吸引器から出ているチューブを接続する。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吸引チューブはビニール手袋をした手で扱う。</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吸引チューブとスタッフの手の汚染を防ぐ。</a:t>
            </a:r>
          </a:p>
        </p:txBody>
      </p:sp>
      <p:sp>
        <p:nvSpPr>
          <p:cNvPr id="8" name="Text Box 5">
            <a:extLst>
              <a:ext uri="{FF2B5EF4-FFF2-40B4-BE49-F238E27FC236}">
                <a16:creationId xmlns:a16="http://schemas.microsoft.com/office/drawing/2014/main" id="{8A1D177D-8D55-4464-AA2F-FC28FDA84CFC}"/>
              </a:ext>
            </a:extLst>
          </p:cNvPr>
          <p:cNvSpPr txBox="1">
            <a:spLocks noChangeArrowheads="1"/>
          </p:cNvSpPr>
          <p:nvPr/>
        </p:nvSpPr>
        <p:spPr bwMode="auto">
          <a:xfrm>
            <a:off x="672287" y="3470164"/>
            <a:ext cx="8586787" cy="1470394"/>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5	</a:t>
            </a:r>
            <a:r>
              <a:rPr lang="ja-JP" altLang="en-US" sz="2000" dirty="0">
                <a:latin typeface="メイリオ" panose="020B0604030504040204" pitchFamily="50" charset="-128"/>
                <a:ea typeface="メイリオ" panose="020B0604030504040204" pitchFamily="50" charset="-128"/>
              </a:rPr>
              <a:t>容器から、吸引チューブを取り出し、アルコール綿で吸引チューブを中央部から先端の方向へ拭く。 </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吸引チューブを清潔にするため</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これは省略しても良い </a:t>
            </a:r>
          </a:p>
        </p:txBody>
      </p:sp>
      <p:sp>
        <p:nvSpPr>
          <p:cNvPr id="9" name="Text Box 5">
            <a:extLst>
              <a:ext uri="{FF2B5EF4-FFF2-40B4-BE49-F238E27FC236}">
                <a16:creationId xmlns:a16="http://schemas.microsoft.com/office/drawing/2014/main" id="{DFF845D5-38DA-41C3-ADF9-28A5AF7FE0EC}"/>
              </a:ext>
            </a:extLst>
          </p:cNvPr>
          <p:cNvSpPr txBox="1">
            <a:spLocks noChangeArrowheads="1"/>
          </p:cNvSpPr>
          <p:nvPr/>
        </p:nvSpPr>
        <p:spPr bwMode="auto">
          <a:xfrm>
            <a:off x="672287" y="5027802"/>
            <a:ext cx="8586787" cy="1533336"/>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6	</a:t>
            </a:r>
            <a:r>
              <a:rPr lang="ja-JP" altLang="en-US" sz="2000" dirty="0">
                <a:latin typeface="メイリオ" panose="020B0604030504040204" pitchFamily="50" charset="-128"/>
                <a:ea typeface="メイリオ" panose="020B0604030504040204" pitchFamily="50" charset="-128"/>
              </a:rPr>
              <a:t>（容器から、吸引チューブを取り出し、）吸引器の電源を入れる。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手袋を装着した手で、吸引チューブの先端から</a:t>
            </a:r>
            <a:r>
              <a:rPr lang="en-US" altLang="ja-JP" sz="2000" dirty="0">
                <a:latin typeface="メイリオ" panose="020B0604030504040204" pitchFamily="50" charset="-128"/>
                <a:ea typeface="メイリオ" panose="020B0604030504040204" pitchFamily="50" charset="-128"/>
              </a:rPr>
              <a:t>1/3</a:t>
            </a:r>
            <a:r>
              <a:rPr lang="ja-JP" altLang="en-US" sz="2000" dirty="0">
                <a:latin typeface="メイリオ" panose="020B0604030504040204" pitchFamily="50" charset="-128"/>
                <a:ea typeface="メイリオ" panose="020B0604030504040204" pitchFamily="50" charset="-128"/>
              </a:rPr>
              <a:t>位の部分を持ち、</a:t>
            </a:r>
            <a:r>
              <a:rPr lang="ja-JP" altLang="en-US" sz="2000" u="sng" dirty="0">
                <a:solidFill>
                  <a:srgbClr val="FF0000"/>
                </a:solidFill>
                <a:latin typeface="メイリオ" panose="020B0604030504040204" pitchFamily="50" charset="-128"/>
                <a:ea typeface="メイリオ" panose="020B0604030504040204" pitchFamily="50" charset="-128"/>
              </a:rPr>
              <a:t>吸引器の電源は手袋を装着していない方の手で入れる。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手袋をした手を清潔に保つため。</a:t>
            </a:r>
          </a:p>
        </p:txBody>
      </p:sp>
      <p:sp>
        <p:nvSpPr>
          <p:cNvPr id="2" name="テキスト プレースホルダー 1">
            <a:extLst>
              <a:ext uri="{FF2B5EF4-FFF2-40B4-BE49-F238E27FC236}">
                <a16:creationId xmlns:a16="http://schemas.microsoft.com/office/drawing/2014/main" id="{B46382AA-AC6E-421C-9991-FE2BDBCA00F6}"/>
              </a:ext>
            </a:extLst>
          </p:cNvPr>
          <p:cNvSpPr>
            <a:spLocks noGrp="1"/>
          </p:cNvSpPr>
          <p:nvPr>
            <p:ph type="body" sz="quarter" idx="10"/>
          </p:nvPr>
        </p:nvSpPr>
        <p:spPr/>
        <p:txBody>
          <a:bodyPr/>
          <a:lstStyle/>
          <a:p>
            <a:r>
              <a:rPr kumimoji="1" lang="ja-JP" altLang="en-US" dirty="0"/>
              <a:t>　</a:t>
            </a:r>
          </a:p>
        </p:txBody>
      </p:sp>
      <p:sp>
        <p:nvSpPr>
          <p:cNvPr id="10" name="正方形/長方形 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40267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8" descr="吸引圧の止め方"/>
          <p:cNvPicPr>
            <a:picLocks noChangeAspect="1" noChangeArrowheads="1"/>
          </p:cNvPicPr>
          <p:nvPr/>
        </p:nvPicPr>
        <p:blipFill>
          <a:blip r:embed="rId3">
            <a:extLst>
              <a:ext uri="{28A0092B-C50C-407E-A947-70E740481C1C}">
                <a14:useLocalDpi xmlns:a14="http://schemas.microsoft.com/office/drawing/2010/main" val="0"/>
              </a:ext>
            </a:extLst>
          </a:blip>
          <a:srcRect l="21706" t="13504" r="3276" b="4956"/>
          <a:stretch>
            <a:fillRect/>
          </a:stretch>
        </p:blipFill>
        <p:spPr bwMode="auto">
          <a:xfrm>
            <a:off x="5502586" y="1514127"/>
            <a:ext cx="3731131" cy="3067819"/>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28227238-EBFF-4172-A7AA-E00125FD7C19}"/>
              </a:ext>
            </a:extLst>
          </p:cNvPr>
          <p:cNvSpPr txBox="1">
            <a:spLocks noChangeArrowheads="1"/>
          </p:cNvSpPr>
          <p:nvPr/>
        </p:nvSpPr>
        <p:spPr bwMode="auto">
          <a:xfrm>
            <a:off x="672287" y="1449389"/>
            <a:ext cx="4547078" cy="4660098"/>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7	</a:t>
            </a:r>
            <a:r>
              <a:rPr lang="ja-JP" altLang="en-US" sz="2000" dirty="0">
                <a:latin typeface="メイリオ" panose="020B0604030504040204" pitchFamily="50" charset="-128"/>
                <a:ea typeface="メイリオ" panose="020B0604030504040204" pitchFamily="50" charset="-128"/>
              </a:rPr>
              <a:t>手袋をしていない方の手で吸引チューブ接続部を折り曲げ、吸引圧を確認する。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吸引圧は</a:t>
            </a:r>
            <a:r>
              <a:rPr lang="en-US" altLang="ja-JP" sz="2000" dirty="0">
                <a:solidFill>
                  <a:srgbClr val="FF0000"/>
                </a:solidFill>
                <a:latin typeface="メイリオ" panose="020B0604030504040204" pitchFamily="50" charset="-128"/>
                <a:ea typeface="メイリオ" panose="020B0604030504040204" pitchFamily="50" charset="-128"/>
              </a:rPr>
              <a:t>15</a:t>
            </a:r>
            <a:r>
              <a:rPr lang="ja-JP" altLang="en-US" sz="2000" dirty="0">
                <a:solidFill>
                  <a:srgbClr val="FF0000"/>
                </a:solidFill>
                <a:latin typeface="メイリオ" panose="020B0604030504040204" pitchFamily="50" charset="-128"/>
                <a:ea typeface="メイリオ" panose="020B0604030504040204" pitchFamily="50" charset="-128"/>
              </a:rPr>
              <a:t>～</a:t>
            </a:r>
            <a:r>
              <a:rPr lang="en-US" altLang="ja-JP" sz="2000" dirty="0">
                <a:solidFill>
                  <a:srgbClr val="FF0000"/>
                </a:solidFill>
                <a:latin typeface="メイリオ" panose="020B0604030504040204" pitchFamily="50" charset="-128"/>
                <a:ea typeface="メイリオ" panose="020B0604030504040204" pitchFamily="50" charset="-128"/>
              </a:rPr>
              <a:t>20kPa</a:t>
            </a:r>
            <a:r>
              <a:rPr lang="ja-JP" altLang="en-US" sz="2000" dirty="0">
                <a:solidFill>
                  <a:srgbClr val="FF0000"/>
                </a:solidFill>
                <a:latin typeface="メイリオ" panose="020B0604030504040204" pitchFamily="50" charset="-128"/>
                <a:ea typeface="メイリオ" panose="020B0604030504040204" pitchFamily="50" charset="-128"/>
              </a:rPr>
              <a:t>（</a:t>
            </a:r>
            <a:r>
              <a:rPr lang="en-US" altLang="ja-JP" sz="2000" dirty="0">
                <a:solidFill>
                  <a:srgbClr val="FF0000"/>
                </a:solidFill>
                <a:latin typeface="メイリオ" panose="020B0604030504040204" pitchFamily="50" charset="-128"/>
                <a:ea typeface="メイリオ" panose="020B0604030504040204" pitchFamily="50" charset="-128"/>
              </a:rPr>
              <a:t>12</a:t>
            </a:r>
            <a:r>
              <a:rPr lang="ja-JP" altLang="en-US" sz="2000" dirty="0">
                <a:solidFill>
                  <a:srgbClr val="FF0000"/>
                </a:solidFill>
                <a:latin typeface="メイリオ" panose="020B0604030504040204" pitchFamily="50" charset="-128"/>
                <a:ea typeface="メイリオ" panose="020B0604030504040204" pitchFamily="50" charset="-128"/>
              </a:rPr>
              <a:t>～</a:t>
            </a:r>
            <a:r>
              <a:rPr lang="en-US" altLang="ja-JP" sz="2000" dirty="0">
                <a:solidFill>
                  <a:srgbClr val="FF0000"/>
                </a:solidFill>
                <a:latin typeface="メイリオ" panose="020B0604030504040204" pitchFamily="50" charset="-128"/>
                <a:ea typeface="メイリオ" panose="020B0604030504040204" pitchFamily="50" charset="-128"/>
              </a:rPr>
              <a:t>15cmHg </a:t>
            </a:r>
            <a:r>
              <a:rPr lang="ja-JP" altLang="en-US" sz="2000" dirty="0">
                <a:solidFill>
                  <a:srgbClr val="FF0000"/>
                </a:solidFill>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程度に調節する。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吸引圧が </a:t>
            </a:r>
            <a:r>
              <a:rPr lang="en-US" altLang="ja-JP" sz="2000" dirty="0">
                <a:solidFill>
                  <a:srgbClr val="FF0000"/>
                </a:solidFill>
                <a:latin typeface="メイリオ" panose="020B0604030504040204" pitchFamily="50" charset="-128"/>
                <a:ea typeface="メイリオ" panose="020B0604030504040204" pitchFamily="50" charset="-128"/>
              </a:rPr>
              <a:t>25kPa </a:t>
            </a:r>
            <a:r>
              <a:rPr lang="ja-JP" altLang="en-US" sz="2000" dirty="0">
                <a:solidFill>
                  <a:srgbClr val="FF0000"/>
                </a:solidFill>
                <a:latin typeface="メイリオ" panose="020B0604030504040204" pitchFamily="50" charset="-128"/>
                <a:ea typeface="メイリオ" panose="020B0604030504040204" pitchFamily="50" charset="-128"/>
              </a:rPr>
              <a:t>（ およそ</a:t>
            </a:r>
            <a:r>
              <a:rPr lang="en-US" altLang="ja-JP" sz="2000" dirty="0">
                <a:solidFill>
                  <a:srgbClr val="FF0000"/>
                </a:solidFill>
                <a:latin typeface="メイリオ" panose="020B0604030504040204" pitchFamily="50" charset="-128"/>
                <a:ea typeface="メイリオ" panose="020B0604030504040204" pitchFamily="50" charset="-128"/>
              </a:rPr>
              <a:t>20cmHg</a:t>
            </a:r>
            <a:r>
              <a:rPr lang="ja-JP" altLang="en-US" sz="2000" dirty="0">
                <a:solidFill>
                  <a:srgbClr val="FF0000"/>
                </a:solidFill>
                <a:latin typeface="メイリオ" panose="020B0604030504040204" pitchFamily="50" charset="-128"/>
                <a:ea typeface="メイリオ" panose="020B0604030504040204" pitchFamily="50" charset="-128"/>
              </a:rPr>
              <a:t>）を、超えないように</a:t>
            </a:r>
            <a:r>
              <a:rPr lang="ja-JP" altLang="en-US" sz="2000" dirty="0">
                <a:latin typeface="メイリオ" panose="020B0604030504040204" pitchFamily="50" charset="-128"/>
                <a:ea typeface="メイリオ" panose="020B0604030504040204" pitchFamily="50" charset="-128"/>
              </a:rPr>
              <a:t>する</a:t>
            </a:r>
            <a:endParaRPr lang="ja-JP" altLang="en-US" sz="2000" u="sng" dirty="0">
              <a:solidFill>
                <a:srgbClr val="FF0000"/>
              </a:solidFill>
              <a:latin typeface="メイリオ" panose="020B0604030504040204" pitchFamily="50" charset="-128"/>
              <a:ea typeface="メイリオ" panose="020B0604030504040204" pitchFamily="50" charset="-128"/>
            </a:endParaRP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低圧では短時間に有効な吸引をすることが困難であり、また高圧では粘膜を損傷する恐れがあるため。</a:t>
            </a:r>
          </a:p>
        </p:txBody>
      </p:sp>
      <p:sp>
        <p:nvSpPr>
          <p:cNvPr id="2" name="テキスト プレースホルダー 1">
            <a:extLst>
              <a:ext uri="{FF2B5EF4-FFF2-40B4-BE49-F238E27FC236}">
                <a16:creationId xmlns:a16="http://schemas.microsoft.com/office/drawing/2014/main" id="{2760D709-AEC3-42D7-80CB-F2D91C6103E2}"/>
              </a:ext>
            </a:extLst>
          </p:cNvPr>
          <p:cNvSpPr>
            <a:spLocks noGrp="1"/>
          </p:cNvSpPr>
          <p:nvPr>
            <p:ph type="body" sz="quarter" idx="10"/>
          </p:nvPr>
        </p:nvSpPr>
        <p:spPr/>
        <p:txBody>
          <a:bodyPr/>
          <a:lstStyle/>
          <a:p>
            <a:r>
              <a:rPr kumimoji="1" lang="en-US" altLang="ja-JP" dirty="0"/>
              <a:t> </a:t>
            </a:r>
            <a:endParaRPr kumimoji="1" lang="ja-JP" altLang="en-US" dirty="0"/>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0826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Text Box 7"/>
          <p:cNvSpPr txBox="1">
            <a:spLocks noChangeArrowheads="1"/>
          </p:cNvSpPr>
          <p:nvPr/>
        </p:nvSpPr>
        <p:spPr bwMode="auto">
          <a:xfrm>
            <a:off x="1208091" y="1104904"/>
            <a:ext cx="184731" cy="4617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ja-JP" sz="2401">
              <a:ea typeface="ＭＳ Ｐゴシック" panose="020B0600070205080204" pitchFamily="50" charset="-128"/>
            </a:endParaRPr>
          </a:p>
        </p:txBody>
      </p:sp>
      <p:sp>
        <p:nvSpPr>
          <p:cNvPr id="14" name="Text Box 5">
            <a:extLst>
              <a:ext uri="{FF2B5EF4-FFF2-40B4-BE49-F238E27FC236}">
                <a16:creationId xmlns:a16="http://schemas.microsoft.com/office/drawing/2014/main" id="{691E0294-B13D-4FA6-8138-682E4BA3D9E2}"/>
              </a:ext>
            </a:extLst>
          </p:cNvPr>
          <p:cNvSpPr txBox="1">
            <a:spLocks noChangeArrowheads="1"/>
          </p:cNvSpPr>
          <p:nvPr/>
        </p:nvSpPr>
        <p:spPr bwMode="auto">
          <a:xfrm>
            <a:off x="668339" y="1270450"/>
            <a:ext cx="8605837" cy="5290688"/>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1800" b="1" dirty="0">
                <a:latin typeface="メイリオ" panose="020B0604030504040204" pitchFamily="50" charset="-128"/>
                <a:ea typeface="メイリオ" panose="020B0604030504040204" pitchFamily="50" charset="-128"/>
              </a:rPr>
              <a:t>手順</a:t>
            </a:r>
            <a:r>
              <a:rPr lang="en-US" altLang="ja-JP" sz="1800" b="1" dirty="0">
                <a:latin typeface="メイリオ" panose="020B0604030504040204" pitchFamily="50" charset="-128"/>
                <a:ea typeface="メイリオ" panose="020B0604030504040204" pitchFamily="50" charset="-128"/>
              </a:rPr>
              <a:t>8	</a:t>
            </a:r>
            <a:r>
              <a:rPr lang="ja-JP" altLang="en-US" sz="1800" dirty="0">
                <a:latin typeface="メイリオ" panose="020B0604030504040204" pitchFamily="50" charset="-128"/>
                <a:ea typeface="メイリオ" panose="020B0604030504040204" pitchFamily="50" charset="-128"/>
              </a:rPr>
              <a:t>吸引チューブ接続部を折り曲げたまま吸引圧がかからないようにし、吸引チューブを、挿入する長さを意識</a:t>
            </a:r>
            <a:r>
              <a:rPr lang="ja-JP" altLang="en-US" sz="1800" spc="-3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確認しながら挿入する。</a:t>
            </a:r>
          </a:p>
          <a:p>
            <a:pPr marL="987341" indent="-987341">
              <a:lnSpc>
                <a:spcPct val="114000"/>
              </a:lnSpc>
              <a:spcBef>
                <a:spcPts val="400"/>
              </a:spcBef>
              <a:buNone/>
              <a:tabLst>
                <a:tab pos="987341" algn="l"/>
              </a:tabLst>
            </a:pPr>
            <a:r>
              <a:rPr lang="ja-JP" altLang="en-US" sz="1800" b="1" dirty="0">
                <a:latin typeface="メイリオ" panose="020B0604030504040204" pitchFamily="50" charset="-128"/>
                <a:ea typeface="メイリオ" panose="020B0604030504040204" pitchFamily="50" charset="-128"/>
              </a:rPr>
              <a:t>留意点</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吸引チューブ挿入時は、接続部を折り曲げ</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たままにし、圧をかけないようにする</a:t>
            </a:r>
            <a:br>
              <a:rPr lang="en-US" altLang="ja-JP" sz="1800" dirty="0">
                <a:latin typeface="メイリオ" panose="020B0604030504040204" pitchFamily="50" charset="-128"/>
                <a:ea typeface="メイリオ" panose="020B0604030504040204" pitchFamily="50" charset="-128"/>
              </a:rPr>
            </a:b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鼻</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上向きでなく、鼻腔底のカーブに沿</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って挿入する入りにくい場合は無理</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せず、反対側の鼻腔から入れてみる</a:t>
            </a:r>
            <a:br>
              <a:rPr lang="en-US" altLang="ja-JP" sz="1800" dirty="0">
                <a:latin typeface="メイリオ" panose="020B0604030504040204" pitchFamily="50" charset="-128"/>
                <a:ea typeface="メイリオ" panose="020B0604030504040204" pitchFamily="50" charset="-128"/>
              </a:rPr>
            </a:b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口</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咽頭を突付かない様にする</a:t>
            </a:r>
          </a:p>
          <a:p>
            <a:pPr marL="987341" indent="-987341">
              <a:lnSpc>
                <a:spcPct val="114000"/>
              </a:lnSpc>
              <a:spcBef>
                <a:spcPts val="400"/>
              </a:spcBef>
              <a:buNone/>
              <a:tabLst>
                <a:tab pos="987341" algn="l"/>
              </a:tabLst>
            </a:pPr>
            <a:r>
              <a:rPr lang="ja-JP" altLang="en-US" sz="1800" b="1" dirty="0">
                <a:latin typeface="メイリオ" panose="020B0604030504040204" pitchFamily="50" charset="-128"/>
                <a:ea typeface="メイリオ" panose="020B0604030504040204" pitchFamily="50" charset="-128"/>
              </a:rPr>
              <a:t>根拠</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　　　・粘膜の損傷を防ぐため</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・奥に入れすぎると危険な場合があ</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るため</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・鼻から上向きに入れると、出血し</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易い部位に当たるため</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・無理に入れると出血する恐れがあるため 　</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　　　・嘔吐を誘発する恐れがあるため</a:t>
            </a:r>
          </a:p>
        </p:txBody>
      </p:sp>
      <p:sp>
        <p:nvSpPr>
          <p:cNvPr id="2" name="テキスト プレースホルダー 1">
            <a:extLst>
              <a:ext uri="{FF2B5EF4-FFF2-40B4-BE49-F238E27FC236}">
                <a16:creationId xmlns:a16="http://schemas.microsoft.com/office/drawing/2014/main" id="{2654173E-6595-403D-8197-7D7E11F36345}"/>
              </a:ext>
            </a:extLst>
          </p:cNvPr>
          <p:cNvSpPr>
            <a:spLocks noGrp="1"/>
          </p:cNvSpPr>
          <p:nvPr>
            <p:ph type="body" sz="quarter" idx="10"/>
          </p:nvPr>
        </p:nvSpPr>
        <p:spPr/>
        <p:txBody>
          <a:bodyPr/>
          <a:lstStyle/>
          <a:p>
            <a:r>
              <a:rPr kumimoji="1" lang="en-US" altLang="ja-JP" dirty="0"/>
              <a:t>  </a:t>
            </a:r>
            <a:endParaRPr kumimoji="1" lang="ja-JP" altLang="en-US" dirty="0"/>
          </a:p>
        </p:txBody>
      </p:sp>
      <p:grpSp>
        <p:nvGrpSpPr>
          <p:cNvPr id="5" name="グループ化 4">
            <a:extLst>
              <a:ext uri="{FF2B5EF4-FFF2-40B4-BE49-F238E27FC236}">
                <a16:creationId xmlns:a16="http://schemas.microsoft.com/office/drawing/2014/main" id="{81D9E1C3-AA36-49CD-81B5-51699FED5BE6}"/>
              </a:ext>
            </a:extLst>
          </p:cNvPr>
          <p:cNvGrpSpPr/>
          <p:nvPr/>
        </p:nvGrpSpPr>
        <p:grpSpPr>
          <a:xfrm>
            <a:off x="6210782" y="2264959"/>
            <a:ext cx="3026879" cy="3253123"/>
            <a:chOff x="10018110" y="1143000"/>
            <a:chExt cx="3428999" cy="3685297"/>
          </a:xfrm>
        </p:grpSpPr>
        <p:pic>
          <p:nvPicPr>
            <p:cNvPr id="21402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8110" y="1143000"/>
              <a:ext cx="3313113" cy="309403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2300" name="Text Box 12"/>
            <p:cNvSpPr txBox="1">
              <a:spLocks noChangeArrowheads="1"/>
            </p:cNvSpPr>
            <p:nvPr/>
          </p:nvSpPr>
          <p:spPr bwMode="auto">
            <a:xfrm>
              <a:off x="10343375" y="4305300"/>
              <a:ext cx="3103734" cy="522997"/>
            </a:xfrm>
            <a:prstGeom prst="rect">
              <a:avLst/>
            </a:prstGeom>
            <a:noFill/>
            <a:ln w="9525">
              <a:noFill/>
              <a:miter lim="800000"/>
              <a:headEnd/>
              <a:tailEnd/>
            </a:ln>
            <a:effectLst/>
          </p:spPr>
          <p:txBody>
            <a:bodyPr wrap="square">
              <a:spAutoFit/>
            </a:bodyPr>
            <a:lstStyle/>
            <a:p>
              <a:pPr eaLnBrk="1" hangingPunct="1">
                <a:defRPr/>
              </a:pP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は吸引チューブの進入経路</a:t>
              </a:r>
              <a:endParaRPr lang="en-US" altLang="ja-JP" sz="1200" dirty="0">
                <a:latin typeface="メイリオ" panose="020B0604030504040204" pitchFamily="50" charset="-128"/>
                <a:ea typeface="メイリオ" panose="020B0604030504040204" pitchFamily="50" charset="-128"/>
              </a:endParaRPr>
            </a:p>
            <a:p>
              <a:pPr eaLnBrk="1" hangingPunct="1">
                <a:defRPr/>
              </a:pPr>
              <a:r>
                <a:rPr lang="ja-JP" altLang="en-US" sz="1200" dirty="0">
                  <a:latin typeface="メイリオ" panose="020B0604030504040204" pitchFamily="50" charset="-128"/>
                  <a:ea typeface="メイリオ" panose="020B0604030504040204" pitchFamily="50" charset="-128"/>
                </a:rPr>
                <a:t> ○  の方向へチューブを入れる</a:t>
              </a:r>
            </a:p>
          </p:txBody>
        </p:sp>
        <p:sp>
          <p:nvSpPr>
            <p:cNvPr id="214023" name="Text Box 13"/>
            <p:cNvSpPr txBox="1">
              <a:spLocks noChangeArrowheads="1"/>
            </p:cNvSpPr>
            <p:nvPr/>
          </p:nvSpPr>
          <p:spPr bwMode="auto">
            <a:xfrm>
              <a:off x="10277666" y="1217618"/>
              <a:ext cx="2251870" cy="427114"/>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spcAft>
                  <a:spcPts val="599"/>
                </a:spcAft>
                <a:buNone/>
              </a:pPr>
              <a:r>
                <a:rPr lang="ja-JP" altLang="en-US" sz="1400" dirty="0">
                  <a:solidFill>
                    <a:srgbClr val="FF0000"/>
                  </a:solidFill>
                  <a:latin typeface="メイリオ" panose="020B0604030504040204" pitchFamily="50" charset="-128"/>
                  <a:ea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rPr>
                <a:t>出血しやすい場所</a:t>
              </a:r>
              <a:r>
                <a:rPr lang="ja-JP" altLang="en-US" sz="2000" dirty="0">
                  <a:solidFill>
                    <a:srgbClr val="FF0000"/>
                  </a:solidFill>
                  <a:latin typeface="メイリオ" panose="020B0604030504040204" pitchFamily="50" charset="-128"/>
                  <a:ea typeface="メイリオ" panose="020B0604030504040204" pitchFamily="50" charset="-128"/>
                </a:rPr>
                <a:t>　　  </a:t>
              </a:r>
            </a:p>
          </p:txBody>
        </p:sp>
        <p:sp>
          <p:nvSpPr>
            <p:cNvPr id="214024" name="Line 15"/>
            <p:cNvSpPr>
              <a:spLocks noChangeShapeType="1"/>
            </p:cNvSpPr>
            <p:nvPr/>
          </p:nvSpPr>
          <p:spPr bwMode="auto">
            <a:xfrm flipH="1">
              <a:off x="12161235" y="3144838"/>
              <a:ext cx="360363"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00">
                <a:latin typeface="メイリオ" panose="020B0604030504040204" pitchFamily="50" charset="-128"/>
                <a:ea typeface="メイリオ" panose="020B0604030504040204" pitchFamily="50" charset="-128"/>
              </a:endParaRPr>
            </a:p>
          </p:txBody>
        </p:sp>
        <p:sp>
          <p:nvSpPr>
            <p:cNvPr id="214025" name="Line 16"/>
            <p:cNvSpPr>
              <a:spLocks noChangeShapeType="1"/>
            </p:cNvSpPr>
            <p:nvPr/>
          </p:nvSpPr>
          <p:spPr bwMode="auto">
            <a:xfrm flipH="1">
              <a:off x="12016772" y="3603625"/>
              <a:ext cx="431800" cy="128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600">
                <a:latin typeface="メイリオ" panose="020B0604030504040204" pitchFamily="50" charset="-128"/>
                <a:ea typeface="メイリオ" panose="020B0604030504040204" pitchFamily="50" charset="-128"/>
              </a:endParaRPr>
            </a:p>
          </p:txBody>
        </p:sp>
        <p:sp>
          <p:nvSpPr>
            <p:cNvPr id="214026" name="Text Box 17"/>
            <p:cNvSpPr txBox="1">
              <a:spLocks noChangeArrowheads="1"/>
            </p:cNvSpPr>
            <p:nvPr/>
          </p:nvSpPr>
          <p:spPr bwMode="auto">
            <a:xfrm>
              <a:off x="12529535" y="2879725"/>
              <a:ext cx="674085" cy="3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00">
                  <a:latin typeface="メイリオ" panose="020B0604030504040204" pitchFamily="50" charset="-128"/>
                  <a:ea typeface="メイリオ" panose="020B0604030504040204" pitchFamily="50" charset="-128"/>
                </a:rPr>
                <a:t>咽頭</a:t>
              </a:r>
            </a:p>
          </p:txBody>
        </p:sp>
        <p:sp>
          <p:nvSpPr>
            <p:cNvPr id="214027" name="Text Box 18"/>
            <p:cNvSpPr txBox="1">
              <a:spLocks noChangeArrowheads="1"/>
            </p:cNvSpPr>
            <p:nvPr/>
          </p:nvSpPr>
          <p:spPr bwMode="auto">
            <a:xfrm>
              <a:off x="12520010" y="3379790"/>
              <a:ext cx="674085" cy="3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00">
                  <a:latin typeface="メイリオ" panose="020B0604030504040204" pitchFamily="50" charset="-128"/>
                  <a:ea typeface="メイリオ" panose="020B0604030504040204" pitchFamily="50" charset="-128"/>
                </a:rPr>
                <a:t>喉頭</a:t>
              </a:r>
            </a:p>
          </p:txBody>
        </p:sp>
        <p:sp>
          <p:nvSpPr>
            <p:cNvPr id="214028" name="Text Box 20"/>
            <p:cNvSpPr txBox="1">
              <a:spLocks noChangeArrowheads="1"/>
            </p:cNvSpPr>
            <p:nvPr/>
          </p:nvSpPr>
          <p:spPr bwMode="auto">
            <a:xfrm>
              <a:off x="11824685" y="3741739"/>
              <a:ext cx="209272" cy="22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ja-JP" sz="701">
                <a:latin typeface="メイリオ" panose="020B0604030504040204" pitchFamily="50" charset="-128"/>
                <a:ea typeface="メイリオ" panose="020B0604030504040204" pitchFamily="50" charset="-128"/>
              </a:endParaRPr>
            </a:p>
          </p:txBody>
        </p:sp>
        <p:sp>
          <p:nvSpPr>
            <p:cNvPr id="214029" name="Text Box 21"/>
            <p:cNvSpPr txBox="1">
              <a:spLocks noChangeArrowheads="1"/>
            </p:cNvSpPr>
            <p:nvPr/>
          </p:nvSpPr>
          <p:spPr bwMode="auto">
            <a:xfrm>
              <a:off x="12091385" y="1628775"/>
              <a:ext cx="674085" cy="383531"/>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600">
                  <a:latin typeface="メイリオ" panose="020B0604030504040204" pitchFamily="50" charset="-128"/>
                  <a:ea typeface="メイリオ" panose="020B0604030504040204" pitchFamily="50" charset="-128"/>
                </a:rPr>
                <a:t>鼻腔</a:t>
              </a:r>
            </a:p>
          </p:txBody>
        </p:sp>
      </p:gr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7888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テキスト ボックス 56"/>
          <p:cNvSpPr txBox="1">
            <a:spLocks noChangeArrowheads="1"/>
          </p:cNvSpPr>
          <p:nvPr/>
        </p:nvSpPr>
        <p:spPr bwMode="auto">
          <a:xfrm>
            <a:off x="668341" y="1454489"/>
            <a:ext cx="8605837" cy="1612393"/>
          </a:xfrm>
          <a:prstGeom prst="rect">
            <a:avLst/>
          </a:prstGeom>
          <a:noFill/>
          <a:ln w="19050">
            <a:solidFill>
              <a:schemeClr val="tx1">
                <a:lumMod val="50000"/>
                <a:lumOff val="50000"/>
              </a:schemeClr>
            </a:solidFill>
            <a:prstDash val="sysDash"/>
            <a:miter lim="800000"/>
            <a:headEnd/>
            <a:tailEnd/>
          </a:ln>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4000"/>
              </a:lnSpc>
              <a:spcBef>
                <a:spcPts val="0"/>
              </a:spcBef>
              <a:buNone/>
              <a:tabLst>
                <a:tab pos="2782654" algn="l"/>
                <a:tab pos="5736745" algn="r"/>
              </a:tabLst>
            </a:pPr>
            <a:r>
              <a:rPr lang="ja-JP" altLang="en-US" sz="1800" dirty="0">
                <a:latin typeface="メイリオ" panose="020B0604030504040204" pitchFamily="50" charset="-128"/>
                <a:ea typeface="メイリオ" panose="020B0604030504040204" pitchFamily="50" charset="-128"/>
              </a:rPr>
              <a:t>鼻腔、口腔とも、対象者それぞれについて、何</a:t>
            </a:r>
            <a:r>
              <a:rPr lang="en-US" altLang="ja-JP" sz="1800" dirty="0">
                <a:latin typeface="メイリオ" panose="020B0604030504040204" pitchFamily="50" charset="-128"/>
                <a:ea typeface="メイリオ" panose="020B0604030504040204" pitchFamily="50" charset="-128"/>
              </a:rPr>
              <a:t>cm</a:t>
            </a:r>
            <a:r>
              <a:rPr lang="ja-JP" altLang="en-US" sz="1800" dirty="0">
                <a:latin typeface="メイリオ" panose="020B0604030504040204" pitchFamily="50" charset="-128"/>
                <a:ea typeface="メイリオ" panose="020B0604030504040204" pitchFamily="50" charset="-128"/>
              </a:rPr>
              <a:t>まで、吸引チューブを挿入して良いか、確認と取り決めをしておく。</a:t>
            </a:r>
          </a:p>
          <a:p>
            <a:pPr>
              <a:lnSpc>
                <a:spcPct val="114000"/>
              </a:lnSpc>
              <a:spcBef>
                <a:spcPts val="0"/>
              </a:spcBef>
              <a:buNone/>
              <a:tabLst>
                <a:tab pos="2782654" algn="l"/>
                <a:tab pos="5736745" algn="r"/>
              </a:tabLst>
            </a:pPr>
            <a:r>
              <a:rPr lang="ja-JP" altLang="en-US" sz="1800" b="1" dirty="0">
                <a:latin typeface="メイリオ" panose="020B0604030504040204" pitchFamily="50" charset="-128"/>
                <a:ea typeface="メイリオ" panose="020B0604030504040204" pitchFamily="50" charset="-128"/>
              </a:rPr>
              <a:t> </a:t>
            </a:r>
            <a:r>
              <a:rPr lang="en-US" altLang="ja-JP" sz="1800" b="1" dirty="0">
                <a:latin typeface="メイリオ" panose="020B0604030504040204" pitchFamily="50" charset="-128"/>
                <a:ea typeface="メイリオ" panose="020B0604030504040204" pitchFamily="50" charset="-128"/>
              </a:rPr>
              <a:t>&lt;</a:t>
            </a:r>
            <a:r>
              <a:rPr lang="ja-JP" altLang="en-US" sz="1800" b="1" dirty="0">
                <a:latin typeface="メイリオ" panose="020B0604030504040204" pitchFamily="50" charset="-128"/>
                <a:ea typeface="メイリオ" panose="020B0604030504040204" pitchFamily="50" charset="-128"/>
              </a:rPr>
              <a:t>例</a:t>
            </a:r>
            <a:r>
              <a:rPr lang="en-US" altLang="ja-JP" sz="1800" b="1" dirty="0">
                <a:latin typeface="メイリオ" panose="020B0604030504040204" pitchFamily="50" charset="-128"/>
                <a:ea typeface="メイリオ" panose="020B0604030504040204" pitchFamily="50" charset="-128"/>
              </a:rPr>
              <a:t>&gt; </a:t>
            </a:r>
            <a:r>
              <a:rPr lang="ja-JP" altLang="en-US" sz="1800" b="1" dirty="0">
                <a:latin typeface="メイリオ" panose="020B0604030504040204" pitchFamily="50" charset="-128"/>
                <a:ea typeface="メイリオ" panose="020B0604030504040204" pitchFamily="50" charset="-128"/>
              </a:rPr>
              <a:t>対象者 特別支援学校 </a:t>
            </a:r>
            <a:r>
              <a:rPr lang="en-US" altLang="ja-JP" sz="1800" b="1" dirty="0">
                <a:latin typeface="メイリオ" panose="020B0604030504040204" pitchFamily="50" charset="-128"/>
                <a:ea typeface="メイリオ" panose="020B0604030504040204" pitchFamily="50" charset="-128"/>
              </a:rPr>
              <a:t>A</a:t>
            </a:r>
            <a:r>
              <a:rPr lang="ja-JP" altLang="en-US" sz="1800" b="1" dirty="0">
                <a:latin typeface="メイリオ" panose="020B0604030504040204" pitchFamily="50" charset="-128"/>
                <a:ea typeface="メイリオ" panose="020B0604030504040204" pitchFamily="50" charset="-128"/>
              </a:rPr>
              <a:t>君</a:t>
            </a:r>
            <a:endParaRPr lang="en-US" altLang="ja-JP" sz="1800" b="1" dirty="0">
              <a:latin typeface="メイリオ" panose="020B0604030504040204" pitchFamily="50" charset="-128"/>
              <a:ea typeface="メイリオ" panose="020B0604030504040204" pitchFamily="50" charset="-128"/>
            </a:endParaRPr>
          </a:p>
          <a:p>
            <a:pPr>
              <a:lnSpc>
                <a:spcPct val="114000"/>
              </a:lnSpc>
              <a:spcBef>
                <a:spcPts val="0"/>
              </a:spcBef>
              <a:buNone/>
              <a:tabLst>
                <a:tab pos="2419148" algn="l"/>
                <a:tab pos="5024016" algn="r"/>
                <a:tab pos="5381174" algn="l"/>
                <a:tab pos="7800322" algn="r"/>
              </a:tabLst>
            </a:pPr>
            <a:r>
              <a:rPr lang="ja-JP" altLang="en-US" sz="1800" b="1"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鼻からの吸引</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看護師が行う場合  </a:t>
            </a:r>
            <a:r>
              <a:rPr lang="en-US" altLang="ja-JP" sz="1800" dirty="0">
                <a:latin typeface="メイリオ" panose="020B0604030504040204" pitchFamily="50" charset="-128"/>
                <a:ea typeface="メイリオ" panose="020B0604030504040204" pitchFamily="50" charset="-128"/>
              </a:rPr>
              <a:t>	14cm	</a:t>
            </a:r>
            <a:r>
              <a:rPr lang="ja-JP" altLang="en-US" sz="1800" dirty="0">
                <a:latin typeface="メイリオ" panose="020B0604030504040204" pitchFamily="50" charset="-128"/>
                <a:ea typeface="メイリオ" panose="020B0604030504040204" pitchFamily="50" charset="-128"/>
              </a:rPr>
              <a:t>教員が行う場合   </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rPr>
              <a:t>10cm</a:t>
            </a:r>
          </a:p>
          <a:p>
            <a:pPr>
              <a:lnSpc>
                <a:spcPct val="114000"/>
              </a:lnSpc>
              <a:spcBef>
                <a:spcPts val="0"/>
              </a:spcBef>
              <a:buNone/>
              <a:tabLst>
                <a:tab pos="2419148" algn="l"/>
                <a:tab pos="5024016" algn="r"/>
                <a:tab pos="5381174" algn="l"/>
                <a:tab pos="7800322" algn="r"/>
              </a:tabLst>
            </a:pPr>
            <a:r>
              <a:rPr lang="ja-JP" altLang="en-US" sz="1800" dirty="0">
                <a:latin typeface="メイリオ" panose="020B0604030504040204" pitchFamily="50" charset="-128"/>
                <a:ea typeface="メイリオ" panose="020B0604030504040204" pitchFamily="50" charset="-128"/>
              </a:rPr>
              <a:t>　　　口からの吸引</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看護師が行う場合  </a:t>
            </a:r>
            <a:r>
              <a:rPr lang="en-US" altLang="ja-JP" sz="1800" dirty="0">
                <a:latin typeface="メイリオ" panose="020B0604030504040204" pitchFamily="50" charset="-128"/>
                <a:ea typeface="メイリオ" panose="020B0604030504040204" pitchFamily="50" charset="-128"/>
              </a:rPr>
              <a:t>	10cm	</a:t>
            </a:r>
            <a:r>
              <a:rPr lang="ja-JP" altLang="en-US" sz="1800" dirty="0">
                <a:latin typeface="メイリオ" panose="020B0604030504040204" pitchFamily="50" charset="-128"/>
                <a:ea typeface="メイリオ" panose="020B0604030504040204" pitchFamily="50" charset="-128"/>
              </a:rPr>
              <a:t>教員が行う場合      </a:t>
            </a:r>
            <a:r>
              <a:rPr lang="en-US" altLang="ja-JP" sz="1800" dirty="0">
                <a:latin typeface="メイリオ" panose="020B0604030504040204" pitchFamily="50" charset="-128"/>
                <a:ea typeface="メイリオ" panose="020B0604030504040204" pitchFamily="50" charset="-128"/>
              </a:rPr>
              <a:t>	7cm</a:t>
            </a:r>
          </a:p>
        </p:txBody>
      </p:sp>
      <p:sp>
        <p:nvSpPr>
          <p:cNvPr id="217091" name="テキスト ボックス 2"/>
          <p:cNvSpPr txBox="1">
            <a:spLocks noChangeArrowheads="1"/>
          </p:cNvSpPr>
          <p:nvPr/>
        </p:nvSpPr>
        <p:spPr bwMode="auto">
          <a:xfrm>
            <a:off x="667544" y="1064303"/>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800" b="1" dirty="0">
                <a:latin typeface="メイリオ" panose="020B0604030504040204" pitchFamily="50" charset="-128"/>
                <a:ea typeface="メイリオ" panose="020B0604030504040204" pitchFamily="50" charset="-128"/>
              </a:rPr>
              <a:t>手順８補足</a:t>
            </a:r>
          </a:p>
        </p:txBody>
      </p:sp>
      <p:sp>
        <p:nvSpPr>
          <p:cNvPr id="217092" name="テキスト ボックス 56"/>
          <p:cNvSpPr txBox="1">
            <a:spLocks noChangeArrowheads="1"/>
          </p:cNvSpPr>
          <p:nvPr/>
        </p:nvSpPr>
        <p:spPr bwMode="auto">
          <a:xfrm>
            <a:off x="667544" y="4953202"/>
            <a:ext cx="8606633" cy="1355499"/>
          </a:xfrm>
          <a:prstGeom prst="rect">
            <a:avLst/>
          </a:prstGeom>
          <a:noFill/>
          <a:ln w="19050">
            <a:solidFill>
              <a:schemeClr val="tx1">
                <a:lumMod val="50000"/>
                <a:lumOff val="50000"/>
              </a:schemeClr>
            </a:solidFill>
            <a:prstDash val="sysDash"/>
            <a:miter lim="800000"/>
            <a:headEnd/>
            <a:tailEnd/>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4000"/>
              </a:lnSpc>
              <a:spcBef>
                <a:spcPts val="0"/>
              </a:spcBef>
              <a:buNone/>
            </a:pPr>
            <a:r>
              <a:rPr lang="ja-JP" altLang="en-US" sz="1800" b="1" dirty="0">
                <a:latin typeface="メイリオ" panose="020B0604030504040204" pitchFamily="50" charset="-128"/>
                <a:ea typeface="メイリオ" panose="020B0604030504040204" pitchFamily="50" charset="-128"/>
              </a:rPr>
              <a:t>口からの吸引　</a:t>
            </a:r>
            <a:endParaRPr lang="en-US" altLang="ja-JP" sz="1800" b="1" dirty="0">
              <a:latin typeface="メイリオ" panose="020B0604030504040204" pitchFamily="50" charset="-128"/>
              <a:ea typeface="メイリオ" panose="020B0604030504040204" pitchFamily="50" charset="-128"/>
            </a:endParaRP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・口蓋垂、咽頭後壁を、突付かないようにする</a:t>
            </a:r>
            <a:endParaRPr lang="en-US" altLang="ja-JP" sz="1800" dirty="0">
              <a:latin typeface="メイリオ" panose="020B0604030504040204" pitchFamily="50" charset="-128"/>
              <a:ea typeface="メイリオ" panose="020B0604030504040204" pitchFamily="50" charset="-128"/>
            </a:endParaRP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・舌の上を這わせるように入れる、口角から側壁を這わせるように入れると、吸引チューブによる刺激感が軽減できる　</a:t>
            </a:r>
            <a:endParaRPr lang="en-US" altLang="ja-JP" sz="1800" dirty="0">
              <a:latin typeface="メイリオ" panose="020B0604030504040204" pitchFamily="50" charset="-128"/>
              <a:ea typeface="メイリオ" panose="020B0604030504040204" pitchFamily="50" charset="-128"/>
            </a:endParaRPr>
          </a:p>
        </p:txBody>
      </p:sp>
      <p:sp>
        <p:nvSpPr>
          <p:cNvPr id="217093" name="テキスト ボックス 4"/>
          <p:cNvSpPr txBox="1">
            <a:spLocks noChangeArrowheads="1"/>
          </p:cNvSpPr>
          <p:nvPr/>
        </p:nvSpPr>
        <p:spPr bwMode="auto">
          <a:xfrm>
            <a:off x="667547" y="3205753"/>
            <a:ext cx="8606631" cy="1609592"/>
          </a:xfrm>
          <a:prstGeom prst="rect">
            <a:avLst/>
          </a:prstGeom>
          <a:noFill/>
          <a:ln w="19050">
            <a:solidFill>
              <a:schemeClr val="tx1">
                <a:lumMod val="50000"/>
                <a:lumOff val="50000"/>
              </a:schemeClr>
            </a:solidFill>
            <a:prstDash val="sysDash"/>
            <a:miter lim="800000"/>
            <a:headEnd/>
            <a:tailEnd/>
          </a:ln>
        </p:spPr>
        <p:txBody>
          <a:bodyPr wrap="square">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4000"/>
              </a:lnSpc>
              <a:spcBef>
                <a:spcPts val="0"/>
              </a:spcBef>
              <a:buNone/>
            </a:pPr>
            <a:r>
              <a:rPr lang="ja-JP" altLang="en-US" sz="1800" b="1" dirty="0">
                <a:latin typeface="メイリオ" panose="020B0604030504040204" pitchFamily="50" charset="-128"/>
                <a:ea typeface="メイリオ" panose="020B0604030504040204" pitchFamily="50" charset="-128"/>
              </a:rPr>
              <a:t>鼻からの吸引</a:t>
            </a:r>
            <a:endParaRPr lang="en-US" altLang="ja-JP" sz="1800" b="1" dirty="0">
              <a:latin typeface="メイリオ" panose="020B0604030504040204" pitchFamily="50" charset="-128"/>
              <a:ea typeface="メイリオ" panose="020B0604030504040204" pitchFamily="50" charset="-128"/>
            </a:endParaRPr>
          </a:p>
          <a:p>
            <a:pPr>
              <a:lnSpc>
                <a:spcPct val="114000"/>
              </a:lnSpc>
              <a:spcBef>
                <a:spcPts val="0"/>
              </a:spcBef>
              <a:buNone/>
            </a:pPr>
            <a:r>
              <a:rPr lang="ja-JP" altLang="en-US" sz="1800" dirty="0">
                <a:latin typeface="メイリオ" panose="020B0604030504040204" pitchFamily="50" charset="-128"/>
                <a:ea typeface="メイリオ" panose="020B0604030504040204" pitchFamily="50" charset="-128"/>
              </a:rPr>
              <a:t>・吸引チューブ挿入の初めから、吸引チューブ接続部を折り曲げず、吸引圧がかかるようにして挿入していく方法でも良い。</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この方が、鼻腔内分泌物が吸引しやすい。咽頭の奥にある痰</a:t>
            </a:r>
            <a:br>
              <a:rPr lang="en-US" altLang="ja-JP" sz="1800" dirty="0">
                <a:latin typeface="メイリオ" panose="020B0604030504040204" pitchFamily="50" charset="-128"/>
                <a:ea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rPr>
              <a:t>を吸引する目的の時には、接続部を折り曲げて挿入する。</a:t>
            </a:r>
          </a:p>
        </p:txBody>
      </p:sp>
      <p:sp>
        <p:nvSpPr>
          <p:cNvPr id="2" name="テキスト プレースホルダー 1">
            <a:extLst>
              <a:ext uri="{FF2B5EF4-FFF2-40B4-BE49-F238E27FC236}">
                <a16:creationId xmlns:a16="http://schemas.microsoft.com/office/drawing/2014/main" id="{EE7E6409-7CBF-4AA3-89B2-294E6788895C}"/>
              </a:ext>
            </a:extLst>
          </p:cNvPr>
          <p:cNvSpPr>
            <a:spLocks noGrp="1"/>
          </p:cNvSpPr>
          <p:nvPr>
            <p:ph type="body" sz="quarter" idx="10"/>
          </p:nvPr>
        </p:nvSpPr>
        <p:spPr/>
        <p:txBody>
          <a:bodyPr/>
          <a:lstStyle/>
          <a:p>
            <a:r>
              <a:rPr kumimoji="1" lang="ja-JP" altLang="en-US" dirty="0"/>
              <a:t>　</a:t>
            </a: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169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71981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66851DD-FC81-4962-A16B-F2D3AB75298F}"/>
              </a:ext>
            </a:extLst>
          </p:cNvPr>
          <p:cNvSpPr>
            <a:spLocks noGrp="1"/>
          </p:cNvSpPr>
          <p:nvPr>
            <p:ph type="body" sz="quarter" idx="10"/>
          </p:nvPr>
        </p:nvSpPr>
        <p:spPr/>
        <p:txBody>
          <a:bodyPr/>
          <a:lstStyle/>
          <a:p>
            <a:r>
              <a:rPr kumimoji="1" lang="ja-JP" altLang="en-US" dirty="0"/>
              <a:t>　</a:t>
            </a:r>
          </a:p>
        </p:txBody>
      </p:sp>
      <p:sp>
        <p:nvSpPr>
          <p:cNvPr id="8" name="Text Box 5">
            <a:extLst>
              <a:ext uri="{FF2B5EF4-FFF2-40B4-BE49-F238E27FC236}">
                <a16:creationId xmlns:a16="http://schemas.microsoft.com/office/drawing/2014/main" id="{C20578E9-6EFA-45DD-AB1A-6BDD5FE80343}"/>
              </a:ext>
            </a:extLst>
          </p:cNvPr>
          <p:cNvSpPr txBox="1">
            <a:spLocks noChangeArrowheads="1"/>
          </p:cNvSpPr>
          <p:nvPr/>
        </p:nvSpPr>
        <p:spPr bwMode="auto">
          <a:xfrm>
            <a:off x="668339" y="1270450"/>
            <a:ext cx="8605837" cy="5290688"/>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9	</a:t>
            </a:r>
            <a:r>
              <a:rPr lang="ja-JP" altLang="en-US" sz="2000" dirty="0">
                <a:latin typeface="メイリオ" panose="020B0604030504040204" pitchFamily="50" charset="-128"/>
                <a:ea typeface="メイリオ" panose="020B0604030504040204" pitchFamily="50" charset="-128"/>
              </a:rPr>
              <a:t>吸引チューブの先端が唾液や</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分泌物が貯留している部位に</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達したら、折り曲げていた部</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分を</a:t>
            </a:r>
            <a:r>
              <a:rPr lang="ja-JP" altLang="en-US" sz="2000" b="1" u="sng" dirty="0">
                <a:solidFill>
                  <a:srgbClr val="FF0000"/>
                </a:solidFill>
                <a:latin typeface="メイリオ" panose="020B0604030504040204" pitchFamily="50" charset="-128"/>
                <a:ea typeface="メイリオ" panose="020B0604030504040204" pitchFamily="50" charset="-128"/>
              </a:rPr>
              <a:t>徐々に緩めて</a:t>
            </a:r>
            <a:r>
              <a:rPr lang="ja-JP" altLang="en-US" sz="2000" dirty="0">
                <a:latin typeface="メイリオ" panose="020B0604030504040204" pitchFamily="50" charset="-128"/>
                <a:ea typeface="メイリオ" panose="020B0604030504040204" pitchFamily="50" charset="-128"/>
              </a:rPr>
              <a:t>吸引圧をか</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け、吸引チューブを回転させ</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吸引する。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吸引チューブは突くように出</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し入れせず、回転させながら</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引き抜き吸引する吸引は速やかに行い、</a:t>
            </a:r>
            <a:r>
              <a:rPr lang="en-US" altLang="ja-JP" sz="2000" b="1" u="sng" dirty="0">
                <a:solidFill>
                  <a:srgbClr val="FF0000"/>
                </a:solidFill>
                <a:latin typeface="メイリオ" panose="020B0604030504040204" pitchFamily="50" charset="-128"/>
                <a:ea typeface="メイリオ" panose="020B0604030504040204" pitchFamily="50" charset="-128"/>
              </a:rPr>
              <a:t>5</a:t>
            </a:r>
            <a:r>
              <a:rPr lang="ja-JP" altLang="en-US" sz="2000" b="1" u="sng" dirty="0">
                <a:solidFill>
                  <a:srgbClr val="FF0000"/>
                </a:solidFill>
                <a:latin typeface="メイリオ" panose="020B0604030504040204" pitchFamily="50" charset="-128"/>
                <a:ea typeface="メイリオ" panose="020B0604030504040204" pitchFamily="50" charset="-128"/>
              </a:rPr>
              <a:t>～</a:t>
            </a:r>
            <a:r>
              <a:rPr lang="en-US" altLang="ja-JP" sz="2000" b="1" u="sng" dirty="0">
                <a:solidFill>
                  <a:srgbClr val="FF0000"/>
                </a:solidFill>
                <a:latin typeface="メイリオ" panose="020B0604030504040204" pitchFamily="50" charset="-128"/>
                <a:ea typeface="メイリオ" panose="020B0604030504040204" pitchFamily="50" charset="-128"/>
              </a:rPr>
              <a:t>10</a:t>
            </a:r>
            <a:r>
              <a:rPr lang="ja-JP" altLang="en-US" sz="2000" b="1" u="sng" dirty="0">
                <a:solidFill>
                  <a:srgbClr val="FF0000"/>
                </a:solidFill>
                <a:latin typeface="メイリオ" panose="020B0604030504040204" pitchFamily="50" charset="-128"/>
                <a:ea typeface="メイリオ" panose="020B0604030504040204" pitchFamily="50" charset="-128"/>
              </a:rPr>
              <a:t>秒以内</a:t>
            </a:r>
            <a:r>
              <a:rPr lang="ja-JP" altLang="en-US" sz="2000" dirty="0">
                <a:latin typeface="メイリオ" panose="020B0604030504040204" pitchFamily="50" charset="-128"/>
                <a:ea typeface="メイリオ" panose="020B0604030504040204" pitchFamily="50" charset="-128"/>
              </a:rPr>
              <a:t>にする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dirty="0">
                <a:latin typeface="メイリオ" panose="020B0604030504040204" pitchFamily="50" charset="-128"/>
                <a:ea typeface="メイリオ" panose="020B0604030504040204" pitchFamily="50" charset="-128"/>
              </a:rPr>
              <a:t>	</a:t>
            </a:r>
            <a:r>
              <a:rPr lang="ja-JP" altLang="en-US" sz="2000" b="1" u="sng" dirty="0">
                <a:solidFill>
                  <a:srgbClr val="FF0000"/>
                </a:solidFill>
                <a:latin typeface="メイリオ" panose="020B0604030504040204" pitchFamily="50" charset="-128"/>
                <a:ea typeface="メイリオ" panose="020B0604030504040204" pitchFamily="50" charset="-128"/>
              </a:rPr>
              <a:t>折り曲げを急に解除して圧をかけると、瞬間的に高い圧がかかり粘膜を損傷する可能性が高くなるため</a:t>
            </a:r>
            <a:r>
              <a:rPr lang="ja-JP" altLang="en-US" sz="2000" dirty="0">
                <a:latin typeface="メイリオ" panose="020B0604030504040204" pitchFamily="50" charset="-128"/>
                <a:ea typeface="メイリオ" panose="020B0604030504040204" pitchFamily="50" charset="-128"/>
              </a:rPr>
              <a:t>粘膜の特定の部分に負担がかからず効率良く吸引するため吸引時間が長すぎることによる負担を避けるため</a:t>
            </a:r>
          </a:p>
        </p:txBody>
      </p:sp>
      <p:pic>
        <p:nvPicPr>
          <p:cNvPr id="218116" name="図 5" descr="再修正吸引説明図.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6512" y="2008808"/>
            <a:ext cx="3706813" cy="2281239"/>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18117" name="テキスト ボックス 6"/>
          <p:cNvSpPr txBox="1">
            <a:spLocks noChangeArrowheads="1"/>
          </p:cNvSpPr>
          <p:nvPr/>
        </p:nvSpPr>
        <p:spPr bwMode="auto">
          <a:xfrm>
            <a:off x="5794679" y="1608695"/>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000" b="1" dirty="0">
                <a:latin typeface="メイリオ" panose="020B0604030504040204" pitchFamily="50" charset="-128"/>
                <a:ea typeface="メイリオ" panose="020B0604030504040204" pitchFamily="50" charset="-128"/>
              </a:rPr>
              <a:t>吸引チューブの回転方法</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56086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E3FD8E9-7D1C-46AA-A62F-B5CEC21F23A3}"/>
              </a:ext>
            </a:extLst>
          </p:cNvPr>
          <p:cNvSpPr>
            <a:spLocks noGrp="1"/>
          </p:cNvSpPr>
          <p:nvPr>
            <p:ph type="body" sz="quarter" idx="10"/>
          </p:nvPr>
        </p:nvSpPr>
        <p:spPr/>
        <p:txBody>
          <a:bodyPr/>
          <a:lstStyle/>
          <a:p>
            <a:r>
              <a:rPr kumimoji="1" lang="ja-JP" altLang="en-US" dirty="0"/>
              <a:t>　</a:t>
            </a:r>
          </a:p>
        </p:txBody>
      </p:sp>
      <p:sp>
        <p:nvSpPr>
          <p:cNvPr id="6" name="Text Box 5">
            <a:extLst>
              <a:ext uri="{FF2B5EF4-FFF2-40B4-BE49-F238E27FC236}">
                <a16:creationId xmlns:a16="http://schemas.microsoft.com/office/drawing/2014/main" id="{3160AEFA-E844-452D-84FE-090ADABA2C41}"/>
              </a:ext>
            </a:extLst>
          </p:cNvPr>
          <p:cNvSpPr txBox="1">
            <a:spLocks noChangeArrowheads="1"/>
          </p:cNvSpPr>
          <p:nvPr/>
        </p:nvSpPr>
        <p:spPr bwMode="auto">
          <a:xfrm>
            <a:off x="684215" y="1449388"/>
            <a:ext cx="8605837" cy="2438530"/>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10	</a:t>
            </a:r>
            <a:r>
              <a:rPr lang="ja-JP" altLang="en-US" sz="2000" dirty="0">
                <a:latin typeface="メイリオ" panose="020B0604030504040204" pitchFamily="50" charset="-128"/>
                <a:ea typeface="メイリオ" panose="020B0604030504040204" pitchFamily="50" charset="-128"/>
              </a:rPr>
              <a:t>・吸引物が、</a:t>
            </a:r>
            <a:r>
              <a:rPr lang="ja-JP" altLang="en-US" sz="2000" b="1" u="sng" dirty="0">
                <a:solidFill>
                  <a:srgbClr val="FF0000"/>
                </a:solidFill>
                <a:latin typeface="メイリオ" panose="020B0604030504040204" pitchFamily="50" charset="-128"/>
                <a:ea typeface="メイリオ" panose="020B0604030504040204" pitchFamily="50" charset="-128"/>
              </a:rPr>
              <a:t>どの深さで最も引けるか</a:t>
            </a:r>
            <a:r>
              <a:rPr lang="ja-JP" altLang="en-US" sz="2000" dirty="0">
                <a:latin typeface="メイリオ" panose="020B0604030504040204" pitchFamily="50" charset="-128"/>
                <a:ea typeface="メイリオ" panose="020B0604030504040204" pitchFamily="50" charset="-128"/>
              </a:rPr>
              <a:t>（とくに鼻吸引の時）</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・吸引物の量や性状（色・硬さ等）を確認する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留意点・根拠</a:t>
            </a:r>
            <a:br>
              <a:rPr lang="en-US" altLang="ja-JP" sz="2000" b="1"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・どの深さで最も引けるかと、分泌物の性状によって、問題（副鼻腔炎など）が把握しやすい</a:t>
            </a:r>
            <a:br>
              <a:rPr lang="en-US" altLang="ja-JP" sz="2000" dirty="0">
                <a:latin typeface="メイリオ" panose="020B0604030504040204" pitchFamily="50" charset="-128"/>
                <a:ea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rPr>
              <a:t>・鼻から出血が見られた時は、必ず、報告</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記録</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検討する</a:t>
            </a:r>
          </a:p>
        </p:txBody>
      </p:sp>
      <p:sp>
        <p:nvSpPr>
          <p:cNvPr id="7" name="Text Box 5">
            <a:extLst>
              <a:ext uri="{FF2B5EF4-FFF2-40B4-BE49-F238E27FC236}">
                <a16:creationId xmlns:a16="http://schemas.microsoft.com/office/drawing/2014/main" id="{68E7D8D9-DFD2-4545-A8B9-C68168E29E3D}"/>
              </a:ext>
            </a:extLst>
          </p:cNvPr>
          <p:cNvSpPr txBox="1">
            <a:spLocks noChangeArrowheads="1"/>
          </p:cNvSpPr>
          <p:nvPr/>
        </p:nvSpPr>
        <p:spPr bwMode="auto">
          <a:xfrm>
            <a:off x="684215" y="4313127"/>
            <a:ext cx="8605837" cy="1764091"/>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11	</a:t>
            </a:r>
            <a:r>
              <a:rPr lang="ja-JP" altLang="en-US" sz="2000" dirty="0">
                <a:latin typeface="メイリオ" panose="020B0604030504040204" pitchFamily="50" charset="-128"/>
                <a:ea typeface="メイリオ" panose="020B0604030504040204" pitchFamily="50" charset="-128"/>
              </a:rPr>
              <a:t>分泌物が減少したか確認し、吸引を再度行うか判断する</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痰がらみの喘鳴音を聞いての確認（吸引器の音が大きい時は吸引器を止めて）、または上胸部に掌をあてて痰がらみの喘鳴による振動を確認</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18690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7D03CC2-CF38-4072-8DED-E8BD7D7CAFDB}"/>
              </a:ext>
            </a:extLst>
          </p:cNvPr>
          <p:cNvSpPr>
            <a:spLocks noGrp="1"/>
          </p:cNvSpPr>
          <p:nvPr>
            <p:ph type="body" sz="quarter" idx="10"/>
          </p:nvPr>
        </p:nvSpPr>
        <p:spPr/>
        <p:txBody>
          <a:bodyPr/>
          <a:lstStyle/>
          <a:p>
            <a:r>
              <a:rPr kumimoji="1" lang="ja-JP" altLang="en-US" dirty="0"/>
              <a:t>　</a:t>
            </a:r>
          </a:p>
        </p:txBody>
      </p:sp>
      <p:sp>
        <p:nvSpPr>
          <p:cNvPr id="5" name="Text Box 5">
            <a:extLst>
              <a:ext uri="{FF2B5EF4-FFF2-40B4-BE49-F238E27FC236}">
                <a16:creationId xmlns:a16="http://schemas.microsoft.com/office/drawing/2014/main" id="{E9FA0AE7-F1C9-41EA-8BA7-2F9D99DD1BED}"/>
              </a:ext>
            </a:extLst>
          </p:cNvPr>
          <p:cNvSpPr txBox="1">
            <a:spLocks noChangeArrowheads="1"/>
          </p:cNvSpPr>
          <p:nvPr/>
        </p:nvSpPr>
        <p:spPr bwMode="auto">
          <a:xfrm>
            <a:off x="684213" y="1449387"/>
            <a:ext cx="8678271" cy="2798932"/>
          </a:xfrm>
          <a:prstGeom prst="rect">
            <a:avLst/>
          </a:prstGeom>
          <a:solidFill>
            <a:srgbClr val="F3FFFC"/>
          </a:solidFill>
          <a:ln w="9525">
            <a:solidFill>
              <a:srgbClr val="0070C0"/>
            </a:solidFill>
            <a:miter lim="800000"/>
            <a:headEnd/>
            <a:tailEnd/>
          </a:ln>
        </p:spPr>
        <p:txBody>
          <a:bodyPr wrap="square" tIns="72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手順</a:t>
            </a:r>
            <a:r>
              <a:rPr lang="en-US" altLang="ja-JP" sz="2000" b="1" dirty="0">
                <a:latin typeface="メイリオ" panose="020B0604030504040204" pitchFamily="50" charset="-128"/>
                <a:ea typeface="メイリオ" panose="020B0604030504040204" pitchFamily="50" charset="-128"/>
              </a:rPr>
              <a:t>12	</a:t>
            </a:r>
            <a:r>
              <a:rPr lang="ja-JP" altLang="en-US" sz="2000" dirty="0">
                <a:latin typeface="メイリオ" panose="020B0604030504040204" pitchFamily="50" charset="-128"/>
                <a:ea typeface="メイリオ" panose="020B0604030504040204" pitchFamily="50" charset="-128"/>
              </a:rPr>
              <a:t>吸引終了時には、アルコール綿で吸引チューブを中央部から先端の方向へ拭くその後</a:t>
            </a:r>
            <a:r>
              <a:rPr lang="ja-JP" altLang="en-US" sz="2000" spc="-599"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吸引チューブ先端で</a:t>
            </a:r>
            <a:r>
              <a:rPr lang="ja-JP" altLang="en-US" sz="2000" spc="-5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水道水を吸引して通す</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留意点</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アルコール綿で拭くのは、挿入した長さ＋２</a:t>
            </a:r>
            <a:r>
              <a:rPr lang="en-US" altLang="ja-JP" sz="2000" dirty="0">
                <a:latin typeface="メイリオ" panose="020B0604030504040204" pitchFamily="50" charset="-128"/>
                <a:ea typeface="メイリオ" panose="020B0604030504040204" pitchFamily="50" charset="-128"/>
              </a:rPr>
              <a:t>cm</a:t>
            </a:r>
            <a:r>
              <a:rPr lang="ja-JP" altLang="en-US" sz="2000" dirty="0">
                <a:latin typeface="メイリオ" panose="020B0604030504040204" pitchFamily="50" charset="-128"/>
                <a:ea typeface="メイリオ" panose="020B0604030504040204" pitchFamily="50" charset="-128"/>
              </a:rPr>
              <a:t>以上から吸引チューブ先端まで</a:t>
            </a:r>
          </a:p>
          <a:p>
            <a:pPr marL="987341" indent="-987341">
              <a:lnSpc>
                <a:spcPct val="114000"/>
              </a:lnSpc>
              <a:spcBef>
                <a:spcPts val="400"/>
              </a:spcBef>
              <a:buNone/>
              <a:tabLst>
                <a:tab pos="987341" algn="l"/>
              </a:tabLst>
            </a:pPr>
            <a:r>
              <a:rPr lang="ja-JP" altLang="en-US" sz="2000" b="1" dirty="0">
                <a:latin typeface="メイリオ" panose="020B0604030504040204" pitchFamily="50" charset="-128"/>
                <a:ea typeface="メイリオ" panose="020B0604030504040204" pitchFamily="50" charset="-128"/>
              </a:rPr>
              <a:t>根拠</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吸引チューブの清潔を保つため水の汚染を最小限にし、細菌繁殖を防ぐため吸引物によるチューブ内の閉塞を防ぐため</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5492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0085EDAA-FB44-405C-9C25-58EF8D2EF7DE}"/>
              </a:ext>
            </a:extLst>
          </p:cNvPr>
          <p:cNvSpPr txBox="1">
            <a:spLocks noChangeArrowheads="1"/>
          </p:cNvSpPr>
          <p:nvPr/>
        </p:nvSpPr>
        <p:spPr>
          <a:xfrm>
            <a:off x="668341" y="1724124"/>
            <a:ext cx="8605143" cy="1854097"/>
          </a:xfrm>
          <a:prstGeom prst="rect">
            <a:avLst/>
          </a:prstGeom>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14000"/>
              </a:lnSpc>
              <a:spcBef>
                <a:spcPts val="599"/>
              </a:spcBef>
              <a:buNone/>
              <a:defRPr/>
            </a:pPr>
            <a:r>
              <a:rPr lang="ja-JP" altLang="en-US" sz="2401" b="1" dirty="0">
                <a:solidFill>
                  <a:srgbClr val="002060"/>
                </a:solidFill>
                <a:latin typeface="メイリオ" panose="020B0604030504040204" pitchFamily="50" charset="-128"/>
              </a:rPr>
              <a:t>乾燥法（ドライ保管法）</a:t>
            </a:r>
            <a:r>
              <a:rPr lang="ja-JP" altLang="en-US" sz="2401" dirty="0">
                <a:solidFill>
                  <a:prstClr val="black"/>
                </a:solidFill>
                <a:latin typeface="メイリオ" panose="020B0604030504040204" pitchFamily="50" charset="-128"/>
              </a:rPr>
              <a:t>：</a:t>
            </a:r>
            <a:endParaRPr lang="en-US" altLang="ja-JP" sz="2401" dirty="0">
              <a:solidFill>
                <a:prstClr val="black"/>
              </a:solidFill>
              <a:latin typeface="メイリオ" panose="020B0604030504040204" pitchFamily="50" charset="-128"/>
            </a:endParaRPr>
          </a:p>
          <a:p>
            <a:pPr marL="0" indent="0">
              <a:lnSpc>
                <a:spcPct val="114000"/>
              </a:lnSpc>
              <a:spcBef>
                <a:spcPts val="599"/>
              </a:spcBef>
              <a:buNone/>
              <a:defRPr/>
            </a:pPr>
            <a:r>
              <a:rPr lang="ja-JP" altLang="en-US" sz="2401" dirty="0">
                <a:solidFill>
                  <a:prstClr val="black"/>
                </a:solidFill>
                <a:latin typeface="メイリオ" panose="020B0604030504040204" pitchFamily="50" charset="-128"/>
              </a:rPr>
              <a:t>吸引チューブを洗浄した後、乾燥させて（吸引チューブ内に水滴がない状態で）保管する方法。消毒した瓶など、清潔な蓋付き容器を使用する。</a:t>
            </a:r>
          </a:p>
        </p:txBody>
      </p:sp>
      <p:sp>
        <p:nvSpPr>
          <p:cNvPr id="9" name="Rectangle 3">
            <a:extLst>
              <a:ext uri="{FF2B5EF4-FFF2-40B4-BE49-F238E27FC236}">
                <a16:creationId xmlns:a16="http://schemas.microsoft.com/office/drawing/2014/main" id="{325536CE-C359-46BA-B877-77BD8B295CDC}"/>
              </a:ext>
            </a:extLst>
          </p:cNvPr>
          <p:cNvSpPr txBox="1">
            <a:spLocks noChangeArrowheads="1"/>
          </p:cNvSpPr>
          <p:nvPr/>
        </p:nvSpPr>
        <p:spPr>
          <a:xfrm>
            <a:off x="681041" y="3661258"/>
            <a:ext cx="8605143" cy="1854097"/>
          </a:xfrm>
          <a:prstGeom prst="rect">
            <a:avLst/>
          </a:prstGeom>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14000"/>
              </a:lnSpc>
              <a:spcBef>
                <a:spcPts val="599"/>
              </a:spcBef>
              <a:buNone/>
            </a:pPr>
            <a:r>
              <a:rPr lang="ja-JP" altLang="en-US" sz="2401" b="1" dirty="0">
                <a:solidFill>
                  <a:srgbClr val="002060"/>
                </a:solidFill>
                <a:latin typeface="メイリオ" panose="020B0604030504040204" pitchFamily="50" charset="-128"/>
              </a:rPr>
              <a:t>薬液浸漬法</a:t>
            </a:r>
            <a:r>
              <a:rPr lang="ja-JP" altLang="en-US" sz="2401" dirty="0">
                <a:solidFill>
                  <a:srgbClr val="002060"/>
                </a:solidFill>
                <a:latin typeface="メイリオ" panose="020B0604030504040204" pitchFamily="50" charset="-128"/>
              </a:rPr>
              <a:t>：</a:t>
            </a:r>
            <a:endParaRPr lang="en-US" altLang="ja-JP" sz="2401" dirty="0">
              <a:solidFill>
                <a:srgbClr val="002060"/>
              </a:solidFill>
              <a:latin typeface="メイリオ" panose="020B0604030504040204" pitchFamily="50" charset="-128"/>
            </a:endParaRPr>
          </a:p>
          <a:p>
            <a:pPr marL="0" indent="0">
              <a:lnSpc>
                <a:spcPct val="114000"/>
              </a:lnSpc>
              <a:spcBef>
                <a:spcPts val="599"/>
              </a:spcBef>
              <a:buNone/>
            </a:pPr>
            <a:r>
              <a:rPr lang="ja-JP" altLang="en-US" sz="2401" dirty="0">
                <a:solidFill>
                  <a:prstClr val="black"/>
                </a:solidFill>
                <a:latin typeface="メイリオ" panose="020B0604030504040204" pitchFamily="50" charset="-128"/>
              </a:rPr>
              <a:t>吸引チューブを洗浄した後、消毒液に漬けて保管する方法。毎回、アルコール綿で外側を消毒するか、洗浄水等でしっかり洗浄する。</a:t>
            </a:r>
          </a:p>
        </p:txBody>
      </p:sp>
      <p:sp>
        <p:nvSpPr>
          <p:cNvPr id="12" name="Rectangle 3">
            <a:extLst>
              <a:ext uri="{FF2B5EF4-FFF2-40B4-BE49-F238E27FC236}">
                <a16:creationId xmlns:a16="http://schemas.microsoft.com/office/drawing/2014/main" id="{C3D1F29D-DA06-4B78-A68B-ADF9575DBF77}"/>
              </a:ext>
            </a:extLst>
          </p:cNvPr>
          <p:cNvSpPr txBox="1">
            <a:spLocks noChangeArrowheads="1"/>
          </p:cNvSpPr>
          <p:nvPr/>
        </p:nvSpPr>
        <p:spPr>
          <a:xfrm>
            <a:off x="776288" y="5590527"/>
            <a:ext cx="8353424" cy="770774"/>
          </a:xfrm>
          <a:prstGeom prst="rect">
            <a:avLst/>
          </a:prstGeom>
          <a:ln>
            <a:solidFill>
              <a:schemeClr val="tx1"/>
            </a:solidFill>
            <a:prstDash val="dash"/>
          </a:ln>
        </p:spPr>
        <p:txBody>
          <a:bodyPr vert="horz" wrap="square" lIns="91441" tIns="108000" rIns="91441" bIns="45720" rtlCol="0" anchor="ctr" anchorCtr="1">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ja-JP" altLang="en-US" sz="2000" dirty="0">
                <a:solidFill>
                  <a:prstClr val="black"/>
                </a:solidFill>
                <a:latin typeface="メイリオ" panose="020B0604030504040204" pitchFamily="50" charset="-128"/>
              </a:rPr>
              <a:t>清潔、不潔を常に意識しながら、それぞれの対象児の方法を身に付けるようにしてください。</a:t>
            </a:r>
          </a:p>
        </p:txBody>
      </p:sp>
      <p:sp>
        <p:nvSpPr>
          <p:cNvPr id="2" name="テキスト プレースホルダー 1">
            <a:extLst>
              <a:ext uri="{FF2B5EF4-FFF2-40B4-BE49-F238E27FC236}">
                <a16:creationId xmlns:a16="http://schemas.microsoft.com/office/drawing/2014/main" id="{87BB4711-5927-4565-9C42-CEC5FEC28AB0}"/>
              </a:ext>
            </a:extLst>
          </p:cNvPr>
          <p:cNvSpPr>
            <a:spLocks noGrp="1"/>
          </p:cNvSpPr>
          <p:nvPr>
            <p:ph type="body" sz="quarter" idx="10"/>
          </p:nvPr>
        </p:nvSpPr>
        <p:spPr/>
        <p:txBody>
          <a:bodyPr/>
          <a:lstStyle/>
          <a:p>
            <a:r>
              <a:rPr kumimoji="1" lang="ja-JP" altLang="en-US" dirty="0"/>
              <a:t>　</a:t>
            </a:r>
          </a:p>
        </p:txBody>
      </p:sp>
      <p:sp>
        <p:nvSpPr>
          <p:cNvPr id="5" name="タイトル 4">
            <a:extLst>
              <a:ext uri="{FF2B5EF4-FFF2-40B4-BE49-F238E27FC236}">
                <a16:creationId xmlns:a16="http://schemas.microsoft.com/office/drawing/2014/main" id="{E0EB95BC-A008-47F3-BD54-1FB8B4421962}"/>
              </a:ext>
            </a:extLst>
          </p:cNvPr>
          <p:cNvSpPr>
            <a:spLocks noGrp="1"/>
          </p:cNvSpPr>
          <p:nvPr>
            <p:ph type="title"/>
          </p:nvPr>
        </p:nvSpPr>
        <p:spPr/>
        <p:txBody>
          <a:bodyPr>
            <a:normAutofit fontScale="90000"/>
          </a:bodyPr>
          <a:lstStyle/>
          <a:p>
            <a:r>
              <a:rPr lang="ja-JP" altLang="en-US" sz="2799" dirty="0"/>
              <a:t>吸引チューブを再使用する場合</a:t>
            </a:r>
            <a:br>
              <a:rPr lang="en-US" altLang="ja-JP" sz="2799" dirty="0"/>
            </a:br>
            <a:r>
              <a:rPr lang="ja-JP" altLang="en-US" sz="2799" dirty="0"/>
              <a:t>の管理方法</a:t>
            </a:r>
          </a:p>
        </p:txBody>
      </p:sp>
      <p:sp>
        <p:nvSpPr>
          <p:cNvPr id="11" name="テキスト ボックス 10">
            <a:extLst>
              <a:ext uri="{FF2B5EF4-FFF2-40B4-BE49-F238E27FC236}">
                <a16:creationId xmlns:a16="http://schemas.microsoft.com/office/drawing/2014/main" id="{F372C16B-0EFF-42CB-95ED-81382B7B099A}"/>
              </a:ext>
            </a:extLst>
          </p:cNvPr>
          <p:cNvSpPr txBox="1"/>
          <p:nvPr/>
        </p:nvSpPr>
        <p:spPr>
          <a:xfrm>
            <a:off x="7309054" y="6406378"/>
            <a:ext cx="1915909" cy="230832"/>
          </a:xfrm>
          <a:prstGeom prst="rect">
            <a:avLst/>
          </a:prstGeom>
          <a:noFill/>
        </p:spPr>
        <p:txBody>
          <a:bodyPr wrap="non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4458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気道（上気道）がせまくなる主な原因</a:t>
            </a:r>
          </a:p>
        </p:txBody>
      </p:sp>
      <p:pic>
        <p:nvPicPr>
          <p:cNvPr id="17" name="Picture 10">
            <a:extLst>
              <a:ext uri="{FF2B5EF4-FFF2-40B4-BE49-F238E27FC236}">
                <a16:creationId xmlns:a16="http://schemas.microsoft.com/office/drawing/2014/main" id="{E59CD489-BD35-4FB9-B159-B11E3E3CDEEB}"/>
              </a:ext>
            </a:extLst>
          </p:cNvPr>
          <p:cNvPicPr>
            <a:picLocks noChangeAspect="1" noChangeArrowheads="1"/>
          </p:cNvPicPr>
          <p:nvPr/>
        </p:nvPicPr>
        <p:blipFill>
          <a:blip r:embed="rId3">
            <a:lum bright="10000"/>
            <a:grayscl/>
            <a:extLst>
              <a:ext uri="{28A0092B-C50C-407E-A947-70E740481C1C}">
                <a14:useLocalDpi xmlns:a14="http://schemas.microsoft.com/office/drawing/2010/main" val="0"/>
              </a:ext>
            </a:extLst>
          </a:blip>
          <a:srcRect r="10767" b="10776"/>
          <a:stretch>
            <a:fillRect/>
          </a:stretch>
        </p:blipFill>
        <p:spPr bwMode="auto">
          <a:xfrm>
            <a:off x="709615" y="1591472"/>
            <a:ext cx="36909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6" name="Oval 12">
            <a:extLst>
              <a:ext uri="{FF2B5EF4-FFF2-40B4-BE49-F238E27FC236}">
                <a16:creationId xmlns:a16="http://schemas.microsoft.com/office/drawing/2014/main" id="{51908E08-C9AF-48BB-849E-738E1D4458F8}"/>
              </a:ext>
            </a:extLst>
          </p:cNvPr>
          <p:cNvSpPr>
            <a:spLocks noChangeArrowheads="1"/>
          </p:cNvSpPr>
          <p:nvPr/>
        </p:nvSpPr>
        <p:spPr bwMode="auto">
          <a:xfrm>
            <a:off x="2747966" y="3106739"/>
            <a:ext cx="788987" cy="103663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27" name="Line 13">
            <a:extLst>
              <a:ext uri="{FF2B5EF4-FFF2-40B4-BE49-F238E27FC236}">
                <a16:creationId xmlns:a16="http://schemas.microsoft.com/office/drawing/2014/main" id="{B095A37F-423D-47E2-A03A-AC3D9F84733F}"/>
              </a:ext>
            </a:extLst>
          </p:cNvPr>
          <p:cNvSpPr>
            <a:spLocks noChangeShapeType="1"/>
          </p:cNvSpPr>
          <p:nvPr/>
        </p:nvSpPr>
        <p:spPr bwMode="auto">
          <a:xfrm flipH="1">
            <a:off x="3359151" y="2079081"/>
            <a:ext cx="512763" cy="1718223"/>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28" name="Text Box 15">
            <a:extLst>
              <a:ext uri="{FF2B5EF4-FFF2-40B4-BE49-F238E27FC236}">
                <a16:creationId xmlns:a16="http://schemas.microsoft.com/office/drawing/2014/main" id="{BA3CDEF0-97A0-4164-8685-8504EE478E62}"/>
              </a:ext>
            </a:extLst>
          </p:cNvPr>
          <p:cNvSpPr txBox="1">
            <a:spLocks noChangeArrowheads="1"/>
          </p:cNvSpPr>
          <p:nvPr/>
        </p:nvSpPr>
        <p:spPr bwMode="auto">
          <a:xfrm>
            <a:off x="3536952" y="1755913"/>
            <a:ext cx="646331" cy="323166"/>
          </a:xfrm>
          <a:prstGeom prst="rect">
            <a:avLst/>
          </a:prstGeom>
          <a:solidFill>
            <a:schemeClr val="bg1"/>
          </a:solidFill>
          <a:ln w="9525">
            <a:solidFill>
              <a:schemeClr val="tx1"/>
            </a:solidFill>
            <a:miter lim="800000"/>
            <a:headEnd/>
            <a:tailEnd/>
          </a:ln>
        </p:spPr>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800" b="1" dirty="0">
                <a:solidFill>
                  <a:srgbClr val="0000FF"/>
                </a:solidFill>
                <a:latin typeface="メイリオ" panose="020B0604030504040204" pitchFamily="50" charset="-128"/>
              </a:rPr>
              <a:t>咽頭</a:t>
            </a:r>
          </a:p>
        </p:txBody>
      </p:sp>
      <p:sp>
        <p:nvSpPr>
          <p:cNvPr id="29" name="Oval 12">
            <a:extLst>
              <a:ext uri="{FF2B5EF4-FFF2-40B4-BE49-F238E27FC236}">
                <a16:creationId xmlns:a16="http://schemas.microsoft.com/office/drawing/2014/main" id="{BE496061-8241-4C40-A8EE-892224EA8945}"/>
              </a:ext>
            </a:extLst>
          </p:cNvPr>
          <p:cNvSpPr>
            <a:spLocks noChangeArrowheads="1"/>
          </p:cNvSpPr>
          <p:nvPr/>
        </p:nvSpPr>
        <p:spPr bwMode="auto">
          <a:xfrm>
            <a:off x="2379666" y="4175128"/>
            <a:ext cx="788987" cy="792164"/>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endParaRPr lang="ja-JP" altLang="en-US" sz="1700">
              <a:solidFill>
                <a:srgbClr val="000000"/>
              </a:solidFill>
              <a:latin typeface="メイリオ" panose="020B0604030504040204" pitchFamily="50" charset="-128"/>
            </a:endParaRPr>
          </a:p>
        </p:txBody>
      </p:sp>
      <p:sp>
        <p:nvSpPr>
          <p:cNvPr id="30" name="Line 14">
            <a:extLst>
              <a:ext uri="{FF2B5EF4-FFF2-40B4-BE49-F238E27FC236}">
                <a16:creationId xmlns:a16="http://schemas.microsoft.com/office/drawing/2014/main" id="{3ABED8FE-1F10-4593-8F95-A6B5B5AE7D69}"/>
              </a:ext>
            </a:extLst>
          </p:cNvPr>
          <p:cNvSpPr>
            <a:spLocks noChangeShapeType="1"/>
          </p:cNvSpPr>
          <p:nvPr/>
        </p:nvSpPr>
        <p:spPr bwMode="auto">
          <a:xfrm flipV="1">
            <a:off x="2177261" y="4606926"/>
            <a:ext cx="704055" cy="3231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31" name="Line 14">
            <a:extLst>
              <a:ext uri="{FF2B5EF4-FFF2-40B4-BE49-F238E27FC236}">
                <a16:creationId xmlns:a16="http://schemas.microsoft.com/office/drawing/2014/main" id="{333ED827-C8F6-4FDB-8690-EB2DECE46C8F}"/>
              </a:ext>
            </a:extLst>
          </p:cNvPr>
          <p:cNvSpPr>
            <a:spLocks noChangeShapeType="1"/>
          </p:cNvSpPr>
          <p:nvPr/>
        </p:nvSpPr>
        <p:spPr bwMode="auto">
          <a:xfrm flipV="1">
            <a:off x="1736726" y="3605213"/>
            <a:ext cx="1020763" cy="93814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32" name="Text Box 2">
            <a:extLst>
              <a:ext uri="{FF2B5EF4-FFF2-40B4-BE49-F238E27FC236}">
                <a16:creationId xmlns:a16="http://schemas.microsoft.com/office/drawing/2014/main" id="{84ADAF38-594D-4DAF-8FDB-4EAB2AC2DCCB}"/>
              </a:ext>
            </a:extLst>
          </p:cNvPr>
          <p:cNvSpPr txBox="1">
            <a:spLocks noChangeArrowheads="1"/>
          </p:cNvSpPr>
          <p:nvPr/>
        </p:nvSpPr>
        <p:spPr bwMode="auto">
          <a:xfrm>
            <a:off x="4465642" y="1755915"/>
            <a:ext cx="4843461" cy="370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ct val="0"/>
              </a:spcBef>
              <a:spcAft>
                <a:spcPts val="599"/>
              </a:spcAft>
              <a:buNone/>
              <a:defRPr/>
            </a:pPr>
            <a:r>
              <a:rPr lang="ja-JP" altLang="en-US" sz="2000" b="1" dirty="0">
                <a:solidFill>
                  <a:prstClr val="black"/>
                </a:solidFill>
                <a:latin typeface="メイリオ" panose="020B0604030504040204" pitchFamily="50" charset="-128"/>
                <a:ea typeface="メイリオ" panose="020B0604030504040204" pitchFamily="50" charset="-128"/>
              </a:rPr>
              <a:t>○舌根沈下・舌根後退</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spcAft>
                <a:spcPts val="599"/>
              </a:spcAft>
              <a:buNone/>
              <a:defRPr/>
            </a:pPr>
            <a:r>
              <a:rPr lang="ja-JP" altLang="en-US" sz="2000" dirty="0">
                <a:solidFill>
                  <a:prstClr val="black"/>
                </a:solidFill>
                <a:latin typeface="メイリオ" panose="020B0604030504040204" pitchFamily="50" charset="-128"/>
                <a:ea typeface="メイリオ" panose="020B0604030504040204" pitchFamily="50" charset="-128"/>
              </a:rPr>
              <a:t>舌根部が後ろに引かれて咽頭が狭くなってしまう状態。</a:t>
            </a:r>
            <a:endParaRPr lang="en-US" altLang="ja-JP" sz="2000"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spcAft>
                <a:spcPts val="599"/>
              </a:spcAft>
              <a:buNone/>
              <a:defRPr/>
            </a:pPr>
            <a:r>
              <a:rPr lang="ja-JP" altLang="en-US" sz="2000" dirty="0">
                <a:solidFill>
                  <a:prstClr val="black"/>
                </a:solidFill>
                <a:latin typeface="メイリオ" panose="020B0604030504040204" pitchFamily="50" charset="-128"/>
                <a:ea typeface="メイリオ" panose="020B0604030504040204" pitchFamily="50" charset="-128"/>
              </a:rPr>
              <a:t>舌根沈下は、仰向けの姿勢、眠った時に、なりやすい。</a:t>
            </a: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筋肉の緊張が強</a:t>
            </a:r>
            <a:endParaRPr lang="en-US" altLang="ja-JP" sz="2000"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くなり、反り返</a:t>
            </a:r>
            <a:endParaRPr lang="en-US" altLang="ja-JP" sz="2000"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った時にも、舌</a:t>
            </a:r>
            <a:endParaRPr lang="en-US" altLang="ja-JP" sz="2000"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根が後退し、の</a:t>
            </a:r>
            <a:endParaRPr lang="en-US" altLang="ja-JP" sz="2000"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どが狭くなる。</a:t>
            </a:r>
          </a:p>
          <a:p>
            <a:pPr marL="179984" algn="just">
              <a:lnSpc>
                <a:spcPct val="110000"/>
              </a:lnSpc>
              <a:spcBef>
                <a:spcPct val="0"/>
              </a:spcBef>
              <a:spcAft>
                <a:spcPts val="599"/>
              </a:spcAft>
              <a:buNone/>
              <a:defRPr/>
            </a:pPr>
            <a:endParaRPr lang="ja-JP" altLang="en-US" sz="2000" dirty="0">
              <a:solidFill>
                <a:prstClr val="black"/>
              </a:solidFill>
              <a:latin typeface="メイリオ" panose="020B0604030504040204" pitchFamily="50" charset="-128"/>
              <a:ea typeface="メイリオ" panose="020B0604030504040204" pitchFamily="50" charset="-128"/>
            </a:endParaRPr>
          </a:p>
        </p:txBody>
      </p:sp>
      <p:sp>
        <p:nvSpPr>
          <p:cNvPr id="33" name="Text Box 2">
            <a:extLst>
              <a:ext uri="{FF2B5EF4-FFF2-40B4-BE49-F238E27FC236}">
                <a16:creationId xmlns:a16="http://schemas.microsoft.com/office/drawing/2014/main" id="{597D271A-0D21-4A11-9687-AF3EB79B64C9}"/>
              </a:ext>
            </a:extLst>
          </p:cNvPr>
          <p:cNvSpPr txBox="1">
            <a:spLocks noChangeArrowheads="1"/>
          </p:cNvSpPr>
          <p:nvPr/>
        </p:nvSpPr>
        <p:spPr bwMode="auto">
          <a:xfrm>
            <a:off x="709613" y="5342840"/>
            <a:ext cx="859948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just">
              <a:lnSpc>
                <a:spcPct val="110000"/>
              </a:lnSpc>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○喉頭軟化症</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179984" algn="just">
              <a:lnSpc>
                <a:spcPct val="110000"/>
              </a:lnSpc>
              <a:spcBef>
                <a:spcPct val="0"/>
              </a:spcBef>
              <a:buNone/>
              <a:defRPr/>
            </a:pPr>
            <a:r>
              <a:rPr lang="ja-JP" altLang="en-US" sz="2000" dirty="0">
                <a:solidFill>
                  <a:prstClr val="black"/>
                </a:solidFill>
                <a:latin typeface="メイリオ" panose="020B0604030504040204" pitchFamily="50" charset="-128"/>
                <a:ea typeface="メイリオ" panose="020B0604030504040204" pitchFamily="50" charset="-128"/>
              </a:rPr>
              <a:t>息を吸う時に、喉頭の一部が下に引き込まれて、喉頭が狭くなってしまう状態。覚醒時や、緊張が強く反り返ったときに症状が出やすい。</a:t>
            </a:r>
          </a:p>
        </p:txBody>
      </p:sp>
      <p:grpSp>
        <p:nvGrpSpPr>
          <p:cNvPr id="3" name="グループ化 2">
            <a:extLst>
              <a:ext uri="{FF2B5EF4-FFF2-40B4-BE49-F238E27FC236}">
                <a16:creationId xmlns:a16="http://schemas.microsoft.com/office/drawing/2014/main" id="{D7DE87A3-8430-42B5-8215-83139194356D}"/>
              </a:ext>
            </a:extLst>
          </p:cNvPr>
          <p:cNvGrpSpPr/>
          <p:nvPr/>
        </p:nvGrpSpPr>
        <p:grpSpPr>
          <a:xfrm>
            <a:off x="6608763" y="3338311"/>
            <a:ext cx="2700338" cy="1936750"/>
            <a:chOff x="6308726" y="2446339"/>
            <a:chExt cx="2700338" cy="1936750"/>
          </a:xfrm>
        </p:grpSpPr>
        <p:pic>
          <p:nvPicPr>
            <p:cNvPr id="34" name="図 3">
              <a:extLst>
                <a:ext uri="{FF2B5EF4-FFF2-40B4-BE49-F238E27FC236}">
                  <a16:creationId xmlns:a16="http://schemas.microsoft.com/office/drawing/2014/main" id="{0E6562F6-095D-4E8C-925E-D5390E990F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8726" y="2446339"/>
              <a:ext cx="27003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右矢印 21">
              <a:extLst>
                <a:ext uri="{FF2B5EF4-FFF2-40B4-BE49-F238E27FC236}">
                  <a16:creationId xmlns:a16="http://schemas.microsoft.com/office/drawing/2014/main" id="{1DD7AB1A-F942-4C3A-B8EC-38869C478ECA}"/>
                </a:ext>
              </a:extLst>
            </p:cNvPr>
            <p:cNvSpPr/>
            <p:nvPr/>
          </p:nvSpPr>
          <p:spPr>
            <a:xfrm>
              <a:off x="8302626" y="3227389"/>
              <a:ext cx="322263" cy="296862"/>
            </a:xfrm>
            <a:prstGeom prst="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grpSp>
      <p:sp>
        <p:nvSpPr>
          <p:cNvPr id="38" name="Text Box 16">
            <a:extLst>
              <a:ext uri="{FF2B5EF4-FFF2-40B4-BE49-F238E27FC236}">
                <a16:creationId xmlns:a16="http://schemas.microsoft.com/office/drawing/2014/main" id="{3A16660B-6BFD-4A10-9ECE-BB5A05E78A20}"/>
              </a:ext>
            </a:extLst>
          </p:cNvPr>
          <p:cNvSpPr txBox="1">
            <a:spLocks noChangeArrowheads="1"/>
          </p:cNvSpPr>
          <p:nvPr/>
        </p:nvSpPr>
        <p:spPr bwMode="auto">
          <a:xfrm>
            <a:off x="1418435" y="4889899"/>
            <a:ext cx="758824" cy="323166"/>
          </a:xfrm>
          <a:prstGeom prst="rect">
            <a:avLst/>
          </a:prstGeom>
          <a:solidFill>
            <a:schemeClr val="bg1"/>
          </a:solidFill>
          <a:ln w="9525">
            <a:solidFill>
              <a:schemeClr val="tx1"/>
            </a:solidFill>
            <a:miter lim="800000"/>
            <a:headEnd/>
            <a:tailEnd/>
          </a:ln>
        </p:spPr>
        <p:txBody>
          <a:bodyPr wrap="squar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ja-JP" altLang="en-US" sz="1800" b="1" dirty="0">
                <a:solidFill>
                  <a:srgbClr val="0000FF"/>
                </a:solidFill>
                <a:latin typeface="メイリオ" panose="020B0604030504040204" pitchFamily="50" charset="-128"/>
              </a:rPr>
              <a:t>喉頭</a:t>
            </a:r>
          </a:p>
        </p:txBody>
      </p:sp>
      <p:sp>
        <p:nvSpPr>
          <p:cNvPr id="39" name="テキスト ボックス 12">
            <a:extLst>
              <a:ext uri="{FF2B5EF4-FFF2-40B4-BE49-F238E27FC236}">
                <a16:creationId xmlns:a16="http://schemas.microsoft.com/office/drawing/2014/main" id="{ED7519F5-2D71-4773-8863-D5B03FF5B4A6}"/>
              </a:ext>
            </a:extLst>
          </p:cNvPr>
          <p:cNvSpPr txBox="1">
            <a:spLocks noChangeArrowheads="1"/>
          </p:cNvSpPr>
          <p:nvPr/>
        </p:nvSpPr>
        <p:spPr bwMode="auto">
          <a:xfrm>
            <a:off x="852563" y="4516781"/>
            <a:ext cx="877163" cy="323166"/>
          </a:xfrm>
          <a:prstGeom prst="rect">
            <a:avLst/>
          </a:prstGeom>
          <a:solidFill>
            <a:schemeClr val="bg1"/>
          </a:solidFill>
          <a:ln w="9525">
            <a:solidFill>
              <a:srgbClr val="FF0000"/>
            </a:solidFill>
            <a:miter lim="800000"/>
            <a:headEnd/>
            <a:tailEnd/>
          </a:ln>
        </p:spPr>
        <p:txBody>
          <a:bodyPr wrap="none" tIns="72000" bIns="0" anchor="ctr" anchorCtr="0">
            <a:no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1800" b="1">
                <a:solidFill>
                  <a:srgbClr val="FF0000"/>
                </a:solidFill>
                <a:latin typeface="メイリオ" panose="020B0604030504040204" pitchFamily="50" charset="-128"/>
              </a:rPr>
              <a:t>舌根部</a:t>
            </a:r>
          </a:p>
        </p:txBody>
      </p:sp>
      <p:sp>
        <p:nvSpPr>
          <p:cNvPr id="40" name="テキスト ボックス 25">
            <a:extLst>
              <a:ext uri="{FF2B5EF4-FFF2-40B4-BE49-F238E27FC236}">
                <a16:creationId xmlns:a16="http://schemas.microsoft.com/office/drawing/2014/main" id="{5603968F-664B-439F-8A03-E299FA235098}"/>
              </a:ext>
            </a:extLst>
          </p:cNvPr>
          <p:cNvSpPr txBox="1">
            <a:spLocks noChangeArrowheads="1"/>
          </p:cNvSpPr>
          <p:nvPr/>
        </p:nvSpPr>
        <p:spPr bwMode="auto">
          <a:xfrm>
            <a:off x="668339" y="6488041"/>
            <a:ext cx="838835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r" eaLnBrk="1" hangingPunct="1">
              <a:spcBef>
                <a:spcPct val="0"/>
              </a:spcBef>
              <a:buFontTx/>
              <a:buNone/>
            </a:pPr>
            <a:r>
              <a:rPr lang="ja-JP" altLang="en-US" sz="900" dirty="0">
                <a:solidFill>
                  <a:srgbClr val="000000"/>
                </a:solidFill>
                <a:latin typeface="メイリオ" panose="020B0604030504040204" pitchFamily="50" charset="-128"/>
              </a:rPr>
              <a:t>出典：文部科学省「特別支援学校における介護職員等によるたんの吸引等（特定の者対象）研修テキスト」（平成</a:t>
            </a:r>
            <a:r>
              <a:rPr lang="en-US" altLang="ja-JP" sz="900" dirty="0">
                <a:solidFill>
                  <a:srgbClr val="000000"/>
                </a:solidFill>
                <a:latin typeface="メイリオ" panose="020B0604030504040204" pitchFamily="50" charset="-128"/>
              </a:rPr>
              <a:t>24</a:t>
            </a:r>
            <a:r>
              <a:rPr lang="ja-JP" altLang="en-US" sz="900" dirty="0">
                <a:solidFill>
                  <a:srgbClr val="000000"/>
                </a:solidFill>
                <a:latin typeface="メイリオ" panose="020B0604030504040204" pitchFamily="50" charset="-128"/>
              </a:rPr>
              <a:t>年</a:t>
            </a:r>
            <a:r>
              <a:rPr lang="en-US" altLang="ja-JP" sz="900" dirty="0">
                <a:solidFill>
                  <a:srgbClr val="000000"/>
                </a:solidFill>
                <a:latin typeface="メイリオ" panose="020B0604030504040204" pitchFamily="50" charset="-128"/>
              </a:rPr>
              <a:t>3</a:t>
            </a:r>
            <a:r>
              <a:rPr lang="ja-JP" altLang="en-US" sz="900" dirty="0">
                <a:solidFill>
                  <a:srgbClr val="000000"/>
                </a:solidFill>
                <a:latin typeface="メイリオ" panose="020B0604030504040204" pitchFamily="50" charset="-128"/>
              </a:rPr>
              <a:t>月）を一部改変</a:t>
            </a:r>
          </a:p>
        </p:txBody>
      </p:sp>
      <p:sp>
        <p:nvSpPr>
          <p:cNvPr id="19" name="正方形/長方形 18"/>
          <p:cNvSpPr/>
          <p:nvPr/>
        </p:nvSpPr>
        <p:spPr>
          <a:xfrm>
            <a:off x="9309103" y="6550176"/>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8989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5F8F623-BA11-4754-AB64-C5A8F517971F}"/>
              </a:ext>
            </a:extLst>
          </p:cNvPr>
          <p:cNvSpPr txBox="1">
            <a:spLocks noChangeArrowheads="1"/>
          </p:cNvSpPr>
          <p:nvPr/>
        </p:nvSpPr>
        <p:spPr bwMode="auto">
          <a:xfrm>
            <a:off x="681038" y="1333095"/>
            <a:ext cx="5280074" cy="2740771"/>
          </a:xfrm>
          <a:prstGeom prst="rect">
            <a:avLst/>
          </a:prstGeom>
          <a:noFill/>
          <a:ln w="9525">
            <a:noFill/>
            <a:miter lim="800000"/>
            <a:headEnd/>
            <a:tailEnd/>
          </a:ln>
        </p:spPr>
        <p:txBody>
          <a:bodyPr wrap="square" lIns="87269" tIns="43635" rIns="87269" bIns="43635">
            <a:spAutoFit/>
          </a:bodyPr>
          <a:lstStyle/>
          <a:p>
            <a:pPr marL="285725" indent="-285725" defTabSz="873052">
              <a:lnSpc>
                <a:spcPct val="125000"/>
              </a:lnSpc>
              <a:spcBef>
                <a:spcPts val="599"/>
              </a:spcBef>
              <a:buClr>
                <a:srgbClr val="002060"/>
              </a:buClr>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体位ドレナ－ジ（ポジショニング）</a:t>
            </a:r>
            <a:endParaRPr lang="en-US" altLang="ja-JP" dirty="0">
              <a:solidFill>
                <a:prstClr val="black"/>
              </a:solidFill>
              <a:latin typeface="メイリオ" panose="020B0604030504040204" pitchFamily="50" charset="-128"/>
              <a:ea typeface="メイリオ" panose="020B0604030504040204" pitchFamily="50" charset="-128"/>
            </a:endParaRPr>
          </a:p>
          <a:p>
            <a:pPr marL="285725" indent="-285725" defTabSz="873052">
              <a:lnSpc>
                <a:spcPct val="125000"/>
              </a:lnSpc>
              <a:spcBef>
                <a:spcPts val="599"/>
              </a:spcBef>
              <a:buClr>
                <a:srgbClr val="002060"/>
              </a:buClr>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軽打法（タッピング）</a:t>
            </a:r>
          </a:p>
          <a:p>
            <a:pPr marL="285725" indent="-285725" defTabSz="873052">
              <a:lnSpc>
                <a:spcPct val="125000"/>
              </a:lnSpc>
              <a:spcBef>
                <a:spcPts val="599"/>
              </a:spcBef>
              <a:buClr>
                <a:srgbClr val="002060"/>
              </a:buClr>
              <a:buFont typeface="Wingdings" panose="05000000000000000000" pitchFamily="2" charset="2"/>
              <a:buChar char="l"/>
              <a:defRPr/>
            </a:pPr>
            <a:r>
              <a:rPr lang="ja-JP" altLang="en-US" dirty="0">
                <a:solidFill>
                  <a:prstClr val="black"/>
                </a:solidFill>
                <a:latin typeface="メイリオ" panose="020B0604030504040204" pitchFamily="50" charset="-128"/>
                <a:ea typeface="メイリオ" panose="020B0604030504040204" pitchFamily="50" charset="-128"/>
              </a:rPr>
              <a:t>振動法</a:t>
            </a:r>
          </a:p>
          <a:p>
            <a:pPr marL="285725" indent="-285725" defTabSz="873052">
              <a:lnSpc>
                <a:spcPct val="125000"/>
              </a:lnSpc>
              <a:spcBef>
                <a:spcPts val="599"/>
              </a:spcBef>
              <a:buClr>
                <a:srgbClr val="002060"/>
              </a:buClr>
              <a:buFont typeface="Wingdings" panose="05000000000000000000" pitchFamily="2" charset="2"/>
              <a:buChar char="l"/>
              <a:defRPr/>
            </a:pPr>
            <a:r>
              <a:rPr lang="ja-JP" altLang="en-US" dirty="0">
                <a:solidFill>
                  <a:srgbClr val="FF0000"/>
                </a:solidFill>
                <a:latin typeface="メイリオ" panose="020B0604030504040204" pitchFamily="50" charset="-128"/>
                <a:ea typeface="メイリオ" panose="020B0604030504040204" pitchFamily="50" charset="-128"/>
              </a:rPr>
              <a:t>呼気介助</a:t>
            </a:r>
            <a:endParaRPr lang="en-US" altLang="ja-JP" dirty="0">
              <a:solidFill>
                <a:prstClr val="black"/>
              </a:solidFill>
              <a:latin typeface="メイリオ" panose="020B0604030504040204" pitchFamily="50" charset="-128"/>
              <a:ea typeface="メイリオ" panose="020B0604030504040204" pitchFamily="50" charset="-128"/>
            </a:endParaRPr>
          </a:p>
          <a:p>
            <a:pPr marL="285725" indent="-285725" defTabSz="873052">
              <a:lnSpc>
                <a:spcPct val="200000"/>
              </a:lnSpc>
              <a:spcBef>
                <a:spcPts val="599"/>
              </a:spcBef>
              <a:buClr>
                <a:srgbClr val="002060"/>
              </a:buClr>
              <a:buFont typeface="Wingdings" panose="05000000000000000000" pitchFamily="2" charset="2"/>
              <a:buChar char="l"/>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陽圧</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陰圧 排痰補助装置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25" indent="-285725" defTabSz="873052">
              <a:lnSpc>
                <a:spcPct val="125000"/>
              </a:lnSpc>
              <a:spcBef>
                <a:spcPts val="599"/>
              </a:spcBef>
              <a:buClr>
                <a:srgbClr val="002060"/>
              </a:buClr>
              <a:buFont typeface="Wingdings" panose="05000000000000000000" pitchFamily="2" charset="2"/>
              <a:buChar char="l"/>
              <a:defRPr/>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（カフアシスト</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カフマシン）</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8" name="テキスト プレースホルダー 7">
            <a:extLst>
              <a:ext uri="{FF2B5EF4-FFF2-40B4-BE49-F238E27FC236}">
                <a16:creationId xmlns:a16="http://schemas.microsoft.com/office/drawing/2014/main" id="{192BC27C-5BAF-4D1F-B51A-FE943FC23C1F}"/>
              </a:ext>
            </a:extLst>
          </p:cNvPr>
          <p:cNvSpPr>
            <a:spLocks noGrp="1"/>
          </p:cNvSpPr>
          <p:nvPr>
            <p:ph type="body" sz="quarter" idx="10"/>
          </p:nvPr>
        </p:nvSpPr>
        <p:spPr/>
        <p:txBody>
          <a:bodyPr/>
          <a:lstStyle/>
          <a:p>
            <a:r>
              <a:rPr kumimoji="1" lang="ja-JP" altLang="en-US" dirty="0"/>
              <a:t>　</a:t>
            </a:r>
          </a:p>
        </p:txBody>
      </p:sp>
      <p:sp>
        <p:nvSpPr>
          <p:cNvPr id="3" name="タイトル 2">
            <a:extLst>
              <a:ext uri="{FF2B5EF4-FFF2-40B4-BE49-F238E27FC236}">
                <a16:creationId xmlns:a16="http://schemas.microsoft.com/office/drawing/2014/main" id="{492458C3-F3FA-48C3-B8D6-FA4D760BF4FB}"/>
              </a:ext>
            </a:extLst>
          </p:cNvPr>
          <p:cNvSpPr>
            <a:spLocks noGrp="1"/>
          </p:cNvSpPr>
          <p:nvPr>
            <p:ph type="title"/>
          </p:nvPr>
        </p:nvSpPr>
        <p:spPr/>
        <p:txBody>
          <a:bodyPr>
            <a:normAutofit fontScale="90000"/>
          </a:bodyPr>
          <a:lstStyle/>
          <a:p>
            <a:r>
              <a:rPr lang="ja-JP" altLang="en-US" sz="3599" dirty="0"/>
              <a:t>排痰促進法</a:t>
            </a:r>
          </a:p>
        </p:txBody>
      </p:sp>
      <p:sp>
        <p:nvSpPr>
          <p:cNvPr id="12" name="テキスト ボックス 11">
            <a:extLst>
              <a:ext uri="{FF2B5EF4-FFF2-40B4-BE49-F238E27FC236}">
                <a16:creationId xmlns:a16="http://schemas.microsoft.com/office/drawing/2014/main" id="{4BC585F6-3C45-4C32-AA0D-E82A68EA95F6}"/>
              </a:ext>
            </a:extLst>
          </p:cNvPr>
          <p:cNvSpPr txBox="1"/>
          <p:nvPr/>
        </p:nvSpPr>
        <p:spPr>
          <a:xfrm>
            <a:off x="6420118" y="169203"/>
            <a:ext cx="1830950" cy="307777"/>
          </a:xfrm>
          <a:prstGeom prst="rect">
            <a:avLst/>
          </a:prstGeom>
          <a:noFill/>
        </p:spPr>
        <p:txBody>
          <a:bodyPr wrap="none" rtlCol="0">
            <a:spAutoFit/>
          </a:bodyPr>
          <a:lstStyle/>
          <a:p>
            <a:r>
              <a:rPr lang="en-US" altLang="ja-JP" sz="1400" b="1" dirty="0">
                <a:solidFill>
                  <a:prstClr val="white"/>
                </a:solidFill>
                <a:latin typeface="メイリオ" panose="020B0604030504040204" pitchFamily="50" charset="-128"/>
                <a:ea typeface="メイリオ" panose="020B0604030504040204" pitchFamily="50" charset="-128"/>
              </a:rPr>
              <a:t>4-2.</a:t>
            </a:r>
            <a:r>
              <a:rPr lang="ja-JP" altLang="en-US" sz="1400" b="1" dirty="0">
                <a:solidFill>
                  <a:prstClr val="white"/>
                </a:solidFill>
                <a:latin typeface="メイリオ" panose="020B0604030504040204" pitchFamily="50" charset="-128"/>
                <a:ea typeface="メイリオ" panose="020B0604030504040204" pitchFamily="50" charset="-128"/>
              </a:rPr>
              <a:t>喀痰吸引の基本</a:t>
            </a:r>
          </a:p>
        </p:txBody>
      </p:sp>
      <p:sp>
        <p:nvSpPr>
          <p:cNvPr id="9" name="テキスト ボックス 8">
            <a:extLst>
              <a:ext uri="{FF2B5EF4-FFF2-40B4-BE49-F238E27FC236}">
                <a16:creationId xmlns:a16="http://schemas.microsoft.com/office/drawing/2014/main" id="{2E4D1488-42A6-4A8A-B133-1347CA15BDCC}"/>
              </a:ext>
            </a:extLst>
          </p:cNvPr>
          <p:cNvSpPr txBox="1"/>
          <p:nvPr/>
        </p:nvSpPr>
        <p:spPr>
          <a:xfrm>
            <a:off x="624876" y="6409082"/>
            <a:ext cx="1915909" cy="230832"/>
          </a:xfrm>
          <a:prstGeom prst="rect">
            <a:avLst/>
          </a:prstGeom>
          <a:noFill/>
        </p:spPr>
        <p:txBody>
          <a:bodyPr wrap="non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出典：厚生労働省資料を一部改変</a:t>
            </a:r>
          </a:p>
        </p:txBody>
      </p:sp>
      <p:grpSp>
        <p:nvGrpSpPr>
          <p:cNvPr id="4" name="グループ化 3">
            <a:extLst>
              <a:ext uri="{FF2B5EF4-FFF2-40B4-BE49-F238E27FC236}">
                <a16:creationId xmlns:a16="http://schemas.microsoft.com/office/drawing/2014/main" id="{B0AFF8E5-F36D-4A73-BE0F-71E04B5B8558}"/>
              </a:ext>
            </a:extLst>
          </p:cNvPr>
          <p:cNvGrpSpPr/>
          <p:nvPr/>
        </p:nvGrpSpPr>
        <p:grpSpPr>
          <a:xfrm>
            <a:off x="1143955" y="4044091"/>
            <a:ext cx="2984182" cy="2184433"/>
            <a:chOff x="4139952" y="1908000"/>
            <a:chExt cx="4607862" cy="3469379"/>
          </a:xfrm>
        </p:grpSpPr>
        <p:pic>
          <p:nvPicPr>
            <p:cNvPr id="10" name="図 3">
              <a:extLst>
                <a:ext uri="{FF2B5EF4-FFF2-40B4-BE49-F238E27FC236}">
                  <a16:creationId xmlns:a16="http://schemas.microsoft.com/office/drawing/2014/main" id="{B5B22BD6-89AC-4600-AA07-A77323D9C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39952" y="1908000"/>
              <a:ext cx="4607862" cy="34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四角形: 角を丸くする 10">
              <a:extLst>
                <a:ext uri="{FF2B5EF4-FFF2-40B4-BE49-F238E27FC236}">
                  <a16:creationId xmlns:a16="http://schemas.microsoft.com/office/drawing/2014/main" id="{FEACE993-B63C-40B8-88D9-64D8DCD818FE}"/>
                </a:ext>
              </a:extLst>
            </p:cNvPr>
            <p:cNvSpPr/>
            <p:nvPr/>
          </p:nvSpPr>
          <p:spPr>
            <a:xfrm rot="1107501">
              <a:off x="5415720" y="2699514"/>
              <a:ext cx="598296" cy="255777"/>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5" name="図 4"/>
          <p:cNvPicPr>
            <a:picLocks noChangeAspect="1"/>
          </p:cNvPicPr>
          <p:nvPr/>
        </p:nvPicPr>
        <p:blipFill rotWithShape="1">
          <a:blip r:embed="rId4"/>
          <a:srcRect t="13829"/>
          <a:stretch/>
        </p:blipFill>
        <p:spPr>
          <a:xfrm>
            <a:off x="6363548" y="1449388"/>
            <a:ext cx="2819639" cy="5111750"/>
          </a:xfrm>
          <a:prstGeom prst="rect">
            <a:avLst/>
          </a:prstGeom>
        </p:spPr>
      </p:pic>
      <p:cxnSp>
        <p:nvCxnSpPr>
          <p:cNvPr id="7" name="直線矢印コネクタ 6"/>
          <p:cNvCxnSpPr>
            <a:cxnSpLocks/>
          </p:cNvCxnSpPr>
          <p:nvPr/>
        </p:nvCxnSpPr>
        <p:spPr>
          <a:xfrm>
            <a:off x="2185709" y="2793549"/>
            <a:ext cx="4082745" cy="5031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133312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B26D1CE-2633-43DB-ACBC-87A384BBB276}"/>
              </a:ext>
            </a:extLst>
          </p:cNvPr>
          <p:cNvSpPr>
            <a:spLocks noGrp="1"/>
          </p:cNvSpPr>
          <p:nvPr>
            <p:ph type="body" sz="quarter" idx="10"/>
          </p:nvPr>
        </p:nvSpPr>
        <p:spPr/>
        <p:txBody>
          <a:bodyPr/>
          <a:lstStyle/>
          <a:p>
            <a:r>
              <a:rPr lang="ja-JP" altLang="en-US" dirty="0"/>
              <a:t>２－２　気管カニューレまたは切開部からの吸引</a:t>
            </a:r>
          </a:p>
        </p:txBody>
      </p:sp>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275" dirty="0"/>
              <a:t>気管カニューレからの吸引－基本的注意点</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885753" y="1688818"/>
            <a:ext cx="8175499" cy="439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気管</a:t>
            </a:r>
            <a:r>
              <a:rPr lang="ja-JP" altLang="en-US" sz="1660" dirty="0">
                <a:solidFill>
                  <a:srgbClr val="000000"/>
                </a:solidFill>
                <a:latin typeface="メイリオ" panose="020B0604030504040204" pitchFamily="50" charset="-128"/>
                <a:ea typeface="メイリオ" panose="020B0604030504040204" pitchFamily="50" charset="-128"/>
              </a:rPr>
              <a:t>切開部</a:t>
            </a:r>
            <a:r>
              <a:rPr lang="ja-JP" altLang="ja-JP" sz="1660" dirty="0">
                <a:solidFill>
                  <a:srgbClr val="000000"/>
                </a:solidFill>
                <a:latin typeface="メイリオ" panose="020B0604030504040204" pitchFamily="50" charset="-128"/>
                <a:ea typeface="メイリオ" panose="020B0604030504040204" pitchFamily="50" charset="-128"/>
              </a:rPr>
              <a:t>からの吸引は口鼻腔吸引よりもしっかりとした</a:t>
            </a:r>
            <a:r>
              <a:rPr lang="ja-JP" altLang="ja-JP" sz="1660" dirty="0">
                <a:solidFill>
                  <a:srgbClr val="FF0000"/>
                </a:solidFill>
                <a:latin typeface="メイリオ" panose="020B0604030504040204" pitchFamily="50" charset="-128"/>
                <a:ea typeface="メイリオ" panose="020B0604030504040204" pitchFamily="50" charset="-128"/>
              </a:rPr>
              <a:t>清潔操作</a:t>
            </a:r>
            <a:r>
              <a:rPr lang="ja-JP" altLang="ja-JP" sz="1660" dirty="0">
                <a:solidFill>
                  <a:srgbClr val="000000"/>
                </a:solidFill>
                <a:latin typeface="メイリオ" panose="020B0604030504040204" pitchFamily="50" charset="-128"/>
                <a:ea typeface="メイリオ" panose="020B0604030504040204" pitchFamily="50" charset="-128"/>
              </a:rPr>
              <a:t>が</a:t>
            </a:r>
            <a:r>
              <a:rPr lang="ja-JP" altLang="en-US" sz="166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000000"/>
                </a:solidFill>
                <a:latin typeface="メイリオ" panose="020B0604030504040204" pitchFamily="50" charset="-128"/>
                <a:ea typeface="メイリオ" panose="020B0604030504040204" pitchFamily="50" charset="-128"/>
              </a:rPr>
              <a:t>必要</a:t>
            </a:r>
            <a:r>
              <a:rPr lang="ja-JP" altLang="en-US" sz="1660" dirty="0">
                <a:solidFill>
                  <a:srgbClr val="000000"/>
                </a:solidFill>
                <a:latin typeface="メイリオ" panose="020B0604030504040204" pitchFamily="50" charset="-128"/>
                <a:ea typeface="メイリオ" panose="020B0604030504040204" pitchFamily="50" charset="-128"/>
              </a:rPr>
              <a:t>。</a:t>
            </a:r>
            <a:endParaRPr lang="ja-JP" altLang="ja-JP" sz="1660" b="1"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基本的な考え方とし</a:t>
            </a:r>
            <a:r>
              <a:rPr lang="ja-JP" altLang="en-US" sz="1660" dirty="0">
                <a:solidFill>
                  <a:srgbClr val="000000"/>
                </a:solidFill>
                <a:latin typeface="メイリオ" panose="020B0604030504040204" pitchFamily="50" charset="-128"/>
                <a:ea typeface="メイリオ" panose="020B0604030504040204" pitchFamily="50" charset="-128"/>
              </a:rPr>
              <a:t>て痰</a:t>
            </a:r>
            <a:r>
              <a:rPr lang="ja-JP" altLang="ja-JP" sz="1660" dirty="0">
                <a:solidFill>
                  <a:srgbClr val="000000"/>
                </a:solidFill>
                <a:latin typeface="メイリオ" panose="020B0604030504040204" pitchFamily="50" charset="-128"/>
                <a:ea typeface="メイリオ" panose="020B0604030504040204" pitchFamily="50" charset="-128"/>
              </a:rPr>
              <a:t>が出やすい状態にしてあげてその上で必要最小限の対応として吸引を行うべきことは、口鼻腔吸引と共通するが、気管切開部からの吸引ではこの点がさらに重要。</a:t>
            </a:r>
            <a:r>
              <a:rPr lang="ja-JP" altLang="en-US" sz="1660" dirty="0">
                <a:solidFill>
                  <a:srgbClr val="000000"/>
                </a:solidFill>
                <a:latin typeface="メイリオ" panose="020B0604030504040204" pitchFamily="50" charset="-128"/>
                <a:ea typeface="メイリオ" panose="020B0604030504040204" pitchFamily="50" charset="-128"/>
              </a:rPr>
              <a:t>気管</a:t>
            </a:r>
            <a:r>
              <a:rPr lang="ja-JP" altLang="ja-JP" sz="1660" dirty="0">
                <a:solidFill>
                  <a:srgbClr val="000000"/>
                </a:solidFill>
                <a:latin typeface="メイリオ" panose="020B0604030504040204" pitchFamily="50" charset="-128"/>
                <a:ea typeface="メイリオ" panose="020B0604030504040204" pitchFamily="50" charset="-128"/>
              </a:rPr>
              <a:t>カニューレ内の吸引で済むように、</a:t>
            </a:r>
            <a:r>
              <a:rPr lang="ja-JP" altLang="en-US" sz="1660" dirty="0">
                <a:solidFill>
                  <a:srgbClr val="FF0000"/>
                </a:solidFill>
                <a:latin typeface="メイリオ" panose="020B0604030504040204" pitchFamily="50" charset="-128"/>
                <a:ea typeface="メイリオ" panose="020B0604030504040204" pitchFamily="50" charset="-128"/>
              </a:rPr>
              <a:t>痰</a:t>
            </a:r>
            <a:r>
              <a:rPr lang="ja-JP" altLang="ja-JP" sz="1660" dirty="0">
                <a:solidFill>
                  <a:srgbClr val="FF0000"/>
                </a:solidFill>
                <a:latin typeface="メイリオ" panose="020B0604030504040204" pitchFamily="50" charset="-128"/>
                <a:ea typeface="メイリオ" panose="020B0604030504040204" pitchFamily="50" charset="-128"/>
              </a:rPr>
              <a:t>がやわらかくなり出やすくなるような対応</a:t>
            </a:r>
            <a:r>
              <a:rPr lang="ja-JP" altLang="ja-JP" sz="1660" dirty="0">
                <a:solidFill>
                  <a:srgbClr val="000000"/>
                </a:solidFill>
                <a:latin typeface="メイリオ" panose="020B0604030504040204" pitchFamily="50" charset="-128"/>
                <a:ea typeface="メイリオ" panose="020B0604030504040204" pitchFamily="50" charset="-128"/>
              </a:rPr>
              <a:t>（水分の充分な摂取、ネブライザーの合理的使用など</a:t>
            </a:r>
            <a:r>
              <a:rPr lang="ja-JP" altLang="ja-JP" sz="1660" spc="-65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FF0000"/>
                </a:solidFill>
                <a:latin typeface="メイリオ" panose="020B0604030504040204" pitchFamily="50" charset="-128"/>
                <a:ea typeface="メイリオ" panose="020B0604030504040204" pitchFamily="50" charset="-128"/>
              </a:rPr>
              <a:t>姿勢の調節</a:t>
            </a:r>
            <a:r>
              <a:rPr lang="ja-JP" altLang="ja-JP" sz="1660" dirty="0">
                <a:solidFill>
                  <a:srgbClr val="000000"/>
                </a:solidFill>
                <a:latin typeface="メイリオ" panose="020B0604030504040204" pitchFamily="50" charset="-128"/>
                <a:ea typeface="メイリオ" panose="020B0604030504040204" pitchFamily="50" charset="-128"/>
              </a:rPr>
              <a:t>が重要</a:t>
            </a:r>
            <a:r>
              <a:rPr lang="ja-JP" altLang="en-US" sz="1660" dirty="0">
                <a:solidFill>
                  <a:srgbClr val="000000"/>
                </a:solidFill>
                <a:latin typeface="メイリオ" panose="020B0604030504040204" pitchFamily="50" charset="-128"/>
                <a:ea typeface="メイリオ" panose="020B0604030504040204" pitchFamily="50" charset="-128"/>
              </a:rPr>
              <a:t>。</a:t>
            </a:r>
            <a:r>
              <a:rPr lang="ja-JP" altLang="ja-JP" sz="1660" dirty="0">
                <a:solidFill>
                  <a:srgbClr val="000000"/>
                </a:solidFill>
                <a:latin typeface="メイリオ" panose="020B0604030504040204" pitchFamily="50" charset="-128"/>
                <a:ea typeface="メイリオ" panose="020B0604030504040204" pitchFamily="50" charset="-128"/>
              </a:rPr>
              <a:t>呼気をしっかり介助することによって</a:t>
            </a:r>
            <a:r>
              <a:rPr lang="ja-JP" altLang="en-US" sz="1660" dirty="0">
                <a:solidFill>
                  <a:srgbClr val="000000"/>
                </a:solidFill>
                <a:latin typeface="メイリオ" panose="020B0604030504040204" pitchFamily="50" charset="-128"/>
                <a:ea typeface="メイリオ" panose="020B0604030504040204" pitchFamily="50" charset="-128"/>
              </a:rPr>
              <a:t>痰</a:t>
            </a:r>
            <a:r>
              <a:rPr lang="ja-JP" altLang="ja-JP" sz="1660" dirty="0">
                <a:solidFill>
                  <a:srgbClr val="000000"/>
                </a:solidFill>
                <a:latin typeface="メイリオ" panose="020B0604030504040204" pitchFamily="50" charset="-128"/>
                <a:ea typeface="メイリオ" panose="020B0604030504040204" pitchFamily="50" charset="-128"/>
              </a:rPr>
              <a:t>が気管支や気管下部から上がってくるように</a:t>
            </a:r>
            <a:r>
              <a:rPr lang="ja-JP" altLang="en-US" sz="1660" dirty="0">
                <a:solidFill>
                  <a:srgbClr val="000000"/>
                </a:solidFill>
                <a:latin typeface="メイリオ" panose="020B0604030504040204" pitchFamily="50" charset="-128"/>
                <a:ea typeface="メイリオ" panose="020B0604030504040204" pitchFamily="50" charset="-128"/>
              </a:rPr>
              <a:t>してあげる</a:t>
            </a:r>
            <a:r>
              <a:rPr lang="ja-JP" altLang="ja-JP" sz="1660" dirty="0">
                <a:solidFill>
                  <a:srgbClr val="000000"/>
                </a:solidFill>
                <a:latin typeface="メイリオ" panose="020B0604030504040204" pitchFamily="50" charset="-128"/>
                <a:ea typeface="メイリオ" panose="020B0604030504040204" pitchFamily="50" charset="-128"/>
              </a:rPr>
              <a:t>こと</a:t>
            </a:r>
            <a:r>
              <a:rPr lang="ja-JP" altLang="en-US" sz="1660" dirty="0">
                <a:solidFill>
                  <a:srgbClr val="000000"/>
                </a:solidFill>
                <a:latin typeface="メイリオ" panose="020B0604030504040204" pitchFamily="50" charset="-128"/>
                <a:ea typeface="メイリオ" panose="020B0604030504040204" pitchFamily="50" charset="-128"/>
              </a:rPr>
              <a:t>が</a:t>
            </a:r>
            <a:r>
              <a:rPr lang="ja-JP" altLang="ja-JP" sz="1660" dirty="0">
                <a:solidFill>
                  <a:srgbClr val="000000"/>
                </a:solidFill>
                <a:latin typeface="メイリオ" panose="020B0604030504040204" pitchFamily="50" charset="-128"/>
                <a:ea typeface="メイリオ" panose="020B0604030504040204" pitchFamily="50" charset="-128"/>
              </a:rPr>
              <a:t>必要な場合もかなりある。</a:t>
            </a:r>
            <a:endParaRPr lang="en-US" altLang="ja-JP" sz="1660"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ja-JP" sz="1660" dirty="0">
                <a:solidFill>
                  <a:srgbClr val="000000"/>
                </a:solidFill>
                <a:latin typeface="メイリオ" panose="020B0604030504040204" pitchFamily="50" charset="-128"/>
                <a:ea typeface="メイリオ" panose="020B0604030504040204" pitchFamily="50" charset="-128"/>
              </a:rPr>
              <a:t>たまっている分泌物は必ずしも肺の方から上がってくる</a:t>
            </a:r>
            <a:r>
              <a:rPr lang="ja-JP" altLang="en-US" sz="1660" dirty="0">
                <a:solidFill>
                  <a:srgbClr val="000000"/>
                </a:solidFill>
                <a:latin typeface="メイリオ" panose="020B0604030504040204" pitchFamily="50" charset="-128"/>
                <a:ea typeface="メイリオ" panose="020B0604030504040204" pitchFamily="50" charset="-128"/>
              </a:rPr>
              <a:t>痰</a:t>
            </a:r>
            <a:r>
              <a:rPr lang="ja-JP" altLang="ja-JP" sz="1660" dirty="0">
                <a:solidFill>
                  <a:srgbClr val="000000"/>
                </a:solidFill>
                <a:latin typeface="メイリオ" panose="020B0604030504040204" pitchFamily="50" charset="-128"/>
                <a:ea typeface="メイリオ" panose="020B0604030504040204" pitchFamily="50" charset="-128"/>
              </a:rPr>
              <a:t>だけではなく、のどから気管に下りていった（誤嚥された）唾液であることが多く、鼻汁のこともある。したがって、気管切開部からの吸引を最小限にできるようにするためには、唾液の誤嚥への対策、鼻の分泌物への対策（適切な鼻腔吸引、鼻分泌物を減少させる治療や鼻腔ケア）を合わせて行うことが</a:t>
            </a:r>
            <a:r>
              <a:rPr lang="ja-JP" altLang="en-US" sz="1660" dirty="0">
                <a:solidFill>
                  <a:srgbClr val="000000"/>
                </a:solidFill>
                <a:latin typeface="メイリオ" panose="020B0604030504040204" pitchFamily="50" charset="-128"/>
                <a:ea typeface="メイリオ" panose="020B0604030504040204" pitchFamily="50" charset="-128"/>
              </a:rPr>
              <a:t>重要</a:t>
            </a:r>
            <a:r>
              <a:rPr lang="ja-JP" altLang="ja-JP" sz="1660" dirty="0">
                <a:solidFill>
                  <a:srgbClr val="000000"/>
                </a:solidFill>
                <a:latin typeface="メイリオ" panose="020B0604030504040204" pitchFamily="50" charset="-128"/>
                <a:ea typeface="メイリオ" panose="020B0604030504040204" pitchFamily="50" charset="-128"/>
              </a:rPr>
              <a:t>。</a:t>
            </a:r>
            <a:endParaRPr lang="en-US" altLang="ja-JP" sz="1660" dirty="0">
              <a:solidFill>
                <a:srgbClr val="000000"/>
              </a:solidFill>
              <a:latin typeface="メイリオ" panose="020B0604030504040204" pitchFamily="50" charset="-128"/>
              <a:ea typeface="メイリオ" panose="020B0604030504040204" pitchFamily="50" charset="-128"/>
            </a:endParaRPr>
          </a:p>
          <a:p>
            <a:pPr algn="just">
              <a:lnSpc>
                <a:spcPct val="114000"/>
              </a:lnSpc>
              <a:spcBef>
                <a:spcPts val="975"/>
              </a:spcBef>
              <a:buClr>
                <a:srgbClr val="002060"/>
              </a:buClr>
              <a:buFont typeface="Wingdings" panose="05000000000000000000" pitchFamily="2" charset="2"/>
              <a:buChar char="l"/>
            </a:pPr>
            <a:r>
              <a:rPr lang="ja-JP" altLang="en-US" sz="1660" dirty="0">
                <a:solidFill>
                  <a:srgbClr val="FF0000"/>
                </a:solidFill>
                <a:latin typeface="メイリオ" panose="020B0604030504040204" pitchFamily="50" charset="-128"/>
                <a:ea typeface="メイリオ" panose="020B0604030504040204" pitchFamily="50" charset="-128"/>
              </a:rPr>
              <a:t>吸引チューブを入れる長さをしっかり確認して守る</a:t>
            </a:r>
            <a:r>
              <a:rPr lang="ja-JP" altLang="en-US" sz="1660" dirty="0">
                <a:solidFill>
                  <a:srgbClr val="000000"/>
                </a:solidFill>
                <a:latin typeface="メイリオ" panose="020B0604030504040204" pitchFamily="50" charset="-128"/>
                <a:ea typeface="メイリオ" panose="020B0604030504040204" pitchFamily="50" charset="-128"/>
              </a:rPr>
              <a:t>ことが重要</a:t>
            </a:r>
            <a:endParaRPr lang="en-US" altLang="ja-JP" sz="1660" dirty="0">
              <a:solidFill>
                <a:srgbClr val="000000"/>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1406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気管カニューレからの合理的な吸引の基本 １</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931986" y="1767256"/>
            <a:ext cx="6458397" cy="110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吸引チューブを入れる適正な深</a:t>
            </a:r>
            <a:r>
              <a:rPr lang="ja-JP" altLang="en-US" sz="1663" spc="-923" dirty="0">
                <a:solidFill>
                  <a:srgbClr val="000000"/>
                </a:solidFill>
                <a:latin typeface="メイリオ" panose="020B0604030504040204" pitchFamily="50" charset="-128"/>
                <a:ea typeface="メイリオ" panose="020B0604030504040204" pitchFamily="50" charset="-128"/>
              </a:rPr>
              <a:t>さ</a:t>
            </a:r>
            <a:r>
              <a:rPr lang="ja-JP" altLang="en-US" sz="1663" dirty="0">
                <a:solidFill>
                  <a:srgbClr val="000000"/>
                </a:solidFill>
                <a:latin typeface="メイリオ" panose="020B0604030504040204" pitchFamily="50" charset="-128"/>
                <a:ea typeface="メイリオ" panose="020B0604030504040204" pitchFamily="50" charset="-128"/>
              </a:rPr>
              <a:t>（長さ</a:t>
            </a:r>
            <a:r>
              <a:rPr lang="ja-JP" altLang="en-US" sz="1663" spc="-923" dirty="0">
                <a:solidFill>
                  <a:srgbClr val="000000"/>
                </a:solidFill>
                <a:latin typeface="メイリオ" panose="020B0604030504040204" pitchFamily="50" charset="-128"/>
                <a:ea typeface="メイリオ" panose="020B0604030504040204" pitchFamily="50" charset="-128"/>
              </a:rPr>
              <a:t>）</a:t>
            </a:r>
            <a:r>
              <a:rPr lang="ja-JP" altLang="en-US" sz="1663" dirty="0">
                <a:solidFill>
                  <a:srgbClr val="000000"/>
                </a:solidFill>
                <a:latin typeface="メイリオ" panose="020B0604030504040204" pitchFamily="50" charset="-128"/>
                <a:ea typeface="メイリオ" panose="020B0604030504040204" pitchFamily="50" charset="-128"/>
              </a:rPr>
              <a:t>を、ケース毎に決める</a:t>
            </a:r>
          </a:p>
          <a:p>
            <a:pPr>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リスクの少ない吸引は気管カニューレ内</a:t>
            </a:r>
          </a:p>
          <a:p>
            <a:pPr>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気管カニューレ内か、気管カニューレよりかなり奥まで入れるかにより、質的な違いがあり、手技は異なる</a:t>
            </a:r>
          </a:p>
        </p:txBody>
      </p:sp>
      <p:sp>
        <p:nvSpPr>
          <p:cNvPr id="8" name="テキスト ボックス 3">
            <a:extLst>
              <a:ext uri="{FF2B5EF4-FFF2-40B4-BE49-F238E27FC236}">
                <a16:creationId xmlns:a16="http://schemas.microsoft.com/office/drawing/2014/main" id="{5B97CC27-1B08-4D7A-ADD5-A28DBC011AB0}"/>
              </a:ext>
            </a:extLst>
          </p:cNvPr>
          <p:cNvSpPr txBox="1">
            <a:spLocks noChangeArrowheads="1"/>
          </p:cNvSpPr>
          <p:nvPr/>
        </p:nvSpPr>
        <p:spPr bwMode="auto">
          <a:xfrm>
            <a:off x="931988" y="2946893"/>
            <a:ext cx="6164809" cy="190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277"/>
              </a:spcBef>
              <a:buClr>
                <a:srgbClr val="002060"/>
              </a:buClr>
              <a:buNone/>
            </a:pPr>
            <a:r>
              <a:rPr lang="ja-JP" altLang="en-US" sz="1663" b="1" dirty="0">
                <a:solidFill>
                  <a:srgbClr val="002060"/>
                </a:solidFill>
                <a:latin typeface="メイリオ" panose="020B0604030504040204" pitchFamily="50" charset="-128"/>
                <a:ea typeface="メイリオ" panose="020B0604030504040204" pitchFamily="50" charset="-128"/>
              </a:rPr>
              <a:t>気管カニューレ内の吸引</a:t>
            </a:r>
            <a:endParaRPr lang="en-US" altLang="ja-JP" sz="1663" b="1" dirty="0">
              <a:solidFill>
                <a:srgbClr val="002060"/>
              </a:solidFill>
              <a:latin typeface="メイリオ" panose="020B0604030504040204" pitchFamily="50" charset="-128"/>
              <a:ea typeface="メイリオ" panose="020B0604030504040204" pitchFamily="50" charset="-128"/>
            </a:endParaRPr>
          </a:p>
          <a:p>
            <a:pPr algn="just">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初めから吸引圧をかけながら吸引</a:t>
            </a:r>
          </a:p>
          <a:p>
            <a:pPr algn="just">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吸引圧は</a:t>
            </a:r>
            <a:r>
              <a:rPr lang="en-US" altLang="ja-JP" sz="1663" dirty="0">
                <a:solidFill>
                  <a:srgbClr val="000000"/>
                </a:solidFill>
                <a:latin typeface="メイリオ" panose="020B0604030504040204" pitchFamily="50" charset="-128"/>
                <a:ea typeface="メイリオ" panose="020B0604030504040204" pitchFamily="50" charset="-128"/>
              </a:rPr>
              <a:t>20</a:t>
            </a:r>
            <a:r>
              <a:rPr lang="ja-JP" altLang="en-US" sz="1663" dirty="0">
                <a:solidFill>
                  <a:srgbClr val="000000"/>
                </a:solidFill>
                <a:latin typeface="メイリオ" panose="020B0604030504040204" pitchFamily="50" charset="-128"/>
                <a:ea typeface="メイリオ" panose="020B0604030504040204" pitchFamily="50" charset="-128"/>
              </a:rPr>
              <a:t>ｋ</a:t>
            </a:r>
            <a:r>
              <a:rPr lang="en-US" altLang="ja-JP" sz="1663" dirty="0">
                <a:solidFill>
                  <a:srgbClr val="000000"/>
                </a:solidFill>
                <a:latin typeface="メイリオ" panose="020B0604030504040204" pitchFamily="50" charset="-128"/>
                <a:ea typeface="メイリオ" panose="020B0604030504040204" pitchFamily="50" charset="-128"/>
              </a:rPr>
              <a:t>Pa(150m</a:t>
            </a:r>
            <a:r>
              <a:rPr lang="ja-JP" altLang="en-US" sz="1663" dirty="0">
                <a:solidFill>
                  <a:srgbClr val="000000"/>
                </a:solidFill>
                <a:latin typeface="メイリオ" panose="020B0604030504040204" pitchFamily="50" charset="-128"/>
                <a:ea typeface="メイリオ" panose="020B0604030504040204" pitchFamily="50" charset="-128"/>
              </a:rPr>
              <a:t>ｍ</a:t>
            </a:r>
            <a:r>
              <a:rPr lang="en-US" altLang="ja-JP" sz="1663" dirty="0">
                <a:solidFill>
                  <a:srgbClr val="000000"/>
                </a:solidFill>
                <a:latin typeface="メイリオ" panose="020B0604030504040204" pitchFamily="50" charset="-128"/>
                <a:ea typeface="メイリオ" panose="020B0604030504040204" pitchFamily="50" charset="-128"/>
              </a:rPr>
              <a:t>Hg)</a:t>
            </a:r>
            <a:r>
              <a:rPr lang="ja-JP" altLang="en-US" sz="1663" dirty="0">
                <a:solidFill>
                  <a:srgbClr val="000000"/>
                </a:solidFill>
                <a:latin typeface="メイリオ" panose="020B0604030504040204" pitchFamily="50" charset="-128"/>
                <a:ea typeface="メイリオ" panose="020B0604030504040204" pitchFamily="50" charset="-128"/>
              </a:rPr>
              <a:t>を原則とするが、粘稠な痰がある場合などに、より高い圧での吸引を指示されていることがある </a:t>
            </a:r>
          </a:p>
          <a:p>
            <a:pPr algn="just">
              <a:spcBef>
                <a:spcPts val="277"/>
              </a:spcBef>
              <a:buClr>
                <a:srgbClr val="002060"/>
              </a:buClr>
              <a:buFont typeface="Arial" panose="020B0604020202020204" pitchFamily="34" charset="0"/>
              <a:buChar char="•"/>
            </a:pPr>
            <a:r>
              <a:rPr lang="ja-JP" altLang="en-US" sz="1663" dirty="0">
                <a:solidFill>
                  <a:srgbClr val="000000"/>
                </a:solidFill>
                <a:latin typeface="メイリオ" panose="020B0604030504040204" pitchFamily="50" charset="-128"/>
                <a:ea typeface="メイリオ" panose="020B0604030504040204" pitchFamily="50" charset="-128"/>
              </a:rPr>
              <a:t>喘鳴や</a:t>
            </a:r>
            <a:r>
              <a:rPr lang="en-US" altLang="ja-JP" sz="1663" dirty="0">
                <a:solidFill>
                  <a:srgbClr val="000000"/>
                </a:solidFill>
                <a:latin typeface="メイリオ" panose="020B0604030504040204" pitchFamily="50" charset="-128"/>
                <a:ea typeface="メイリオ" panose="020B0604030504040204" pitchFamily="50" charset="-128"/>
              </a:rPr>
              <a:t>SpO</a:t>
            </a:r>
            <a:r>
              <a:rPr lang="en-US" altLang="ja-JP" sz="1200" baseline="-25000" dirty="0">
                <a:solidFill>
                  <a:srgbClr val="000000"/>
                </a:solidFill>
                <a:latin typeface="メイリオ" panose="020B0604030504040204" pitchFamily="50" charset="-128"/>
                <a:ea typeface="メイリオ" panose="020B0604030504040204" pitchFamily="50" charset="-128"/>
              </a:rPr>
              <a:t>2</a:t>
            </a:r>
            <a:r>
              <a:rPr lang="ja-JP" altLang="en-US" sz="1663" dirty="0">
                <a:solidFill>
                  <a:srgbClr val="000000"/>
                </a:solidFill>
                <a:latin typeface="メイリオ" panose="020B0604030504040204" pitchFamily="50" charset="-128"/>
                <a:ea typeface="メイリオ" panose="020B0604030504040204" pitchFamily="50" charset="-128"/>
              </a:rPr>
              <a:t>低下がなくても気管カニューレ内壁に痰が付着していることがあるので、定時で吸引するのが確実</a:t>
            </a:r>
          </a:p>
        </p:txBody>
      </p:sp>
      <p:pic>
        <p:nvPicPr>
          <p:cNvPr id="10" name="Picture 9">
            <a:extLst>
              <a:ext uri="{FF2B5EF4-FFF2-40B4-BE49-F238E27FC236}">
                <a16:creationId xmlns:a16="http://schemas.microsoft.com/office/drawing/2014/main" id="{3B1598A0-B499-49A0-8B4C-5FF76AE1D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724" y="1678627"/>
            <a:ext cx="1657350" cy="31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43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37AD98-3742-4F6D-A3F4-24EE04D51BC8}"/>
              </a:ext>
            </a:extLst>
          </p:cNvPr>
          <p:cNvSpPr>
            <a:spLocks noGrp="1"/>
          </p:cNvSpPr>
          <p:nvPr>
            <p:ph type="body" sz="quarter" idx="10"/>
          </p:nvPr>
        </p:nvSpPr>
        <p:spPr/>
        <p:txBody>
          <a:bodyPr/>
          <a:lstStyle/>
          <a:p>
            <a:endParaRPr kumimoji="1" lang="ja-JP" altLang="en-US"/>
          </a:p>
        </p:txBody>
      </p:sp>
      <p:sp>
        <p:nvSpPr>
          <p:cNvPr id="11" name="Text Box 8">
            <a:extLst>
              <a:ext uri="{FF2B5EF4-FFF2-40B4-BE49-F238E27FC236}">
                <a16:creationId xmlns:a16="http://schemas.microsoft.com/office/drawing/2014/main" id="{D71B3822-C79F-4AB6-815E-FFE2F0E66576}"/>
              </a:ext>
            </a:extLst>
          </p:cNvPr>
          <p:cNvSpPr txBox="1">
            <a:spLocks noChangeArrowheads="1"/>
          </p:cNvSpPr>
          <p:nvPr/>
        </p:nvSpPr>
        <p:spPr bwMode="auto">
          <a:xfrm>
            <a:off x="583497" y="884544"/>
            <a:ext cx="8617652" cy="956440"/>
          </a:xfrm>
          <a:prstGeom prst="rect">
            <a:avLst/>
          </a:prstGeom>
          <a:solidFill>
            <a:schemeClr val="accent6">
              <a:lumMod val="20000"/>
              <a:lumOff val="80000"/>
            </a:schemeClr>
          </a:solidFill>
          <a:ln w="9525">
            <a:noFill/>
            <a:miter lim="800000"/>
            <a:headEnd/>
            <a:tailEnd/>
          </a:ln>
        </p:spPr>
        <p:txBody>
          <a:bodyPr wrap="square" rIns="90000"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914324">
              <a:spcBef>
                <a:spcPct val="0"/>
              </a:spcBef>
              <a:buNone/>
              <a:defRPr/>
            </a:pPr>
            <a:r>
              <a:rPr lang="ja-JP" altLang="en-US" sz="1800" dirty="0">
                <a:solidFill>
                  <a:srgbClr val="000000"/>
                </a:solidFill>
                <a:latin typeface="メイリオ" panose="020B0604030504040204" pitchFamily="50" charset="-128"/>
                <a:ea typeface="メイリオ" panose="020B0604030504040204" pitchFamily="50" charset="-128"/>
              </a:rPr>
              <a:t>同じ種類と長さの気管カニュー</a:t>
            </a:r>
            <a:r>
              <a:rPr lang="ja-JP" altLang="en-US" sz="1800" spc="-1000" dirty="0">
                <a:solidFill>
                  <a:srgbClr val="000000"/>
                </a:solidFill>
                <a:latin typeface="メイリオ" panose="020B0604030504040204" pitchFamily="50" charset="-128"/>
                <a:ea typeface="メイリオ" panose="020B0604030504040204" pitchFamily="50" charset="-128"/>
              </a:rPr>
              <a:t>レ</a:t>
            </a:r>
            <a:r>
              <a:rPr lang="ja-JP" altLang="en-US" sz="1800" dirty="0">
                <a:solidFill>
                  <a:srgbClr val="000000"/>
                </a:solidFill>
                <a:latin typeface="メイリオ" panose="020B0604030504040204" pitchFamily="50" charset="-128"/>
                <a:ea typeface="メイリオ" panose="020B0604030504040204" pitchFamily="50" charset="-128"/>
              </a:rPr>
              <a:t>（本人に使った古い気管カニューレ</a:t>
            </a:r>
            <a:r>
              <a:rPr lang="ja-JP" altLang="en-US" sz="1800" spc="-1000" dirty="0">
                <a:solidFill>
                  <a:srgbClr val="000000"/>
                </a:solidFill>
                <a:latin typeface="メイリオ" panose="020B0604030504040204" pitchFamily="50" charset="-128"/>
                <a:ea typeface="メイリオ" panose="020B0604030504040204" pitchFamily="50" charset="-128"/>
              </a:rPr>
              <a:t>）</a:t>
            </a:r>
            <a:r>
              <a:rPr lang="ja-JP" altLang="en-US" sz="1800" dirty="0">
                <a:solidFill>
                  <a:srgbClr val="000000"/>
                </a:solidFill>
                <a:latin typeface="メイリオ" panose="020B0604030504040204" pitchFamily="50" charset="-128"/>
                <a:ea typeface="メイリオ" panose="020B0604030504040204" pitchFamily="50" charset="-128"/>
              </a:rPr>
              <a:t>に吸引チューブを入れて、気管カニューレ入口から先端までの吸引チューブの入る長さを実測しておく。</a:t>
            </a:r>
          </a:p>
        </p:txBody>
      </p:sp>
      <p:sp>
        <p:nvSpPr>
          <p:cNvPr id="12" name="テキスト ボックス 11">
            <a:extLst>
              <a:ext uri="{FF2B5EF4-FFF2-40B4-BE49-F238E27FC236}">
                <a16:creationId xmlns:a16="http://schemas.microsoft.com/office/drawing/2014/main" id="{23C4D50F-5B87-482D-865F-F5FC84557AD5}"/>
              </a:ext>
            </a:extLst>
          </p:cNvPr>
          <p:cNvSpPr txBox="1"/>
          <p:nvPr/>
        </p:nvSpPr>
        <p:spPr>
          <a:xfrm>
            <a:off x="5397272" y="2306034"/>
            <a:ext cx="3803878" cy="2785337"/>
          </a:xfrm>
          <a:prstGeom prst="wedgeRectCallout">
            <a:avLst/>
          </a:prstGeom>
          <a:noFill/>
        </p:spPr>
        <p:txBody>
          <a:bodyPr lIns="0" tIns="0" rIns="0" bIns="0">
            <a:noAutofit/>
          </a:bodyPr>
          <a:lstStyle/>
          <a:p>
            <a:pPr marL="177785" indent="-177785" algn="just" defTabSz="914324">
              <a:defRPr/>
            </a:pPr>
            <a:r>
              <a:rPr lang="ja-JP" altLang="ja-JP" sz="1600" dirty="0">
                <a:solidFill>
                  <a:srgbClr val="000000"/>
                </a:solidFill>
                <a:latin typeface="メイリオ" panose="020B0604030504040204" pitchFamily="50" charset="-128"/>
                <a:ea typeface="メイリオ" panose="020B0604030504040204" pitchFamily="50" charset="-128"/>
              </a:rPr>
              <a:t>①この長さに</a:t>
            </a:r>
            <a:r>
              <a:rPr lang="ja-JP" altLang="en-US" sz="1600" dirty="0">
                <a:solidFill>
                  <a:srgbClr val="000000"/>
                </a:solidFill>
                <a:latin typeface="メイリオ" panose="020B0604030504040204" pitchFamily="50" charset="-128"/>
                <a:ea typeface="メイリオ" panose="020B0604030504040204" pitchFamily="50" charset="-128"/>
              </a:rPr>
              <a:t>油性</a:t>
            </a:r>
            <a:r>
              <a:rPr lang="ja-JP" altLang="ja-JP" sz="1600" dirty="0">
                <a:solidFill>
                  <a:srgbClr val="000000"/>
                </a:solidFill>
                <a:latin typeface="メイリオ" panose="020B0604030504040204" pitchFamily="50" charset="-128"/>
                <a:ea typeface="メイリオ" panose="020B0604030504040204" pitchFamily="50" charset="-128"/>
              </a:rPr>
              <a:t>マジックなどで印を付けておく</a:t>
            </a:r>
            <a:endParaRPr lang="en-US" altLang="ja-JP" sz="1600" dirty="0">
              <a:solidFill>
                <a:srgbClr val="000000"/>
              </a:solidFill>
              <a:latin typeface="メイリオ" panose="020B0604030504040204" pitchFamily="50" charset="-128"/>
              <a:ea typeface="メイリオ" panose="020B0604030504040204" pitchFamily="50" charset="-128"/>
            </a:endParaRPr>
          </a:p>
          <a:p>
            <a:pPr marL="177785" indent="-177785" algn="just" defTabSz="914324">
              <a:spcBef>
                <a:spcPts val="599"/>
              </a:spcBef>
              <a:defRPr/>
            </a:pPr>
            <a:r>
              <a:rPr lang="ja-JP" altLang="ja-JP" sz="1600" dirty="0">
                <a:solidFill>
                  <a:srgbClr val="000000"/>
                </a:solidFill>
                <a:latin typeface="メイリオ" panose="020B0604030504040204" pitchFamily="50" charset="-128"/>
                <a:ea typeface="メイリオ" panose="020B0604030504040204" pitchFamily="50" charset="-128"/>
              </a:rPr>
              <a:t>②目盛り付の</a:t>
            </a:r>
            <a:r>
              <a:rPr lang="ja-JP" altLang="en-US" sz="1600" dirty="0">
                <a:solidFill>
                  <a:srgbClr val="000000"/>
                </a:solidFill>
                <a:latin typeface="メイリオ" panose="020B0604030504040204" pitchFamily="50" charset="-128"/>
                <a:ea typeface="メイリオ" panose="020B0604030504040204" pitchFamily="50" charset="-128"/>
              </a:rPr>
              <a:t>吸引チューブ</a:t>
            </a:r>
            <a:r>
              <a:rPr lang="ja-JP" altLang="ja-JP" sz="1600" dirty="0">
                <a:solidFill>
                  <a:srgbClr val="000000"/>
                </a:solidFill>
                <a:latin typeface="メイリオ" panose="020B0604030504040204" pitchFamily="50" charset="-128"/>
                <a:ea typeface="メイリオ" panose="020B0604030504040204" pitchFamily="50" charset="-128"/>
              </a:rPr>
              <a:t>を使用しこの長さを確認できるようにする</a:t>
            </a:r>
            <a:endParaRPr lang="en-US" altLang="ja-JP" sz="1600" dirty="0">
              <a:solidFill>
                <a:srgbClr val="000000"/>
              </a:solidFill>
              <a:latin typeface="メイリオ" panose="020B0604030504040204" pitchFamily="50" charset="-128"/>
              <a:ea typeface="メイリオ" panose="020B0604030504040204" pitchFamily="50" charset="-128"/>
            </a:endParaRPr>
          </a:p>
          <a:p>
            <a:pPr marL="177785" indent="-177785" algn="just" defTabSz="914324">
              <a:spcBef>
                <a:spcPts val="599"/>
              </a:spcBef>
              <a:defRPr/>
            </a:pPr>
            <a:r>
              <a:rPr lang="ja-JP" altLang="ja-JP" sz="1600" dirty="0">
                <a:solidFill>
                  <a:srgbClr val="000000"/>
                </a:solidFill>
                <a:latin typeface="メイリオ" panose="020B0604030504040204" pitchFamily="50" charset="-128"/>
                <a:ea typeface="メイリオ" panose="020B0604030504040204" pitchFamily="50" charset="-128"/>
              </a:rPr>
              <a:t>③この長さに切ったカラーテープを吸引器に貼っておきそれと合わせることで規定の長さを守る</a:t>
            </a:r>
            <a:endParaRPr lang="en-US" altLang="ja-JP" sz="1600" dirty="0">
              <a:solidFill>
                <a:srgbClr val="000000"/>
              </a:solidFill>
              <a:latin typeface="メイリオ" panose="020B0604030504040204" pitchFamily="50" charset="-128"/>
              <a:ea typeface="メイリオ" panose="020B0604030504040204" pitchFamily="50" charset="-128"/>
            </a:endParaRPr>
          </a:p>
          <a:p>
            <a:pPr algn="just" defTabSz="914324">
              <a:spcBef>
                <a:spcPts val="599"/>
              </a:spcBef>
              <a:defRPr/>
            </a:pPr>
            <a:r>
              <a:rPr lang="ja-JP" altLang="en-US" sz="1600" dirty="0">
                <a:solidFill>
                  <a:srgbClr val="000000"/>
                </a:solidFill>
                <a:latin typeface="メイリオ" panose="020B0604030504040204" pitchFamily="50" charset="-128"/>
                <a:ea typeface="メイリオ" panose="020B0604030504040204" pitchFamily="50" charset="-128"/>
              </a:rPr>
              <a:t>など</a:t>
            </a:r>
            <a:r>
              <a:rPr lang="ja-JP" altLang="ja-JP" sz="1600" dirty="0">
                <a:solidFill>
                  <a:srgbClr val="000000"/>
                </a:solidFill>
                <a:latin typeface="メイリオ" panose="020B0604030504040204" pitchFamily="50" charset="-128"/>
                <a:ea typeface="メイリオ" panose="020B0604030504040204" pitchFamily="50" charset="-128"/>
              </a:rPr>
              <a:t>により、適正な長さ（深さ）で吸引できるようにする</a:t>
            </a:r>
            <a:endParaRPr lang="ja-JP" altLang="ja-JP" sz="1600" b="1" dirty="0">
              <a:solidFill>
                <a:srgbClr val="000000"/>
              </a:solidFill>
              <a:latin typeface="メイリオ" panose="020B0604030504040204" pitchFamily="50" charset="-128"/>
              <a:ea typeface="メイリオ" panose="020B0604030504040204" pitchFamily="50" charset="-128"/>
            </a:endParaRPr>
          </a:p>
          <a:p>
            <a:pPr algn="just" defTabSz="914324">
              <a:defRPr/>
            </a:pPr>
            <a:endParaRPr lang="ja-JP" altLang="en-US" sz="1600" dirty="0">
              <a:solidFill>
                <a:srgbClr val="000000"/>
              </a:solidFill>
              <a:latin typeface="メイリオ" panose="020B0604030504040204" pitchFamily="50" charset="-128"/>
              <a:ea typeface="メイリオ" panose="020B0604030504040204" pitchFamily="50" charset="-128"/>
            </a:endParaRPr>
          </a:p>
        </p:txBody>
      </p:sp>
      <p:sp>
        <p:nvSpPr>
          <p:cNvPr id="13" name="テキスト ボックス 7">
            <a:extLst>
              <a:ext uri="{FF2B5EF4-FFF2-40B4-BE49-F238E27FC236}">
                <a16:creationId xmlns:a16="http://schemas.microsoft.com/office/drawing/2014/main" id="{29B5029A-6340-4102-AF9D-9FDD0866400E}"/>
              </a:ext>
            </a:extLst>
          </p:cNvPr>
          <p:cNvSpPr txBox="1">
            <a:spLocks noChangeArrowheads="1"/>
          </p:cNvSpPr>
          <p:nvPr/>
        </p:nvSpPr>
        <p:spPr bwMode="auto">
          <a:xfrm>
            <a:off x="5397276" y="5001115"/>
            <a:ext cx="3803877" cy="775203"/>
          </a:xfrm>
          <a:prstGeom prst="rect">
            <a:avLst/>
          </a:prstGeom>
          <a:solidFill>
            <a:srgbClr val="33CC3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defTabSz="914324">
              <a:spcBef>
                <a:spcPct val="0"/>
              </a:spcBef>
              <a:buNone/>
              <a:defRPr/>
            </a:pPr>
            <a:r>
              <a:rPr lang="ja-JP" altLang="en-US" sz="1800" b="1" dirty="0">
                <a:solidFill>
                  <a:srgbClr val="000000"/>
                </a:solidFill>
                <a:latin typeface="メイリオ" panose="020B0604030504040204" pitchFamily="50" charset="-128"/>
                <a:ea typeface="メイリオ" panose="020B0604030504040204" pitchFamily="50" charset="-128"/>
              </a:rPr>
              <a:t>介護職員等が吸引できる部位は、気管カニューレ内と限定</a:t>
            </a:r>
          </a:p>
        </p:txBody>
      </p:sp>
      <p:sp>
        <p:nvSpPr>
          <p:cNvPr id="14" name="テキスト ボックス 8">
            <a:extLst>
              <a:ext uri="{FF2B5EF4-FFF2-40B4-BE49-F238E27FC236}">
                <a16:creationId xmlns:a16="http://schemas.microsoft.com/office/drawing/2014/main" id="{9BA75352-4006-4A04-B9AB-21BACEE98243}"/>
              </a:ext>
            </a:extLst>
          </p:cNvPr>
          <p:cNvSpPr txBox="1">
            <a:spLocks noChangeArrowheads="1"/>
          </p:cNvSpPr>
          <p:nvPr/>
        </p:nvSpPr>
        <p:spPr bwMode="auto">
          <a:xfrm>
            <a:off x="687388" y="6007036"/>
            <a:ext cx="86042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defTabSz="914324" fontAlgn="base">
              <a:spcBef>
                <a:spcPct val="0"/>
              </a:spcBef>
              <a:spcAft>
                <a:spcPct val="0"/>
              </a:spcAft>
              <a:buNone/>
              <a:defRPr/>
            </a:pPr>
            <a:r>
              <a:rPr lang="ja-JP" altLang="en-US" sz="1600" dirty="0">
                <a:solidFill>
                  <a:srgbClr val="FF0000"/>
                </a:solidFill>
                <a:latin typeface="メイリオ" panose="020B0604030504040204" pitchFamily="50" charset="-128"/>
                <a:ea typeface="メイリオ" panose="020B0604030504040204" pitchFamily="50" charset="-128"/>
              </a:rPr>
              <a:t>吸引ライン（サイドチューブ）がついている気管カニューレの場合</a:t>
            </a:r>
            <a:r>
              <a:rPr lang="ja-JP" altLang="en-US" sz="1600" dirty="0">
                <a:solidFill>
                  <a:srgbClr val="00B050"/>
                </a:solidFill>
                <a:latin typeface="メイリオ" panose="020B0604030504040204" pitchFamily="50" charset="-128"/>
                <a:ea typeface="メイリオ" panose="020B0604030504040204" pitchFamily="50" charset="-128"/>
              </a:rPr>
              <a:t>は、気管カニューレ内の吸引後に、吸引器の接続管とサイドチューブをつなぎ、サイドチューブからも吸引する。この場合も吸引圧が強くなり過ぎないように注意する。</a:t>
            </a:r>
            <a:endParaRPr lang="ja-JP" altLang="en-US" sz="2000" strike="sngStrike" dirty="0">
              <a:solidFill>
                <a:srgbClr val="00B050"/>
              </a:solidFill>
              <a:latin typeface="メイリオ" panose="020B0604030504040204" pitchFamily="50" charset="-128"/>
              <a:ea typeface="メイリオ" panose="020B0604030504040204" pitchFamily="50" charset="-128"/>
            </a:endParaRPr>
          </a:p>
        </p:txBody>
      </p:sp>
      <p:grpSp>
        <p:nvGrpSpPr>
          <p:cNvPr id="15" name="グループ化 7">
            <a:extLst>
              <a:ext uri="{FF2B5EF4-FFF2-40B4-BE49-F238E27FC236}">
                <a16:creationId xmlns:a16="http://schemas.microsoft.com/office/drawing/2014/main" id="{0D4542DD-E7B7-4D81-AA0B-AD763B353845}"/>
              </a:ext>
            </a:extLst>
          </p:cNvPr>
          <p:cNvGrpSpPr>
            <a:grpSpLocks/>
          </p:cNvGrpSpPr>
          <p:nvPr/>
        </p:nvGrpSpPr>
        <p:grpSpPr bwMode="auto">
          <a:xfrm>
            <a:off x="875251" y="2291232"/>
            <a:ext cx="4368971" cy="3565691"/>
            <a:chOff x="292157" y="1772816"/>
            <a:chExt cx="4998278" cy="4010814"/>
          </a:xfrm>
        </p:grpSpPr>
        <p:pic>
          <p:nvPicPr>
            <p:cNvPr id="16" name="Picture 9">
              <a:extLst>
                <a:ext uri="{FF2B5EF4-FFF2-40B4-BE49-F238E27FC236}">
                  <a16:creationId xmlns:a16="http://schemas.microsoft.com/office/drawing/2014/main" id="{832C776E-C8B2-4345-9643-EBDD69FBF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57" y="1772816"/>
              <a:ext cx="4998278" cy="401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9">
              <a:extLst>
                <a:ext uri="{FF2B5EF4-FFF2-40B4-BE49-F238E27FC236}">
                  <a16:creationId xmlns:a16="http://schemas.microsoft.com/office/drawing/2014/main" id="{3AD95035-C71E-4A36-A15B-F5AC99AAC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473" t="82713" r="28577" b="11382"/>
            <a:stretch>
              <a:fillRect/>
            </a:stretch>
          </p:blipFill>
          <p:spPr bwMode="auto">
            <a:xfrm>
              <a:off x="3916786" y="4639866"/>
              <a:ext cx="200304" cy="39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四角形吹き出し 4"/>
          <p:cNvSpPr/>
          <p:nvPr/>
        </p:nvSpPr>
        <p:spPr>
          <a:xfrm>
            <a:off x="875251" y="3984675"/>
            <a:ext cx="1805558" cy="699521"/>
          </a:xfrm>
          <a:prstGeom prst="wedgeRectCallout">
            <a:avLst>
              <a:gd name="adj1" fmla="val 76772"/>
              <a:gd name="adj2" fmla="val 150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6" name="正方形/長方形 5"/>
          <p:cNvSpPr/>
          <p:nvPr/>
        </p:nvSpPr>
        <p:spPr>
          <a:xfrm>
            <a:off x="902203" y="4081653"/>
            <a:ext cx="1891361" cy="584775"/>
          </a:xfrm>
          <a:prstGeom prst="rect">
            <a:avLst/>
          </a:prstGeom>
        </p:spPr>
        <p:txBody>
          <a:bodyPr wrap="square">
            <a:spAutoFit/>
          </a:bodyPr>
          <a:lstStyle/>
          <a:p>
            <a:pPr defTabSz="914324">
              <a:defRPr/>
            </a:pPr>
            <a:r>
              <a:rPr lang="ja-JP" altLang="en-US" sz="1600" dirty="0">
                <a:solidFill>
                  <a:srgbClr val="000000"/>
                </a:solidFill>
                <a:latin typeface="メイリオ" panose="020B0604030504040204" pitchFamily="50" charset="-128"/>
                <a:ea typeface="メイリオ" panose="020B0604030504040204" pitchFamily="50" charset="-128"/>
              </a:rPr>
              <a:t>吸引部位</a:t>
            </a:r>
            <a:endParaRPr lang="en-US" altLang="ja-JP" sz="1600" dirty="0">
              <a:solidFill>
                <a:srgbClr val="000000"/>
              </a:solidFill>
              <a:latin typeface="メイリオ" panose="020B0604030504040204" pitchFamily="50" charset="-128"/>
              <a:ea typeface="メイリオ" panose="020B0604030504040204" pitchFamily="50" charset="-128"/>
            </a:endParaRPr>
          </a:p>
          <a:p>
            <a:pPr defTabSz="914324">
              <a:defRPr/>
            </a:pPr>
            <a:r>
              <a:rPr lang="ja-JP" altLang="en-US" sz="1600" dirty="0">
                <a:solidFill>
                  <a:srgbClr val="000000"/>
                </a:solidFill>
                <a:latin typeface="メイリオ" panose="020B0604030504040204" pitchFamily="50" charset="-128"/>
                <a:ea typeface="メイリオ" panose="020B0604030504040204" pitchFamily="50" charset="-128"/>
              </a:rPr>
              <a:t>気管カニューレ内</a:t>
            </a:r>
            <a:endParaRPr lang="ja-JP" altLang="en-US" sz="1600" dirty="0">
              <a:solidFill>
                <a:prstClr val="black"/>
              </a:solidFill>
              <a:latin typeface="游ゴシック" panose="020F0502020204030204"/>
              <a:ea typeface="游ゴシック" panose="020B0400000000000000" pitchFamily="50" charset="-128"/>
            </a:endParaRPr>
          </a:p>
        </p:txBody>
      </p:sp>
      <p:sp>
        <p:nvSpPr>
          <p:cNvPr id="18" name="四角形吹き出し 17"/>
          <p:cNvSpPr/>
          <p:nvPr/>
        </p:nvSpPr>
        <p:spPr>
          <a:xfrm>
            <a:off x="682498" y="3008508"/>
            <a:ext cx="1417136" cy="613902"/>
          </a:xfrm>
          <a:prstGeom prst="wedgeRectCallout">
            <a:avLst>
              <a:gd name="adj1" fmla="val 66455"/>
              <a:gd name="adj2" fmla="val 337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ja-JP" altLang="en-US">
              <a:solidFill>
                <a:prstClr val="white"/>
              </a:solidFill>
              <a:latin typeface="游ゴシック" panose="020F0502020204030204"/>
              <a:ea typeface="游ゴシック" panose="020B0400000000000000" pitchFamily="50" charset="-128"/>
            </a:endParaRPr>
          </a:p>
        </p:txBody>
      </p:sp>
      <p:sp>
        <p:nvSpPr>
          <p:cNvPr id="19" name="正方形/長方形 18"/>
          <p:cNvSpPr/>
          <p:nvPr/>
        </p:nvSpPr>
        <p:spPr>
          <a:xfrm>
            <a:off x="668341" y="3068409"/>
            <a:ext cx="1849263" cy="538609"/>
          </a:xfrm>
          <a:prstGeom prst="rect">
            <a:avLst/>
          </a:prstGeom>
        </p:spPr>
        <p:txBody>
          <a:bodyPr wrap="square">
            <a:spAutoFit/>
          </a:bodyPr>
          <a:lstStyle/>
          <a:p>
            <a:pPr defTabSz="914324">
              <a:defRPr/>
            </a:pPr>
            <a:r>
              <a:rPr lang="ja-JP" altLang="en-US" sz="1600" dirty="0">
                <a:solidFill>
                  <a:srgbClr val="000000"/>
                </a:solidFill>
                <a:latin typeface="メイリオ" panose="020B0604030504040204" pitchFamily="50" charset="-128"/>
                <a:ea typeface="メイリオ" panose="020B0604030504040204" pitchFamily="50" charset="-128"/>
              </a:rPr>
              <a:t>吸引ライン</a:t>
            </a:r>
            <a:endParaRPr lang="en-US" altLang="ja-JP" sz="1600" dirty="0">
              <a:solidFill>
                <a:srgbClr val="000000"/>
              </a:solidFill>
              <a:latin typeface="メイリオ" panose="020B0604030504040204" pitchFamily="50" charset="-128"/>
              <a:ea typeface="メイリオ" panose="020B0604030504040204" pitchFamily="50" charset="-128"/>
            </a:endParaRPr>
          </a:p>
          <a:p>
            <a:pPr defTabSz="914324">
              <a:defRPr/>
            </a:pPr>
            <a:r>
              <a:rPr lang="en-US" altLang="ja-JP" sz="1300" dirty="0">
                <a:solidFill>
                  <a:srgbClr val="000000"/>
                </a:solidFill>
                <a:latin typeface="メイリオ" panose="020B0604030504040204" pitchFamily="50" charset="-128"/>
                <a:ea typeface="メイリオ" panose="020B0604030504040204" pitchFamily="50" charset="-128"/>
              </a:rPr>
              <a:t>(</a:t>
            </a:r>
            <a:r>
              <a:rPr lang="ja-JP" altLang="en-US" sz="1300" dirty="0">
                <a:solidFill>
                  <a:srgbClr val="000000"/>
                </a:solidFill>
                <a:latin typeface="メイリオ" panose="020B0604030504040204" pitchFamily="50" charset="-128"/>
                <a:ea typeface="メイリオ" panose="020B0604030504040204" pitchFamily="50" charset="-128"/>
              </a:rPr>
              <a:t>サイドチューブ</a:t>
            </a:r>
            <a:r>
              <a:rPr lang="en-US" altLang="ja-JP" sz="1300" dirty="0">
                <a:solidFill>
                  <a:srgbClr val="000000"/>
                </a:solidFill>
                <a:latin typeface="メイリオ" panose="020B0604030504040204" pitchFamily="50" charset="-128"/>
                <a:ea typeface="メイリオ" panose="020B0604030504040204" pitchFamily="50" charset="-128"/>
              </a:rPr>
              <a:t>)</a:t>
            </a:r>
            <a:endParaRPr lang="ja-JP" altLang="en-US" sz="1300" dirty="0">
              <a:solidFill>
                <a:prstClr val="black"/>
              </a:solidFill>
              <a:latin typeface="游ゴシック" panose="020F0502020204030204"/>
              <a:ea typeface="游ゴシック" panose="020B0400000000000000" pitchFamily="50" charset="-128"/>
            </a:endParaRPr>
          </a:p>
        </p:txBody>
      </p:sp>
      <p:sp>
        <p:nvSpPr>
          <p:cNvPr id="20" name="正方形/長方形 19"/>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0702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8" descr="2_p95肉芽">
            <a:extLst>
              <a:ext uri="{FF2B5EF4-FFF2-40B4-BE49-F238E27FC236}">
                <a16:creationId xmlns:a16="http://schemas.microsoft.com/office/drawing/2014/main" id="{D975EFF3-D3D2-442C-9CB6-D29AAB5C7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1" t="4701" r="10920" b="7918"/>
          <a:stretch/>
        </p:blipFill>
        <p:spPr bwMode="auto">
          <a:xfrm>
            <a:off x="1021678" y="2154679"/>
            <a:ext cx="3710030" cy="330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気管内の肉芽形成</a:t>
            </a:r>
          </a:p>
        </p:txBody>
      </p:sp>
      <p:sp>
        <p:nvSpPr>
          <p:cNvPr id="6" name="テキスト ボックス 3">
            <a:extLst>
              <a:ext uri="{FF2B5EF4-FFF2-40B4-BE49-F238E27FC236}">
                <a16:creationId xmlns:a16="http://schemas.microsoft.com/office/drawing/2014/main" id="{E9D684BC-1627-4C80-B5E2-BE118B55C037}"/>
              </a:ext>
            </a:extLst>
          </p:cNvPr>
          <p:cNvSpPr txBox="1">
            <a:spLocks noChangeArrowheads="1"/>
          </p:cNvSpPr>
          <p:nvPr/>
        </p:nvSpPr>
        <p:spPr bwMode="auto">
          <a:xfrm>
            <a:off x="596903" y="1615873"/>
            <a:ext cx="8640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300"/>
              </a:spcBef>
              <a:buClr>
                <a:srgbClr val="002060"/>
              </a:buClr>
              <a:buNone/>
            </a:pPr>
            <a:r>
              <a:rPr lang="ja-JP" altLang="en-US" sz="2000" dirty="0">
                <a:solidFill>
                  <a:srgbClr val="000000"/>
                </a:solidFill>
                <a:latin typeface="メイリオ" panose="020B0604030504040204" pitchFamily="50" charset="-128"/>
                <a:ea typeface="メイリオ" panose="020B0604030504040204" pitchFamily="50" charset="-128"/>
              </a:rPr>
              <a:t>気管カニューレの種類</a:t>
            </a:r>
            <a:r>
              <a:rPr lang="ja-JP" altLang="en-US" sz="2000" spc="-1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気管との相対位置で</a:t>
            </a:r>
            <a:r>
              <a:rPr lang="ja-JP" altLang="en-US" sz="2000" spc="-1000" dirty="0">
                <a:solidFill>
                  <a:srgbClr val="000000"/>
                </a:solidFill>
                <a:latin typeface="メイリオ" panose="020B0604030504040204" pitchFamily="50" charset="-128"/>
                <a:ea typeface="メイリオ" panose="020B0604030504040204" pitchFamily="50" charset="-128"/>
              </a:rPr>
              <a:t>、</a:t>
            </a:r>
            <a:r>
              <a:rPr lang="ja-JP" altLang="en-US" sz="2000" dirty="0">
                <a:solidFill>
                  <a:srgbClr val="000000"/>
                </a:solidFill>
                <a:latin typeface="メイリオ" panose="020B0604030504040204" pitchFamily="50" charset="-128"/>
                <a:ea typeface="メイリオ" panose="020B0604030504040204" pitchFamily="50" charset="-128"/>
              </a:rPr>
              <a:t>肉芽が形成しやすい場合もある</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596901" y="5940609"/>
            <a:ext cx="86042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spcBef>
                <a:spcPts val="300"/>
              </a:spcBef>
              <a:buClr>
                <a:srgbClr val="002060"/>
              </a:buClr>
              <a:buNone/>
            </a:pPr>
            <a:r>
              <a:rPr lang="ja-JP" altLang="en-US" sz="1800" dirty="0">
                <a:solidFill>
                  <a:srgbClr val="000000"/>
                </a:solidFill>
                <a:latin typeface="メイリオ" panose="020B0604030504040204" pitchFamily="50" charset="-128"/>
                <a:ea typeface="メイリオ" panose="020B0604030504040204" pitchFamily="50" charset="-128"/>
              </a:rPr>
              <a:t>気管カニューレより先までの吸引が必要な場合には、定期的な内視鏡検査で、このような肉芽ができていないかなどを確認することが望ましい</a:t>
            </a:r>
          </a:p>
        </p:txBody>
      </p:sp>
      <p:sp>
        <p:nvSpPr>
          <p:cNvPr id="11" name="Rectangle 1033">
            <a:extLst>
              <a:ext uri="{FF2B5EF4-FFF2-40B4-BE49-F238E27FC236}">
                <a16:creationId xmlns:a16="http://schemas.microsoft.com/office/drawing/2014/main" id="{57AE7779-1E67-4D6D-9451-5CB089A15ACB}"/>
              </a:ext>
            </a:extLst>
          </p:cNvPr>
          <p:cNvSpPr>
            <a:spLocks noChangeArrowheads="1"/>
          </p:cNvSpPr>
          <p:nvPr/>
        </p:nvSpPr>
        <p:spPr bwMode="auto">
          <a:xfrm>
            <a:off x="3927143" y="5484280"/>
            <a:ext cx="46987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cs typeface="平成角ゴシック"/>
              </a:rPr>
              <a:t>気管カニューレ先端が当たるところにできやすい</a:t>
            </a:r>
          </a:p>
        </p:txBody>
      </p:sp>
      <p:grpSp>
        <p:nvGrpSpPr>
          <p:cNvPr id="20" name="グループ化 19">
            <a:extLst>
              <a:ext uri="{FF2B5EF4-FFF2-40B4-BE49-F238E27FC236}">
                <a16:creationId xmlns:a16="http://schemas.microsoft.com/office/drawing/2014/main" id="{D1B50CA2-F153-4A0C-A700-3FF8F2471407}"/>
              </a:ext>
            </a:extLst>
          </p:cNvPr>
          <p:cNvGrpSpPr/>
          <p:nvPr/>
        </p:nvGrpSpPr>
        <p:grpSpPr>
          <a:xfrm>
            <a:off x="5174295" y="2154681"/>
            <a:ext cx="3316465" cy="3277750"/>
            <a:chOff x="5327817" y="2227250"/>
            <a:chExt cx="3163308" cy="3126381"/>
          </a:xfrm>
        </p:grpSpPr>
        <p:pic>
          <p:nvPicPr>
            <p:cNvPr id="13" name="図 9" descr="YT肉芽.jpg">
              <a:extLst>
                <a:ext uri="{FF2B5EF4-FFF2-40B4-BE49-F238E27FC236}">
                  <a16:creationId xmlns:a16="http://schemas.microsoft.com/office/drawing/2014/main" id="{C81CF472-341C-49E5-B5CE-CA3A54AB9517}"/>
                </a:ext>
              </a:extLst>
            </p:cNvPr>
            <p:cNvPicPr>
              <a:picLocks noChangeAspect="1"/>
            </p:cNvPicPr>
            <p:nvPr/>
          </p:nvPicPr>
          <p:blipFill>
            <a:blip r:embed="rId4">
              <a:extLst>
                <a:ext uri="{28A0092B-C50C-407E-A947-70E740481C1C}">
                  <a14:useLocalDpi xmlns:a14="http://schemas.microsoft.com/office/drawing/2010/main" val="0"/>
                </a:ext>
              </a:extLst>
            </a:blip>
            <a:srcRect l="9525" r="9505"/>
            <a:stretch>
              <a:fillRect/>
            </a:stretch>
          </p:blipFill>
          <p:spPr bwMode="auto">
            <a:xfrm>
              <a:off x="5327817" y="2227250"/>
              <a:ext cx="3163308" cy="31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矢印コネクタ 14">
              <a:extLst>
                <a:ext uri="{FF2B5EF4-FFF2-40B4-BE49-F238E27FC236}">
                  <a16:creationId xmlns:a16="http://schemas.microsoft.com/office/drawing/2014/main" id="{FB3486F4-74AD-4F19-A0D5-B201CDF9D8C8}"/>
                </a:ext>
              </a:extLst>
            </p:cNvPr>
            <p:cNvCxnSpPr>
              <a:cxnSpLocks/>
            </p:cNvCxnSpPr>
            <p:nvPr/>
          </p:nvCxnSpPr>
          <p:spPr>
            <a:xfrm flipH="1">
              <a:off x="7706110" y="2723110"/>
              <a:ext cx="196919" cy="86492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3">
              <a:extLst>
                <a:ext uri="{FF2B5EF4-FFF2-40B4-BE49-F238E27FC236}">
                  <a16:creationId xmlns:a16="http://schemas.microsoft.com/office/drawing/2014/main" id="{58017F2F-00D4-48E4-B6F4-9359C3E6A388}"/>
                </a:ext>
              </a:extLst>
            </p:cNvPr>
            <p:cNvSpPr txBox="1">
              <a:spLocks noChangeArrowheads="1"/>
            </p:cNvSpPr>
            <p:nvPr/>
          </p:nvSpPr>
          <p:spPr bwMode="auto">
            <a:xfrm>
              <a:off x="7706110" y="4868779"/>
              <a:ext cx="665410" cy="381633"/>
            </a:xfrm>
            <a:prstGeom prst="rect">
              <a:avLst/>
            </a:prstGeom>
            <a:noFill/>
            <a:ln w="9525">
              <a:no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2000" dirty="0">
                  <a:solidFill>
                    <a:schemeClr val="bg1"/>
                  </a:solidFill>
                  <a:latin typeface="メイリオ" panose="020B0604030504040204" pitchFamily="50" charset="-128"/>
                  <a:ea typeface="メイリオ" panose="020B0604030504040204" pitchFamily="50" charset="-128"/>
                </a:rPr>
                <a:t>肉芽</a:t>
              </a:r>
            </a:p>
          </p:txBody>
        </p:sp>
        <p:cxnSp>
          <p:nvCxnSpPr>
            <p:cNvPr id="17" name="直線矢印コネクタ 16">
              <a:extLst>
                <a:ext uri="{FF2B5EF4-FFF2-40B4-BE49-F238E27FC236}">
                  <a16:creationId xmlns:a16="http://schemas.microsoft.com/office/drawing/2014/main" id="{4A6E3BBC-0F42-4A79-8917-6A44AB93B300}"/>
                </a:ext>
              </a:extLst>
            </p:cNvPr>
            <p:cNvCxnSpPr>
              <a:cxnSpLocks/>
            </p:cNvCxnSpPr>
            <p:nvPr/>
          </p:nvCxnSpPr>
          <p:spPr>
            <a:xfrm flipH="1" flipV="1">
              <a:off x="7337397" y="4401266"/>
              <a:ext cx="368713" cy="4675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0">
              <a:extLst>
                <a:ext uri="{FF2B5EF4-FFF2-40B4-BE49-F238E27FC236}">
                  <a16:creationId xmlns:a16="http://schemas.microsoft.com/office/drawing/2014/main" id="{A4665BD1-5CF0-40FD-A70D-F7F53F1079E9}"/>
                </a:ext>
              </a:extLst>
            </p:cNvPr>
            <p:cNvSpPr txBox="1">
              <a:spLocks noChangeArrowheads="1"/>
            </p:cNvSpPr>
            <p:nvPr/>
          </p:nvSpPr>
          <p:spPr bwMode="auto">
            <a:xfrm>
              <a:off x="6748383" y="2378112"/>
              <a:ext cx="1717345" cy="3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気管カニューレ</a:t>
              </a:r>
            </a:p>
          </p:txBody>
        </p:sp>
      </p:grpSp>
      <p:sp>
        <p:nvSpPr>
          <p:cNvPr id="3" name="正方形/長方形 2"/>
          <p:cNvSpPr/>
          <p:nvPr/>
        </p:nvSpPr>
        <p:spPr>
          <a:xfrm>
            <a:off x="1427748" y="4077023"/>
            <a:ext cx="1223413" cy="356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p:cNvSpPr/>
          <p:nvPr/>
        </p:nvSpPr>
        <p:spPr>
          <a:xfrm>
            <a:off x="1466220" y="4153026"/>
            <a:ext cx="1184940" cy="292388"/>
          </a:xfrm>
          <a:prstGeom prst="rect">
            <a:avLst/>
          </a:prstGeom>
        </p:spPr>
        <p:txBody>
          <a:bodyPr wrap="none">
            <a:spAutoFit/>
          </a:bodyPr>
          <a:lstStyle/>
          <a:p>
            <a:pPr algn="ctr"/>
            <a:r>
              <a:rPr lang="ja-JP" altLang="en-US" sz="1300" dirty="0">
                <a:solidFill>
                  <a:srgbClr val="000000"/>
                </a:solidFill>
                <a:latin typeface="メイリオ" panose="020B0604030504040204" pitchFamily="50" charset="-128"/>
                <a:ea typeface="メイリオ" panose="020B0604030504040204" pitchFamily="50" charset="-128"/>
              </a:rPr>
              <a:t>吸引チューブ</a:t>
            </a:r>
            <a:endParaRPr lang="en-US" altLang="ja-JP" sz="1300" dirty="0">
              <a:solidFill>
                <a:srgbClr val="000000"/>
              </a:solidFill>
              <a:latin typeface="メイリオ" panose="020B0604030504040204" pitchFamily="50" charset="-128"/>
              <a:ea typeface="メイリオ" panose="020B0604030504040204" pitchFamily="50" charset="-128"/>
            </a:endParaRPr>
          </a:p>
        </p:txBody>
      </p:sp>
      <p:sp>
        <p:nvSpPr>
          <p:cNvPr id="19" name="正方形/長方形 1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5830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585" dirty="0"/>
              <a:t>気管カニューレからの合理的な吸引の基本 </a:t>
            </a:r>
            <a:r>
              <a:rPr lang="en-US" altLang="ja-JP" sz="2585" dirty="0"/>
              <a:t>2</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981809" y="2428526"/>
            <a:ext cx="3874243" cy="399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lnSpc>
                <a:spcPct val="120000"/>
              </a:lnSpc>
              <a:spcBef>
                <a:spcPts val="277"/>
              </a:spcBef>
              <a:buClr>
                <a:srgbClr val="002060"/>
              </a:buClr>
              <a:buNone/>
            </a:pPr>
            <a:r>
              <a:rPr lang="ja-JP" altLang="en-US" sz="1478" dirty="0">
                <a:solidFill>
                  <a:srgbClr val="000000"/>
                </a:solidFill>
                <a:latin typeface="メイリオ" panose="020B0604030504040204" pitchFamily="50" charset="-128"/>
                <a:ea typeface="メイリオ" panose="020B0604030504040204" pitchFamily="50" charset="-128"/>
              </a:rPr>
              <a:t>リスクのない吸引はこの長さ（深さ）までだが、気管カニューレ先端より少し先にある分泌物を有効に吸引するためには、</a:t>
            </a:r>
            <a:r>
              <a:rPr lang="ja-JP" altLang="en-US" sz="1478" b="1" dirty="0">
                <a:solidFill>
                  <a:srgbClr val="002060"/>
                </a:solidFill>
                <a:latin typeface="メイリオ" panose="020B0604030504040204" pitchFamily="50" charset="-128"/>
                <a:ea typeface="メイリオ" panose="020B0604030504040204" pitchFamily="50" charset="-128"/>
              </a:rPr>
              <a:t>この長さ＋</a:t>
            </a:r>
            <a:r>
              <a:rPr lang="en-US" altLang="ja-JP" sz="1478" b="1" dirty="0">
                <a:solidFill>
                  <a:srgbClr val="002060"/>
                </a:solidFill>
                <a:latin typeface="メイリオ" panose="020B0604030504040204" pitchFamily="50" charset="-128"/>
                <a:ea typeface="メイリオ" panose="020B0604030504040204" pitchFamily="50" charset="-128"/>
              </a:rPr>
              <a:t>0.5</a:t>
            </a:r>
            <a:r>
              <a:rPr lang="ja-JP" altLang="en-US" sz="1478" b="1" dirty="0">
                <a:solidFill>
                  <a:srgbClr val="002060"/>
                </a:solidFill>
                <a:latin typeface="メイリオ" panose="020B0604030504040204" pitchFamily="50" charset="-128"/>
                <a:ea typeface="メイリオ" panose="020B0604030504040204" pitchFamily="50" charset="-128"/>
              </a:rPr>
              <a:t>～</a:t>
            </a:r>
            <a:r>
              <a:rPr lang="en-US" altLang="ja-JP" sz="1478" b="1" dirty="0">
                <a:solidFill>
                  <a:srgbClr val="002060"/>
                </a:solidFill>
                <a:latin typeface="メイリオ" panose="020B0604030504040204" pitchFamily="50" charset="-128"/>
                <a:ea typeface="メイリオ" panose="020B0604030504040204" pitchFamily="50" charset="-128"/>
              </a:rPr>
              <a:t>1.0cm</a:t>
            </a:r>
            <a:r>
              <a:rPr lang="ja-JP" altLang="en-US" sz="1478" dirty="0">
                <a:solidFill>
                  <a:srgbClr val="000000"/>
                </a:solidFill>
                <a:latin typeface="メイリオ" panose="020B0604030504040204" pitchFamily="50" charset="-128"/>
                <a:ea typeface="メイリオ" panose="020B0604030504040204" pitchFamily="50" charset="-128"/>
              </a:rPr>
              <a:t>としておくことが必要なケースもある。</a:t>
            </a:r>
          </a:p>
          <a:p>
            <a:pPr marL="0" indent="0" algn="just">
              <a:lnSpc>
                <a:spcPct val="120000"/>
              </a:lnSpc>
              <a:spcBef>
                <a:spcPts val="277"/>
              </a:spcBef>
              <a:buClr>
                <a:srgbClr val="002060"/>
              </a:buClr>
              <a:buNone/>
            </a:pPr>
            <a:r>
              <a:rPr lang="ja-JP" altLang="en-US" sz="1478" dirty="0">
                <a:solidFill>
                  <a:srgbClr val="000000"/>
                </a:solidFill>
                <a:latin typeface="メイリオ" panose="020B0604030504040204" pitchFamily="50" charset="-128"/>
                <a:ea typeface="メイリオ" panose="020B0604030504040204" pitchFamily="50" charset="-128"/>
              </a:rPr>
              <a:t>しかし、その場合、吸引チューブの先端が気管壁（後壁）に当たる可能性あり。</a:t>
            </a:r>
          </a:p>
          <a:p>
            <a:pPr marL="0" indent="0" algn="just">
              <a:lnSpc>
                <a:spcPct val="120000"/>
              </a:lnSpc>
              <a:spcBef>
                <a:spcPts val="277"/>
              </a:spcBef>
              <a:buClr>
                <a:srgbClr val="002060"/>
              </a:buClr>
              <a:buNone/>
            </a:pPr>
            <a:r>
              <a:rPr lang="ja-JP" altLang="en-US" sz="1478" dirty="0">
                <a:solidFill>
                  <a:srgbClr val="002060"/>
                </a:solidFill>
                <a:latin typeface="メイリオ" panose="020B0604030504040204" pitchFamily="50" charset="-128"/>
                <a:ea typeface="メイリオ" panose="020B0604030504040204" pitchFamily="50" charset="-128"/>
              </a:rPr>
              <a:t>吸引チューブ先端近くに肉芽や狭窄がある場合は、慎重に判断する。</a:t>
            </a:r>
          </a:p>
          <a:p>
            <a:pPr marL="0" indent="0" algn="just">
              <a:lnSpc>
                <a:spcPct val="120000"/>
              </a:lnSpc>
              <a:spcBef>
                <a:spcPts val="277"/>
              </a:spcBef>
              <a:buClr>
                <a:srgbClr val="002060"/>
              </a:buClr>
              <a:buNone/>
            </a:pPr>
            <a:r>
              <a:rPr lang="ja-JP" altLang="en-US" sz="1478" dirty="0">
                <a:solidFill>
                  <a:srgbClr val="FF0000"/>
                </a:solidFill>
                <a:latin typeface="メイリオ" panose="020B0604030504040204" pitchFamily="50" charset="-128"/>
                <a:ea typeface="メイリオ" panose="020B0604030504040204" pitchFamily="50" charset="-128"/>
              </a:rPr>
              <a:t>この可能性がある場合は、定期的な内視鏡検査が必要。</a:t>
            </a:r>
            <a:endParaRPr lang="en-US" altLang="ja-JP" sz="1478" dirty="0">
              <a:solidFill>
                <a:srgbClr val="FF0000"/>
              </a:solidFill>
              <a:latin typeface="メイリオ" panose="020B0604030504040204" pitchFamily="50" charset="-128"/>
              <a:ea typeface="メイリオ" panose="020B0604030504040204" pitchFamily="50" charset="-128"/>
            </a:endParaRPr>
          </a:p>
          <a:p>
            <a:pPr marL="0" indent="0" algn="just">
              <a:lnSpc>
                <a:spcPct val="120000"/>
              </a:lnSpc>
              <a:spcBef>
                <a:spcPts val="277"/>
              </a:spcBef>
              <a:buClr>
                <a:srgbClr val="002060"/>
              </a:buClr>
              <a:buNone/>
            </a:pPr>
            <a:r>
              <a:rPr lang="ja-JP" altLang="en-US" sz="1478" dirty="0">
                <a:latin typeface="メイリオ" panose="020B0604030504040204" pitchFamily="50" charset="-128"/>
                <a:ea typeface="メイリオ" panose="020B0604030504040204" pitchFamily="50" charset="-128"/>
              </a:rPr>
              <a:t>吸引圧は</a:t>
            </a:r>
            <a:r>
              <a:rPr lang="en-US" altLang="ja-JP" sz="1478" dirty="0">
                <a:latin typeface="メイリオ" panose="020B0604030504040204" pitchFamily="50" charset="-128"/>
                <a:ea typeface="メイリオ" panose="020B0604030504040204" pitchFamily="50" charset="-128"/>
              </a:rPr>
              <a:t>20kPa</a:t>
            </a:r>
            <a:r>
              <a:rPr lang="ja-JP" altLang="en-US" sz="1478" dirty="0">
                <a:latin typeface="メイリオ" panose="020B0604030504040204" pitchFamily="50" charset="-128"/>
                <a:ea typeface="メイリオ" panose="020B0604030504040204" pitchFamily="50" charset="-128"/>
              </a:rPr>
              <a:t>が基本だが、肉芽などの</a:t>
            </a:r>
          </a:p>
          <a:p>
            <a:pPr marL="0" indent="0" algn="just">
              <a:lnSpc>
                <a:spcPct val="120000"/>
              </a:lnSpc>
              <a:spcBef>
                <a:spcPts val="277"/>
              </a:spcBef>
              <a:buClr>
                <a:srgbClr val="002060"/>
              </a:buClr>
              <a:buNone/>
            </a:pPr>
            <a:r>
              <a:rPr lang="ja-JP" altLang="en-US" sz="1478" dirty="0">
                <a:latin typeface="メイリオ" panose="020B0604030504040204" pitchFamily="50" charset="-128"/>
                <a:ea typeface="メイリオ" panose="020B0604030504040204" pitchFamily="50" charset="-128"/>
              </a:rPr>
              <a:t>問題がなければ、医師の指示により</a:t>
            </a:r>
            <a:r>
              <a:rPr lang="en-US" altLang="ja-JP" sz="1478" dirty="0">
                <a:latin typeface="メイリオ" panose="020B0604030504040204" pitchFamily="50" charset="-128"/>
                <a:ea typeface="メイリオ" panose="020B0604030504040204" pitchFamily="50" charset="-128"/>
              </a:rPr>
              <a:t>20kPa</a:t>
            </a:r>
            <a:r>
              <a:rPr lang="ja-JP" altLang="en-US" sz="1478" dirty="0">
                <a:latin typeface="メイリオ" panose="020B0604030504040204" pitchFamily="50" charset="-128"/>
                <a:ea typeface="メイリオ" panose="020B0604030504040204" pitchFamily="50" charset="-128"/>
              </a:rPr>
              <a:t>より高い圧で吸引することが必要な場合もある。</a:t>
            </a:r>
          </a:p>
        </p:txBody>
      </p:sp>
      <p:sp>
        <p:nvSpPr>
          <p:cNvPr id="11" name="Rectangle 1033">
            <a:extLst>
              <a:ext uri="{FF2B5EF4-FFF2-40B4-BE49-F238E27FC236}">
                <a16:creationId xmlns:a16="http://schemas.microsoft.com/office/drawing/2014/main" id="{57AE7779-1E67-4D6D-9451-5CB089A15ACB}"/>
              </a:ext>
            </a:extLst>
          </p:cNvPr>
          <p:cNvSpPr>
            <a:spLocks noChangeArrowheads="1"/>
          </p:cNvSpPr>
          <p:nvPr/>
        </p:nvSpPr>
        <p:spPr bwMode="auto">
          <a:xfrm>
            <a:off x="5119159" y="5457336"/>
            <a:ext cx="3822620" cy="45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spcBef>
                <a:spcPct val="0"/>
              </a:spcBef>
              <a:buNone/>
            </a:pPr>
            <a:r>
              <a:rPr lang="ja-JP" altLang="en-US" sz="1478" dirty="0">
                <a:solidFill>
                  <a:srgbClr val="000000"/>
                </a:solidFill>
                <a:latin typeface="メイリオ" panose="020B0604030504040204" pitchFamily="50" charset="-128"/>
                <a:ea typeface="メイリオ" panose="020B0604030504040204" pitchFamily="50" charset="-128"/>
                <a:cs typeface="平成角ゴシック"/>
              </a:rPr>
              <a:t>気管カニューレと吸引チューブの関係のシミュレーション写真</a:t>
            </a:r>
          </a:p>
        </p:txBody>
      </p:sp>
      <p:sp>
        <p:nvSpPr>
          <p:cNvPr id="18" name="Text Box 8">
            <a:extLst>
              <a:ext uri="{FF2B5EF4-FFF2-40B4-BE49-F238E27FC236}">
                <a16:creationId xmlns:a16="http://schemas.microsoft.com/office/drawing/2014/main" id="{A0C8187A-998D-40D6-954A-9908D6C50E7A}"/>
              </a:ext>
            </a:extLst>
          </p:cNvPr>
          <p:cNvSpPr txBox="1">
            <a:spLocks noChangeArrowheads="1"/>
          </p:cNvSpPr>
          <p:nvPr/>
        </p:nvSpPr>
        <p:spPr bwMode="auto">
          <a:xfrm>
            <a:off x="1009653" y="1437624"/>
            <a:ext cx="7954756" cy="855651"/>
          </a:xfrm>
          <a:prstGeom prst="rect">
            <a:avLst/>
          </a:prstGeom>
          <a:solidFill>
            <a:schemeClr val="accent6">
              <a:lumMod val="20000"/>
              <a:lumOff val="80000"/>
            </a:schemeClr>
          </a:solidFill>
          <a:ln w="9525">
            <a:noFill/>
            <a:miter lim="800000"/>
            <a:headEnd/>
            <a:tailEnd/>
          </a:ln>
        </p:spPr>
        <p:txBody>
          <a:bodyPr wrap="square" rIns="83077" bIns="0" anchor="ctr" anchorCtr="0">
            <a:no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spcBef>
                <a:spcPct val="0"/>
              </a:spcBef>
              <a:buNone/>
            </a:pPr>
            <a:r>
              <a:rPr lang="ja-JP" altLang="en-US" sz="1663" dirty="0">
                <a:solidFill>
                  <a:srgbClr val="000000"/>
                </a:solidFill>
                <a:latin typeface="メイリオ" panose="020B0604030504040204" pitchFamily="50" charset="-128"/>
                <a:ea typeface="メイリオ" panose="020B0604030504040204" pitchFamily="50" charset="-128"/>
              </a:rPr>
              <a:t>同じ種類と長さの気管カニュー</a:t>
            </a:r>
            <a:r>
              <a:rPr lang="ja-JP" altLang="en-US" sz="1663" spc="-923" dirty="0">
                <a:solidFill>
                  <a:srgbClr val="000000"/>
                </a:solidFill>
                <a:latin typeface="メイリオ" panose="020B0604030504040204" pitchFamily="50" charset="-128"/>
                <a:ea typeface="メイリオ" panose="020B0604030504040204" pitchFamily="50" charset="-128"/>
              </a:rPr>
              <a:t>レ</a:t>
            </a:r>
            <a:r>
              <a:rPr lang="ja-JP" altLang="en-US" sz="1663" dirty="0">
                <a:solidFill>
                  <a:srgbClr val="000000"/>
                </a:solidFill>
                <a:latin typeface="メイリオ" panose="020B0604030504040204" pitchFamily="50" charset="-128"/>
                <a:ea typeface="メイリオ" panose="020B0604030504040204" pitchFamily="50" charset="-128"/>
              </a:rPr>
              <a:t>（本人に使った古い気管カニューレ</a:t>
            </a:r>
            <a:r>
              <a:rPr lang="ja-JP" altLang="en-US" sz="1663" spc="-923" dirty="0">
                <a:solidFill>
                  <a:srgbClr val="000000"/>
                </a:solidFill>
                <a:latin typeface="メイリオ" panose="020B0604030504040204" pitchFamily="50" charset="-128"/>
                <a:ea typeface="メイリオ" panose="020B0604030504040204" pitchFamily="50" charset="-128"/>
              </a:rPr>
              <a:t>）</a:t>
            </a:r>
            <a:r>
              <a:rPr lang="ja-JP" altLang="en-US" sz="1663" dirty="0">
                <a:solidFill>
                  <a:srgbClr val="000000"/>
                </a:solidFill>
                <a:latin typeface="メイリオ" panose="020B0604030504040204" pitchFamily="50" charset="-128"/>
                <a:ea typeface="メイリオ" panose="020B0604030504040204" pitchFamily="50" charset="-128"/>
              </a:rPr>
              <a:t>に吸引チューブを入れて、気管カニューレ入口から先端までの吸引チューブの入る長さを実測しておく。</a:t>
            </a:r>
          </a:p>
        </p:txBody>
      </p:sp>
      <p:pic>
        <p:nvPicPr>
          <p:cNvPr id="21" name="図 3" descr="カニューレ吸引小児モデル.jpg">
            <a:extLst>
              <a:ext uri="{FF2B5EF4-FFF2-40B4-BE49-F238E27FC236}">
                <a16:creationId xmlns:a16="http://schemas.microsoft.com/office/drawing/2014/main" id="{CC1A61BE-A048-46E4-A280-CDE1393A4C5F}"/>
              </a:ext>
            </a:extLst>
          </p:cNvPr>
          <p:cNvPicPr>
            <a:picLocks noChangeAspect="1"/>
          </p:cNvPicPr>
          <p:nvPr/>
        </p:nvPicPr>
        <p:blipFill>
          <a:blip r:embed="rId3">
            <a:extLst>
              <a:ext uri="{28A0092B-C50C-407E-A947-70E740481C1C}">
                <a14:useLocalDpi xmlns:a14="http://schemas.microsoft.com/office/drawing/2010/main" val="0"/>
              </a:ext>
            </a:extLst>
          </a:blip>
          <a:srcRect l="21327" t="7362" r="21802"/>
          <a:stretch>
            <a:fillRect/>
          </a:stretch>
        </p:blipFill>
        <p:spPr bwMode="auto">
          <a:xfrm>
            <a:off x="5096492" y="2455438"/>
            <a:ext cx="1994388" cy="292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5" descr="カニューレ吸引成人モデル.jpg">
            <a:extLst>
              <a:ext uri="{FF2B5EF4-FFF2-40B4-BE49-F238E27FC236}">
                <a16:creationId xmlns:a16="http://schemas.microsoft.com/office/drawing/2014/main" id="{676ACCFE-3223-4608-A738-2ADD04E3748E}"/>
              </a:ext>
            </a:extLst>
          </p:cNvPr>
          <p:cNvPicPr>
            <a:picLocks noChangeAspect="1"/>
          </p:cNvPicPr>
          <p:nvPr/>
        </p:nvPicPr>
        <p:blipFill>
          <a:blip r:embed="rId4">
            <a:extLst>
              <a:ext uri="{28A0092B-C50C-407E-A947-70E740481C1C}">
                <a14:useLocalDpi xmlns:a14="http://schemas.microsoft.com/office/drawing/2010/main" val="0"/>
              </a:ext>
            </a:extLst>
          </a:blip>
          <a:srcRect l="7817" t="3786" r="16449"/>
          <a:stretch>
            <a:fillRect/>
          </a:stretch>
        </p:blipFill>
        <p:spPr bwMode="auto">
          <a:xfrm>
            <a:off x="7239001" y="2455438"/>
            <a:ext cx="1702778" cy="292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179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00290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4A1C62-F77F-46D6-B59A-E8A8BCFBE16F}"/>
              </a:ext>
            </a:extLst>
          </p:cNvPr>
          <p:cNvSpPr>
            <a:spLocks noGrp="1"/>
          </p:cNvSpPr>
          <p:nvPr>
            <p:ph type="title"/>
          </p:nvPr>
        </p:nvSpPr>
        <p:spPr/>
        <p:txBody>
          <a:bodyPr>
            <a:normAutofit/>
          </a:bodyPr>
          <a:lstStyle/>
          <a:p>
            <a:r>
              <a:rPr lang="ja-JP" altLang="en-US" sz="2799" dirty="0"/>
              <a:t>吸引チューブによる気管分岐部出血</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650875" y="4321595"/>
            <a:ext cx="5374428" cy="22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0" indent="0" algn="just">
              <a:lnSpc>
                <a:spcPct val="114000"/>
              </a:lnSpc>
              <a:spcBef>
                <a:spcPts val="300"/>
              </a:spcBef>
              <a:buClr>
                <a:srgbClr val="002060"/>
              </a:buClr>
              <a:buNone/>
            </a:pPr>
            <a:r>
              <a:rPr lang="ja-JP" altLang="en-US" sz="1800" dirty="0">
                <a:solidFill>
                  <a:srgbClr val="000000"/>
                </a:solidFill>
                <a:latin typeface="メイリオ" panose="020B0604030504040204" pitchFamily="50" charset="-128"/>
                <a:ea typeface="メイリオ" panose="020B0604030504040204" pitchFamily="50" charset="-128"/>
              </a:rPr>
              <a:t>吸引チューブを気管カニューレより奥まで入れての吸引が必要な例でも、気管分岐部に吸引チューブが当たるのを避けるため、気管カニューレ入り口から気管分岐部までの長さを単純</a:t>
            </a:r>
            <a:r>
              <a:rPr lang="en-US" altLang="ja-JP" sz="1800" dirty="0">
                <a:solidFill>
                  <a:srgbClr val="000000"/>
                </a:solidFill>
                <a:latin typeface="メイリオ" panose="020B0604030504040204" pitchFamily="50" charset="-128"/>
                <a:ea typeface="メイリオ" panose="020B0604030504040204" pitchFamily="50" charset="-128"/>
              </a:rPr>
              <a:t>X</a:t>
            </a:r>
            <a:r>
              <a:rPr lang="ja-JP" altLang="en-US" sz="1800" dirty="0">
                <a:solidFill>
                  <a:srgbClr val="000000"/>
                </a:solidFill>
                <a:latin typeface="メイリオ" panose="020B0604030504040204" pitchFamily="50" charset="-128"/>
                <a:ea typeface="メイリオ" panose="020B0604030504040204" pitchFamily="50" charset="-128"/>
              </a:rPr>
              <a:t>線検査で把握しておき、その範囲内の吸引に留めるのが望ましい。</a:t>
            </a:r>
          </a:p>
          <a:p>
            <a:pPr marL="0" indent="0" algn="just">
              <a:lnSpc>
                <a:spcPct val="114000"/>
              </a:lnSpc>
              <a:spcBef>
                <a:spcPts val="300"/>
              </a:spcBef>
              <a:buClr>
                <a:srgbClr val="002060"/>
              </a:buClr>
              <a:buNone/>
            </a:pPr>
            <a:r>
              <a:rPr lang="ja-JP" altLang="en-US" sz="1800" dirty="0">
                <a:solidFill>
                  <a:srgbClr val="000000"/>
                </a:solidFill>
                <a:latin typeface="メイリオ" panose="020B0604030504040204" pitchFamily="50" charset="-128"/>
                <a:ea typeface="メイリオ" panose="020B0604030504040204" pitchFamily="50" charset="-128"/>
              </a:rPr>
              <a:t>吸引チューブは先の丸い軟らかいネラトンチューブで、圧は低めに設定</a:t>
            </a:r>
          </a:p>
        </p:txBody>
      </p:sp>
      <p:sp>
        <p:nvSpPr>
          <p:cNvPr id="11" name="Rectangle 1033">
            <a:extLst>
              <a:ext uri="{FF2B5EF4-FFF2-40B4-BE49-F238E27FC236}">
                <a16:creationId xmlns:a16="http://schemas.microsoft.com/office/drawing/2014/main" id="{57AE7779-1E67-4D6D-9451-5CB089A15ACB}"/>
              </a:ext>
            </a:extLst>
          </p:cNvPr>
          <p:cNvSpPr>
            <a:spLocks noChangeArrowheads="1"/>
          </p:cNvSpPr>
          <p:nvPr/>
        </p:nvSpPr>
        <p:spPr bwMode="auto">
          <a:xfrm>
            <a:off x="6332538" y="5823347"/>
            <a:ext cx="28686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lgn="just">
              <a:spcBef>
                <a:spcPct val="0"/>
              </a:spcBef>
              <a:buNone/>
            </a:pPr>
            <a:r>
              <a:rPr lang="ja-JP" altLang="en-US" sz="1600" dirty="0">
                <a:solidFill>
                  <a:srgbClr val="000000"/>
                </a:solidFill>
                <a:latin typeface="メイリオ" panose="020B0604030504040204" pitchFamily="50" charset="-128"/>
                <a:ea typeface="メイリオ" panose="020B0604030504040204" pitchFamily="50" charset="-128"/>
                <a:cs typeface="平成角ゴシック"/>
              </a:rPr>
              <a:t>吸引チューブを気管カニューレの先端から</a:t>
            </a:r>
            <a:r>
              <a:rPr lang="en-US" altLang="ja-JP" sz="1600" dirty="0">
                <a:solidFill>
                  <a:srgbClr val="000000"/>
                </a:solidFill>
                <a:latin typeface="メイリオ" panose="020B0604030504040204" pitchFamily="50" charset="-128"/>
                <a:ea typeface="メイリオ" panose="020B0604030504040204" pitchFamily="50" charset="-128"/>
                <a:cs typeface="平成角ゴシック"/>
              </a:rPr>
              <a:t>2.5 cm</a:t>
            </a:r>
            <a:r>
              <a:rPr lang="ja-JP" altLang="en-US" sz="1600" dirty="0">
                <a:solidFill>
                  <a:srgbClr val="000000"/>
                </a:solidFill>
                <a:latin typeface="メイリオ" panose="020B0604030504040204" pitchFamily="50" charset="-128"/>
                <a:ea typeface="メイリオ" panose="020B0604030504040204" pitchFamily="50" charset="-128"/>
                <a:cs typeface="平成角ゴシック"/>
              </a:rPr>
              <a:t>以上 入れると分岐部に当たる可能性あり</a:t>
            </a:r>
          </a:p>
        </p:txBody>
      </p:sp>
      <p:grpSp>
        <p:nvGrpSpPr>
          <p:cNvPr id="9" name="グループ化 8">
            <a:extLst>
              <a:ext uri="{FF2B5EF4-FFF2-40B4-BE49-F238E27FC236}">
                <a16:creationId xmlns:a16="http://schemas.microsoft.com/office/drawing/2014/main" id="{ADF90E29-B2DF-4E1D-8391-F956138DEEC7}"/>
              </a:ext>
            </a:extLst>
          </p:cNvPr>
          <p:cNvGrpSpPr/>
          <p:nvPr/>
        </p:nvGrpSpPr>
        <p:grpSpPr>
          <a:xfrm>
            <a:off x="6132762" y="2584499"/>
            <a:ext cx="3064772" cy="3399256"/>
            <a:chOff x="5454650" y="2373313"/>
            <a:chExt cx="3305175" cy="3665899"/>
          </a:xfrm>
        </p:grpSpPr>
        <p:sp>
          <p:nvSpPr>
            <p:cNvPr id="12" name="Text Box 7">
              <a:extLst>
                <a:ext uri="{FF2B5EF4-FFF2-40B4-BE49-F238E27FC236}">
                  <a16:creationId xmlns:a16="http://schemas.microsoft.com/office/drawing/2014/main" id="{D5E09821-DDF8-4A11-8C47-4676B7F49D95}"/>
                </a:ext>
              </a:extLst>
            </p:cNvPr>
            <p:cNvSpPr txBox="1">
              <a:spLocks noChangeArrowheads="1"/>
            </p:cNvSpPr>
            <p:nvPr/>
          </p:nvSpPr>
          <p:spPr bwMode="auto">
            <a:xfrm>
              <a:off x="5454650" y="2862262"/>
              <a:ext cx="1044574" cy="102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en-US" altLang="ja-JP" sz="2799" dirty="0">
                  <a:solidFill>
                    <a:srgbClr val="FFFFFF"/>
                  </a:solidFill>
                  <a:latin typeface="メイリオ" panose="020B0604030504040204" pitchFamily="50" charset="-128"/>
                  <a:ea typeface="メイリオ" panose="020B0604030504040204" pitchFamily="50" charset="-128"/>
                </a:rPr>
                <a:t>10 cm</a:t>
              </a:r>
              <a:endParaRPr lang="en-US" altLang="ja-JP" sz="2401" dirty="0">
                <a:solidFill>
                  <a:srgbClr val="FFFFFF"/>
                </a:solidFill>
                <a:latin typeface="メイリオ" panose="020B0604030504040204" pitchFamily="50" charset="-128"/>
                <a:ea typeface="メイリオ" panose="020B0604030504040204" pitchFamily="50" charset="-128"/>
              </a:endParaRPr>
            </a:p>
          </p:txBody>
        </p:sp>
        <p:sp>
          <p:nvSpPr>
            <p:cNvPr id="13" name="Text Box 8">
              <a:extLst>
                <a:ext uri="{FF2B5EF4-FFF2-40B4-BE49-F238E27FC236}">
                  <a16:creationId xmlns:a16="http://schemas.microsoft.com/office/drawing/2014/main" id="{0973432C-4374-485A-99EF-F89B682C0A30}"/>
                </a:ext>
              </a:extLst>
            </p:cNvPr>
            <p:cNvSpPr txBox="1">
              <a:spLocks noChangeArrowheads="1"/>
            </p:cNvSpPr>
            <p:nvPr/>
          </p:nvSpPr>
          <p:spPr bwMode="auto">
            <a:xfrm>
              <a:off x="7524751" y="3683001"/>
              <a:ext cx="617538" cy="235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en-US" altLang="ja-JP" sz="2799" dirty="0">
                  <a:solidFill>
                    <a:srgbClr val="FFFFFF"/>
                  </a:solidFill>
                  <a:latin typeface="メイリオ" panose="020B0604030504040204" pitchFamily="50" charset="-128"/>
                  <a:ea typeface="メイリオ" panose="020B0604030504040204" pitchFamily="50" charset="-128"/>
                </a:rPr>
                <a:t>2.5</a:t>
              </a:r>
            </a:p>
            <a:p>
              <a:pPr eaLnBrk="1" hangingPunct="1">
                <a:spcBef>
                  <a:spcPct val="0"/>
                </a:spcBef>
                <a:buFontTx/>
                <a:buNone/>
              </a:pPr>
              <a:r>
                <a:rPr lang="en-US" altLang="ja-JP" sz="2799" dirty="0">
                  <a:solidFill>
                    <a:srgbClr val="FFFFFF"/>
                  </a:solidFill>
                  <a:latin typeface="メイリオ" panose="020B0604030504040204" pitchFamily="50" charset="-128"/>
                  <a:ea typeface="メイリオ" panose="020B0604030504040204" pitchFamily="50" charset="-128"/>
                </a:rPr>
                <a:t>cm</a:t>
              </a:r>
              <a:endParaRPr lang="en-US" altLang="ja-JP" sz="2401" dirty="0">
                <a:solidFill>
                  <a:srgbClr val="FFFFFF"/>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2401" dirty="0">
                <a:solidFill>
                  <a:srgbClr val="000000"/>
                </a:solidFill>
                <a:latin typeface="メイリオ" panose="020B0604030504040204" pitchFamily="50" charset="-128"/>
                <a:ea typeface="メイリオ" panose="020B0604030504040204" pitchFamily="50" charset="-128"/>
              </a:endParaRPr>
            </a:p>
          </p:txBody>
        </p:sp>
        <p:pic>
          <p:nvPicPr>
            <p:cNvPr id="14" name="Picture 2">
              <a:extLst>
                <a:ext uri="{FF2B5EF4-FFF2-40B4-BE49-F238E27FC236}">
                  <a16:creationId xmlns:a16="http://schemas.microsoft.com/office/drawing/2014/main" id="{F7F2D21A-A957-4CD5-8DAA-BDB84A3BE9FF}"/>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2907" t="1547" r="10101" b="19472"/>
            <a:stretch>
              <a:fillRect/>
            </a:stretch>
          </p:blipFill>
          <p:spPr bwMode="auto">
            <a:xfrm>
              <a:off x="5651500" y="2373313"/>
              <a:ext cx="310832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5">
              <a:extLst>
                <a:ext uri="{FF2B5EF4-FFF2-40B4-BE49-F238E27FC236}">
                  <a16:creationId xmlns:a16="http://schemas.microsoft.com/office/drawing/2014/main" id="{AC1E22C8-8BA8-4443-9CC8-268907960324}"/>
                </a:ext>
              </a:extLst>
            </p:cNvPr>
            <p:cNvSpPr>
              <a:spLocks noChangeShapeType="1"/>
            </p:cNvSpPr>
            <p:nvPr/>
          </p:nvSpPr>
          <p:spPr bwMode="auto">
            <a:xfrm flipH="1">
              <a:off x="5915025" y="2632075"/>
              <a:ext cx="271463" cy="2608263"/>
            </a:xfrm>
            <a:prstGeom prst="line">
              <a:avLst/>
            </a:prstGeom>
            <a:noFill/>
            <a:ln w="381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6" name="Line 6">
              <a:extLst>
                <a:ext uri="{FF2B5EF4-FFF2-40B4-BE49-F238E27FC236}">
                  <a16:creationId xmlns:a16="http://schemas.microsoft.com/office/drawing/2014/main" id="{7561893C-520E-4555-BD35-5261ABD65A9A}"/>
                </a:ext>
              </a:extLst>
            </p:cNvPr>
            <p:cNvSpPr>
              <a:spLocks noChangeShapeType="1"/>
            </p:cNvSpPr>
            <p:nvPr/>
          </p:nvSpPr>
          <p:spPr bwMode="auto">
            <a:xfrm flipH="1">
              <a:off x="7545388" y="3567113"/>
              <a:ext cx="111125" cy="788987"/>
            </a:xfrm>
            <a:prstGeom prst="line">
              <a:avLst/>
            </a:prstGeom>
            <a:noFill/>
            <a:ln w="381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latin typeface="メイリオ" panose="020B0604030504040204" pitchFamily="50" charset="-128"/>
                <a:ea typeface="メイリオ" panose="020B0604030504040204" pitchFamily="50" charset="-128"/>
              </a:endParaRPr>
            </a:p>
          </p:txBody>
        </p:sp>
        <p:sp>
          <p:nvSpPr>
            <p:cNvPr id="17" name="Text Box 7">
              <a:extLst>
                <a:ext uri="{FF2B5EF4-FFF2-40B4-BE49-F238E27FC236}">
                  <a16:creationId xmlns:a16="http://schemas.microsoft.com/office/drawing/2014/main" id="{2752B74F-8501-4915-8311-3A0AE0F7756E}"/>
                </a:ext>
              </a:extLst>
            </p:cNvPr>
            <p:cNvSpPr txBox="1">
              <a:spLocks noChangeArrowheads="1"/>
            </p:cNvSpPr>
            <p:nvPr/>
          </p:nvSpPr>
          <p:spPr bwMode="auto">
            <a:xfrm>
              <a:off x="5719473" y="3058886"/>
              <a:ext cx="1305547" cy="61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lnSpc>
                  <a:spcPct val="75000"/>
                </a:lnSpc>
                <a:spcBef>
                  <a:spcPct val="0"/>
                </a:spcBef>
                <a:buFontTx/>
                <a:buNone/>
              </a:pPr>
              <a:r>
                <a:rPr lang="en-US" altLang="ja-JP" sz="2000" dirty="0">
                  <a:solidFill>
                    <a:srgbClr val="FFFFFF"/>
                  </a:solidFill>
                  <a:latin typeface="メイリオ" panose="020B0604030504040204" pitchFamily="50" charset="-128"/>
                  <a:ea typeface="メイリオ" panose="020B0604030504040204" pitchFamily="50" charset="-128"/>
                </a:rPr>
                <a:t>10cm</a:t>
              </a:r>
              <a:br>
                <a:rPr lang="en-US" altLang="ja-JP" sz="2000" dirty="0">
                  <a:solidFill>
                    <a:srgbClr val="FFFFFF"/>
                  </a:solidFill>
                  <a:latin typeface="メイリオ" panose="020B0604030504040204" pitchFamily="50" charset="-128"/>
                  <a:ea typeface="メイリオ" panose="020B0604030504040204" pitchFamily="50" charset="-128"/>
                </a:rPr>
              </a:br>
              <a:r>
                <a:rPr lang="ja-JP" altLang="en-US" sz="2000" dirty="0">
                  <a:solidFill>
                    <a:srgbClr val="FFFFFF"/>
                  </a:solidFill>
                  <a:latin typeface="メイリオ" panose="020B0604030504040204" pitchFamily="50" charset="-128"/>
                  <a:ea typeface="メイリオ" panose="020B0604030504040204" pitchFamily="50" charset="-128"/>
                </a:rPr>
                <a:t>ワイヤー</a:t>
              </a:r>
              <a:endParaRPr lang="en-US" altLang="ja-JP" sz="2000" dirty="0">
                <a:solidFill>
                  <a:srgbClr val="FFFFFF"/>
                </a:solidFill>
                <a:latin typeface="メイリオ" panose="020B0604030504040204" pitchFamily="50" charset="-128"/>
                <a:ea typeface="メイリオ" panose="020B0604030504040204" pitchFamily="50" charset="-128"/>
              </a:endParaRPr>
            </a:p>
          </p:txBody>
        </p:sp>
        <p:sp>
          <p:nvSpPr>
            <p:cNvPr id="19" name="Text Box 8">
              <a:extLst>
                <a:ext uri="{FF2B5EF4-FFF2-40B4-BE49-F238E27FC236}">
                  <a16:creationId xmlns:a16="http://schemas.microsoft.com/office/drawing/2014/main" id="{83D2C9DC-AC52-4AED-9B53-B5C30C94F2C2}"/>
                </a:ext>
              </a:extLst>
            </p:cNvPr>
            <p:cNvSpPr txBox="1">
              <a:spLocks noChangeArrowheads="1"/>
            </p:cNvSpPr>
            <p:nvPr/>
          </p:nvSpPr>
          <p:spPr bwMode="auto">
            <a:xfrm>
              <a:off x="7570724" y="3766967"/>
              <a:ext cx="1044507" cy="3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lnSpc>
                  <a:spcPct val="75000"/>
                </a:lnSpc>
                <a:spcBef>
                  <a:spcPct val="0"/>
                </a:spcBef>
                <a:buFontTx/>
                <a:buNone/>
              </a:pPr>
              <a:r>
                <a:rPr lang="en-US" altLang="ja-JP" sz="2000" dirty="0">
                  <a:solidFill>
                    <a:srgbClr val="FFFFFF"/>
                  </a:solidFill>
                  <a:latin typeface="メイリオ" panose="020B0604030504040204" pitchFamily="50" charset="-128"/>
                  <a:ea typeface="メイリオ" panose="020B0604030504040204" pitchFamily="50" charset="-128"/>
                </a:rPr>
                <a:t>2.5cm</a:t>
              </a:r>
            </a:p>
          </p:txBody>
        </p:sp>
        <p:sp>
          <p:nvSpPr>
            <p:cNvPr id="20" name="Text Box 14">
              <a:extLst>
                <a:ext uri="{FF2B5EF4-FFF2-40B4-BE49-F238E27FC236}">
                  <a16:creationId xmlns:a16="http://schemas.microsoft.com/office/drawing/2014/main" id="{A166C66D-57F7-4DF2-BCC3-465F12077393}"/>
                </a:ext>
              </a:extLst>
            </p:cNvPr>
            <p:cNvSpPr txBox="1">
              <a:spLocks noChangeArrowheads="1"/>
            </p:cNvSpPr>
            <p:nvPr/>
          </p:nvSpPr>
          <p:spPr bwMode="auto">
            <a:xfrm>
              <a:off x="6604000" y="4920163"/>
              <a:ext cx="1443847" cy="3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800" b="1" dirty="0">
                  <a:solidFill>
                    <a:srgbClr val="FFFFFF"/>
                  </a:solidFill>
                  <a:latin typeface="メイリオ" panose="020B0604030504040204" pitchFamily="50" charset="-128"/>
                  <a:ea typeface="メイリオ" panose="020B0604030504040204" pitchFamily="50" charset="-128"/>
                </a:rPr>
                <a:t>気管分岐部</a:t>
              </a:r>
            </a:p>
          </p:txBody>
        </p:sp>
        <p:sp>
          <p:nvSpPr>
            <p:cNvPr id="23" name="Line 15">
              <a:extLst>
                <a:ext uri="{FF2B5EF4-FFF2-40B4-BE49-F238E27FC236}">
                  <a16:creationId xmlns:a16="http://schemas.microsoft.com/office/drawing/2014/main" id="{B7016BA1-2AFE-4EF5-BC09-876C5670BD1D}"/>
                </a:ext>
              </a:extLst>
            </p:cNvPr>
            <p:cNvSpPr>
              <a:spLocks noChangeShapeType="1"/>
            </p:cNvSpPr>
            <p:nvPr/>
          </p:nvSpPr>
          <p:spPr bwMode="auto">
            <a:xfrm flipV="1">
              <a:off x="7294563" y="4370388"/>
              <a:ext cx="0" cy="5032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メイリオ" panose="020B0604030504040204" pitchFamily="50" charset="-128"/>
                <a:ea typeface="メイリオ" panose="020B0604030504040204" pitchFamily="50" charset="-128"/>
              </a:endParaRPr>
            </a:p>
          </p:txBody>
        </p:sp>
      </p:grpSp>
      <p:pic>
        <p:nvPicPr>
          <p:cNvPr id="24" name="Picture 5">
            <a:extLst>
              <a:ext uri="{FF2B5EF4-FFF2-40B4-BE49-F238E27FC236}">
                <a16:creationId xmlns:a16="http://schemas.microsoft.com/office/drawing/2014/main" id="{8818A49F-845D-4D19-961F-983CE15663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43" t="6227" r="2401" b="19215"/>
          <a:stretch/>
        </p:blipFill>
        <p:spPr bwMode="auto">
          <a:xfrm>
            <a:off x="621152" y="1471245"/>
            <a:ext cx="3168650" cy="22101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Line 6">
            <a:extLst>
              <a:ext uri="{FF2B5EF4-FFF2-40B4-BE49-F238E27FC236}">
                <a16:creationId xmlns:a16="http://schemas.microsoft.com/office/drawing/2014/main" id="{F2AD92CA-0969-440E-8CCB-7BC775E82BB6}"/>
              </a:ext>
            </a:extLst>
          </p:cNvPr>
          <p:cNvSpPr>
            <a:spLocks noChangeShapeType="1"/>
          </p:cNvSpPr>
          <p:nvPr/>
        </p:nvSpPr>
        <p:spPr bwMode="auto">
          <a:xfrm flipV="1">
            <a:off x="1845118" y="2312621"/>
            <a:ext cx="139699" cy="14223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 name="Text Box 3">
            <a:extLst>
              <a:ext uri="{FF2B5EF4-FFF2-40B4-BE49-F238E27FC236}">
                <a16:creationId xmlns:a16="http://schemas.microsoft.com/office/drawing/2014/main" id="{D0207D71-160A-4DF6-9FB8-820936695E0F}"/>
              </a:ext>
            </a:extLst>
          </p:cNvPr>
          <p:cNvSpPr txBox="1">
            <a:spLocks noChangeArrowheads="1"/>
          </p:cNvSpPr>
          <p:nvPr/>
        </p:nvSpPr>
        <p:spPr bwMode="auto">
          <a:xfrm>
            <a:off x="1111581" y="3758768"/>
            <a:ext cx="1338828" cy="369332"/>
          </a:xfrm>
          <a:prstGeom prst="rect">
            <a:avLst/>
          </a:prstGeom>
          <a:solidFill>
            <a:schemeClr val="bg1"/>
          </a:solidFill>
          <a:ln w="9525">
            <a:no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eaLnBrk="1" hangingPunct="1">
              <a:spcBef>
                <a:spcPct val="0"/>
              </a:spcBef>
              <a:buFontTx/>
              <a:buNone/>
            </a:pPr>
            <a:r>
              <a:rPr lang="ja-JP" altLang="en-US" sz="1800" dirty="0">
                <a:solidFill>
                  <a:srgbClr val="002060"/>
                </a:solidFill>
                <a:latin typeface="メイリオ" panose="020B0604030504040204" pitchFamily="50" charset="-128"/>
                <a:ea typeface="メイリオ" panose="020B0604030504040204" pitchFamily="50" charset="-128"/>
              </a:rPr>
              <a:t>気管分岐部</a:t>
            </a:r>
          </a:p>
        </p:txBody>
      </p:sp>
      <p:pic>
        <p:nvPicPr>
          <p:cNvPr id="27" name="Picture 2">
            <a:extLst>
              <a:ext uri="{FF2B5EF4-FFF2-40B4-BE49-F238E27FC236}">
                <a16:creationId xmlns:a16="http://schemas.microsoft.com/office/drawing/2014/main" id="{CCD36C31-6A0A-4461-B9D9-DCE83E1A93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9" r="8186"/>
          <a:stretch/>
        </p:blipFill>
        <p:spPr bwMode="auto">
          <a:xfrm>
            <a:off x="3882180" y="1471245"/>
            <a:ext cx="2143125" cy="221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6">
            <a:extLst>
              <a:ext uri="{FF2B5EF4-FFF2-40B4-BE49-F238E27FC236}">
                <a16:creationId xmlns:a16="http://schemas.microsoft.com/office/drawing/2014/main" id="{78B552FA-45C3-4698-9747-575A82508798}"/>
              </a:ext>
            </a:extLst>
          </p:cNvPr>
          <p:cNvSpPr>
            <a:spLocks noChangeShapeType="1"/>
          </p:cNvSpPr>
          <p:nvPr/>
        </p:nvSpPr>
        <p:spPr bwMode="auto">
          <a:xfrm flipH="1">
            <a:off x="5027687" y="1831673"/>
            <a:ext cx="1089992" cy="59459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 name="テキスト ボックス 27">
            <a:extLst>
              <a:ext uri="{FF2B5EF4-FFF2-40B4-BE49-F238E27FC236}">
                <a16:creationId xmlns:a16="http://schemas.microsoft.com/office/drawing/2014/main" id="{2701873E-4ABC-4B1E-8F89-E99683373D2C}"/>
              </a:ext>
            </a:extLst>
          </p:cNvPr>
          <p:cNvSpPr txBox="1">
            <a:spLocks noChangeArrowheads="1"/>
          </p:cNvSpPr>
          <p:nvPr/>
        </p:nvSpPr>
        <p:spPr bwMode="auto">
          <a:xfrm>
            <a:off x="6061927" y="1574480"/>
            <a:ext cx="1569660" cy="646331"/>
          </a:xfrm>
          <a:prstGeom prst="rect">
            <a:avLst/>
          </a:prstGeom>
          <a:solidFill>
            <a:schemeClr val="bg1"/>
          </a:solidFill>
          <a:ln w="9525">
            <a:no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a:spcBef>
                <a:spcPct val="0"/>
              </a:spcBef>
              <a:buFontTx/>
              <a:buNone/>
            </a:pPr>
            <a:r>
              <a:rPr lang="ja-JP" altLang="en-US" sz="1800" dirty="0">
                <a:solidFill>
                  <a:srgbClr val="002060"/>
                </a:solidFill>
                <a:latin typeface="メイリオ" panose="020B0604030504040204" pitchFamily="50" charset="-128"/>
                <a:ea typeface="メイリオ" panose="020B0604030504040204" pitchFamily="50" charset="-128"/>
              </a:rPr>
              <a:t>気管分岐部の</a:t>
            </a:r>
            <a:endParaRPr lang="en-US" altLang="ja-JP" sz="1800" dirty="0">
              <a:solidFill>
                <a:srgbClr val="002060"/>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a:solidFill>
                  <a:srgbClr val="002060"/>
                </a:solidFill>
                <a:latin typeface="メイリオ" panose="020B0604030504040204" pitchFamily="50" charset="-128"/>
                <a:ea typeface="メイリオ" panose="020B0604030504040204" pitchFamily="50" charset="-128"/>
              </a:rPr>
              <a:t>糜爛、出血</a:t>
            </a:r>
          </a:p>
        </p:txBody>
      </p:sp>
      <p:sp>
        <p:nvSpPr>
          <p:cNvPr id="22" name="正方形/長方形 2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23546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20508E7F-0F59-47EA-879D-66530DDAAE13}"/>
              </a:ext>
            </a:extLst>
          </p:cNvPr>
          <p:cNvSpPr>
            <a:spLocks noGrp="1"/>
          </p:cNvSpPr>
          <p:nvPr>
            <p:ph type="title"/>
          </p:nvPr>
        </p:nvSpPr>
        <p:spPr/>
        <p:txBody>
          <a:bodyPr>
            <a:normAutofit/>
          </a:bodyPr>
          <a:lstStyle/>
          <a:p>
            <a:r>
              <a:rPr lang="ja-JP" altLang="en-US" sz="2585" dirty="0"/>
              <a:t>気管カニューレからの吸引の実際的な注意点</a:t>
            </a:r>
          </a:p>
        </p:txBody>
      </p:sp>
      <p:sp>
        <p:nvSpPr>
          <p:cNvPr id="10" name="テキスト ボックス 3">
            <a:extLst>
              <a:ext uri="{FF2B5EF4-FFF2-40B4-BE49-F238E27FC236}">
                <a16:creationId xmlns:a16="http://schemas.microsoft.com/office/drawing/2014/main" id="{04488511-6996-4C19-A143-17D4D55EAE56}"/>
              </a:ext>
            </a:extLst>
          </p:cNvPr>
          <p:cNvSpPr txBox="1">
            <a:spLocks noChangeArrowheads="1"/>
          </p:cNvSpPr>
          <p:nvPr/>
        </p:nvSpPr>
        <p:spPr bwMode="auto">
          <a:xfrm>
            <a:off x="981808" y="1667611"/>
            <a:ext cx="7926266" cy="47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177800" indent="-177800">
              <a:spcBef>
                <a:spcPct val="20000"/>
              </a:spcBef>
              <a:buChar char="•"/>
              <a:defRPr kumimoji="1" sz="3200">
                <a:solidFill>
                  <a:schemeClr val="tx1"/>
                </a:solidFill>
                <a:latin typeface="Times" panose="02020603050405020304" pitchFamily="18" charset="0"/>
                <a:ea typeface="Osaka"/>
                <a:cs typeface="Osaka"/>
              </a:defRPr>
            </a:lvl1pPr>
            <a:lvl2pPr marL="742950" indent="-285750">
              <a:spcBef>
                <a:spcPct val="20000"/>
              </a:spcBef>
              <a:buChar char="–"/>
              <a:defRPr kumimoji="1" sz="2800">
                <a:solidFill>
                  <a:schemeClr val="tx1"/>
                </a:solidFill>
                <a:latin typeface="Times" panose="02020603050405020304" pitchFamily="18" charset="0"/>
                <a:ea typeface="Osaka"/>
                <a:cs typeface="Osaka"/>
              </a:defRPr>
            </a:lvl2pPr>
            <a:lvl3pPr marL="1143000" indent="-228600">
              <a:spcBef>
                <a:spcPct val="20000"/>
              </a:spcBef>
              <a:buChar char="•"/>
              <a:defRPr kumimoji="1" sz="2400">
                <a:solidFill>
                  <a:schemeClr val="tx1"/>
                </a:solidFill>
                <a:latin typeface="Times" panose="02020603050405020304" pitchFamily="18" charset="0"/>
                <a:ea typeface="Osaka"/>
                <a:cs typeface="Osaka"/>
              </a:defRPr>
            </a:lvl3pPr>
            <a:lvl4pPr marL="1600200" indent="-228600">
              <a:spcBef>
                <a:spcPct val="20000"/>
              </a:spcBef>
              <a:buChar char="–"/>
              <a:defRPr kumimoji="1" sz="2000">
                <a:solidFill>
                  <a:schemeClr val="tx1"/>
                </a:solidFill>
                <a:latin typeface="Times" panose="02020603050405020304" pitchFamily="18" charset="0"/>
                <a:ea typeface="Osaka"/>
                <a:cs typeface="Osaka"/>
              </a:defRPr>
            </a:lvl4pPr>
            <a:lvl5pPr marL="2057400" indent="-228600">
              <a:spcBef>
                <a:spcPct val="20000"/>
              </a:spcBef>
              <a:buChar char="»"/>
              <a:defRPr kumimoji="1" sz="2000">
                <a:solidFill>
                  <a:schemeClr val="tx1"/>
                </a:solidFill>
                <a:latin typeface="Times" panose="02020603050405020304" pitchFamily="18" charset="0"/>
                <a:ea typeface="Osaka"/>
                <a:cs typeface="Osaka"/>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a:cs typeface="Osaka"/>
              </a:defRPr>
            </a:lvl9pPr>
          </a:lstStyle>
          <a:p>
            <a:pPr marL="153856" indent="-153856" defTabSz="844012">
              <a:spcBef>
                <a:spcPts val="555"/>
              </a:spcBef>
              <a:buClr>
                <a:srgbClr val="002060"/>
              </a:buClr>
            </a:pPr>
            <a:r>
              <a:rPr lang="ja-JP" altLang="en-US" sz="1754" b="1" dirty="0">
                <a:solidFill>
                  <a:srgbClr val="000000"/>
                </a:solidFill>
                <a:latin typeface="メイリオ" panose="020B0604030504040204" pitchFamily="50" charset="-128"/>
                <a:ea typeface="メイリオ" panose="020B0604030504040204" pitchFamily="50" charset="-128"/>
              </a:rPr>
              <a:t>気管カニューレの先に分泌物は溜まりやすい</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→気管カニューレ先端から</a:t>
            </a:r>
            <a:r>
              <a:rPr lang="en-US" altLang="ja-JP" sz="1754" dirty="0">
                <a:solidFill>
                  <a:srgbClr val="000000"/>
                </a:solidFill>
                <a:latin typeface="メイリオ" panose="020B0604030504040204" pitchFamily="50" charset="-128"/>
                <a:ea typeface="メイリオ" panose="020B0604030504040204" pitchFamily="50" charset="-128"/>
              </a:rPr>
              <a:t>0.5〜1.0cm</a:t>
            </a:r>
            <a:r>
              <a:rPr lang="ja-JP" altLang="en-US" sz="1754" dirty="0">
                <a:solidFill>
                  <a:srgbClr val="000000"/>
                </a:solidFill>
                <a:latin typeface="メイリオ" panose="020B0604030504040204" pitchFamily="50" charset="-128"/>
                <a:ea typeface="メイリオ" panose="020B0604030504040204" pitchFamily="50" charset="-128"/>
              </a:rPr>
              <a:t>程度深く吸引すると効果的</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　</a:t>
            </a:r>
            <a:r>
              <a:rPr lang="ja-JP" altLang="en-US" sz="1754" dirty="0">
                <a:solidFill>
                  <a:srgbClr val="FF0000"/>
                </a:solidFill>
                <a:latin typeface="メイリオ" panose="020B0604030504040204" pitchFamily="50" charset="-128"/>
                <a:ea typeface="メイリオ" panose="020B0604030504040204" pitchFamily="50" charset="-128"/>
              </a:rPr>
              <a:t>先端から先に肉芽や糜爛がないか確認の上で行う</a:t>
            </a:r>
          </a:p>
          <a:p>
            <a:pPr marL="153856" indent="-153856" defTabSz="844012">
              <a:spcBef>
                <a:spcPts val="555"/>
              </a:spcBef>
              <a:buClr>
                <a:srgbClr val="002060"/>
              </a:buClr>
            </a:pPr>
            <a:r>
              <a:rPr lang="ja-JP" altLang="en-US" sz="1754" b="1" dirty="0">
                <a:solidFill>
                  <a:srgbClr val="000000"/>
                </a:solidFill>
                <a:latin typeface="メイリオ" panose="020B0604030504040204" pitchFamily="50" charset="-128"/>
                <a:ea typeface="メイリオ" panose="020B0604030504040204" pitchFamily="50" charset="-128"/>
              </a:rPr>
              <a:t>気管カニューレ内は痰がこびりつきやすい</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気管カニューレ内腔が痰で狭窄ないしは閉塞することがある。</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FF0000"/>
                </a:solidFill>
                <a:latin typeface="メイリオ" panose="020B0604030504040204" pitchFamily="50" charset="-128"/>
                <a:ea typeface="メイリオ" panose="020B0604030504040204" pitchFamily="50" charset="-128"/>
              </a:rPr>
              <a:t>この防止のために、定時での気管カニューレ内吸引</a:t>
            </a:r>
            <a:r>
              <a:rPr lang="en-US" altLang="ja-JP" sz="1754" dirty="0">
                <a:solidFill>
                  <a:srgbClr val="FF0000"/>
                </a:solidFill>
                <a:latin typeface="メイリオ" panose="020B0604030504040204" pitchFamily="50" charset="-128"/>
                <a:ea typeface="メイリオ" panose="020B0604030504040204" pitchFamily="50" charset="-128"/>
              </a:rPr>
              <a:t>(</a:t>
            </a:r>
            <a:r>
              <a:rPr lang="ja-JP" altLang="en-US" sz="1754" dirty="0">
                <a:solidFill>
                  <a:srgbClr val="FF0000"/>
                </a:solidFill>
                <a:latin typeface="メイリオ" panose="020B0604030504040204" pitchFamily="50" charset="-128"/>
                <a:ea typeface="メイリオ" panose="020B0604030504040204" pitchFamily="50" charset="-128"/>
              </a:rPr>
              <a:t>必要により高めの圧で</a:t>
            </a:r>
            <a:r>
              <a:rPr lang="en-US" altLang="ja-JP" sz="1754" dirty="0">
                <a:solidFill>
                  <a:srgbClr val="FF0000"/>
                </a:solidFill>
                <a:latin typeface="メイリオ" panose="020B0604030504040204" pitchFamily="50" charset="-128"/>
                <a:ea typeface="メイリオ" panose="020B0604030504040204" pitchFamily="50" charset="-128"/>
              </a:rPr>
              <a:t>)</a:t>
            </a:r>
            <a:r>
              <a:rPr lang="ja-JP" altLang="en-US" sz="1754" dirty="0">
                <a:solidFill>
                  <a:srgbClr val="FF0000"/>
                </a:solidFill>
                <a:latin typeface="メイリオ" panose="020B0604030504040204" pitchFamily="50" charset="-128"/>
                <a:ea typeface="メイリオ" panose="020B0604030504040204" pitchFamily="50" charset="-128"/>
              </a:rPr>
              <a:t>を行う</a:t>
            </a:r>
          </a:p>
          <a:p>
            <a:pPr marL="153856" indent="-153856" defTabSz="844012">
              <a:spcBef>
                <a:spcPts val="555"/>
              </a:spcBef>
              <a:buClr>
                <a:srgbClr val="002060"/>
              </a:buClr>
              <a:buNone/>
            </a:pPr>
            <a:r>
              <a:rPr lang="ja-JP" altLang="en-US" sz="1754" dirty="0">
                <a:solidFill>
                  <a:srgbClr val="000090"/>
                </a:solidFill>
                <a:latin typeface="メイリオ" panose="020B0604030504040204" pitchFamily="50" charset="-128"/>
                <a:ea typeface="メイリオ" panose="020B0604030504040204" pitchFamily="50" charset="-128"/>
              </a:rPr>
              <a:t>（ゼコゼコ、ゼロゼロがなくても、気管カニューレ内壁に痰が付着していることがある → 定時での吸引が重要）</a:t>
            </a:r>
            <a:br>
              <a:rPr lang="en-US" altLang="ja-JP" sz="1754" dirty="0">
                <a:solidFill>
                  <a:srgbClr val="00009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いざというときは気管カニューレ抜去</a:t>
            </a:r>
            <a:r>
              <a:rPr lang="en-US" altLang="ja-JP" sz="1754" dirty="0">
                <a:solidFill>
                  <a:srgbClr val="000000"/>
                </a:solidFill>
                <a:latin typeface="メイリオ" panose="020B0604030504040204" pitchFamily="50" charset="-128"/>
                <a:ea typeface="メイリオ" panose="020B0604030504040204" pitchFamily="50" charset="-128"/>
              </a:rPr>
              <a:t>!</a:t>
            </a:r>
          </a:p>
          <a:p>
            <a:pPr marL="153856" indent="-153856" defTabSz="844012">
              <a:spcBef>
                <a:spcPts val="555"/>
              </a:spcBef>
              <a:buClr>
                <a:srgbClr val="002060"/>
              </a:buClr>
            </a:pPr>
            <a:r>
              <a:rPr lang="ja-JP" altLang="en-US" sz="1754" b="1" dirty="0">
                <a:solidFill>
                  <a:srgbClr val="000000"/>
                </a:solidFill>
                <a:latin typeface="メイリオ" panose="020B0604030504040204" pitchFamily="50" charset="-128"/>
                <a:ea typeface="メイリオ" panose="020B0604030504040204" pitchFamily="50" charset="-128"/>
              </a:rPr>
              <a:t>吸引の前のバギングが効果的</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→気管支を広げ空気の流れを作ることで痰が移動しやすくなる。</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　痰が上がってくる</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　</a:t>
            </a:r>
            <a:r>
              <a:rPr lang="ja-JP" altLang="en-US" sz="1754" dirty="0">
                <a:solidFill>
                  <a:srgbClr val="FF0000"/>
                </a:solidFill>
                <a:latin typeface="メイリオ" panose="020B0604030504040204" pitchFamily="50" charset="-128"/>
                <a:ea typeface="メイリオ" panose="020B0604030504040204" pitchFamily="50" charset="-128"/>
              </a:rPr>
              <a:t>痰を押し込まないようにゆっくりめに、アンビューバッグを押す</a:t>
            </a:r>
          </a:p>
          <a:p>
            <a:pPr marL="153856" indent="-153856" defTabSz="844012">
              <a:spcBef>
                <a:spcPts val="555"/>
              </a:spcBef>
              <a:buClr>
                <a:srgbClr val="002060"/>
              </a:buClr>
            </a:pPr>
            <a:r>
              <a:rPr lang="ja-JP" altLang="en-US" sz="1754" dirty="0">
                <a:solidFill>
                  <a:srgbClr val="000000"/>
                </a:solidFill>
                <a:latin typeface="メイリオ" panose="020B0604030504040204" pitchFamily="50" charset="-128"/>
                <a:ea typeface="メイリオ" panose="020B0604030504040204" pitchFamily="50" charset="-128"/>
              </a:rPr>
              <a:t>吸引後のバギングも有用</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→吸引の陰圧によって虚脱した末梢の気管支を拡げることで、換気状態を早</a:t>
            </a:r>
            <a:br>
              <a:rPr lang="en-US" altLang="ja-JP" sz="1754" dirty="0">
                <a:solidFill>
                  <a:srgbClr val="000000"/>
                </a:solidFill>
                <a:latin typeface="メイリオ" panose="020B0604030504040204" pitchFamily="50" charset="-128"/>
                <a:ea typeface="メイリオ" panose="020B0604030504040204" pitchFamily="50" charset="-128"/>
              </a:rPr>
            </a:br>
            <a:r>
              <a:rPr lang="ja-JP" altLang="en-US" sz="1754" dirty="0">
                <a:solidFill>
                  <a:srgbClr val="000000"/>
                </a:solidFill>
                <a:latin typeface="メイリオ" panose="020B0604030504040204" pitchFamily="50" charset="-128"/>
                <a:ea typeface="メイリオ" panose="020B0604030504040204" pitchFamily="50" charset="-128"/>
              </a:rPr>
              <a:t>　く回復することができる</a:t>
            </a:r>
          </a:p>
        </p:txBody>
      </p:sp>
      <p:sp>
        <p:nvSpPr>
          <p:cNvPr id="5" name="正方形/長方形 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659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4699989B-E5FE-6142-A35B-3C567A8C91F2}"/>
              </a:ext>
            </a:extLst>
          </p:cNvPr>
          <p:cNvSpPr>
            <a:spLocks noGrp="1"/>
          </p:cNvSpPr>
          <p:nvPr>
            <p:ph type="body" sz="quarter" idx="10"/>
          </p:nvPr>
        </p:nvSpPr>
        <p:spPr/>
        <p:txBody>
          <a:bodyPr/>
          <a:lstStyle/>
          <a:p>
            <a:r>
              <a:rPr lang="ja-JP" altLang="en-US" dirty="0"/>
              <a:t>２－２－１　気管カニューレまたは切開部からの吸引の手順</a:t>
            </a:r>
          </a:p>
        </p:txBody>
      </p:sp>
      <p:sp>
        <p:nvSpPr>
          <p:cNvPr id="2" name="タイトル 1">
            <a:extLst>
              <a:ext uri="{FF2B5EF4-FFF2-40B4-BE49-F238E27FC236}">
                <a16:creationId xmlns:a16="http://schemas.microsoft.com/office/drawing/2014/main" id="{BB751F41-5E66-491B-B9C6-D10A462724A3}"/>
              </a:ext>
            </a:extLst>
          </p:cNvPr>
          <p:cNvSpPr>
            <a:spLocks noGrp="1"/>
          </p:cNvSpPr>
          <p:nvPr>
            <p:ph type="title"/>
          </p:nvPr>
        </p:nvSpPr>
        <p:spPr/>
        <p:txBody>
          <a:bodyPr>
            <a:normAutofit/>
          </a:bodyPr>
          <a:lstStyle/>
          <a:p>
            <a:r>
              <a:rPr lang="ja-JP" altLang="en-US" sz="2799" dirty="0"/>
              <a:t>気管切開部の構造</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556449"/>
            <a:ext cx="8604249" cy="43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ctr">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気管カニューレが、気管切開部から挿入されている状態をイメージする</a:t>
            </a:r>
          </a:p>
        </p:txBody>
      </p:sp>
      <p:grpSp>
        <p:nvGrpSpPr>
          <p:cNvPr id="6" name="グループ化 3">
            <a:extLst>
              <a:ext uri="{FF2B5EF4-FFF2-40B4-BE49-F238E27FC236}">
                <a16:creationId xmlns:a16="http://schemas.microsoft.com/office/drawing/2014/main" id="{5E1D471D-7E74-4E67-A544-C4D193AEA813}"/>
              </a:ext>
            </a:extLst>
          </p:cNvPr>
          <p:cNvGrpSpPr>
            <a:grpSpLocks/>
          </p:cNvGrpSpPr>
          <p:nvPr/>
        </p:nvGrpSpPr>
        <p:grpSpPr bwMode="auto">
          <a:xfrm>
            <a:off x="1116014" y="2049465"/>
            <a:ext cx="6848475" cy="4572000"/>
            <a:chOff x="1115616" y="2050181"/>
            <a:chExt cx="6849616" cy="4571276"/>
          </a:xfrm>
        </p:grpSpPr>
        <p:pic>
          <p:nvPicPr>
            <p:cNvPr id="7" name="図 2">
              <a:extLst>
                <a:ext uri="{FF2B5EF4-FFF2-40B4-BE49-F238E27FC236}">
                  <a16:creationId xmlns:a16="http://schemas.microsoft.com/office/drawing/2014/main" id="{9D7621A4-1086-477C-B156-F8146D89ABB6}"/>
                </a:ext>
              </a:extLst>
            </p:cNvPr>
            <p:cNvPicPr>
              <a:picLocks noChangeAspect="1"/>
            </p:cNvPicPr>
            <p:nvPr/>
          </p:nvPicPr>
          <p:blipFill>
            <a:blip r:embed="rId3">
              <a:extLst>
                <a:ext uri="{28A0092B-C50C-407E-A947-70E740481C1C}">
                  <a14:useLocalDpi xmlns:a14="http://schemas.microsoft.com/office/drawing/2010/main" val="0"/>
                </a:ext>
              </a:extLst>
            </a:blip>
            <a:srcRect t="6284"/>
            <a:stretch>
              <a:fillRect/>
            </a:stretch>
          </p:blipFill>
          <p:spPr bwMode="auto">
            <a:xfrm>
              <a:off x="1115616" y="2050181"/>
              <a:ext cx="6849616" cy="45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5">
              <a:extLst>
                <a:ext uri="{FF2B5EF4-FFF2-40B4-BE49-F238E27FC236}">
                  <a16:creationId xmlns:a16="http://schemas.microsoft.com/office/drawing/2014/main" id="{33D20FC9-E0A8-46F3-96E6-B215D8B47110}"/>
                </a:ext>
              </a:extLst>
            </p:cNvPr>
            <p:cNvPicPr>
              <a:picLocks noChangeAspect="1"/>
            </p:cNvPicPr>
            <p:nvPr/>
          </p:nvPicPr>
          <p:blipFill>
            <a:blip r:embed="rId4">
              <a:extLst>
                <a:ext uri="{28A0092B-C50C-407E-A947-70E740481C1C}">
                  <a14:useLocalDpi xmlns:a14="http://schemas.microsoft.com/office/drawing/2010/main" val="0"/>
                </a:ext>
              </a:extLst>
            </a:blip>
            <a:srcRect l="66473" t="82822" r="29208" b="16289"/>
            <a:stretch>
              <a:fillRect/>
            </a:stretch>
          </p:blipFill>
          <p:spPr bwMode="auto">
            <a:xfrm>
              <a:off x="5121870" y="5314951"/>
              <a:ext cx="216024" cy="7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二等辺三角形 8">
              <a:extLst>
                <a:ext uri="{FF2B5EF4-FFF2-40B4-BE49-F238E27FC236}">
                  <a16:creationId xmlns:a16="http://schemas.microsoft.com/office/drawing/2014/main" id="{2F801F0D-CE03-44C9-94B5-4C2637801F6A}"/>
                </a:ext>
              </a:extLst>
            </p:cNvPr>
            <p:cNvSpPr/>
            <p:nvPr/>
          </p:nvSpPr>
          <p:spPr>
            <a:xfrm rot="18628456">
              <a:off x="5147767" y="5373074"/>
              <a:ext cx="146027" cy="7145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grpSp>
      <p:sp>
        <p:nvSpPr>
          <p:cNvPr id="4" name="正方形/長方形 3"/>
          <p:cNvSpPr/>
          <p:nvPr/>
        </p:nvSpPr>
        <p:spPr>
          <a:xfrm>
            <a:off x="5815912" y="5418953"/>
            <a:ext cx="2226892" cy="669863"/>
          </a:xfrm>
          <a:prstGeom prst="rect">
            <a:avLst/>
          </a:prstGeom>
          <a:solidFill>
            <a:schemeClr val="bg1"/>
          </a:solidFill>
          <a:ln>
            <a:solidFill>
              <a:schemeClr val="tx1"/>
            </a:solidFill>
          </a:ln>
        </p:spPr>
        <p:txBody>
          <a:bodyPr wrap="none">
            <a:spAutoFit/>
          </a:bodyPr>
          <a:lstStyle/>
          <a:p>
            <a:pPr marL="300012" indent="-300012" algn="ctr">
              <a:lnSpc>
                <a:spcPts val="2401"/>
              </a:lnSpc>
            </a:pPr>
            <a:r>
              <a:rPr lang="ja-JP" altLang="en-US" b="1" dirty="0">
                <a:latin typeface="HGSｺﾞｼｯｸM" panose="020B0600000000000000" pitchFamily="50" charset="-128"/>
                <a:ea typeface="HGSｺﾞｼｯｸM" panose="020B0600000000000000" pitchFamily="50" charset="-128"/>
              </a:rPr>
              <a:t>下気道から出て</a:t>
            </a:r>
            <a:endParaRPr lang="en-US" altLang="ja-JP" b="1" dirty="0">
              <a:latin typeface="HGSｺﾞｼｯｸM" panose="020B0600000000000000" pitchFamily="50" charset="-128"/>
              <a:ea typeface="HGSｺﾞｼｯｸM" panose="020B0600000000000000" pitchFamily="50" charset="-128"/>
            </a:endParaRPr>
          </a:p>
          <a:p>
            <a:pPr marL="300012" indent="-300012">
              <a:lnSpc>
                <a:spcPts val="2401"/>
              </a:lnSpc>
            </a:pPr>
            <a:r>
              <a:rPr lang="ja-JP" altLang="en-US" b="1" dirty="0">
                <a:latin typeface="HGSｺﾞｼｯｸM" panose="020B0600000000000000" pitchFamily="50" charset="-128"/>
                <a:ea typeface="HGSｺﾞｼｯｸM" panose="020B0600000000000000" pitchFamily="50" charset="-128"/>
              </a:rPr>
              <a:t>きた痰</a:t>
            </a:r>
          </a:p>
        </p:txBody>
      </p:sp>
      <p:sp>
        <p:nvSpPr>
          <p:cNvPr id="12" name="正方形/長方形 11"/>
          <p:cNvSpPr/>
          <p:nvPr/>
        </p:nvSpPr>
        <p:spPr>
          <a:xfrm>
            <a:off x="5574641" y="3731862"/>
            <a:ext cx="2509020" cy="861774"/>
          </a:xfrm>
          <a:prstGeom prst="rect">
            <a:avLst/>
          </a:prstGeom>
          <a:solidFill>
            <a:schemeClr val="bg1"/>
          </a:solidFill>
          <a:ln>
            <a:solidFill>
              <a:schemeClr val="tx1"/>
            </a:solidFill>
          </a:ln>
        </p:spPr>
        <p:txBody>
          <a:bodyPr wrap="none">
            <a:spAutoFit/>
          </a:bodyPr>
          <a:lstStyle/>
          <a:p>
            <a:pPr marL="300012" indent="-300012">
              <a:lnSpc>
                <a:spcPts val="2000"/>
              </a:lnSpc>
            </a:pPr>
            <a:r>
              <a:rPr lang="ja-JP" altLang="en-US" b="1" dirty="0">
                <a:latin typeface="HGSｺﾞｼｯｸM" panose="020B0600000000000000" pitchFamily="50" charset="-128"/>
                <a:ea typeface="HGSｺﾞｼｯｸM" panose="020B0600000000000000" pitchFamily="50" charset="-128"/>
              </a:rPr>
              <a:t>サイドチューブから、</a:t>
            </a:r>
            <a:endParaRPr lang="en-US" altLang="ja-JP" b="1" dirty="0">
              <a:latin typeface="HGSｺﾞｼｯｸM" panose="020B0600000000000000" pitchFamily="50" charset="-128"/>
              <a:ea typeface="HGSｺﾞｼｯｸM" panose="020B0600000000000000" pitchFamily="50" charset="-128"/>
            </a:endParaRPr>
          </a:p>
          <a:p>
            <a:pPr marL="300012" indent="-300012">
              <a:lnSpc>
                <a:spcPts val="2000"/>
              </a:lnSpc>
            </a:pPr>
            <a:r>
              <a:rPr lang="ja-JP" altLang="en-US" b="1" dirty="0">
                <a:latin typeface="HGSｺﾞｼｯｸM" panose="020B0600000000000000" pitchFamily="50" charset="-128"/>
                <a:ea typeface="HGSｺﾞｼｯｸM" panose="020B0600000000000000" pitchFamily="50" charset="-128"/>
              </a:rPr>
              <a:t>カフ上部に溜まった</a:t>
            </a:r>
            <a:endParaRPr lang="en-US" altLang="ja-JP" b="1" dirty="0">
              <a:latin typeface="HGSｺﾞｼｯｸM" panose="020B0600000000000000" pitchFamily="50" charset="-128"/>
              <a:ea typeface="HGSｺﾞｼｯｸM" panose="020B0600000000000000" pitchFamily="50" charset="-128"/>
            </a:endParaRPr>
          </a:p>
          <a:p>
            <a:pPr marL="300012" indent="-300012">
              <a:lnSpc>
                <a:spcPts val="2000"/>
              </a:lnSpc>
            </a:pPr>
            <a:r>
              <a:rPr lang="ja-JP" altLang="en-US" b="1" dirty="0">
                <a:latin typeface="HGSｺﾞｼｯｸM" panose="020B0600000000000000" pitchFamily="50" charset="-128"/>
                <a:ea typeface="HGSｺﾞｼｯｸM" panose="020B0600000000000000" pitchFamily="50" charset="-128"/>
              </a:rPr>
              <a:t>分泌物を吸引</a:t>
            </a:r>
            <a:endParaRPr lang="en-US" altLang="ja-JP" b="1" dirty="0">
              <a:latin typeface="HGSｺﾞｼｯｸM" panose="020B0600000000000000" pitchFamily="50" charset="-128"/>
              <a:ea typeface="HGSｺﾞｼｯｸM" panose="020B0600000000000000" pitchFamily="50" charset="-128"/>
            </a:endParaRPr>
          </a:p>
        </p:txBody>
      </p:sp>
      <p:sp>
        <p:nvSpPr>
          <p:cNvPr id="13" name="正方形/長方形 12"/>
          <p:cNvSpPr/>
          <p:nvPr/>
        </p:nvSpPr>
        <p:spPr>
          <a:xfrm>
            <a:off x="1641477" y="4444985"/>
            <a:ext cx="1811714" cy="669863"/>
          </a:xfrm>
          <a:prstGeom prst="rect">
            <a:avLst/>
          </a:prstGeom>
          <a:solidFill>
            <a:schemeClr val="bg1"/>
          </a:solidFill>
          <a:ln>
            <a:solidFill>
              <a:schemeClr val="tx1"/>
            </a:solidFill>
          </a:ln>
        </p:spPr>
        <p:txBody>
          <a:bodyPr wrap="none">
            <a:spAutoFit/>
          </a:bodyPr>
          <a:lstStyle/>
          <a:p>
            <a:pPr marL="300012" indent="-300012">
              <a:lnSpc>
                <a:spcPts val="2401"/>
              </a:lnSpc>
            </a:pPr>
            <a:r>
              <a:rPr lang="ja-JP" altLang="en-US" b="1" dirty="0">
                <a:latin typeface="HGSｺﾞｼｯｸM" panose="020B0600000000000000" pitchFamily="50" charset="-128"/>
                <a:ea typeface="HGSｺﾞｼｯｸM" panose="020B0600000000000000" pitchFamily="50" charset="-128"/>
              </a:rPr>
              <a:t>気管カニューレ</a:t>
            </a:r>
            <a:endParaRPr lang="en-US" altLang="ja-JP" b="1" dirty="0">
              <a:latin typeface="HGSｺﾞｼｯｸM" panose="020B0600000000000000" pitchFamily="50" charset="-128"/>
              <a:ea typeface="HGSｺﾞｼｯｸM" panose="020B0600000000000000" pitchFamily="50" charset="-128"/>
            </a:endParaRPr>
          </a:p>
          <a:p>
            <a:pPr marL="300012" indent="-300012">
              <a:lnSpc>
                <a:spcPts val="2401"/>
              </a:lnSpc>
            </a:pPr>
            <a:r>
              <a:rPr lang="ja-JP" altLang="en-US" b="1" dirty="0">
                <a:latin typeface="HGSｺﾞｼｯｸM" panose="020B0600000000000000" pitchFamily="50" charset="-128"/>
                <a:ea typeface="HGSｺﾞｼｯｸM" panose="020B0600000000000000" pitchFamily="50" charset="-128"/>
              </a:rPr>
              <a:t>内吸引</a:t>
            </a:r>
            <a:endParaRPr lang="en-US" altLang="ja-JP" b="1" dirty="0">
              <a:latin typeface="HGSｺﾞｼｯｸM" panose="020B0600000000000000" pitchFamily="50" charset="-128"/>
              <a:ea typeface="HGSｺﾞｼｯｸM" panose="020B0600000000000000" pitchFamily="50" charset="-128"/>
            </a:endParaRPr>
          </a:p>
        </p:txBody>
      </p:sp>
      <p:sp>
        <p:nvSpPr>
          <p:cNvPr id="11" name="四角形吹き出し 10"/>
          <p:cNvSpPr/>
          <p:nvPr/>
        </p:nvSpPr>
        <p:spPr>
          <a:xfrm>
            <a:off x="2893236" y="3219190"/>
            <a:ext cx="1880592" cy="387793"/>
          </a:xfrm>
          <a:prstGeom prst="wedgeRectCallout">
            <a:avLst>
              <a:gd name="adj1" fmla="val -28187"/>
              <a:gd name="adj2" fmla="val 1070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HGSｺﾞｼｯｸM" panose="020B0600000000000000" pitchFamily="50" charset="-128"/>
                <a:ea typeface="HGSｺﾞｼｯｸM" panose="020B0600000000000000" pitchFamily="50" charset="-128"/>
              </a:rPr>
              <a:t>サイドチューブ</a:t>
            </a:r>
            <a:endParaRPr lang="ja-JP" altLang="en-US" dirty="0">
              <a:solidFill>
                <a:schemeClr val="tx1"/>
              </a:solidFill>
            </a:endParaRPr>
          </a:p>
        </p:txBody>
      </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44353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2_吸引部位">
            <a:extLst>
              <a:ext uri="{FF2B5EF4-FFF2-40B4-BE49-F238E27FC236}">
                <a16:creationId xmlns:a16="http://schemas.microsoft.com/office/drawing/2014/main" id="{F36AE7FA-6CE5-4C1C-815C-89EB0619F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893" y="1513891"/>
            <a:ext cx="6709837" cy="492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81040" y="633100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914324">
              <a:spcBef>
                <a:spcPct val="0"/>
              </a:spcBef>
              <a:buNone/>
              <a:defRPr/>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吸引する部位</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413456"/>
            <a:ext cx="8604249" cy="43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ctr" defTabSz="914324">
              <a:lnSpc>
                <a:spcPct val="114000"/>
              </a:lnSpc>
              <a:spcBef>
                <a:spcPts val="0"/>
              </a:spcBef>
              <a:spcAft>
                <a:spcPts val="1200"/>
              </a:spcAft>
              <a:buNone/>
              <a:defRPr/>
            </a:pPr>
            <a:r>
              <a:rPr lang="ja-JP" altLang="en-US" sz="2000" dirty="0">
                <a:solidFill>
                  <a:prstClr val="black"/>
                </a:solidFill>
                <a:latin typeface="メイリオ" panose="020B0604030504040204" pitchFamily="50" charset="-128"/>
                <a:ea typeface="メイリオ" panose="020B0604030504040204" pitchFamily="50" charset="-128"/>
              </a:rPr>
              <a:t>皆さんに吸引していただく部位は</a:t>
            </a:r>
          </a:p>
        </p:txBody>
      </p:sp>
      <p:sp>
        <p:nvSpPr>
          <p:cNvPr id="11" name="正方形/長方形 10"/>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102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舌根沈下（咽頭軟化症）・舌根後退</a:t>
            </a:r>
          </a:p>
        </p:txBody>
      </p:sp>
      <p:sp>
        <p:nvSpPr>
          <p:cNvPr id="21" name="Text Box 7">
            <a:extLst>
              <a:ext uri="{FF2B5EF4-FFF2-40B4-BE49-F238E27FC236}">
                <a16:creationId xmlns:a16="http://schemas.microsoft.com/office/drawing/2014/main" id="{A85D8BDD-EF82-455B-9C07-077A9D61735C}"/>
              </a:ext>
            </a:extLst>
          </p:cNvPr>
          <p:cNvSpPr txBox="1">
            <a:spLocks noChangeArrowheads="1"/>
          </p:cNvSpPr>
          <p:nvPr/>
        </p:nvSpPr>
        <p:spPr bwMode="auto">
          <a:xfrm>
            <a:off x="859506" y="3530634"/>
            <a:ext cx="25795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緊張低下→舌根沈下 </a:t>
            </a:r>
          </a:p>
        </p:txBody>
      </p:sp>
      <p:sp>
        <p:nvSpPr>
          <p:cNvPr id="22" name="Text Box 8">
            <a:extLst>
              <a:ext uri="{FF2B5EF4-FFF2-40B4-BE49-F238E27FC236}">
                <a16:creationId xmlns:a16="http://schemas.microsoft.com/office/drawing/2014/main" id="{32F14C03-3E11-4ACC-871B-5C6139916DE7}"/>
              </a:ext>
            </a:extLst>
          </p:cNvPr>
          <p:cNvSpPr txBox="1">
            <a:spLocks noChangeArrowheads="1"/>
          </p:cNvSpPr>
          <p:nvPr/>
        </p:nvSpPr>
        <p:spPr bwMode="auto">
          <a:xfrm>
            <a:off x="2398200" y="6246636"/>
            <a:ext cx="6910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メイリオ" panose="020B0604030504040204" pitchFamily="50" charset="-128"/>
                <a:ea typeface="メイリオ" panose="020B0604030504040204" pitchFamily="50" charset="-128"/>
              </a:rPr>
              <a:t>　緊張亢進･頸部過伸展→下顎後退･舌根後退、喉頭狭窄</a:t>
            </a:r>
          </a:p>
        </p:txBody>
      </p:sp>
      <p:sp>
        <p:nvSpPr>
          <p:cNvPr id="36" name="Text Box 4">
            <a:extLst>
              <a:ext uri="{FF2B5EF4-FFF2-40B4-BE49-F238E27FC236}">
                <a16:creationId xmlns:a16="http://schemas.microsoft.com/office/drawing/2014/main" id="{BD340DA3-5CD8-44CB-915B-8DD87D45D630}"/>
              </a:ext>
            </a:extLst>
          </p:cNvPr>
          <p:cNvSpPr txBox="1">
            <a:spLocks noChangeArrowheads="1"/>
          </p:cNvSpPr>
          <p:nvPr/>
        </p:nvSpPr>
        <p:spPr bwMode="auto">
          <a:xfrm>
            <a:off x="4987257" y="2567971"/>
            <a:ext cx="2029443" cy="830998"/>
          </a:xfrm>
          <a:prstGeom prst="rect">
            <a:avLst/>
          </a:prstGeom>
          <a:solidFill>
            <a:schemeClr val="bg1"/>
          </a:solidFill>
          <a:ln w="9525">
            <a:solidFill>
              <a:schemeClr val="tx1"/>
            </a:solidFill>
            <a:miter lim="800000"/>
            <a:headEnd/>
            <a:tailEnd/>
          </a:ln>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頸が真っ直ぐの姿勢</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では上気道が開き、</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呼吸が苦しくない</a:t>
            </a:r>
          </a:p>
        </p:txBody>
      </p:sp>
      <p:sp>
        <p:nvSpPr>
          <p:cNvPr id="37" name="Text Box 4">
            <a:extLst>
              <a:ext uri="{FF2B5EF4-FFF2-40B4-BE49-F238E27FC236}">
                <a16:creationId xmlns:a16="http://schemas.microsoft.com/office/drawing/2014/main" id="{79F9A13A-9BD0-45F3-B320-764EDA09A7C3}"/>
              </a:ext>
            </a:extLst>
          </p:cNvPr>
          <p:cNvSpPr txBox="1">
            <a:spLocks noChangeArrowheads="1"/>
          </p:cNvSpPr>
          <p:nvPr/>
        </p:nvSpPr>
        <p:spPr bwMode="auto">
          <a:xfrm>
            <a:off x="7238551" y="2566451"/>
            <a:ext cx="2070548" cy="842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頸が強く後にそると、</a:t>
            </a:r>
            <a:endParaRPr lang="en-US" altLang="ja-JP" sz="16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600" dirty="0">
                <a:solidFill>
                  <a:srgbClr val="000000"/>
                </a:solidFill>
                <a:latin typeface="メイリオ" panose="020B0604030504040204" pitchFamily="50" charset="-128"/>
                <a:ea typeface="メイリオ" panose="020B0604030504040204" pitchFamily="50" charset="-128"/>
              </a:rPr>
              <a:t>呼吸が苦しくなる</a:t>
            </a:r>
            <a:endParaRPr lang="en-US" altLang="ja-JP" sz="1600" dirty="0">
              <a:solidFill>
                <a:srgbClr val="000000"/>
              </a:solidFill>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E76F2950-3E26-43E7-8513-F3CDA109A541}"/>
              </a:ext>
            </a:extLst>
          </p:cNvPr>
          <p:cNvGrpSpPr/>
          <p:nvPr/>
        </p:nvGrpSpPr>
        <p:grpSpPr>
          <a:xfrm>
            <a:off x="2398200" y="4073318"/>
            <a:ext cx="2367200" cy="2104823"/>
            <a:chOff x="704850" y="4073316"/>
            <a:chExt cx="2367201" cy="2104823"/>
          </a:xfrm>
        </p:grpSpPr>
        <p:pic>
          <p:nvPicPr>
            <p:cNvPr id="19" name="Picture 3">
              <a:extLst>
                <a:ext uri="{FF2B5EF4-FFF2-40B4-BE49-F238E27FC236}">
                  <a16:creationId xmlns:a16="http://schemas.microsoft.com/office/drawing/2014/main" id="{FFFDCAA6-C37E-4DBA-9059-47A4956869B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4520" r="7317" b="4987"/>
            <a:stretch>
              <a:fillRect/>
            </a:stretch>
          </p:blipFill>
          <p:spPr bwMode="auto">
            <a:xfrm>
              <a:off x="704850" y="4073316"/>
              <a:ext cx="2367201" cy="2104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右矢印 12">
              <a:extLst>
                <a:ext uri="{FF2B5EF4-FFF2-40B4-BE49-F238E27FC236}">
                  <a16:creationId xmlns:a16="http://schemas.microsoft.com/office/drawing/2014/main" id="{5CAEC635-AFBF-40CA-9820-F1F85DC21D7E}"/>
                </a:ext>
              </a:extLst>
            </p:cNvPr>
            <p:cNvSpPr/>
            <p:nvPr/>
          </p:nvSpPr>
          <p:spPr>
            <a:xfrm rot="1676234" flipV="1">
              <a:off x="1611258" y="4597008"/>
              <a:ext cx="410238" cy="320363"/>
            </a:xfrm>
            <a:prstGeom prst="rightArrow">
              <a:avLst/>
            </a:prstGeom>
            <a:solidFill>
              <a:srgbClr val="FF0000"/>
            </a:solidFill>
            <a:ln w="41275" cap="flat" cmpd="sng" algn="ctr">
              <a:solidFill>
                <a:srgbClr val="FF0000"/>
              </a:solidFill>
              <a:prstDash val="solid"/>
            </a:ln>
            <a:effectLst/>
          </p:spPr>
          <p:txBody>
            <a:bodyPr anchor="ctr"/>
            <a:lstStyle/>
            <a:p>
              <a:pPr algn="ctr">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54820067-B66F-47B7-A688-FA1E0F143C46}"/>
              </a:ext>
            </a:extLst>
          </p:cNvPr>
          <p:cNvGrpSpPr/>
          <p:nvPr/>
        </p:nvGrpSpPr>
        <p:grpSpPr>
          <a:xfrm>
            <a:off x="951497" y="1595444"/>
            <a:ext cx="2301969" cy="1898979"/>
            <a:chOff x="684993" y="1595442"/>
            <a:chExt cx="2301969" cy="1898980"/>
          </a:xfrm>
        </p:grpSpPr>
        <p:pic>
          <p:nvPicPr>
            <p:cNvPr id="20" name="Picture 4">
              <a:extLst>
                <a:ext uri="{FF2B5EF4-FFF2-40B4-BE49-F238E27FC236}">
                  <a16:creationId xmlns:a16="http://schemas.microsoft.com/office/drawing/2014/main" id="{FFBBC367-7FF8-4E65-8297-0EE95131ACB2}"/>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r="4544"/>
            <a:stretch>
              <a:fillRect/>
            </a:stretch>
          </p:blipFill>
          <p:spPr bwMode="auto">
            <a:xfrm>
              <a:off x="684993" y="1595442"/>
              <a:ext cx="2301969" cy="18989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 name="右矢印 13">
              <a:extLst>
                <a:ext uri="{FF2B5EF4-FFF2-40B4-BE49-F238E27FC236}">
                  <a16:creationId xmlns:a16="http://schemas.microsoft.com/office/drawing/2014/main" id="{B7B7D7A6-6B33-4CD9-8605-5F127DDE2ED2}"/>
                </a:ext>
              </a:extLst>
            </p:cNvPr>
            <p:cNvSpPr/>
            <p:nvPr/>
          </p:nvSpPr>
          <p:spPr>
            <a:xfrm flipV="1">
              <a:off x="1309772" y="2211523"/>
              <a:ext cx="460974" cy="307316"/>
            </a:xfrm>
            <a:prstGeom prst="rightArrow">
              <a:avLst/>
            </a:prstGeom>
            <a:solidFill>
              <a:srgbClr val="FF0000"/>
            </a:solidFill>
            <a:ln w="41275" cap="flat" cmpd="sng" algn="ctr">
              <a:solidFill>
                <a:srgbClr val="FF0000"/>
              </a:solidFill>
              <a:prstDash val="solid"/>
            </a:ln>
            <a:effectLst/>
          </p:spPr>
          <p:txBody>
            <a:bodyPr anchor="ctr"/>
            <a:lstStyle/>
            <a:p>
              <a:pPr algn="ctr">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grpSp>
        <p:nvGrpSpPr>
          <p:cNvPr id="6" name="グループ化 5">
            <a:extLst>
              <a:ext uri="{FF2B5EF4-FFF2-40B4-BE49-F238E27FC236}">
                <a16:creationId xmlns:a16="http://schemas.microsoft.com/office/drawing/2014/main" id="{5C34BAA4-F7BA-4C22-9230-EA4E3C26A9B5}"/>
              </a:ext>
            </a:extLst>
          </p:cNvPr>
          <p:cNvGrpSpPr/>
          <p:nvPr/>
        </p:nvGrpSpPr>
        <p:grpSpPr>
          <a:xfrm>
            <a:off x="7238555" y="3456566"/>
            <a:ext cx="2111011" cy="2729601"/>
            <a:chOff x="6747364" y="3456566"/>
            <a:chExt cx="2038141" cy="2635378"/>
          </a:xfrm>
        </p:grpSpPr>
        <p:pic>
          <p:nvPicPr>
            <p:cNvPr id="25" name="Picture 3">
              <a:extLst>
                <a:ext uri="{FF2B5EF4-FFF2-40B4-BE49-F238E27FC236}">
                  <a16:creationId xmlns:a16="http://schemas.microsoft.com/office/drawing/2014/main" id="{9097411C-F336-4E00-9BE1-5F51A7CFA7A1}"/>
                </a:ext>
              </a:extLst>
            </p:cNvPr>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l="1868" t="6142" r="-1868" b="9755"/>
            <a:stretch>
              <a:fillRect/>
            </a:stretch>
          </p:blipFill>
          <p:spPr bwMode="auto">
            <a:xfrm>
              <a:off x="6747364" y="3456566"/>
              <a:ext cx="2038141" cy="26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右矢印 14">
              <a:extLst>
                <a:ext uri="{FF2B5EF4-FFF2-40B4-BE49-F238E27FC236}">
                  <a16:creationId xmlns:a16="http://schemas.microsoft.com/office/drawing/2014/main" id="{406055F7-D64B-4ACC-AA87-466391634195}"/>
                </a:ext>
              </a:extLst>
            </p:cNvPr>
            <p:cNvSpPr/>
            <p:nvPr/>
          </p:nvSpPr>
          <p:spPr>
            <a:xfrm rot="1676234" flipV="1">
              <a:off x="7064827" y="4323428"/>
              <a:ext cx="410238" cy="318913"/>
            </a:xfrm>
            <a:prstGeom prst="rightArrow">
              <a:avLst/>
            </a:prstGeom>
            <a:solidFill>
              <a:srgbClr val="FF0000"/>
            </a:solidFill>
            <a:ln w="41275" cap="flat" cmpd="sng" algn="ctr">
              <a:solidFill>
                <a:srgbClr val="FF0000"/>
              </a:solidFill>
              <a:prstDash val="solid"/>
            </a:ln>
            <a:effectLst/>
          </p:spPr>
          <p:txBody>
            <a:bodyPr anchor="ctr"/>
            <a:lstStyle/>
            <a:p>
              <a:pPr algn="ctr">
                <a:defRPr/>
              </a:pPr>
              <a:endParaRPr kumimoji="0" lang="ja-JP" altLang="en-US" sz="1400" kern="0">
                <a:solidFill>
                  <a:srgbClr val="FFFFFF"/>
                </a:solidFill>
                <a:latin typeface="メイリオ" panose="020B0604030504040204" pitchFamily="50" charset="-128"/>
                <a:ea typeface="メイリオ" panose="020B0604030504040204" pitchFamily="50" charset="-128"/>
              </a:endParaRPr>
            </a:p>
          </p:txBody>
        </p:sp>
      </p:grpSp>
      <p:sp>
        <p:nvSpPr>
          <p:cNvPr id="44" name="Text Box 2">
            <a:extLst>
              <a:ext uri="{FF2B5EF4-FFF2-40B4-BE49-F238E27FC236}">
                <a16:creationId xmlns:a16="http://schemas.microsoft.com/office/drawing/2014/main" id="{832805EF-5E98-4E45-9077-CF6DB5831BD4}"/>
              </a:ext>
            </a:extLst>
          </p:cNvPr>
          <p:cNvSpPr txBox="1">
            <a:spLocks noChangeArrowheads="1"/>
          </p:cNvSpPr>
          <p:nvPr/>
        </p:nvSpPr>
        <p:spPr bwMode="auto">
          <a:xfrm>
            <a:off x="3365499" y="1548366"/>
            <a:ext cx="6083301" cy="84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25000"/>
              </a:lnSpc>
              <a:spcBef>
                <a:spcPct val="0"/>
              </a:spcBef>
              <a:buFontTx/>
              <a:buNone/>
            </a:pPr>
            <a:r>
              <a:rPr lang="ja-JP" altLang="en-US" sz="2000" dirty="0">
                <a:solidFill>
                  <a:srgbClr val="000090"/>
                </a:solidFill>
                <a:latin typeface="メイリオ" panose="020B0604030504040204" pitchFamily="50" charset="-128"/>
                <a:ea typeface="メイリオ" panose="020B0604030504040204" pitchFamily="50" charset="-128"/>
              </a:rPr>
              <a:t>吸気時の狭窄性喘鳴（カーッ・カーッ、ゴーゴー）</a:t>
            </a:r>
            <a:endParaRPr lang="en-US" altLang="ja-JP" sz="2000" dirty="0">
              <a:solidFill>
                <a:srgbClr val="000090"/>
              </a:solidFill>
              <a:latin typeface="メイリオ" panose="020B0604030504040204" pitchFamily="50" charset="-128"/>
              <a:ea typeface="メイリオ" panose="020B0604030504040204" pitchFamily="50" charset="-128"/>
            </a:endParaRPr>
          </a:p>
          <a:p>
            <a:pPr eaLnBrk="1" hangingPunct="1">
              <a:lnSpc>
                <a:spcPct val="125000"/>
              </a:lnSpc>
              <a:spcBef>
                <a:spcPct val="0"/>
              </a:spcBef>
              <a:buFontTx/>
              <a:buNone/>
            </a:pPr>
            <a:r>
              <a:rPr lang="ja-JP" altLang="en-US" sz="2000" dirty="0">
                <a:solidFill>
                  <a:srgbClr val="000090"/>
                </a:solidFill>
                <a:latin typeface="メイリオ" panose="020B0604030504040204" pitchFamily="50" charset="-128"/>
                <a:ea typeface="メイリオ" panose="020B0604030504040204" pitchFamily="50" charset="-128"/>
              </a:rPr>
              <a:t>陥没呼吸、閉塞性無呼吸</a:t>
            </a:r>
          </a:p>
        </p:txBody>
      </p:sp>
      <p:grpSp>
        <p:nvGrpSpPr>
          <p:cNvPr id="8" name="グループ化 7">
            <a:extLst>
              <a:ext uri="{FF2B5EF4-FFF2-40B4-BE49-F238E27FC236}">
                <a16:creationId xmlns:a16="http://schemas.microsoft.com/office/drawing/2014/main" id="{A1BB89BA-AD87-40DD-AE41-BCCC6200337E}"/>
              </a:ext>
            </a:extLst>
          </p:cNvPr>
          <p:cNvGrpSpPr/>
          <p:nvPr/>
        </p:nvGrpSpPr>
        <p:grpSpPr>
          <a:xfrm>
            <a:off x="4987252" y="3448539"/>
            <a:ext cx="2029444" cy="2729601"/>
            <a:chOff x="4496065" y="3448537"/>
            <a:chExt cx="2029444" cy="2729602"/>
          </a:xfrm>
        </p:grpSpPr>
        <p:pic>
          <p:nvPicPr>
            <p:cNvPr id="24" name="Picture 2">
              <a:extLst>
                <a:ext uri="{FF2B5EF4-FFF2-40B4-BE49-F238E27FC236}">
                  <a16:creationId xmlns:a16="http://schemas.microsoft.com/office/drawing/2014/main" id="{76610183-70F2-4719-8F2D-1118781E9262}"/>
                </a:ext>
              </a:extLst>
            </p:cNvPr>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t="7629" r="3845" b="5576"/>
            <a:stretch>
              <a:fillRect/>
            </a:stretch>
          </p:blipFill>
          <p:spPr bwMode="auto">
            <a:xfrm>
              <a:off x="4496065" y="3448537"/>
              <a:ext cx="2029444" cy="272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円/楕円 1">
              <a:extLst>
                <a:ext uri="{FF2B5EF4-FFF2-40B4-BE49-F238E27FC236}">
                  <a16:creationId xmlns:a16="http://schemas.microsoft.com/office/drawing/2014/main" id="{F34A0D5B-089D-426C-BD36-B11250B08FC5}"/>
                </a:ext>
              </a:extLst>
            </p:cNvPr>
            <p:cNvSpPr/>
            <p:nvPr/>
          </p:nvSpPr>
          <p:spPr>
            <a:xfrm>
              <a:off x="4575793" y="4544437"/>
              <a:ext cx="1106046" cy="958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FFFF"/>
                </a:solidFill>
                <a:latin typeface="メイリオ" panose="020B0604030504040204" pitchFamily="50" charset="-128"/>
                <a:ea typeface="メイリオ" panose="020B0604030504040204" pitchFamily="50" charset="-128"/>
              </a:endParaRPr>
            </a:p>
          </p:txBody>
        </p:sp>
      </p:grpSp>
      <p:sp>
        <p:nvSpPr>
          <p:cNvPr id="26" name="正方形/長方形 2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6479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9" y="649588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気管カニューレの種類</a:t>
            </a:r>
          </a:p>
        </p:txBody>
      </p:sp>
      <p:pic>
        <p:nvPicPr>
          <p:cNvPr id="11" name="図 10">
            <a:extLst>
              <a:ext uri="{FF2B5EF4-FFF2-40B4-BE49-F238E27FC236}">
                <a16:creationId xmlns:a16="http://schemas.microsoft.com/office/drawing/2014/main" id="{2210A597-18E2-49B7-8A6E-3E77638A87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33" t="8292" r="18236" b="11690"/>
          <a:stretch/>
        </p:blipFill>
        <p:spPr>
          <a:xfrm rot="10800000">
            <a:off x="1216978" y="1557340"/>
            <a:ext cx="3855354" cy="2645995"/>
          </a:xfrm>
          <a:prstGeom prst="rect">
            <a:avLst/>
          </a:prstGeom>
        </p:spPr>
      </p:pic>
      <p:sp>
        <p:nvSpPr>
          <p:cNvPr id="13" name="テキスト ボックス 9">
            <a:extLst>
              <a:ext uri="{FF2B5EF4-FFF2-40B4-BE49-F238E27FC236}">
                <a16:creationId xmlns:a16="http://schemas.microsoft.com/office/drawing/2014/main" id="{5A89D197-4D7E-4DFB-9C07-B6028EB353F4}"/>
              </a:ext>
            </a:extLst>
          </p:cNvPr>
          <p:cNvSpPr txBox="1">
            <a:spLocks noChangeArrowheads="1"/>
          </p:cNvSpPr>
          <p:nvPr/>
        </p:nvSpPr>
        <p:spPr bwMode="auto">
          <a:xfrm>
            <a:off x="1229677" y="1569968"/>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①</a:t>
            </a:r>
          </a:p>
        </p:txBody>
      </p:sp>
      <p:pic>
        <p:nvPicPr>
          <p:cNvPr id="12" name="図 4" descr="レティナ２.jpg">
            <a:extLst>
              <a:ext uri="{FF2B5EF4-FFF2-40B4-BE49-F238E27FC236}">
                <a16:creationId xmlns:a16="http://schemas.microsoft.com/office/drawing/2014/main" id="{E74C1328-2EF9-4144-982D-1AFF2E66278C}"/>
              </a:ext>
            </a:extLst>
          </p:cNvPr>
          <p:cNvPicPr>
            <a:picLocks noChangeAspect="1"/>
          </p:cNvPicPr>
          <p:nvPr/>
        </p:nvPicPr>
        <p:blipFill rotWithShape="1">
          <a:blip r:embed="rId4">
            <a:extLst>
              <a:ext uri="{28A0092B-C50C-407E-A947-70E740481C1C}">
                <a14:useLocalDpi xmlns:a14="http://schemas.microsoft.com/office/drawing/2010/main" val="0"/>
              </a:ext>
            </a:extLst>
          </a:blip>
          <a:srcRect l="13386" t="1944" r="16569"/>
          <a:stretch/>
        </p:blipFill>
        <p:spPr bwMode="auto">
          <a:xfrm>
            <a:off x="6702533" y="4339279"/>
            <a:ext cx="2096812" cy="193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6">
            <a:extLst>
              <a:ext uri="{FF2B5EF4-FFF2-40B4-BE49-F238E27FC236}">
                <a16:creationId xmlns:a16="http://schemas.microsoft.com/office/drawing/2014/main" id="{9E4142A5-55FC-4587-8AD9-86C5F2045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216978" y="4335967"/>
            <a:ext cx="2538166" cy="19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7">
            <a:extLst>
              <a:ext uri="{FF2B5EF4-FFF2-40B4-BE49-F238E27FC236}">
                <a16:creationId xmlns:a16="http://schemas.microsoft.com/office/drawing/2014/main" id="{0C8B0B57-5242-40FA-9101-9F7BE68AB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972446" y="4332318"/>
            <a:ext cx="2538166" cy="19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アクセサリ が含まれている画像&#10;&#10;高い精度で生成された説明">
            <a:extLst>
              <a:ext uri="{FF2B5EF4-FFF2-40B4-BE49-F238E27FC236}">
                <a16:creationId xmlns:a16="http://schemas.microsoft.com/office/drawing/2014/main" id="{9687D93D-31F5-4233-ADAD-67A9CB4823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045"/>
          <a:stretch/>
        </p:blipFill>
        <p:spPr>
          <a:xfrm>
            <a:off x="5354682" y="1557340"/>
            <a:ext cx="3435046" cy="2645995"/>
          </a:xfrm>
          <a:prstGeom prst="rect">
            <a:avLst/>
          </a:prstGeom>
        </p:spPr>
      </p:pic>
      <p:cxnSp>
        <p:nvCxnSpPr>
          <p:cNvPr id="21" name="直線矢印コネクタ 20">
            <a:extLst>
              <a:ext uri="{FF2B5EF4-FFF2-40B4-BE49-F238E27FC236}">
                <a16:creationId xmlns:a16="http://schemas.microsoft.com/office/drawing/2014/main" id="{5A33C26A-BD39-4465-8B30-E46A3DCE76F1}"/>
              </a:ext>
            </a:extLst>
          </p:cNvPr>
          <p:cNvCxnSpPr>
            <a:cxnSpLocks/>
          </p:cNvCxnSpPr>
          <p:nvPr/>
        </p:nvCxnSpPr>
        <p:spPr>
          <a:xfrm flipH="1" flipV="1">
            <a:off x="5705287" y="2983443"/>
            <a:ext cx="956075" cy="8717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74CE6F6-59E3-47EC-8BBB-4CB8C9BF8E46}"/>
              </a:ext>
            </a:extLst>
          </p:cNvPr>
          <p:cNvCxnSpPr>
            <a:cxnSpLocks/>
          </p:cNvCxnSpPr>
          <p:nvPr/>
        </p:nvCxnSpPr>
        <p:spPr>
          <a:xfrm flipH="1">
            <a:off x="8132846" y="2046849"/>
            <a:ext cx="174129" cy="6582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26F3E8B-4B09-453C-B6FC-E979D7FC3C02}"/>
              </a:ext>
            </a:extLst>
          </p:cNvPr>
          <p:cNvSpPr txBox="1"/>
          <p:nvPr/>
        </p:nvSpPr>
        <p:spPr>
          <a:xfrm>
            <a:off x="6136491" y="3431266"/>
            <a:ext cx="1340488" cy="467239"/>
          </a:xfrm>
          <a:prstGeom prst="rect">
            <a:avLst/>
          </a:prstGeom>
          <a:solidFill>
            <a:srgbClr val="FFFFFF"/>
          </a:solidFill>
          <a:ln>
            <a:solidFill>
              <a:schemeClr val="bg1">
                <a:lumMod val="50000"/>
              </a:schemeClr>
            </a:solidFill>
          </a:ln>
        </p:spPr>
        <p:txBody>
          <a:bodyPr wrap="square" lIns="36000" tIns="36000" rIns="36000" bIns="0" rtlCol="0" anchor="ctr" anchorCtr="0">
            <a:noAutofit/>
          </a:bodyPr>
          <a:lstStyle/>
          <a:p>
            <a:r>
              <a:rPr lang="ja-JP" altLang="en-US" sz="1400" dirty="0">
                <a:latin typeface="メイリオ" panose="020B0604030504040204" pitchFamily="50" charset="-128"/>
                <a:ea typeface="メイリオ" panose="020B0604030504040204" pitchFamily="50" charset="-128"/>
              </a:rPr>
              <a:t>カフの上からの吸引のライン</a:t>
            </a:r>
          </a:p>
        </p:txBody>
      </p:sp>
      <p:sp>
        <p:nvSpPr>
          <p:cNvPr id="25" name="テキスト ボックス 24">
            <a:extLst>
              <a:ext uri="{FF2B5EF4-FFF2-40B4-BE49-F238E27FC236}">
                <a16:creationId xmlns:a16="http://schemas.microsoft.com/office/drawing/2014/main" id="{48EAFD6C-27A0-4B97-9BC7-12E1BCED1A09}"/>
              </a:ext>
            </a:extLst>
          </p:cNvPr>
          <p:cNvSpPr txBox="1"/>
          <p:nvPr/>
        </p:nvSpPr>
        <p:spPr>
          <a:xfrm>
            <a:off x="7348415" y="1631130"/>
            <a:ext cx="1343835" cy="467239"/>
          </a:xfrm>
          <a:prstGeom prst="rect">
            <a:avLst/>
          </a:prstGeom>
          <a:solidFill>
            <a:srgbClr val="FFFFFF"/>
          </a:solidFill>
          <a:ln>
            <a:solidFill>
              <a:schemeClr val="bg1">
                <a:lumMod val="50000"/>
              </a:schemeClr>
            </a:solidFill>
          </a:ln>
        </p:spPr>
        <p:txBody>
          <a:bodyPr wrap="square" lIns="36000" tIns="36000" rIns="36000" bIns="0" rtlCol="0" anchor="ctr" anchorCtr="0">
            <a:noAutofit/>
          </a:bodyPr>
          <a:lstStyle/>
          <a:p>
            <a:r>
              <a:rPr lang="ja-JP" altLang="en-US" sz="1400" dirty="0">
                <a:latin typeface="メイリオ" panose="020B0604030504040204" pitchFamily="50" charset="-128"/>
                <a:ea typeface="メイリオ" panose="020B0604030504040204" pitchFamily="50" charset="-128"/>
              </a:rPr>
              <a:t>カフの先端からの吸引のライン</a:t>
            </a:r>
          </a:p>
        </p:txBody>
      </p:sp>
      <p:sp>
        <p:nvSpPr>
          <p:cNvPr id="27" name="テキスト ボックス 9">
            <a:extLst>
              <a:ext uri="{FF2B5EF4-FFF2-40B4-BE49-F238E27FC236}">
                <a16:creationId xmlns:a16="http://schemas.microsoft.com/office/drawing/2014/main" id="{0EC831CD-6FBD-47F5-BEF2-6B497BA9049A}"/>
              </a:ext>
            </a:extLst>
          </p:cNvPr>
          <p:cNvSpPr txBox="1">
            <a:spLocks noChangeArrowheads="1"/>
          </p:cNvSpPr>
          <p:nvPr/>
        </p:nvSpPr>
        <p:spPr bwMode="auto">
          <a:xfrm>
            <a:off x="5378656" y="1569968"/>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②</a:t>
            </a:r>
          </a:p>
        </p:txBody>
      </p:sp>
      <p:sp>
        <p:nvSpPr>
          <p:cNvPr id="28" name="テキスト ボックス 9">
            <a:extLst>
              <a:ext uri="{FF2B5EF4-FFF2-40B4-BE49-F238E27FC236}">
                <a16:creationId xmlns:a16="http://schemas.microsoft.com/office/drawing/2014/main" id="{DEDC4684-697E-471B-AE1E-59AE0B245FB5}"/>
              </a:ext>
            </a:extLst>
          </p:cNvPr>
          <p:cNvSpPr txBox="1">
            <a:spLocks noChangeArrowheads="1"/>
          </p:cNvSpPr>
          <p:nvPr/>
        </p:nvSpPr>
        <p:spPr bwMode="auto">
          <a:xfrm>
            <a:off x="1229677" y="4339281"/>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③</a:t>
            </a:r>
          </a:p>
        </p:txBody>
      </p:sp>
      <p:sp>
        <p:nvSpPr>
          <p:cNvPr id="29" name="テキスト ボックス 9">
            <a:extLst>
              <a:ext uri="{FF2B5EF4-FFF2-40B4-BE49-F238E27FC236}">
                <a16:creationId xmlns:a16="http://schemas.microsoft.com/office/drawing/2014/main" id="{0D513470-4E20-4406-A517-C2C210AF3B5C}"/>
              </a:ext>
            </a:extLst>
          </p:cNvPr>
          <p:cNvSpPr txBox="1">
            <a:spLocks noChangeArrowheads="1"/>
          </p:cNvSpPr>
          <p:nvPr/>
        </p:nvSpPr>
        <p:spPr bwMode="auto">
          <a:xfrm>
            <a:off x="3972446" y="4339281"/>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④</a:t>
            </a:r>
          </a:p>
        </p:txBody>
      </p:sp>
      <p:sp>
        <p:nvSpPr>
          <p:cNvPr id="30" name="テキスト ボックス 9">
            <a:extLst>
              <a:ext uri="{FF2B5EF4-FFF2-40B4-BE49-F238E27FC236}">
                <a16:creationId xmlns:a16="http://schemas.microsoft.com/office/drawing/2014/main" id="{B17EA19E-F96A-480F-8FF4-92B40219F021}"/>
              </a:ext>
            </a:extLst>
          </p:cNvPr>
          <p:cNvSpPr txBox="1">
            <a:spLocks noChangeArrowheads="1"/>
          </p:cNvSpPr>
          <p:nvPr/>
        </p:nvSpPr>
        <p:spPr bwMode="auto">
          <a:xfrm>
            <a:off x="6727914" y="4339281"/>
            <a:ext cx="432723" cy="395899"/>
          </a:xfrm>
          <a:prstGeom prst="rect">
            <a:avLst/>
          </a:prstGeom>
          <a:noFill/>
          <a:ln>
            <a:noFill/>
          </a:ln>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000" b="1" dirty="0">
                <a:solidFill>
                  <a:schemeClr val="bg1"/>
                </a:solidFill>
                <a:latin typeface="メイリオ" panose="020B0604030504040204" pitchFamily="50" charset="-128"/>
                <a:ea typeface="メイリオ" panose="020B0604030504040204" pitchFamily="50" charset="-128"/>
              </a:rPr>
              <a:t>⑤</a:t>
            </a:r>
          </a:p>
        </p:txBody>
      </p:sp>
      <p:sp>
        <p:nvSpPr>
          <p:cNvPr id="23" name="正方形/長方形 2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2884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fontScale="90000"/>
          </a:bodyPr>
          <a:lstStyle/>
          <a:p>
            <a:pPr>
              <a:lnSpc>
                <a:spcPct val="100000"/>
              </a:lnSpc>
            </a:pPr>
            <a:r>
              <a:rPr lang="ja-JP" altLang="en-US" sz="2585" dirty="0"/>
              <a:t>実施準備：「流水と石けん」による</a:t>
            </a:r>
            <a:br>
              <a:rPr lang="en-US" altLang="ja-JP" sz="2585" dirty="0"/>
            </a:br>
            <a:r>
              <a:rPr lang="ja-JP" altLang="en-US" sz="2585" dirty="0"/>
              <a:t>　　　　　　手洗い、指示書の確認、体調の確認</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732237" y="1793444"/>
            <a:ext cx="8209545" cy="327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○流水と石けんによる手洗いを済ませておく</a:t>
            </a:r>
          </a:p>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○指示書を確認する</a:t>
            </a:r>
          </a:p>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○体調を確認する</a:t>
            </a:r>
          </a:p>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○気管カニューレと回路からのコネクターの固定ヒモが結んである場合はほどいておき、少しコネクターを緩めておいても良い。</a:t>
            </a:r>
          </a:p>
        </p:txBody>
      </p:sp>
      <p:sp>
        <p:nvSpPr>
          <p:cNvPr id="17" name="テキスト ボックス 9">
            <a:extLst>
              <a:ext uri="{FF2B5EF4-FFF2-40B4-BE49-F238E27FC236}">
                <a16:creationId xmlns:a16="http://schemas.microsoft.com/office/drawing/2014/main" id="{3F9B3A33-F7D6-4206-B93A-9C4F6BAEF2EC}"/>
              </a:ext>
            </a:extLst>
          </p:cNvPr>
          <p:cNvSpPr txBox="1">
            <a:spLocks noChangeArrowheads="1"/>
          </p:cNvSpPr>
          <p:nvPr/>
        </p:nvSpPr>
        <p:spPr bwMode="auto">
          <a:xfrm>
            <a:off x="668338" y="6337110"/>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defTabSz="844012">
              <a:defRPr/>
            </a:pPr>
            <a:r>
              <a:rPr lang="ja-JP" altLang="en-US" sz="831" dirty="0">
                <a:solidFill>
                  <a:prstClr val="black"/>
                </a:solidFill>
                <a:latin typeface="メイリオ" panose="020B0604030504040204" pitchFamily="50" charset="-128"/>
                <a:ea typeface="メイリオ" panose="020B0604030504040204" pitchFamily="50" charset="-128"/>
              </a:rPr>
              <a:t>出典：厚生労働省資料を一部改変</a:t>
            </a:r>
          </a:p>
        </p:txBody>
      </p:sp>
      <p:sp>
        <p:nvSpPr>
          <p:cNvPr id="11" name="Rectangle 7">
            <a:extLst>
              <a:ext uri="{FF2B5EF4-FFF2-40B4-BE49-F238E27FC236}">
                <a16:creationId xmlns:a16="http://schemas.microsoft.com/office/drawing/2014/main" id="{AA5E026F-6783-4D47-8E41-D1F8926A2593}"/>
              </a:ext>
            </a:extLst>
          </p:cNvPr>
          <p:cNvSpPr>
            <a:spLocks noChangeArrowheads="1"/>
          </p:cNvSpPr>
          <p:nvPr/>
        </p:nvSpPr>
        <p:spPr bwMode="auto">
          <a:xfrm>
            <a:off x="997928" y="5083900"/>
            <a:ext cx="7943849" cy="465992"/>
          </a:xfrm>
          <a:prstGeom prst="rect">
            <a:avLst/>
          </a:prstGeom>
          <a:solidFill>
            <a:srgbClr val="FF9933"/>
          </a:solidFill>
          <a:ln>
            <a:noFill/>
          </a:ln>
        </p:spPr>
        <p:txBody>
          <a:bodyPr wrap="none" tIns="33231" bIns="0" anchor="ctr" anchorCtr="1"/>
          <a:lstStyle>
            <a:lvl1pPr>
              <a:lnSpc>
                <a:spcPct val="90000"/>
              </a:lnSpc>
              <a:spcBef>
                <a:spcPts val="750"/>
              </a:spcBef>
              <a:buFont typeface="Arial" panose="020B0604020202020204" pitchFamily="34" charset="0"/>
              <a:buChar char="•"/>
              <a:defRPr kumimoji="1" sz="21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375"/>
              </a:spcBef>
              <a:buFont typeface="Arial" panose="020B0604020202020204" pitchFamily="34" charset="0"/>
              <a:buChar char="•"/>
              <a:defRPr kumimoji="1" sz="15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375"/>
              </a:spcBef>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游ゴシック" panose="020B0400000000000000" pitchFamily="50" charset="-128"/>
                <a:ea typeface="游ゴシック" panose="020B0400000000000000" pitchFamily="50" charset="-128"/>
              </a:defRPr>
            </a:lvl9pPr>
          </a:lstStyle>
          <a:p>
            <a:pPr algn="ctr" defTabSz="844012">
              <a:lnSpc>
                <a:spcPct val="100000"/>
              </a:lnSpc>
              <a:spcBef>
                <a:spcPct val="0"/>
              </a:spcBef>
              <a:buNone/>
              <a:defRPr/>
            </a:pPr>
            <a:r>
              <a:rPr lang="ja-JP" altLang="en-US" sz="1663" b="1" dirty="0">
                <a:solidFill>
                  <a:prstClr val="white"/>
                </a:solidFill>
                <a:latin typeface="Segoe UI" panose="020B0502040204020203" pitchFamily="34" charset="0"/>
                <a:ea typeface="メイリオ" panose="020B0604030504040204" pitchFamily="50" charset="-128"/>
              </a:rPr>
              <a:t>ここまでは、ケアの前に済ませておきます</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9267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FDA437F-05B2-477C-A7A9-7E7E64E77995}"/>
              </a:ext>
            </a:extLst>
          </p:cNvPr>
          <p:cNvPicPr>
            <a:picLocks noChangeAspect="1"/>
          </p:cNvPicPr>
          <p:nvPr/>
        </p:nvPicPr>
        <p:blipFill>
          <a:blip r:embed="rId3"/>
          <a:stretch>
            <a:fillRect/>
          </a:stretch>
        </p:blipFill>
        <p:spPr>
          <a:xfrm>
            <a:off x="4691062" y="1246082"/>
            <a:ext cx="4127500" cy="5426685"/>
          </a:xfrm>
          <a:prstGeom prst="rect">
            <a:avLst/>
          </a:prstGeom>
        </p:spPr>
      </p:pic>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手順①対象児の同意を得る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28775"/>
            <a:ext cx="8628062" cy="178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defTabSz="914324">
              <a:lnSpc>
                <a:spcPct val="114000"/>
              </a:lnSpc>
              <a:spcBef>
                <a:spcPts val="0"/>
              </a:spcBef>
              <a:buNone/>
              <a:defRPr/>
            </a:pPr>
            <a:r>
              <a:rPr lang="ja-JP" altLang="en-US" sz="2401" dirty="0">
                <a:solidFill>
                  <a:prstClr val="black"/>
                </a:solidFill>
                <a:latin typeface="メイリオ" panose="020B0604030504040204" pitchFamily="50" charset="-128"/>
                <a:ea typeface="メイリオ" panose="020B0604030504040204" pitchFamily="50" charset="-128"/>
              </a:rPr>
              <a:t>○吸引の必要性を説明し、</a:t>
            </a:r>
            <a:br>
              <a:rPr lang="en-US" altLang="ja-JP" sz="2401" dirty="0">
                <a:solidFill>
                  <a:prstClr val="black"/>
                </a:solidFill>
                <a:latin typeface="メイリオ" panose="020B0604030504040204" pitchFamily="50" charset="-128"/>
                <a:ea typeface="メイリオ" panose="020B0604030504040204" pitchFamily="50" charset="-128"/>
              </a:rPr>
            </a:br>
            <a:r>
              <a:rPr lang="ja-JP" altLang="en-US" sz="2401" dirty="0">
                <a:solidFill>
                  <a:prstClr val="black"/>
                </a:solidFill>
                <a:latin typeface="メイリオ" panose="020B0604030504040204" pitchFamily="50" charset="-128"/>
                <a:ea typeface="メイリオ" panose="020B0604030504040204" pitchFamily="50" charset="-128"/>
              </a:rPr>
              <a:t>　対象児の同意を得る。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358268" y="6441933"/>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914324">
              <a:spcBef>
                <a:spcPct val="0"/>
              </a:spcBef>
              <a:buNone/>
              <a:defRPr/>
            </a:pPr>
            <a:r>
              <a:rPr lang="ja-JP" altLang="en-US" sz="900" dirty="0">
                <a:solidFill>
                  <a:srgbClr val="000000"/>
                </a:solidFill>
                <a:latin typeface="メイリオ" panose="020B0604030504040204" pitchFamily="50" charset="-128"/>
              </a:rPr>
              <a:t>出典：厚生労働省資料を一部改変</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6902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手順②環境を整え、気管カニューレ周囲を観察する</a:t>
            </a:r>
          </a:p>
        </p:txBody>
      </p:sp>
      <p:sp>
        <p:nvSpPr>
          <p:cNvPr id="31" name="Text Box 18">
            <a:extLst>
              <a:ext uri="{FF2B5EF4-FFF2-40B4-BE49-F238E27FC236}">
                <a16:creationId xmlns:a16="http://schemas.microsoft.com/office/drawing/2014/main" id="{E0479AE4-3398-41A8-907D-F67E60B1ABF4}"/>
              </a:ext>
            </a:extLst>
          </p:cNvPr>
          <p:cNvSpPr txBox="1">
            <a:spLocks noChangeArrowheads="1"/>
          </p:cNvSpPr>
          <p:nvPr/>
        </p:nvSpPr>
        <p:spPr bwMode="auto">
          <a:xfrm>
            <a:off x="668341" y="1557337"/>
            <a:ext cx="8605837" cy="424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00" dirty="0">
                <a:latin typeface="メイリオ" panose="020B0604030504040204" pitchFamily="50" charset="-128"/>
              </a:rPr>
              <a:t>○吸引の環境を整える。</a:t>
            </a:r>
          </a:p>
          <a:p>
            <a:pPr>
              <a:spcBef>
                <a:spcPts val="900"/>
              </a:spcBef>
            </a:pPr>
            <a:r>
              <a:rPr lang="ja-JP" altLang="en-US" sz="2600" dirty="0">
                <a:latin typeface="メイリオ" panose="020B0604030504040204" pitchFamily="50" charset="-128"/>
              </a:rPr>
              <a:t>○効果的に喀痰を吸引できる体位に調整する。</a:t>
            </a:r>
          </a:p>
          <a:p>
            <a:pPr>
              <a:spcBef>
                <a:spcPts val="900"/>
              </a:spcBef>
            </a:pPr>
            <a:r>
              <a:rPr lang="ja-JP" altLang="en-US" sz="2600" dirty="0">
                <a:latin typeface="メイリオ" panose="020B0604030504040204" pitchFamily="50" charset="-128"/>
              </a:rPr>
              <a:t>○気管カニューレの周囲、固定状態及び喀痰の貯留を示す呼吸音の有無を観察する。</a:t>
            </a:r>
          </a:p>
        </p:txBody>
      </p:sp>
      <p:sp>
        <p:nvSpPr>
          <p:cNvPr id="6" name="正方形/長方形 5"/>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48155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手順③手洗いをする</a:t>
            </a:r>
          </a:p>
        </p:txBody>
      </p:sp>
      <p:sp>
        <p:nvSpPr>
          <p:cNvPr id="31" name="Text Box 18">
            <a:extLst>
              <a:ext uri="{FF2B5EF4-FFF2-40B4-BE49-F238E27FC236}">
                <a16:creationId xmlns:a16="http://schemas.microsoft.com/office/drawing/2014/main" id="{E0479AE4-3398-41A8-907D-F67E60B1ABF4}"/>
              </a:ext>
            </a:extLst>
          </p:cNvPr>
          <p:cNvSpPr txBox="1">
            <a:spLocks noChangeArrowheads="1"/>
          </p:cNvSpPr>
          <p:nvPr/>
        </p:nvSpPr>
        <p:spPr bwMode="auto">
          <a:xfrm>
            <a:off x="668341" y="1557337"/>
            <a:ext cx="8605837" cy="424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00" dirty="0">
                <a:latin typeface="メイリオ" panose="020B0604030504040204" pitchFamily="50" charset="-128"/>
              </a:rPr>
              <a:t>○流水と石けんによる手洗い、あるいは、</a:t>
            </a:r>
            <a:br>
              <a:rPr lang="ja-JP" altLang="en-US" sz="2600" dirty="0">
                <a:latin typeface="メイリオ" panose="020B0604030504040204" pitchFamily="50" charset="-128"/>
              </a:rPr>
            </a:br>
            <a:r>
              <a:rPr lang="ja-JP" altLang="en-US" sz="2600" dirty="0">
                <a:latin typeface="メイリオ" panose="020B0604030504040204" pitchFamily="50" charset="-128"/>
              </a:rPr>
              <a:t>速乾性擦式手指消毒剤による手洗いをする。</a:t>
            </a:r>
          </a:p>
        </p:txBody>
      </p:sp>
      <p:sp>
        <p:nvSpPr>
          <p:cNvPr id="6" name="テキスト ボックス 5">
            <a:extLst>
              <a:ext uri="{FF2B5EF4-FFF2-40B4-BE49-F238E27FC236}">
                <a16:creationId xmlns:a16="http://schemas.microsoft.com/office/drawing/2014/main" id="{064A1081-4A92-4241-B88B-BBBA9A9BCBF4}"/>
              </a:ext>
            </a:extLst>
          </p:cNvPr>
          <p:cNvSpPr txBox="1"/>
          <p:nvPr/>
        </p:nvSpPr>
        <p:spPr>
          <a:xfrm>
            <a:off x="7358268" y="6133098"/>
            <a:ext cx="1915909" cy="230832"/>
          </a:xfrm>
          <a:prstGeom prst="rect">
            <a:avLst/>
          </a:prstGeom>
          <a:noFill/>
        </p:spPr>
        <p:txBody>
          <a:bodyPr wrap="none" rtlCol="0">
            <a:spAutoFit/>
          </a:bodyPr>
          <a:lstStyle/>
          <a:p>
            <a:r>
              <a:rPr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89142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9" y="6495889"/>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＜単回使用＞手順④吸引チューブを取り出す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650877" y="1469808"/>
            <a:ext cx="8604249"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○吸引チューブを不潔にならないように取り出す。</a:t>
            </a:r>
          </a:p>
        </p:txBody>
      </p:sp>
      <p:grpSp>
        <p:nvGrpSpPr>
          <p:cNvPr id="3" name="グループ化 2">
            <a:extLst>
              <a:ext uri="{FF2B5EF4-FFF2-40B4-BE49-F238E27FC236}">
                <a16:creationId xmlns:a16="http://schemas.microsoft.com/office/drawing/2014/main" id="{34290292-1906-4D91-A366-AB524F6D143C}"/>
              </a:ext>
            </a:extLst>
          </p:cNvPr>
          <p:cNvGrpSpPr/>
          <p:nvPr/>
        </p:nvGrpSpPr>
        <p:grpSpPr>
          <a:xfrm>
            <a:off x="681040" y="2016706"/>
            <a:ext cx="8362951" cy="4321175"/>
            <a:chOff x="395288" y="1844675"/>
            <a:chExt cx="8362950" cy="4321175"/>
          </a:xfrm>
        </p:grpSpPr>
        <p:pic>
          <p:nvPicPr>
            <p:cNvPr id="7" name="図 4">
              <a:extLst>
                <a:ext uri="{FF2B5EF4-FFF2-40B4-BE49-F238E27FC236}">
                  <a16:creationId xmlns:a16="http://schemas.microsoft.com/office/drawing/2014/main" id="{9FD53557-1399-4AF8-9E81-9815B90F97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844675"/>
              <a:ext cx="27813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
              <a:extLst>
                <a:ext uri="{FF2B5EF4-FFF2-40B4-BE49-F238E27FC236}">
                  <a16:creationId xmlns:a16="http://schemas.microsoft.com/office/drawing/2014/main" id="{0EBFC32E-848C-44D6-9F0E-7717E52FD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4850" y="1849438"/>
              <a:ext cx="2663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9">
              <a:extLst>
                <a:ext uri="{FF2B5EF4-FFF2-40B4-BE49-F238E27FC236}">
                  <a16:creationId xmlns:a16="http://schemas.microsoft.com/office/drawing/2014/main" id="{60B92EEC-951C-4077-9619-67157B508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3763" y="1849438"/>
              <a:ext cx="2784475"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1">
              <a:extLst>
                <a:ext uri="{FF2B5EF4-FFF2-40B4-BE49-F238E27FC236}">
                  <a16:creationId xmlns:a16="http://schemas.microsoft.com/office/drawing/2014/main" id="{9B6B47ED-F6C0-45E9-96BB-0AF62BEABB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9400" y="4076700"/>
              <a:ext cx="27813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68C3D416-A1FE-47BD-B0CF-70D9B22F72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5825" y="4076700"/>
              <a:ext cx="27765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9">
              <a:extLst>
                <a:ext uri="{FF2B5EF4-FFF2-40B4-BE49-F238E27FC236}">
                  <a16:creationId xmlns:a16="http://schemas.microsoft.com/office/drawing/2014/main" id="{68E8F5C4-4AE1-4384-8552-E30E7FCD5255}"/>
                </a:ext>
              </a:extLst>
            </p:cNvPr>
            <p:cNvSpPr txBox="1">
              <a:spLocks noChangeArrowheads="1"/>
            </p:cNvSpPr>
            <p:nvPr/>
          </p:nvSpPr>
          <p:spPr bwMode="auto">
            <a:xfrm>
              <a:off x="395288" y="1844675"/>
              <a:ext cx="573787"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prstClr val="white"/>
                  </a:solidFill>
                  <a:latin typeface="メイリオ" panose="020B0604030504040204" pitchFamily="50" charset="-128"/>
                  <a:ea typeface="メイリオ" panose="020B0604030504040204" pitchFamily="50" charset="-128"/>
                </a:rPr>
                <a:t>①</a:t>
              </a:r>
            </a:p>
          </p:txBody>
        </p:sp>
        <p:sp>
          <p:nvSpPr>
            <p:cNvPr id="16" name="テキスト ボックス 10">
              <a:extLst>
                <a:ext uri="{FF2B5EF4-FFF2-40B4-BE49-F238E27FC236}">
                  <a16:creationId xmlns:a16="http://schemas.microsoft.com/office/drawing/2014/main" id="{112B32D0-351B-42CE-BCA3-343B4E76AC92}"/>
                </a:ext>
              </a:extLst>
            </p:cNvPr>
            <p:cNvSpPr txBox="1">
              <a:spLocks noChangeArrowheads="1"/>
            </p:cNvSpPr>
            <p:nvPr/>
          </p:nvSpPr>
          <p:spPr bwMode="auto">
            <a:xfrm>
              <a:off x="3244850" y="1844675"/>
              <a:ext cx="573787"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prstClr val="white"/>
                  </a:solidFill>
                  <a:latin typeface="メイリオ" panose="020B0604030504040204" pitchFamily="50" charset="-128"/>
                  <a:ea typeface="メイリオ" panose="020B0604030504040204" pitchFamily="50" charset="-128"/>
                </a:rPr>
                <a:t>②</a:t>
              </a:r>
            </a:p>
          </p:txBody>
        </p:sp>
        <p:sp>
          <p:nvSpPr>
            <p:cNvPr id="17" name="テキスト ボックス 11">
              <a:extLst>
                <a:ext uri="{FF2B5EF4-FFF2-40B4-BE49-F238E27FC236}">
                  <a16:creationId xmlns:a16="http://schemas.microsoft.com/office/drawing/2014/main" id="{83DEE44B-4A9E-4F78-9823-35448D7109B9}"/>
                </a:ext>
              </a:extLst>
            </p:cNvPr>
            <p:cNvSpPr txBox="1">
              <a:spLocks noChangeArrowheads="1"/>
            </p:cNvSpPr>
            <p:nvPr/>
          </p:nvSpPr>
          <p:spPr bwMode="auto">
            <a:xfrm>
              <a:off x="5973762" y="1844675"/>
              <a:ext cx="573787"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prstClr val="white"/>
                  </a:solidFill>
                  <a:latin typeface="メイリオ" panose="020B0604030504040204" pitchFamily="50" charset="-128"/>
                  <a:ea typeface="メイリオ" panose="020B0604030504040204" pitchFamily="50" charset="-128"/>
                </a:rPr>
                <a:t>③</a:t>
              </a:r>
            </a:p>
          </p:txBody>
        </p:sp>
        <p:sp>
          <p:nvSpPr>
            <p:cNvPr id="18" name="テキスト ボックス 12">
              <a:extLst>
                <a:ext uri="{FF2B5EF4-FFF2-40B4-BE49-F238E27FC236}">
                  <a16:creationId xmlns:a16="http://schemas.microsoft.com/office/drawing/2014/main" id="{4D3B1826-50AD-4B5E-B6E9-8119943E5CD7}"/>
                </a:ext>
              </a:extLst>
            </p:cNvPr>
            <p:cNvSpPr txBox="1">
              <a:spLocks noChangeArrowheads="1"/>
            </p:cNvSpPr>
            <p:nvPr/>
          </p:nvSpPr>
          <p:spPr bwMode="auto">
            <a:xfrm>
              <a:off x="1547813" y="4076700"/>
              <a:ext cx="573787"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prstClr val="white"/>
                  </a:solidFill>
                  <a:latin typeface="メイリオ" panose="020B0604030504040204" pitchFamily="50" charset="-128"/>
                  <a:ea typeface="メイリオ" panose="020B0604030504040204" pitchFamily="50" charset="-128"/>
                </a:rPr>
                <a:t>④</a:t>
              </a:r>
            </a:p>
          </p:txBody>
        </p:sp>
        <p:sp>
          <p:nvSpPr>
            <p:cNvPr id="19" name="テキスト ボックス 13">
              <a:extLst>
                <a:ext uri="{FF2B5EF4-FFF2-40B4-BE49-F238E27FC236}">
                  <a16:creationId xmlns:a16="http://schemas.microsoft.com/office/drawing/2014/main" id="{5B6C3A1F-F4E2-4412-A668-E51C7AA3F563}"/>
                </a:ext>
              </a:extLst>
            </p:cNvPr>
            <p:cNvSpPr txBox="1">
              <a:spLocks noChangeArrowheads="1"/>
            </p:cNvSpPr>
            <p:nvPr/>
          </p:nvSpPr>
          <p:spPr bwMode="auto">
            <a:xfrm>
              <a:off x="4691063" y="4076700"/>
              <a:ext cx="573787"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b="1" dirty="0">
                  <a:solidFill>
                    <a:prstClr val="white"/>
                  </a:solidFill>
                  <a:latin typeface="メイリオ" panose="020B0604030504040204" pitchFamily="50" charset="-128"/>
                  <a:ea typeface="メイリオ" panose="020B0604030504040204" pitchFamily="50" charset="-128"/>
                </a:rPr>
                <a:t>⑤</a:t>
              </a:r>
            </a:p>
          </p:txBody>
        </p:sp>
        <p:sp>
          <p:nvSpPr>
            <p:cNvPr id="20" name="楕円 19">
              <a:extLst>
                <a:ext uri="{FF2B5EF4-FFF2-40B4-BE49-F238E27FC236}">
                  <a16:creationId xmlns:a16="http://schemas.microsoft.com/office/drawing/2014/main" id="{1D0FE6A7-43C7-476D-8543-C5DC09EAB248}"/>
                </a:ext>
              </a:extLst>
            </p:cNvPr>
            <p:cNvSpPr/>
            <p:nvPr/>
          </p:nvSpPr>
          <p:spPr>
            <a:xfrm>
              <a:off x="4938713" y="2928938"/>
              <a:ext cx="101600" cy="15398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prstClr val="white"/>
                </a:solidFill>
                <a:latin typeface="メイリオ" panose="020B0604030504040204" pitchFamily="50" charset="-128"/>
                <a:ea typeface="メイリオ" panose="020B0604030504040204" pitchFamily="50" charset="-128"/>
              </a:endParaRPr>
            </a:p>
          </p:txBody>
        </p:sp>
      </p:grpSp>
      <p:sp>
        <p:nvSpPr>
          <p:cNvPr id="22" name="正方形/長方形 2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189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6092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596900" y="6360767"/>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＜乾燥法＞手順④吸引チューブを取り出す</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2" y="4380734"/>
            <a:ext cx="2773975" cy="133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○使い捨て手袋をする。場合によってはセッシを持つ。</a:t>
            </a:r>
          </a:p>
        </p:txBody>
      </p:sp>
      <p:sp>
        <p:nvSpPr>
          <p:cNvPr id="21" name="テキスト ボックス 4">
            <a:extLst>
              <a:ext uri="{FF2B5EF4-FFF2-40B4-BE49-F238E27FC236}">
                <a16:creationId xmlns:a16="http://schemas.microsoft.com/office/drawing/2014/main" id="{5EA8754F-5C43-482A-9AE9-FE6FDC4ACA42}"/>
              </a:ext>
            </a:extLst>
          </p:cNvPr>
          <p:cNvSpPr txBox="1">
            <a:spLocks noChangeArrowheads="1"/>
          </p:cNvSpPr>
          <p:nvPr/>
        </p:nvSpPr>
        <p:spPr bwMode="auto">
          <a:xfrm>
            <a:off x="3510400" y="4376949"/>
            <a:ext cx="2773975" cy="107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○非利き手で、吸引チューブを保管容器から取り出す。</a:t>
            </a:r>
          </a:p>
        </p:txBody>
      </p:sp>
      <p:sp>
        <p:nvSpPr>
          <p:cNvPr id="22" name="テキスト ボックス 4">
            <a:extLst>
              <a:ext uri="{FF2B5EF4-FFF2-40B4-BE49-F238E27FC236}">
                <a16:creationId xmlns:a16="http://schemas.microsoft.com/office/drawing/2014/main" id="{A15478C3-E249-48EE-AB21-AD72E74F4D95}"/>
              </a:ext>
            </a:extLst>
          </p:cNvPr>
          <p:cNvSpPr txBox="1">
            <a:spLocks noChangeArrowheads="1"/>
          </p:cNvSpPr>
          <p:nvPr/>
        </p:nvSpPr>
        <p:spPr bwMode="auto">
          <a:xfrm>
            <a:off x="6425332" y="4380735"/>
            <a:ext cx="2775818" cy="116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just">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○非利き手から、利き手で吸引チューブの接続部を持つ。</a:t>
            </a:r>
          </a:p>
        </p:txBody>
      </p:sp>
      <p:grpSp>
        <p:nvGrpSpPr>
          <p:cNvPr id="4" name="グループ化 3">
            <a:extLst>
              <a:ext uri="{FF2B5EF4-FFF2-40B4-BE49-F238E27FC236}">
                <a16:creationId xmlns:a16="http://schemas.microsoft.com/office/drawing/2014/main" id="{4D562E0B-AA76-4518-B902-BD0D12DFAADF}"/>
              </a:ext>
            </a:extLst>
          </p:cNvPr>
          <p:cNvGrpSpPr/>
          <p:nvPr/>
        </p:nvGrpSpPr>
        <p:grpSpPr>
          <a:xfrm>
            <a:off x="596901" y="2192446"/>
            <a:ext cx="8604249" cy="2003036"/>
            <a:chOff x="596900" y="1628775"/>
            <a:chExt cx="7415649" cy="1726334"/>
          </a:xfrm>
        </p:grpSpPr>
        <p:pic>
          <p:nvPicPr>
            <p:cNvPr id="24" name="コンテンツ プレースホルダー 5">
              <a:extLst>
                <a:ext uri="{FF2B5EF4-FFF2-40B4-BE49-F238E27FC236}">
                  <a16:creationId xmlns:a16="http://schemas.microsoft.com/office/drawing/2014/main" id="{342E51F4-DB3B-47C3-AC16-371AC7C3E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7925" y="1628775"/>
              <a:ext cx="239236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コンテンツ プレースホルダー 5">
              <a:extLst>
                <a:ext uri="{FF2B5EF4-FFF2-40B4-BE49-F238E27FC236}">
                  <a16:creationId xmlns:a16="http://schemas.microsoft.com/office/drawing/2014/main" id="{CBCAB052-CF74-4F3C-99EB-E9AF7161C3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0186" y="1628775"/>
              <a:ext cx="2392363"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11">
              <a:extLst>
                <a:ext uri="{FF2B5EF4-FFF2-40B4-BE49-F238E27FC236}">
                  <a16:creationId xmlns:a16="http://schemas.microsoft.com/office/drawing/2014/main" id="{EF513826-AAB0-4B28-B403-C6E46A513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900" y="1634259"/>
              <a:ext cx="23907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4123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964957" y="1292631"/>
            <a:ext cx="7976088" cy="111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defTabSz="844012">
              <a:lnSpc>
                <a:spcPct val="114000"/>
              </a:lnSpc>
              <a:spcBef>
                <a:spcPts val="0"/>
              </a:spcBef>
              <a:spcAft>
                <a:spcPts val="1108"/>
              </a:spcAft>
              <a:buNone/>
            </a:pPr>
            <a:r>
              <a:rPr lang="ja-JP" altLang="en-US" sz="2214" dirty="0">
                <a:solidFill>
                  <a:prstClr val="black"/>
                </a:solidFill>
                <a:latin typeface="メイリオ" panose="020B0604030504040204" pitchFamily="50" charset="-128"/>
                <a:ea typeface="メイリオ" panose="020B0604030504040204" pitchFamily="50" charset="-128"/>
              </a:rPr>
              <a:t>両手を洗って、利き手に使い捨て手袋をします</a:t>
            </a:r>
          </a:p>
        </p:txBody>
      </p:sp>
      <p:sp>
        <p:nvSpPr>
          <p:cNvPr id="8" name="テキスト ボックス 4">
            <a:extLst>
              <a:ext uri="{FF2B5EF4-FFF2-40B4-BE49-F238E27FC236}">
                <a16:creationId xmlns:a16="http://schemas.microsoft.com/office/drawing/2014/main" id="{8A5E3C85-7923-4307-BB88-FB88A9D22C26}"/>
              </a:ext>
            </a:extLst>
          </p:cNvPr>
          <p:cNvSpPr txBox="1">
            <a:spLocks noChangeArrowheads="1"/>
          </p:cNvSpPr>
          <p:nvPr/>
        </p:nvSpPr>
        <p:spPr bwMode="auto">
          <a:xfrm>
            <a:off x="2120633" y="5783940"/>
            <a:ext cx="5532859" cy="59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marL="176213" indent="-176213">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indent="0" algn="just" defTabSz="844012">
              <a:spcBef>
                <a:spcPct val="0"/>
              </a:spcBef>
              <a:buNone/>
            </a:pPr>
            <a:r>
              <a:rPr lang="ja-JP" altLang="en-US" sz="1663" dirty="0">
                <a:solidFill>
                  <a:srgbClr val="000000"/>
                </a:solidFill>
                <a:latin typeface="メイリオ" panose="020B0604030504040204" pitchFamily="50" charset="-128"/>
                <a:ea typeface="メイリオ" panose="020B0604030504040204" pitchFamily="50" charset="-128"/>
              </a:rPr>
              <a:t>清潔なセッシ（ピンセット）を手洗いした手で持って操作しても結構です</a:t>
            </a:r>
          </a:p>
        </p:txBody>
      </p:sp>
      <p:pic>
        <p:nvPicPr>
          <p:cNvPr id="6" name="図 5" descr="2011_0119神経学会総会2008（横浜）0030.JPG">
            <a:extLst>
              <a:ext uri="{FF2B5EF4-FFF2-40B4-BE49-F238E27FC236}">
                <a16:creationId xmlns:a16="http://schemas.microsoft.com/office/drawing/2014/main" id="{AC140789-100F-40C7-949E-04B36DC6A085}"/>
              </a:ext>
            </a:extLst>
          </p:cNvPr>
          <p:cNvPicPr>
            <a:picLocks noChangeAspect="1"/>
          </p:cNvPicPr>
          <p:nvPr/>
        </p:nvPicPr>
        <p:blipFill rotWithShape="1">
          <a:blip r:embed="rId3">
            <a:extLst>
              <a:ext uri="{28A0092B-C50C-407E-A947-70E740481C1C}">
                <a14:useLocalDpi xmlns:a14="http://schemas.microsoft.com/office/drawing/2010/main" val="0"/>
              </a:ext>
            </a:extLst>
          </a:blip>
          <a:srcRect t="-1768" b="4972"/>
          <a:stretch/>
        </p:blipFill>
        <p:spPr bwMode="auto">
          <a:xfrm>
            <a:off x="2120633" y="1708538"/>
            <a:ext cx="5532859" cy="40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042664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668339" y="637428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手順⑤吸引チューブを接続する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469808"/>
            <a:ext cx="8604249"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○吸引チューブを吸引器に連結した接続管につなげる。</a:t>
            </a:r>
          </a:p>
        </p:txBody>
      </p:sp>
      <p:pic>
        <p:nvPicPr>
          <p:cNvPr id="21" name="図 5">
            <a:extLst>
              <a:ext uri="{FF2B5EF4-FFF2-40B4-BE49-F238E27FC236}">
                <a16:creationId xmlns:a16="http://schemas.microsoft.com/office/drawing/2014/main" id="{53D168CB-01D8-45B4-A3BA-6729AC206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7076" y="1874483"/>
            <a:ext cx="5803901" cy="435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87298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C4D9FBF-D359-4E73-85E6-94056999BD1D}"/>
              </a:ext>
            </a:extLst>
          </p:cNvPr>
          <p:cNvSpPr txBox="1">
            <a:spLocks noChangeArrowheads="1"/>
          </p:cNvSpPr>
          <p:nvPr/>
        </p:nvSpPr>
        <p:spPr bwMode="auto">
          <a:xfrm>
            <a:off x="7309054" y="618860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 name="タイトル 1">
            <a:extLst>
              <a:ext uri="{FF2B5EF4-FFF2-40B4-BE49-F238E27FC236}">
                <a16:creationId xmlns:a16="http://schemas.microsoft.com/office/drawing/2014/main" id="{60388487-AD58-4594-B86B-96140B72723F}"/>
              </a:ext>
            </a:extLst>
          </p:cNvPr>
          <p:cNvSpPr>
            <a:spLocks noGrp="1"/>
          </p:cNvSpPr>
          <p:nvPr>
            <p:ph type="title"/>
          </p:nvPr>
        </p:nvSpPr>
        <p:spPr/>
        <p:txBody>
          <a:bodyPr>
            <a:normAutofit/>
          </a:bodyPr>
          <a:lstStyle/>
          <a:p>
            <a:r>
              <a:rPr lang="ja-JP" altLang="en-US" sz="2799" dirty="0"/>
              <a:t>手順⑥吸引器のスイッチを入れる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901" y="1628775"/>
            <a:ext cx="8604249"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○非利き手で、吸引器のスイッチを押す。</a:t>
            </a:r>
          </a:p>
        </p:txBody>
      </p:sp>
      <p:pic>
        <p:nvPicPr>
          <p:cNvPr id="7" name="図 4">
            <a:extLst>
              <a:ext uri="{FF2B5EF4-FFF2-40B4-BE49-F238E27FC236}">
                <a16:creationId xmlns:a16="http://schemas.microsoft.com/office/drawing/2014/main" id="{123BF72E-23E5-4779-ADC6-9C806C3BA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844" y="2271688"/>
            <a:ext cx="4116386" cy="308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8">
            <a:extLst>
              <a:ext uri="{FF2B5EF4-FFF2-40B4-BE49-F238E27FC236}">
                <a16:creationId xmlns:a16="http://schemas.microsoft.com/office/drawing/2014/main" id="{0E99EF56-6B73-49D2-A28B-F325ACADE7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9882" y="2270098"/>
            <a:ext cx="411638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537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喉頭軟化症</a:t>
            </a:r>
          </a:p>
        </p:txBody>
      </p:sp>
      <p:pic>
        <p:nvPicPr>
          <p:cNvPr id="26" name="Picture 2">
            <a:extLst>
              <a:ext uri="{FF2B5EF4-FFF2-40B4-BE49-F238E27FC236}">
                <a16:creationId xmlns:a16="http://schemas.microsoft.com/office/drawing/2014/main" id="{327223E5-39DB-4341-B4DB-01CEBC2170A8}"/>
              </a:ext>
            </a:extLst>
          </p:cNvPr>
          <p:cNvPicPr>
            <a:picLocks noChangeAspect="1" noChangeArrowheads="1"/>
          </p:cNvPicPr>
          <p:nvPr/>
        </p:nvPicPr>
        <p:blipFill>
          <a:blip r:embed="rId3">
            <a:lum bright="30000"/>
            <a:grayscl/>
            <a:extLst>
              <a:ext uri="{28A0092B-C50C-407E-A947-70E740481C1C}">
                <a14:useLocalDpi xmlns:a14="http://schemas.microsoft.com/office/drawing/2010/main" val="0"/>
              </a:ext>
            </a:extLst>
          </a:blip>
          <a:srcRect l="12094" t="8772" r="23463" b="10776"/>
          <a:stretch>
            <a:fillRect/>
          </a:stretch>
        </p:blipFill>
        <p:spPr bwMode="auto">
          <a:xfrm>
            <a:off x="1174753" y="1377949"/>
            <a:ext cx="3192463" cy="39687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Oval 3">
            <a:extLst>
              <a:ext uri="{FF2B5EF4-FFF2-40B4-BE49-F238E27FC236}">
                <a16:creationId xmlns:a16="http://schemas.microsoft.com/office/drawing/2014/main" id="{4912B095-45D9-4331-831E-9EB02D4167AB}"/>
              </a:ext>
            </a:extLst>
          </p:cNvPr>
          <p:cNvSpPr>
            <a:spLocks noChangeArrowheads="1"/>
          </p:cNvSpPr>
          <p:nvPr/>
        </p:nvSpPr>
        <p:spPr bwMode="auto">
          <a:xfrm>
            <a:off x="2655888" y="3994151"/>
            <a:ext cx="990600" cy="1143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solidFill>
                <a:srgbClr val="000000"/>
              </a:solidFill>
              <a:latin typeface="メイリオ" panose="020B0604030504040204" pitchFamily="50" charset="-128"/>
              <a:ea typeface="メイリオ" panose="020B0604030504040204" pitchFamily="50" charset="-128"/>
            </a:endParaRPr>
          </a:p>
        </p:txBody>
      </p:sp>
      <p:sp>
        <p:nvSpPr>
          <p:cNvPr id="28" name="Line 7">
            <a:extLst>
              <a:ext uri="{FF2B5EF4-FFF2-40B4-BE49-F238E27FC236}">
                <a16:creationId xmlns:a16="http://schemas.microsoft.com/office/drawing/2014/main" id="{DA523FCA-153E-4A71-BC30-0B04B0CF754B}"/>
              </a:ext>
            </a:extLst>
          </p:cNvPr>
          <p:cNvSpPr>
            <a:spLocks noChangeShapeType="1"/>
          </p:cNvSpPr>
          <p:nvPr/>
        </p:nvSpPr>
        <p:spPr bwMode="auto">
          <a:xfrm flipV="1">
            <a:off x="2205040" y="4537078"/>
            <a:ext cx="431799" cy="1444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29" name="Text Box 9">
            <a:extLst>
              <a:ext uri="{FF2B5EF4-FFF2-40B4-BE49-F238E27FC236}">
                <a16:creationId xmlns:a16="http://schemas.microsoft.com/office/drawing/2014/main" id="{B8F321F2-33CD-4417-A655-00D439FA8371}"/>
              </a:ext>
            </a:extLst>
          </p:cNvPr>
          <p:cNvSpPr txBox="1">
            <a:spLocks noChangeArrowheads="1"/>
          </p:cNvSpPr>
          <p:nvPr/>
        </p:nvSpPr>
        <p:spPr bwMode="auto">
          <a:xfrm>
            <a:off x="1270002" y="4465641"/>
            <a:ext cx="800219" cy="371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a:solidFill>
                  <a:srgbClr val="000000"/>
                </a:solidFill>
                <a:latin typeface="メイリオ" panose="020B0604030504040204" pitchFamily="50" charset="-128"/>
                <a:ea typeface="メイリオ" panose="020B0604030504040204" pitchFamily="50" charset="-128"/>
              </a:rPr>
              <a:t>喉頭</a:t>
            </a:r>
            <a:endParaRPr lang="ja-JP" altLang="en-US" sz="1400">
              <a:solidFill>
                <a:srgbClr val="000000"/>
              </a:solidFill>
              <a:latin typeface="メイリオ" panose="020B0604030504040204" pitchFamily="50" charset="-128"/>
              <a:ea typeface="メイリオ" panose="020B0604030504040204" pitchFamily="50" charset="-128"/>
            </a:endParaRPr>
          </a:p>
        </p:txBody>
      </p:sp>
      <p:sp>
        <p:nvSpPr>
          <p:cNvPr id="30" name="Line 10">
            <a:extLst>
              <a:ext uri="{FF2B5EF4-FFF2-40B4-BE49-F238E27FC236}">
                <a16:creationId xmlns:a16="http://schemas.microsoft.com/office/drawing/2014/main" id="{FC86103E-6413-43F1-995E-C7F6C12B809F}"/>
              </a:ext>
            </a:extLst>
          </p:cNvPr>
          <p:cNvSpPr>
            <a:spLocks noChangeShapeType="1"/>
          </p:cNvSpPr>
          <p:nvPr/>
        </p:nvSpPr>
        <p:spPr bwMode="auto">
          <a:xfrm flipV="1">
            <a:off x="2493964" y="4402140"/>
            <a:ext cx="649286" cy="1071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1" name="Text Box 12">
            <a:extLst>
              <a:ext uri="{FF2B5EF4-FFF2-40B4-BE49-F238E27FC236}">
                <a16:creationId xmlns:a16="http://schemas.microsoft.com/office/drawing/2014/main" id="{B7BDA117-4852-4CA1-B3F7-7AAD85BFE54B}"/>
              </a:ext>
            </a:extLst>
          </p:cNvPr>
          <p:cNvSpPr txBox="1">
            <a:spLocks noChangeArrowheads="1"/>
          </p:cNvSpPr>
          <p:nvPr/>
        </p:nvSpPr>
        <p:spPr bwMode="auto">
          <a:xfrm>
            <a:off x="1190625" y="5473703"/>
            <a:ext cx="1107996"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solidFill>
                  <a:srgbClr val="000000"/>
                </a:solidFill>
                <a:latin typeface="メイリオ" panose="020B0604030504040204" pitchFamily="50" charset="-128"/>
                <a:ea typeface="メイリオ" panose="020B0604030504040204" pitchFamily="50" charset="-128"/>
              </a:rPr>
              <a:t>喉頭蓋</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32" name="Text Box 13">
            <a:extLst>
              <a:ext uri="{FF2B5EF4-FFF2-40B4-BE49-F238E27FC236}">
                <a16:creationId xmlns:a16="http://schemas.microsoft.com/office/drawing/2014/main" id="{18839D74-B320-4C65-88B5-39995374E986}"/>
              </a:ext>
            </a:extLst>
          </p:cNvPr>
          <p:cNvSpPr txBox="1">
            <a:spLocks noChangeArrowheads="1"/>
          </p:cNvSpPr>
          <p:nvPr/>
        </p:nvSpPr>
        <p:spPr bwMode="auto">
          <a:xfrm>
            <a:off x="2854325" y="5534027"/>
            <a:ext cx="1107996"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solidFill>
                  <a:srgbClr val="000000"/>
                </a:solidFill>
                <a:latin typeface="メイリオ" panose="020B0604030504040204" pitchFamily="50" charset="-128"/>
                <a:ea typeface="メイリオ" panose="020B0604030504040204" pitchFamily="50" charset="-128"/>
              </a:rPr>
              <a:t>披裂部</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33" name="テキスト ボックス 30">
            <a:extLst>
              <a:ext uri="{FF2B5EF4-FFF2-40B4-BE49-F238E27FC236}">
                <a16:creationId xmlns:a16="http://schemas.microsoft.com/office/drawing/2014/main" id="{E925A06E-86B5-4611-8EC8-73099A758A01}"/>
              </a:ext>
            </a:extLst>
          </p:cNvPr>
          <p:cNvSpPr txBox="1">
            <a:spLocks noChangeArrowheads="1"/>
          </p:cNvSpPr>
          <p:nvPr/>
        </p:nvSpPr>
        <p:spPr bwMode="auto">
          <a:xfrm>
            <a:off x="2095502" y="6118228"/>
            <a:ext cx="800219"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tIns="7200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algn="ctr"/>
            <a:r>
              <a:rPr lang="ja-JP" altLang="en-US" sz="2000">
                <a:latin typeface="メイリオ" panose="020B0604030504040204" pitchFamily="50" charset="-128"/>
                <a:ea typeface="メイリオ" panose="020B0604030504040204" pitchFamily="50" charset="-128"/>
              </a:rPr>
              <a:t>声帯</a:t>
            </a:r>
          </a:p>
        </p:txBody>
      </p:sp>
      <p:sp>
        <p:nvSpPr>
          <p:cNvPr id="34" name="Line 10">
            <a:extLst>
              <a:ext uri="{FF2B5EF4-FFF2-40B4-BE49-F238E27FC236}">
                <a16:creationId xmlns:a16="http://schemas.microsoft.com/office/drawing/2014/main" id="{A6C26ACC-A8F5-48D8-A9A6-4DD8D94529FF}"/>
              </a:ext>
            </a:extLst>
          </p:cNvPr>
          <p:cNvSpPr>
            <a:spLocks noChangeShapeType="1"/>
          </p:cNvSpPr>
          <p:nvPr/>
        </p:nvSpPr>
        <p:spPr bwMode="auto">
          <a:xfrm flipV="1">
            <a:off x="2560638" y="4989513"/>
            <a:ext cx="430212" cy="11160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5" name="Oval 12">
            <a:extLst>
              <a:ext uri="{FF2B5EF4-FFF2-40B4-BE49-F238E27FC236}">
                <a16:creationId xmlns:a16="http://schemas.microsoft.com/office/drawing/2014/main" id="{2B5DBDD8-4A51-4454-8402-AE29A5AE83A9}"/>
              </a:ext>
            </a:extLst>
          </p:cNvPr>
          <p:cNvSpPr>
            <a:spLocks noChangeArrowheads="1"/>
          </p:cNvSpPr>
          <p:nvPr/>
        </p:nvSpPr>
        <p:spPr bwMode="auto">
          <a:xfrm>
            <a:off x="3176587" y="2817816"/>
            <a:ext cx="644526" cy="1506537"/>
          </a:xfrm>
          <a:prstGeom prst="ellipse">
            <a:avLst/>
          </a:prstGeom>
          <a:noFill/>
          <a:ln w="381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solidFill>
                <a:srgbClr val="000000"/>
              </a:solidFill>
              <a:latin typeface="メイリオ" panose="020B0604030504040204" pitchFamily="50" charset="-128"/>
              <a:ea typeface="メイリオ" panose="020B0604030504040204" pitchFamily="50" charset="-128"/>
            </a:endParaRPr>
          </a:p>
        </p:txBody>
      </p:sp>
      <p:sp>
        <p:nvSpPr>
          <p:cNvPr id="38" name="Line 13">
            <a:extLst>
              <a:ext uri="{FF2B5EF4-FFF2-40B4-BE49-F238E27FC236}">
                <a16:creationId xmlns:a16="http://schemas.microsoft.com/office/drawing/2014/main" id="{C843808D-F564-40B8-B468-F68611CAC935}"/>
              </a:ext>
            </a:extLst>
          </p:cNvPr>
          <p:cNvSpPr>
            <a:spLocks noChangeShapeType="1"/>
          </p:cNvSpPr>
          <p:nvPr/>
        </p:nvSpPr>
        <p:spPr bwMode="auto">
          <a:xfrm>
            <a:off x="3402013" y="2214563"/>
            <a:ext cx="76200" cy="14223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39" name="Text Box 15">
            <a:extLst>
              <a:ext uri="{FF2B5EF4-FFF2-40B4-BE49-F238E27FC236}">
                <a16:creationId xmlns:a16="http://schemas.microsoft.com/office/drawing/2014/main" id="{22E7DBCC-7A68-4AE1-A988-30E54DB947E3}"/>
              </a:ext>
            </a:extLst>
          </p:cNvPr>
          <p:cNvSpPr txBox="1">
            <a:spLocks noChangeArrowheads="1"/>
          </p:cNvSpPr>
          <p:nvPr/>
        </p:nvSpPr>
        <p:spPr bwMode="auto">
          <a:xfrm>
            <a:off x="2784476" y="1739902"/>
            <a:ext cx="1023938" cy="371475"/>
          </a:xfrm>
          <a:prstGeom prst="rect">
            <a:avLst/>
          </a:prstGeom>
          <a:solidFill>
            <a:schemeClr val="bg1"/>
          </a:solidFill>
          <a:ln w="28575">
            <a:solidFill>
              <a:schemeClr val="tx1"/>
            </a:solidFill>
            <a:miter lim="800000"/>
            <a:headEnd/>
            <a:tailEnd/>
          </a:ln>
        </p:spPr>
        <p:txBody>
          <a:bodyPr wrap="square" tIns="72000" b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咽頭</a:t>
            </a:r>
          </a:p>
        </p:txBody>
      </p:sp>
      <p:pic>
        <p:nvPicPr>
          <p:cNvPr id="40" name="Picture 5">
            <a:extLst>
              <a:ext uri="{FF2B5EF4-FFF2-40B4-BE49-F238E27FC236}">
                <a16:creationId xmlns:a16="http://schemas.microsoft.com/office/drawing/2014/main" id="{B09D1FE9-A456-44AC-A3CC-D9866B95AA9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54121" t="7678" r="3548" b="9065"/>
          <a:stretch>
            <a:fillRect/>
          </a:stretch>
        </p:blipFill>
        <p:spPr bwMode="auto">
          <a:xfrm>
            <a:off x="4573591" y="1377950"/>
            <a:ext cx="4257675" cy="3759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 name="テキスト ボックス 18">
            <a:extLst>
              <a:ext uri="{FF2B5EF4-FFF2-40B4-BE49-F238E27FC236}">
                <a16:creationId xmlns:a16="http://schemas.microsoft.com/office/drawing/2014/main" id="{284F09B0-A084-4633-B73E-C2862E8ED356}"/>
              </a:ext>
            </a:extLst>
          </p:cNvPr>
          <p:cNvSpPr txBox="1">
            <a:spLocks noChangeArrowheads="1"/>
          </p:cNvSpPr>
          <p:nvPr/>
        </p:nvSpPr>
        <p:spPr bwMode="auto">
          <a:xfrm>
            <a:off x="4573591" y="5281614"/>
            <a:ext cx="4257675" cy="139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吸気時の喉頭下降、披裂部の前への</a:t>
            </a:r>
            <a:endParaRPr lang="en-US" altLang="ja-JP" sz="2000" dirty="0">
              <a:solidFill>
                <a:srgbClr val="000000"/>
              </a:solidFill>
              <a:latin typeface="メイリオ" panose="020B0604030504040204" pitchFamily="50" charset="-128"/>
              <a:ea typeface="メイリオ" panose="020B0604030504040204" pitchFamily="50" charset="-128"/>
            </a:endParaRPr>
          </a:p>
          <a:p>
            <a:pPr eaLnBrk="1" hangingPunct="1"/>
            <a:r>
              <a:rPr lang="ja-JP" altLang="en-US" sz="2000" dirty="0">
                <a:solidFill>
                  <a:srgbClr val="000000"/>
                </a:solidFill>
                <a:latin typeface="メイリオ" panose="020B0604030504040204" pitchFamily="50" charset="-128"/>
                <a:ea typeface="メイリオ" panose="020B0604030504040204" pitchFamily="50" charset="-128"/>
              </a:rPr>
              <a:t>落ち込み</a:t>
            </a:r>
            <a:r>
              <a:rPr lang="en-US" altLang="ja-JP" sz="2000" dirty="0">
                <a:solidFill>
                  <a:srgbClr val="000000"/>
                </a:solidFill>
                <a:latin typeface="メイリオ" panose="020B0604030504040204" pitchFamily="50" charset="-128"/>
                <a:ea typeface="メイリオ" panose="020B0604030504040204" pitchFamily="50" charset="-128"/>
              </a:rPr>
              <a:t> </a:t>
            </a:r>
            <a:r>
              <a:rPr lang="ja-JP" altLang="en-US" sz="2000" dirty="0">
                <a:solidFill>
                  <a:srgbClr val="000000"/>
                </a:solidFill>
                <a:latin typeface="メイリオ" panose="020B0604030504040204" pitchFamily="50" charset="-128"/>
                <a:ea typeface="メイリオ" panose="020B0604030504040204" pitchFamily="50" charset="-128"/>
              </a:rPr>
              <a:t>→  喉頭部狭窄→</a:t>
            </a:r>
            <a:r>
              <a:rPr lang="en-US" altLang="ja-JP" sz="2000" dirty="0">
                <a:solidFill>
                  <a:srgbClr val="000000"/>
                </a:solidFill>
                <a:latin typeface="メイリオ" panose="020B0604030504040204" pitchFamily="50" charset="-128"/>
                <a:ea typeface="メイリオ" panose="020B0604030504040204" pitchFamily="50" charset="-128"/>
              </a:rPr>
              <a:t> </a:t>
            </a:r>
          </a:p>
          <a:p>
            <a:pPr eaLnBrk="1" hangingPunct="1"/>
            <a:r>
              <a:rPr lang="ja-JP" altLang="en-US" sz="2000" dirty="0">
                <a:solidFill>
                  <a:srgbClr val="000090"/>
                </a:solidFill>
                <a:latin typeface="メイリオ" panose="020B0604030504040204" pitchFamily="50" charset="-128"/>
                <a:ea typeface="メイリオ" panose="020B0604030504040204" pitchFamily="50" charset="-128"/>
              </a:rPr>
              <a:t>吸気時の喘鳴（ｸﾞｰｸﾞｰ）</a:t>
            </a:r>
            <a:r>
              <a:rPr lang="en-US" altLang="ja-JP" sz="2000" dirty="0">
                <a:solidFill>
                  <a:srgbClr val="000090"/>
                </a:solidFill>
                <a:latin typeface="メイリオ" panose="020B0604030504040204" pitchFamily="50" charset="-128"/>
                <a:ea typeface="メイリオ" panose="020B0604030504040204" pitchFamily="50" charset="-128"/>
              </a:rPr>
              <a:t>､</a:t>
            </a:r>
            <a:r>
              <a:rPr lang="ja-JP" altLang="en-US" sz="2000" dirty="0">
                <a:solidFill>
                  <a:srgbClr val="000090"/>
                </a:solidFill>
                <a:latin typeface="メイリオ" panose="020B0604030504040204" pitchFamily="50" charset="-128"/>
                <a:ea typeface="メイリオ" panose="020B0604030504040204" pitchFamily="50" charset="-128"/>
              </a:rPr>
              <a:t>陥没呼吸</a:t>
            </a:r>
            <a:endParaRPr lang="en-US" altLang="ja-JP" sz="2000" dirty="0">
              <a:solidFill>
                <a:srgbClr val="000090"/>
              </a:solidFill>
              <a:latin typeface="メイリオ" panose="020B0604030504040204" pitchFamily="50" charset="-128"/>
              <a:ea typeface="メイリオ" panose="020B0604030504040204" pitchFamily="50" charset="-128"/>
            </a:endParaRPr>
          </a:p>
          <a:p>
            <a:pPr eaLnBrk="1" hangingPunct="1"/>
            <a:r>
              <a:rPr lang="ja-JP" altLang="en-US" sz="2000" dirty="0">
                <a:solidFill>
                  <a:srgbClr val="000090"/>
                </a:solidFill>
                <a:latin typeface="メイリオ" panose="020B0604030504040204" pitchFamily="50" charset="-128"/>
                <a:ea typeface="メイリオ" panose="020B0604030504040204" pitchFamily="50" charset="-128"/>
              </a:rPr>
              <a:t>症状は覚醒中の方が強い</a:t>
            </a:r>
          </a:p>
        </p:txBody>
      </p:sp>
      <p:sp>
        <p:nvSpPr>
          <p:cNvPr id="47" name="右矢印 37">
            <a:extLst>
              <a:ext uri="{FF2B5EF4-FFF2-40B4-BE49-F238E27FC236}">
                <a16:creationId xmlns:a16="http://schemas.microsoft.com/office/drawing/2014/main" id="{3DAF3C67-D11E-438D-8343-BEA1A320E28A}"/>
              </a:ext>
            </a:extLst>
          </p:cNvPr>
          <p:cNvSpPr/>
          <p:nvPr/>
        </p:nvSpPr>
        <p:spPr>
          <a:xfrm rot="5400000">
            <a:off x="6022978" y="3249615"/>
            <a:ext cx="431799" cy="28892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48" name="右矢印 38">
            <a:extLst>
              <a:ext uri="{FF2B5EF4-FFF2-40B4-BE49-F238E27FC236}">
                <a16:creationId xmlns:a16="http://schemas.microsoft.com/office/drawing/2014/main" id="{2D59BD27-DD69-4C23-AF13-0550B39F282F}"/>
              </a:ext>
            </a:extLst>
          </p:cNvPr>
          <p:cNvSpPr/>
          <p:nvPr/>
        </p:nvSpPr>
        <p:spPr>
          <a:xfrm rot="7306939">
            <a:off x="6224588" y="3700465"/>
            <a:ext cx="431799" cy="2063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FFFFFF"/>
              </a:solidFill>
              <a:latin typeface="メイリオ" panose="020B0604030504040204" pitchFamily="50" charset="-128"/>
              <a:ea typeface="メイリオ" panose="020B0604030504040204" pitchFamily="50" charset="-128"/>
            </a:endParaRPr>
          </a:p>
        </p:txBody>
      </p:sp>
      <p:sp>
        <p:nvSpPr>
          <p:cNvPr id="49" name="テキスト ボックス 39">
            <a:extLst>
              <a:ext uri="{FF2B5EF4-FFF2-40B4-BE49-F238E27FC236}">
                <a16:creationId xmlns:a16="http://schemas.microsoft.com/office/drawing/2014/main" id="{17CEA14A-AA53-4558-B384-9660BA2078F3}"/>
              </a:ext>
            </a:extLst>
          </p:cNvPr>
          <p:cNvSpPr txBox="1">
            <a:spLocks noChangeArrowheads="1"/>
          </p:cNvSpPr>
          <p:nvPr/>
        </p:nvSpPr>
        <p:spPr bwMode="auto">
          <a:xfrm>
            <a:off x="5744808" y="1605402"/>
            <a:ext cx="3293183" cy="830998"/>
          </a:xfrm>
          <a:prstGeom prst="rect">
            <a:avLst/>
          </a:prstGeom>
          <a:solidFill>
            <a:schemeClr val="bg1"/>
          </a:solidFill>
          <a:ln w="12700">
            <a:solidFill>
              <a:srgbClr val="000090"/>
            </a:solidFill>
            <a:miter lim="800000"/>
            <a:headEnd/>
            <a:tailEnd/>
          </a:ln>
        </p:spPr>
        <p:txBody>
          <a:bodyPr wrap="square" bIns="0" anchor="ctr" anchorCtr="0">
            <a:no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r>
              <a:rPr lang="ja-JP" altLang="en-US" sz="2401" dirty="0">
                <a:latin typeface="メイリオ" panose="020B0604030504040204" pitchFamily="50" charset="-128"/>
                <a:ea typeface="メイリオ" panose="020B0604030504040204" pitchFamily="50" charset="-128"/>
              </a:rPr>
              <a:t>吸気時に、この</a:t>
            </a:r>
            <a:r>
              <a:rPr lang="ja-JP" altLang="en-US" sz="2401" dirty="0">
                <a:solidFill>
                  <a:srgbClr val="FF0000"/>
                </a:solidFill>
                <a:latin typeface="メイリオ" panose="020B0604030504040204" pitchFamily="50" charset="-128"/>
                <a:ea typeface="メイリオ" panose="020B0604030504040204" pitchFamily="50" charset="-128"/>
              </a:rPr>
              <a:t>喉頭</a:t>
            </a:r>
            <a:r>
              <a:rPr lang="ja-JP" altLang="en-US" sz="2401" dirty="0">
                <a:latin typeface="メイリオ" panose="020B0604030504040204" pitchFamily="50" charset="-128"/>
                <a:ea typeface="メイリオ" panose="020B0604030504040204" pitchFamily="50" charset="-128"/>
              </a:rPr>
              <a:t>の部分が狭くなる</a:t>
            </a:r>
          </a:p>
        </p:txBody>
      </p:sp>
      <p:sp>
        <p:nvSpPr>
          <p:cNvPr id="50" name="円/楕円 40">
            <a:extLst>
              <a:ext uri="{FF2B5EF4-FFF2-40B4-BE49-F238E27FC236}">
                <a16:creationId xmlns:a16="http://schemas.microsoft.com/office/drawing/2014/main" id="{3F109643-8EA9-40A1-9137-202881D07695}"/>
              </a:ext>
            </a:extLst>
          </p:cNvPr>
          <p:cNvSpPr/>
          <p:nvPr/>
        </p:nvSpPr>
        <p:spPr>
          <a:xfrm>
            <a:off x="5727703" y="3211513"/>
            <a:ext cx="942975" cy="9747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latin typeface="メイリオ" panose="020B0604030504040204" pitchFamily="50" charset="-128"/>
              <a:ea typeface="メイリオ" panose="020B0604030504040204" pitchFamily="50" charset="-128"/>
            </a:endParaRPr>
          </a:p>
        </p:txBody>
      </p:sp>
      <p:cxnSp>
        <p:nvCxnSpPr>
          <p:cNvPr id="51" name="直線矢印コネクタ 50">
            <a:extLst>
              <a:ext uri="{FF2B5EF4-FFF2-40B4-BE49-F238E27FC236}">
                <a16:creationId xmlns:a16="http://schemas.microsoft.com/office/drawing/2014/main" id="{1F4F259D-B4FF-4742-8186-52B553AD6CEE}"/>
              </a:ext>
            </a:extLst>
          </p:cNvPr>
          <p:cNvCxnSpPr/>
          <p:nvPr/>
        </p:nvCxnSpPr>
        <p:spPr>
          <a:xfrm flipH="1">
            <a:off x="6369050" y="2417763"/>
            <a:ext cx="1022350" cy="11922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Line 11">
            <a:extLst>
              <a:ext uri="{FF2B5EF4-FFF2-40B4-BE49-F238E27FC236}">
                <a16:creationId xmlns:a16="http://schemas.microsoft.com/office/drawing/2014/main" id="{820D8CC1-7DB2-4AD3-84AF-DB48F97C1FF9}"/>
              </a:ext>
            </a:extLst>
          </p:cNvPr>
          <p:cNvSpPr>
            <a:spLocks noChangeShapeType="1"/>
          </p:cNvSpPr>
          <p:nvPr/>
        </p:nvSpPr>
        <p:spPr bwMode="auto">
          <a:xfrm flipV="1">
            <a:off x="3470276" y="4802188"/>
            <a:ext cx="7939" cy="7270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600">
              <a:latin typeface="メイリオ" panose="020B0604030504040204" pitchFamily="50" charset="-128"/>
              <a:ea typeface="メイリオ" panose="020B0604030504040204" pitchFamily="50" charset="-128"/>
            </a:endParaRPr>
          </a:p>
        </p:txBody>
      </p:sp>
      <p:sp>
        <p:nvSpPr>
          <p:cNvPr id="25" name="正方形/長方形 2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113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517597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
            <a:extLst>
              <a:ext uri="{FF2B5EF4-FFF2-40B4-BE49-F238E27FC236}">
                <a16:creationId xmlns:a16="http://schemas.microsoft.com/office/drawing/2014/main" id="{C790C969-1708-4036-9771-086929078AB1}"/>
              </a:ext>
            </a:extLst>
          </p:cNvPr>
          <p:cNvGrpSpPr>
            <a:grpSpLocks/>
          </p:cNvGrpSpPr>
          <p:nvPr/>
        </p:nvGrpSpPr>
        <p:grpSpPr bwMode="auto">
          <a:xfrm>
            <a:off x="4913079" y="2579222"/>
            <a:ext cx="3911600" cy="2927937"/>
            <a:chOff x="3896305" y="2763886"/>
            <a:chExt cx="4352326" cy="3257675"/>
          </a:xfrm>
        </p:grpSpPr>
        <p:pic>
          <p:nvPicPr>
            <p:cNvPr id="14" name="図 8">
              <a:extLst>
                <a:ext uri="{FF2B5EF4-FFF2-40B4-BE49-F238E27FC236}">
                  <a16:creationId xmlns:a16="http://schemas.microsoft.com/office/drawing/2014/main" id="{31A5B387-0232-4F89-90A2-6D675DCCA114}"/>
                </a:ext>
              </a:extLst>
            </p:cNvPr>
            <p:cNvPicPr>
              <a:picLocks noChangeAspect="1"/>
            </p:cNvPicPr>
            <p:nvPr/>
          </p:nvPicPr>
          <p:blipFill rotWithShape="1">
            <a:blip r:embed="rId3">
              <a:extLst>
                <a:ext uri="{28A0092B-C50C-407E-A947-70E740481C1C}">
                  <a14:useLocalDpi xmlns:a14="http://schemas.microsoft.com/office/drawing/2010/main" val="0"/>
                </a:ext>
              </a:extLst>
            </a:blip>
            <a:srcRect t="5442" r="10301" b="4967"/>
            <a:stretch/>
          </p:blipFill>
          <p:spPr bwMode="auto">
            <a:xfrm>
              <a:off x="3896305" y="2763886"/>
              <a:ext cx="4352326" cy="3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3">
              <a:extLst>
                <a:ext uri="{FF2B5EF4-FFF2-40B4-BE49-F238E27FC236}">
                  <a16:creationId xmlns:a16="http://schemas.microsoft.com/office/drawing/2014/main" id="{9EBF5437-DC02-4572-AB66-2BFF57BED82E}"/>
                </a:ext>
              </a:extLst>
            </p:cNvPr>
            <p:cNvSpPr>
              <a:spLocks noChangeArrowheads="1"/>
            </p:cNvSpPr>
            <p:nvPr/>
          </p:nvSpPr>
          <p:spPr bwMode="auto">
            <a:xfrm>
              <a:off x="6241876" y="4639642"/>
              <a:ext cx="1714500" cy="642938"/>
            </a:xfrm>
            <a:prstGeom prst="rect">
              <a:avLst/>
            </a:prstGeom>
            <a:solidFill>
              <a:srgbClr val="72BFC5">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FFFFFF"/>
                </a:solidFill>
                <a:latin typeface="Arial" panose="020B0604020202020204" pitchFamily="34" charset="0"/>
              </a:endParaRPr>
            </a:p>
          </p:txBody>
        </p:sp>
      </p:grpSp>
      <p:pic>
        <p:nvPicPr>
          <p:cNvPr id="16" name="図 25">
            <a:extLst>
              <a:ext uri="{FF2B5EF4-FFF2-40B4-BE49-F238E27FC236}">
                <a16:creationId xmlns:a16="http://schemas.microsoft.com/office/drawing/2014/main" id="{8DEB935E-889F-4113-969A-7B55DFD599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473" y="2576634"/>
            <a:ext cx="39116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4">
            <a:extLst>
              <a:ext uri="{FF2B5EF4-FFF2-40B4-BE49-F238E27FC236}">
                <a16:creationId xmlns:a16="http://schemas.microsoft.com/office/drawing/2014/main" id="{F6280574-818C-473E-8F19-9FC1B4937DEE}"/>
              </a:ext>
            </a:extLst>
          </p:cNvPr>
          <p:cNvSpPr>
            <a:spLocks noChangeArrowheads="1"/>
          </p:cNvSpPr>
          <p:nvPr/>
        </p:nvSpPr>
        <p:spPr bwMode="auto">
          <a:xfrm rot="10800000">
            <a:off x="2703791" y="4714995"/>
            <a:ext cx="2614325" cy="1193800"/>
          </a:xfrm>
          <a:prstGeom prst="wedgeEllipseCallout">
            <a:avLst>
              <a:gd name="adj1" fmla="val 45053"/>
              <a:gd name="adj2" fmla="val 140414"/>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dirty="0">
              <a:solidFill>
                <a:prstClr val="black"/>
              </a:solidFill>
              <a:latin typeface="Arial" charset="0"/>
              <a:ea typeface="メイリオ" panose="020B0604030504040204" pitchFamily="50" charset="-128"/>
            </a:endParaRPr>
          </a:p>
        </p:txBody>
      </p:sp>
      <p:sp>
        <p:nvSpPr>
          <p:cNvPr id="18" name="Text Box 8">
            <a:extLst>
              <a:ext uri="{FF2B5EF4-FFF2-40B4-BE49-F238E27FC236}">
                <a16:creationId xmlns:a16="http://schemas.microsoft.com/office/drawing/2014/main" id="{96A7355A-1D7A-45EC-BBC7-C650B39EE9D4}"/>
              </a:ext>
            </a:extLst>
          </p:cNvPr>
          <p:cNvSpPr txBox="1">
            <a:spLocks noChangeArrowheads="1"/>
          </p:cNvSpPr>
          <p:nvPr/>
        </p:nvSpPr>
        <p:spPr bwMode="auto">
          <a:xfrm>
            <a:off x="2909611" y="4992808"/>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2000" b="1" dirty="0">
                <a:solidFill>
                  <a:srgbClr val="404040"/>
                </a:solidFill>
                <a:latin typeface="メイリオ" panose="020B0604030504040204" pitchFamily="50" charset="-128"/>
              </a:rPr>
              <a:t>吸引チューブ</a:t>
            </a:r>
            <a:endParaRPr lang="en-US" altLang="ja-JP" sz="2000" b="1" dirty="0">
              <a:solidFill>
                <a:srgbClr val="404040"/>
              </a:solidFill>
              <a:latin typeface="メイリオ" panose="020B0604030504040204" pitchFamily="50" charset="-128"/>
            </a:endParaRPr>
          </a:p>
          <a:p>
            <a:pPr eaLnBrk="1" hangingPunct="1">
              <a:spcBef>
                <a:spcPct val="0"/>
              </a:spcBef>
              <a:buFontTx/>
              <a:buNone/>
            </a:pPr>
            <a:r>
              <a:rPr lang="ja-JP" altLang="en-US" sz="2000" b="1" dirty="0">
                <a:solidFill>
                  <a:srgbClr val="404040"/>
                </a:solidFill>
                <a:latin typeface="メイリオ" panose="020B0604030504040204" pitchFamily="50" charset="-128"/>
              </a:rPr>
              <a:t>根元を親指で塞ぐ</a:t>
            </a:r>
          </a:p>
        </p:txBody>
      </p:sp>
      <p:sp>
        <p:nvSpPr>
          <p:cNvPr id="19" name="AutoShape 9">
            <a:extLst>
              <a:ext uri="{FF2B5EF4-FFF2-40B4-BE49-F238E27FC236}">
                <a16:creationId xmlns:a16="http://schemas.microsoft.com/office/drawing/2014/main" id="{BC2957E5-FC2B-4752-A171-2E4C4B1C47FB}"/>
              </a:ext>
            </a:extLst>
          </p:cNvPr>
          <p:cNvSpPr>
            <a:spLocks noChangeArrowheads="1"/>
          </p:cNvSpPr>
          <p:nvPr/>
        </p:nvSpPr>
        <p:spPr bwMode="auto">
          <a:xfrm>
            <a:off x="6648996" y="4845170"/>
            <a:ext cx="2453452" cy="950018"/>
          </a:xfrm>
          <a:prstGeom prst="wedgeEllipseCallout">
            <a:avLst>
              <a:gd name="adj1" fmla="val 4946"/>
              <a:gd name="adj2" fmla="val -8858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lang="ja-JP" altLang="ja-JP" sz="1700" dirty="0">
              <a:solidFill>
                <a:prstClr val="black"/>
              </a:solidFill>
              <a:ea typeface="メイリオ" panose="020B0604030504040204" pitchFamily="50" charset="-128"/>
            </a:endParaRPr>
          </a:p>
        </p:txBody>
      </p:sp>
      <p:sp>
        <p:nvSpPr>
          <p:cNvPr id="21" name="Text Box 10">
            <a:extLst>
              <a:ext uri="{FF2B5EF4-FFF2-40B4-BE49-F238E27FC236}">
                <a16:creationId xmlns:a16="http://schemas.microsoft.com/office/drawing/2014/main" id="{5A7A1C14-1D48-4C81-ACD6-00E7F00C4A17}"/>
              </a:ext>
            </a:extLst>
          </p:cNvPr>
          <p:cNvSpPr txBox="1">
            <a:spLocks noChangeArrowheads="1"/>
          </p:cNvSpPr>
          <p:nvPr/>
        </p:nvSpPr>
        <p:spPr bwMode="auto">
          <a:xfrm>
            <a:off x="6761270" y="4965820"/>
            <a:ext cx="22280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r>
              <a:rPr lang="en-US" altLang="ja-JP" sz="2000" b="1" dirty="0">
                <a:solidFill>
                  <a:srgbClr val="404040"/>
                </a:solidFill>
                <a:latin typeface="メイリオ" panose="020B0604030504040204" pitchFamily="50" charset="-128"/>
              </a:rPr>
              <a:t>20kPa</a:t>
            </a:r>
            <a:r>
              <a:rPr lang="ja-JP" altLang="en-US" sz="2000" b="1" dirty="0">
                <a:solidFill>
                  <a:srgbClr val="404040"/>
                </a:solidFill>
                <a:latin typeface="メイリオ" panose="020B0604030504040204" pitchFamily="50" charset="-128"/>
              </a:rPr>
              <a:t>以下</a:t>
            </a:r>
          </a:p>
          <a:p>
            <a:pPr algn="ctr" eaLnBrk="1" hangingPunct="1">
              <a:spcBef>
                <a:spcPct val="0"/>
              </a:spcBef>
              <a:buFontTx/>
              <a:buNone/>
            </a:pPr>
            <a:r>
              <a:rPr lang="ja-JP" altLang="en-US" sz="2000" b="1" dirty="0">
                <a:solidFill>
                  <a:srgbClr val="404040"/>
                </a:solidFill>
                <a:latin typeface="メイリオ" panose="020B0604030504040204" pitchFamily="50" charset="-128"/>
              </a:rPr>
              <a:t>であることを確認</a:t>
            </a:r>
          </a:p>
        </p:txBody>
      </p:sp>
      <p:sp>
        <p:nvSpPr>
          <p:cNvPr id="22" name="テキスト ボックス 13">
            <a:extLst>
              <a:ext uri="{FF2B5EF4-FFF2-40B4-BE49-F238E27FC236}">
                <a16:creationId xmlns:a16="http://schemas.microsoft.com/office/drawing/2014/main" id="{7D192707-E613-4643-A9CD-05FEE64F1D21}"/>
              </a:ext>
            </a:extLst>
          </p:cNvPr>
          <p:cNvSpPr txBox="1">
            <a:spLocks noChangeArrowheads="1"/>
          </p:cNvSpPr>
          <p:nvPr/>
        </p:nvSpPr>
        <p:spPr bwMode="auto">
          <a:xfrm>
            <a:off x="533123" y="5909850"/>
            <a:ext cx="8569326" cy="303536"/>
          </a:xfrm>
          <a:prstGeom prst="rect">
            <a:avLst/>
          </a:prstGeom>
          <a:noFill/>
          <a:ln w="9525">
            <a:noFill/>
            <a:miter lim="800000"/>
            <a:headEnd/>
            <a:tailEnd/>
          </a:ln>
        </p:spPr>
        <p:txBody>
          <a:bodyPr tIns="72000">
            <a:spAutoFit/>
          </a:bodyPr>
          <a:lstStyle>
            <a:lvl1pPr marL="107950" indent="-107950">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手順⑦吸引圧を確認する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899" y="1594183"/>
            <a:ext cx="8726883" cy="92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○非利き手の親指で吸引チューブの根元を塞ぎ、吸引圧が、</a:t>
            </a:r>
            <a:r>
              <a:rPr lang="en-US" altLang="ja-JP" sz="2000" dirty="0">
                <a:latin typeface="メイリオ" panose="020B0604030504040204" pitchFamily="50" charset="-128"/>
                <a:ea typeface="メイリオ" panose="020B0604030504040204" pitchFamily="50" charset="-128"/>
              </a:rPr>
              <a:t>20kPa</a:t>
            </a:r>
            <a:r>
              <a:rPr lang="ja-JP" altLang="en-US" sz="2000" dirty="0">
                <a:latin typeface="メイリオ" panose="020B0604030504040204" pitchFamily="50" charset="-128"/>
                <a:ea typeface="メイリオ" panose="020B0604030504040204" pitchFamily="50" charset="-128"/>
              </a:rPr>
              <a:t>以下であることを確認する。それ以上の場合、圧調整ツマミで調整する。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07873" y="622409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24" name="正方形/長方形 23"/>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194</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02454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F3369F6-AE5C-4C7F-BE0F-69086A88038C}"/>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585" dirty="0"/>
              <a:t>手順⑧乾燥法の場合のみ　</a:t>
            </a:r>
            <a:r>
              <a:rPr lang="en-US" altLang="ja-JP" sz="2031" dirty="0"/>
              <a:t>※</a:t>
            </a:r>
            <a:r>
              <a:rPr lang="ja-JP" altLang="en-US" sz="2031" dirty="0"/>
              <a:t>単回使用の場合は手順⑨へ</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637806" y="1766372"/>
            <a:ext cx="4021016" cy="21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○吸引チューブと接続管の内腔を洗浄水等で洗い流す。</a:t>
            </a:r>
          </a:p>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○吸引チューブの先端の水をよく切る。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207521" y="6109762"/>
            <a:ext cx="1771639"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44012">
              <a:spcBef>
                <a:spcPct val="0"/>
              </a:spcBef>
              <a:buNone/>
              <a:defRPr/>
            </a:pPr>
            <a:r>
              <a:rPr lang="ja-JP" altLang="en-US" sz="831" dirty="0">
                <a:solidFill>
                  <a:srgbClr val="000000"/>
                </a:solidFill>
                <a:latin typeface="メイリオ" panose="020B0604030504040204" pitchFamily="50" charset="-128"/>
              </a:rPr>
              <a:t>出典：厚生労働省資料を一部改変</a:t>
            </a:r>
          </a:p>
        </p:txBody>
      </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637806" y="4048942"/>
            <a:ext cx="4021016" cy="151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76942" indent="-276942" defTabSz="844012">
              <a:lnSpc>
                <a:spcPct val="114000"/>
              </a:lnSpc>
              <a:spcBef>
                <a:spcPts val="0"/>
              </a:spcBef>
              <a:spcAft>
                <a:spcPts val="1108"/>
              </a:spcAft>
              <a:buNone/>
              <a:defRPr/>
            </a:pPr>
            <a:r>
              <a:rPr lang="ja-JP" altLang="en-US" sz="2214" dirty="0">
                <a:solidFill>
                  <a:prstClr val="black"/>
                </a:solidFill>
                <a:latin typeface="メイリオ" panose="020B0604030504040204" pitchFamily="50" charset="-128"/>
                <a:ea typeface="メイリオ" panose="020B0604030504040204" pitchFamily="50" charset="-128"/>
              </a:rPr>
              <a:t>○吸引チューブの外側を、アルコール綿で先端に向かって拭きとる。</a:t>
            </a:r>
          </a:p>
        </p:txBody>
      </p:sp>
      <p:grpSp>
        <p:nvGrpSpPr>
          <p:cNvPr id="3" name="グループ化 2">
            <a:extLst>
              <a:ext uri="{FF2B5EF4-FFF2-40B4-BE49-F238E27FC236}">
                <a16:creationId xmlns:a16="http://schemas.microsoft.com/office/drawing/2014/main" id="{FAE0B230-7B0B-4098-86F4-CCBBA33EA139}"/>
              </a:ext>
            </a:extLst>
          </p:cNvPr>
          <p:cNvGrpSpPr/>
          <p:nvPr/>
        </p:nvGrpSpPr>
        <p:grpSpPr>
          <a:xfrm>
            <a:off x="1247182" y="1766369"/>
            <a:ext cx="2935767" cy="4487895"/>
            <a:chOff x="938362" y="1398265"/>
            <a:chExt cx="3330575" cy="5091435"/>
          </a:xfrm>
        </p:grpSpPr>
        <p:pic>
          <p:nvPicPr>
            <p:cNvPr id="12" name="図 18">
              <a:extLst>
                <a:ext uri="{FF2B5EF4-FFF2-40B4-BE49-F238E27FC236}">
                  <a16:creationId xmlns:a16="http://schemas.microsoft.com/office/drawing/2014/main" id="{4F9F0DA1-1615-423A-B299-1437E1B85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8362" y="3987800"/>
              <a:ext cx="33305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9">
              <a:extLst>
                <a:ext uri="{FF2B5EF4-FFF2-40B4-BE49-F238E27FC236}">
                  <a16:creationId xmlns:a16="http://schemas.microsoft.com/office/drawing/2014/main" id="{986CC9F1-3FDB-4B52-81D9-56062AE879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362" y="1398265"/>
              <a:ext cx="3330575"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195</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6282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手順⑨吸引開始の声かけをする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899" y="1598879"/>
            <a:ext cx="8726883" cy="9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○「今から吸引してもよろしいですか？」と声をかける。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9" y="6478248"/>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2" y="2067648"/>
            <a:ext cx="5470526"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30" y="2341562"/>
            <a:ext cx="2907298" cy="1494008"/>
          </a:xfrm>
          <a:prstGeom prst="wedgeRoundRectCallout">
            <a:avLst>
              <a:gd name="adj1" fmla="val 72020"/>
              <a:gd name="adj2" fmla="val -32052"/>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390034" y="2500742"/>
            <a:ext cx="2780021"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○○さん、</a:t>
            </a:r>
          </a:p>
          <a:p>
            <a:pPr algn="just">
              <a:spcBef>
                <a:spcPct val="0"/>
              </a:spcBef>
              <a:buNone/>
            </a:pPr>
            <a:r>
              <a:rPr lang="ja-JP" altLang="en-US" sz="2000" dirty="0">
                <a:solidFill>
                  <a:srgbClr val="000000"/>
                </a:solidFill>
                <a:latin typeface="メイリオ" panose="020B0604030504040204" pitchFamily="50" charset="-128"/>
              </a:rPr>
              <a:t>今から気管カニューレ内部の吸引をしても、よろしいですか？</a:t>
            </a: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196</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87035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582B568-A318-44CC-BBFC-80BBB3FFC1C0}"/>
              </a:ext>
            </a:extLst>
          </p:cNvPr>
          <p:cNvGrpSpPr/>
          <p:nvPr/>
        </p:nvGrpSpPr>
        <p:grpSpPr>
          <a:xfrm>
            <a:off x="1702782" y="1488765"/>
            <a:ext cx="6329722" cy="4745351"/>
            <a:chOff x="1476375" y="1379538"/>
            <a:chExt cx="6475413" cy="4854575"/>
          </a:xfrm>
        </p:grpSpPr>
        <p:pic>
          <p:nvPicPr>
            <p:cNvPr id="11" name="図 4">
              <a:extLst>
                <a:ext uri="{FF2B5EF4-FFF2-40B4-BE49-F238E27FC236}">
                  <a16:creationId xmlns:a16="http://schemas.microsoft.com/office/drawing/2014/main" id="{62AA6FE0-A285-4773-9350-7F44DF36E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379538"/>
              <a:ext cx="6475413"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左中かっこ 14">
              <a:extLst>
                <a:ext uri="{FF2B5EF4-FFF2-40B4-BE49-F238E27FC236}">
                  <a16:creationId xmlns:a16="http://schemas.microsoft.com/office/drawing/2014/main" id="{309477C3-391C-4AE6-A965-24CB724F4613}"/>
                </a:ext>
              </a:extLst>
            </p:cNvPr>
            <p:cNvSpPr>
              <a:spLocks/>
            </p:cNvSpPr>
            <p:nvPr/>
          </p:nvSpPr>
          <p:spPr bwMode="auto">
            <a:xfrm rot="20830637" flipH="1">
              <a:off x="3871913" y="4556125"/>
              <a:ext cx="539750" cy="1095375"/>
            </a:xfrm>
            <a:prstGeom prst="leftBrace">
              <a:avLst>
                <a:gd name="adj1" fmla="val 58487"/>
                <a:gd name="adj2" fmla="val 50222"/>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000000"/>
                </a:solidFill>
                <a:latin typeface="Arial" panose="020B0604020202020204" pitchFamily="34" charset="0"/>
              </a:endParaRPr>
            </a:p>
          </p:txBody>
        </p:sp>
      </p:gr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吸引チューブ取扱いの注意点</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9" y="6474680"/>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613624" y="1956795"/>
            <a:ext cx="3245576" cy="1720546"/>
          </a:xfrm>
          <a:prstGeom prst="wedgeRoundRectCallout">
            <a:avLst>
              <a:gd name="adj1" fmla="val 75940"/>
              <a:gd name="adj2" fmla="val -12910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835240" y="2050335"/>
            <a:ext cx="2831685" cy="162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せっかく滅菌された吸引チューブの先端約</a:t>
            </a:r>
            <a:r>
              <a:rPr lang="en-US" altLang="ja-JP" sz="2000" dirty="0">
                <a:solidFill>
                  <a:srgbClr val="000000"/>
                </a:solidFill>
                <a:latin typeface="メイリオ" panose="020B0604030504040204" pitchFamily="50" charset="-128"/>
              </a:rPr>
              <a:t>10cm</a:t>
            </a:r>
            <a:r>
              <a:rPr lang="ja-JP" altLang="en-US" sz="2000" dirty="0">
                <a:solidFill>
                  <a:srgbClr val="000000"/>
                </a:solidFill>
                <a:latin typeface="メイリオ" panose="020B0604030504040204" pitchFamily="50" charset="-128"/>
              </a:rPr>
              <a:t>の部位は挿入前に、他の器物に絶対に触れさせない。　　</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197</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4680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手順⑩気管カニューレ内部を吸引する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899" y="1598879"/>
            <a:ext cx="8726883" cy="9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○初めから陰圧をかけて喀痰を引きながら挿入し、そのまま陰圧をかけて引き抜きながら吸引する。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40" y="6604355"/>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1" name="図 4">
            <a:extLst>
              <a:ext uri="{FF2B5EF4-FFF2-40B4-BE49-F238E27FC236}">
                <a16:creationId xmlns:a16="http://schemas.microsoft.com/office/drawing/2014/main" id="{23FD9D27-96CB-4E36-BE4E-32B5C8168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005" y="2435104"/>
            <a:ext cx="5415081" cy="406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296051" y="2688903"/>
            <a:ext cx="3531823" cy="1253924"/>
          </a:xfrm>
          <a:prstGeom prst="wedgeRoundRectCallout">
            <a:avLst>
              <a:gd name="adj1" fmla="val 91832"/>
              <a:gd name="adj2" fmla="val -73004"/>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17670" y="2810138"/>
            <a:ext cx="3119377" cy="10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a:spcBef>
                <a:spcPct val="0"/>
              </a:spcBef>
              <a:buNone/>
            </a:pPr>
            <a:r>
              <a:rPr lang="ja-JP" altLang="en-US" sz="2000" dirty="0">
                <a:solidFill>
                  <a:srgbClr val="000000"/>
                </a:solidFill>
                <a:latin typeface="メイリオ" panose="020B0604030504040204" pitchFamily="50" charset="-128"/>
              </a:rPr>
              <a:t>１回の吸引は</a:t>
            </a:r>
            <a:r>
              <a:rPr lang="en-US" altLang="ja-JP" sz="2000" dirty="0">
                <a:solidFill>
                  <a:srgbClr val="FF0000"/>
                </a:solidFill>
                <a:latin typeface="メイリオ" panose="020B0604030504040204" pitchFamily="50" charset="-128"/>
              </a:rPr>
              <a:t>10</a:t>
            </a:r>
            <a:r>
              <a:rPr lang="ja-JP" altLang="en-US" sz="2000" dirty="0">
                <a:solidFill>
                  <a:srgbClr val="FF0000"/>
                </a:solidFill>
                <a:latin typeface="メイリオ" panose="020B0604030504040204" pitchFamily="50" charset="-128"/>
              </a:rPr>
              <a:t>秒</a:t>
            </a:r>
            <a:r>
              <a:rPr lang="ja-JP" altLang="en-US" sz="2000" dirty="0">
                <a:solidFill>
                  <a:srgbClr val="000000"/>
                </a:solidFill>
                <a:latin typeface="メイリオ" panose="020B0604030504040204" pitchFamily="50" charset="-128"/>
              </a:rPr>
              <a:t>以内で。</a:t>
            </a:r>
          </a:p>
          <a:p>
            <a:pPr algn="just">
              <a:spcBef>
                <a:spcPct val="0"/>
              </a:spcBef>
              <a:buNone/>
            </a:pPr>
            <a:r>
              <a:rPr lang="ja-JP" altLang="en-US" sz="2000" dirty="0">
                <a:solidFill>
                  <a:srgbClr val="000000"/>
                </a:solidFill>
                <a:latin typeface="メイリオ" panose="020B0604030504040204" pitchFamily="50" charset="-128"/>
              </a:rPr>
              <a:t>しかし出来るだけ最短時間で効率よく行う。</a:t>
            </a:r>
          </a:p>
        </p:txBody>
      </p:sp>
      <p:sp>
        <p:nvSpPr>
          <p:cNvPr id="13" name="正方形/長方形 12"/>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198</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84332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F2E19461-209C-4F01-BEDF-BD9A6AF322E4}"/>
              </a:ext>
            </a:extLst>
          </p:cNvPr>
          <p:cNvSpPr>
            <a:spLocks noGrp="1"/>
          </p:cNvSpPr>
          <p:nvPr>
            <p:ph type="body" sz="quarter" idx="10"/>
          </p:nvPr>
        </p:nvSpPr>
        <p:spPr/>
        <p:txBody>
          <a:bodyPr/>
          <a:lstStyle/>
          <a:p>
            <a:endParaRPr kumimoji="1" lang="ja-JP" altLang="en-US"/>
          </a:p>
        </p:txBody>
      </p:sp>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気管カニューレ内腔の長さを確認しておく</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500440" y="1471123"/>
            <a:ext cx="3896139" cy="109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gn="just" defTabSz="914324">
              <a:lnSpc>
                <a:spcPct val="114000"/>
              </a:lnSpc>
              <a:spcBef>
                <a:spcPts val="0"/>
              </a:spcBef>
              <a:spcAft>
                <a:spcPts val="1200"/>
              </a:spcAft>
              <a:buNone/>
              <a:defRPr/>
            </a:pPr>
            <a:r>
              <a:rPr lang="ja-JP" altLang="en-US" sz="2000" dirty="0">
                <a:solidFill>
                  <a:prstClr val="black"/>
                </a:solidFill>
                <a:latin typeface="メイリオ" panose="020B0604030504040204" pitchFamily="50" charset="-128"/>
                <a:ea typeface="メイリオ" panose="020B0604030504040204" pitchFamily="50" charset="-128"/>
              </a:rPr>
              <a:t>○吸引チューブを気管カニューレに通してみて、気管カニューレ内腔の長さを確認しておく。</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7402586" y="638047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914324">
              <a:spcBef>
                <a:spcPct val="0"/>
              </a:spcBef>
              <a:buNone/>
              <a:defRPr/>
            </a:pPr>
            <a:r>
              <a:rPr lang="ja-JP" altLang="en-US" sz="900" dirty="0">
                <a:solidFill>
                  <a:srgbClr val="000000"/>
                </a:solidFill>
                <a:latin typeface="メイリオ" panose="020B0604030504040204" pitchFamily="50" charset="-128"/>
              </a:rPr>
              <a:t>出典：厚生労働省資料を一部改変</a:t>
            </a:r>
          </a:p>
        </p:txBody>
      </p:sp>
      <p:grpSp>
        <p:nvGrpSpPr>
          <p:cNvPr id="3" name="グループ化 2">
            <a:extLst>
              <a:ext uri="{FF2B5EF4-FFF2-40B4-BE49-F238E27FC236}">
                <a16:creationId xmlns:a16="http://schemas.microsoft.com/office/drawing/2014/main" id="{004EB93B-E25D-45C9-80CE-CAD02A91A596}"/>
              </a:ext>
            </a:extLst>
          </p:cNvPr>
          <p:cNvGrpSpPr/>
          <p:nvPr/>
        </p:nvGrpSpPr>
        <p:grpSpPr>
          <a:xfrm>
            <a:off x="1074354" y="1470458"/>
            <a:ext cx="3283336" cy="5019242"/>
            <a:chOff x="596900" y="1293893"/>
            <a:chExt cx="3398837" cy="5195807"/>
          </a:xfrm>
        </p:grpSpPr>
        <p:pic>
          <p:nvPicPr>
            <p:cNvPr id="12" name="図 8">
              <a:extLst>
                <a:ext uri="{FF2B5EF4-FFF2-40B4-BE49-F238E27FC236}">
                  <a16:creationId xmlns:a16="http://schemas.microsoft.com/office/drawing/2014/main" id="{15D08AC2-5480-4901-9B1D-B3F2771FBC80}"/>
                </a:ext>
              </a:extLst>
            </p:cNvPr>
            <p:cNvPicPr>
              <a:picLocks noChangeAspect="1"/>
            </p:cNvPicPr>
            <p:nvPr/>
          </p:nvPicPr>
          <p:blipFill rotWithShape="1">
            <a:blip r:embed="rId3">
              <a:extLst>
                <a:ext uri="{28A0092B-C50C-407E-A947-70E740481C1C}">
                  <a14:useLocalDpi xmlns:a14="http://schemas.microsoft.com/office/drawing/2010/main" val="0"/>
                </a:ext>
              </a:extLst>
            </a:blip>
            <a:srcRect r="559"/>
            <a:stretch/>
          </p:blipFill>
          <p:spPr bwMode="auto">
            <a:xfrm>
              <a:off x="596900" y="1293893"/>
              <a:ext cx="33909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9">
              <a:extLst>
                <a:ext uri="{FF2B5EF4-FFF2-40B4-BE49-F238E27FC236}">
                  <a16:creationId xmlns:a16="http://schemas.microsoft.com/office/drawing/2014/main" id="{B4E61E6C-5EB3-44CC-83F7-0FE72FEEF7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7" y="3946525"/>
              <a:ext cx="33909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AutoShape 6">
            <a:extLst>
              <a:ext uri="{FF2B5EF4-FFF2-40B4-BE49-F238E27FC236}">
                <a16:creationId xmlns:a16="http://schemas.microsoft.com/office/drawing/2014/main" id="{0A85E527-7E7F-4C7A-9D48-7AA3EC2E334C}"/>
              </a:ext>
            </a:extLst>
          </p:cNvPr>
          <p:cNvSpPr>
            <a:spLocks/>
          </p:cNvSpPr>
          <p:nvPr/>
        </p:nvSpPr>
        <p:spPr bwMode="auto">
          <a:xfrm rot="17937040">
            <a:off x="2691507" y="4318800"/>
            <a:ext cx="503239" cy="1658966"/>
          </a:xfrm>
          <a:prstGeom prst="rightBrace">
            <a:avLst>
              <a:gd name="adj1" fmla="val 25998"/>
              <a:gd name="adj2" fmla="val 5069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73052">
              <a:spcBef>
                <a:spcPct val="0"/>
              </a:spcBef>
              <a:buNone/>
              <a:defRPr/>
            </a:pPr>
            <a:endParaRPr lang="ja-JP" altLang="en-US" sz="1800" dirty="0">
              <a:solidFill>
                <a:srgbClr val="000000"/>
              </a:solidFill>
              <a:latin typeface="Arial" panose="020B0604020202020204" pitchFamily="34" charset="0"/>
            </a:endParaRPr>
          </a:p>
        </p:txBody>
      </p:sp>
      <p:sp>
        <p:nvSpPr>
          <p:cNvPr id="15" name="AutoShape 7">
            <a:extLst>
              <a:ext uri="{FF2B5EF4-FFF2-40B4-BE49-F238E27FC236}">
                <a16:creationId xmlns:a16="http://schemas.microsoft.com/office/drawing/2014/main" id="{99FDBBE1-C4E2-4A7C-B2D6-8A6938B63306}"/>
              </a:ext>
            </a:extLst>
          </p:cNvPr>
          <p:cNvSpPr>
            <a:spLocks noChangeArrowheads="1"/>
          </p:cNvSpPr>
          <p:nvPr/>
        </p:nvSpPr>
        <p:spPr bwMode="auto">
          <a:xfrm>
            <a:off x="4572002" y="3644900"/>
            <a:ext cx="3238499" cy="1651000"/>
          </a:xfrm>
          <a:prstGeom prst="wedgeEllipseCallout">
            <a:avLst>
              <a:gd name="adj1" fmla="val -90423"/>
              <a:gd name="adj2" fmla="val 25408"/>
            </a:avLst>
          </a:prstGeom>
          <a:solidFill>
            <a:schemeClr val="bg1"/>
          </a:solidFill>
          <a:ln w="9525">
            <a:solidFill>
              <a:schemeClr val="bg1">
                <a:lumMod val="50000"/>
              </a:schemeClr>
            </a:solidFill>
            <a:miter lim="800000"/>
            <a:headEnd/>
            <a:tailEnd/>
          </a:ln>
        </p:spPr>
        <p:txBody>
          <a:bodyPr lIns="87269" tIns="43635" rIns="87269" bIns="43635"/>
          <a:lstStyle/>
          <a:p>
            <a:pPr algn="ctr" defTabSz="873052">
              <a:defRPr/>
            </a:pPr>
            <a:endParaRPr lang="ja-JP" altLang="ja-JP" dirty="0">
              <a:solidFill>
                <a:prstClr val="black"/>
              </a:solidFill>
              <a:latin typeface="Arial" charset="0"/>
              <a:ea typeface="メイリオ" panose="020B0604030504040204" pitchFamily="50" charset="-128"/>
            </a:endParaRPr>
          </a:p>
        </p:txBody>
      </p:sp>
      <p:sp>
        <p:nvSpPr>
          <p:cNvPr id="16" name="Text Box 8">
            <a:extLst>
              <a:ext uri="{FF2B5EF4-FFF2-40B4-BE49-F238E27FC236}">
                <a16:creationId xmlns:a16="http://schemas.microsoft.com/office/drawing/2014/main" id="{44F3A538-ECCD-4E7F-BBD9-50F07F986B46}"/>
              </a:ext>
            </a:extLst>
          </p:cNvPr>
          <p:cNvSpPr txBox="1">
            <a:spLocks noChangeArrowheads="1"/>
          </p:cNvSpPr>
          <p:nvPr/>
        </p:nvSpPr>
        <p:spPr bwMode="auto">
          <a:xfrm>
            <a:off x="4930776" y="4057651"/>
            <a:ext cx="2665413" cy="82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873052">
              <a:spcBef>
                <a:spcPct val="0"/>
              </a:spcBef>
              <a:buNone/>
              <a:defRPr/>
            </a:pPr>
            <a:r>
              <a:rPr lang="ja-JP" altLang="en-US" sz="2401" dirty="0">
                <a:solidFill>
                  <a:srgbClr val="000000"/>
                </a:solidFill>
                <a:latin typeface="Arial" panose="020B0604020202020204" pitchFamily="34" charset="0"/>
                <a:ea typeface="HG丸ｺﾞｼｯｸM-PRO" panose="020F0600000000000000" pitchFamily="50" charset="-128"/>
              </a:rPr>
              <a:t>気管カニューレ内腔に相当する長さ</a:t>
            </a:r>
          </a:p>
        </p:txBody>
      </p:sp>
      <p:sp>
        <p:nvSpPr>
          <p:cNvPr id="17" name="テキスト ボックス 11">
            <a:extLst>
              <a:ext uri="{FF2B5EF4-FFF2-40B4-BE49-F238E27FC236}">
                <a16:creationId xmlns:a16="http://schemas.microsoft.com/office/drawing/2014/main" id="{B2507DB3-1BDD-443D-A1CE-97B8E695C9CD}"/>
              </a:ext>
            </a:extLst>
          </p:cNvPr>
          <p:cNvSpPr txBox="1">
            <a:spLocks noChangeArrowheads="1"/>
          </p:cNvSpPr>
          <p:nvPr/>
        </p:nvSpPr>
        <p:spPr bwMode="auto">
          <a:xfrm>
            <a:off x="4500440" y="5989050"/>
            <a:ext cx="4724525" cy="369332"/>
          </a:xfrm>
          <a:prstGeom prst="rect">
            <a:avLst/>
          </a:prstGeom>
          <a:noFill/>
          <a:ln w="9525">
            <a:noFill/>
            <a:miter lim="800000"/>
            <a:headEnd/>
            <a:tailEnd/>
          </a:ln>
        </p:spPr>
        <p:txBody>
          <a:bodyPr wrap="square" lIns="0" tIns="0" rIns="0" bIns="0">
            <a:spAutoFit/>
          </a:bodyPr>
          <a:lstStyle>
            <a:lvl1pPr marL="142875" indent="-14287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marL="142863" indent="-142863" defTabSz="914324">
              <a:spcBef>
                <a:spcPct val="0"/>
              </a:spcBef>
              <a:buNone/>
              <a:defRPr/>
            </a:pPr>
            <a:r>
              <a:rPr lang="en-US" altLang="ja-JP" sz="1200" dirty="0">
                <a:solidFill>
                  <a:srgbClr val="000000"/>
                </a:solidFill>
                <a:latin typeface="メイリオ" panose="020B0604030504040204" pitchFamily="50" charset="-128"/>
              </a:rPr>
              <a:t>※</a:t>
            </a:r>
            <a:r>
              <a:rPr lang="ja-JP" altLang="en-US" sz="1200" dirty="0">
                <a:solidFill>
                  <a:srgbClr val="000000"/>
                </a:solidFill>
                <a:latin typeface="メイリオ" panose="020B0604030504040204" pitchFamily="50" charset="-128"/>
              </a:rPr>
              <a:t>この写真はあくまで手技のイメージであり、実際の演習や実地研修、現場では手袋を着用します。</a:t>
            </a:r>
          </a:p>
        </p:txBody>
      </p:sp>
      <p:sp>
        <p:nvSpPr>
          <p:cNvPr id="18" name="正方形/長方形 1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199</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8776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吸引チューブの入れすぎに注意</a:t>
            </a:r>
          </a:p>
        </p:txBody>
      </p:sp>
      <p:grpSp>
        <p:nvGrpSpPr>
          <p:cNvPr id="4" name="グループ化 3">
            <a:extLst>
              <a:ext uri="{FF2B5EF4-FFF2-40B4-BE49-F238E27FC236}">
                <a16:creationId xmlns:a16="http://schemas.microsoft.com/office/drawing/2014/main" id="{29C24A50-C8B4-4493-AE2D-FF6D2D08D1C1}"/>
              </a:ext>
            </a:extLst>
          </p:cNvPr>
          <p:cNvGrpSpPr/>
          <p:nvPr/>
        </p:nvGrpSpPr>
        <p:grpSpPr>
          <a:xfrm>
            <a:off x="1599414" y="1486894"/>
            <a:ext cx="6564302" cy="4923226"/>
            <a:chOff x="1228725" y="1268413"/>
            <a:chExt cx="6686550" cy="5014912"/>
          </a:xfrm>
        </p:grpSpPr>
        <p:pic>
          <p:nvPicPr>
            <p:cNvPr id="18" name="図 4">
              <a:extLst>
                <a:ext uri="{FF2B5EF4-FFF2-40B4-BE49-F238E27FC236}">
                  <a16:creationId xmlns:a16="http://schemas.microsoft.com/office/drawing/2014/main" id="{647A9A82-4EF9-40CC-8ED0-A3C71A738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268413"/>
              <a:ext cx="668655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右矢印 5">
              <a:extLst>
                <a:ext uri="{FF2B5EF4-FFF2-40B4-BE49-F238E27FC236}">
                  <a16:creationId xmlns:a16="http://schemas.microsoft.com/office/drawing/2014/main" id="{A6D3D28D-406A-4C4F-A47D-A14EBFD399D9}"/>
                </a:ext>
              </a:extLst>
            </p:cNvPr>
            <p:cNvSpPr>
              <a:spLocks noChangeArrowheads="1"/>
            </p:cNvSpPr>
            <p:nvPr/>
          </p:nvSpPr>
          <p:spPr bwMode="auto">
            <a:xfrm rot="15348059">
              <a:off x="1977231" y="4526757"/>
              <a:ext cx="642937" cy="355600"/>
            </a:xfrm>
            <a:prstGeom prst="rightArrow">
              <a:avLst>
                <a:gd name="adj1" fmla="val 50000"/>
                <a:gd name="adj2" fmla="val 50223"/>
              </a:avLst>
            </a:prstGeom>
            <a:solidFill>
              <a:srgbClr val="FFFF66"/>
            </a:solidFill>
            <a:ln w="25400" algn="ctr">
              <a:solidFill>
                <a:schemeClr val="tx1"/>
              </a:solidFill>
              <a:miter lim="800000"/>
              <a:headEnd/>
              <a:tailEnd/>
            </a:ln>
          </p:spPr>
          <p:txBody>
            <a:bodyPr vert="eaVert" lIns="87269" tIns="43635" rIns="87269" bIns="43635" anchor="ct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ctr" eaLnBrk="1" hangingPunct="1">
                <a:spcBef>
                  <a:spcPct val="0"/>
                </a:spcBef>
                <a:buFontTx/>
                <a:buNone/>
              </a:pPr>
              <a:endParaRPr lang="ja-JP" altLang="en-US" sz="1700" dirty="0">
                <a:solidFill>
                  <a:srgbClr val="FFFFFF"/>
                </a:solidFill>
                <a:latin typeface="Arial" panose="020B0604020202020204" pitchFamily="34" charset="0"/>
              </a:endParaRPr>
            </a:p>
          </p:txBody>
        </p:sp>
      </p:grpSp>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200</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6122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手順⑪確認の声かけをする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899" y="1598879"/>
            <a:ext cx="8726883" cy="9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defTabSz="914324">
              <a:lnSpc>
                <a:spcPct val="114000"/>
              </a:lnSpc>
              <a:spcBef>
                <a:spcPts val="0"/>
              </a:spcBef>
              <a:spcAft>
                <a:spcPts val="1200"/>
              </a:spcAft>
              <a:buNone/>
              <a:defRPr/>
            </a:pPr>
            <a:r>
              <a:rPr lang="ja-JP" altLang="en-US" sz="2000" dirty="0">
                <a:solidFill>
                  <a:prstClr val="black"/>
                </a:solidFill>
                <a:latin typeface="メイリオ" panose="020B0604030504040204" pitchFamily="50" charset="-128"/>
                <a:ea typeface="メイリオ" panose="020B0604030504040204" pitchFamily="50" charset="-128"/>
              </a:rPr>
              <a:t>○対象児に、吸引が終わったことを告げ、喀痰がとり切れたかを確認する。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40" y="6374284"/>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defTabSz="914324">
              <a:spcBef>
                <a:spcPct val="0"/>
              </a:spcBef>
              <a:buNone/>
              <a:defRPr/>
            </a:pPr>
            <a:r>
              <a:rPr lang="ja-JP" altLang="en-US" sz="900" dirty="0">
                <a:solidFill>
                  <a:srgbClr val="000000"/>
                </a:solidFill>
                <a:latin typeface="メイリオ" panose="020B0604030504040204" pitchFamily="50" charset="-128"/>
              </a:rPr>
              <a:t>出典：厚生労働省資料を一部改変</a:t>
            </a:r>
          </a:p>
        </p:txBody>
      </p:sp>
      <p:pic>
        <p:nvPicPr>
          <p:cNvPr id="7" name="図 4">
            <a:extLst>
              <a:ext uri="{FF2B5EF4-FFF2-40B4-BE49-F238E27FC236}">
                <a16:creationId xmlns:a16="http://schemas.microsoft.com/office/drawing/2014/main" id="{FF8CAD31-713B-402E-89DC-DF20AFFFE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2" y="2067648"/>
            <a:ext cx="5470526"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2">
            <a:extLst>
              <a:ext uri="{FF2B5EF4-FFF2-40B4-BE49-F238E27FC236}">
                <a16:creationId xmlns:a16="http://schemas.microsoft.com/office/drawing/2014/main" id="{1EC58C8E-F2AD-4BD3-B499-171F21D6F2C0}"/>
              </a:ext>
            </a:extLst>
          </p:cNvPr>
          <p:cNvSpPr>
            <a:spLocks noChangeArrowheads="1"/>
          </p:cNvSpPr>
          <p:nvPr/>
        </p:nvSpPr>
        <p:spPr bwMode="auto">
          <a:xfrm rot="10800000">
            <a:off x="5310030" y="2341563"/>
            <a:ext cx="2907298" cy="1612251"/>
          </a:xfrm>
          <a:prstGeom prst="wedgeRoundRectCallout">
            <a:avLst>
              <a:gd name="adj1" fmla="val 72020"/>
              <a:gd name="adj2" fmla="val -2566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algn="ctr" defTabSz="873052">
              <a:defRPr/>
            </a:pPr>
            <a:endParaRPr lang="ja-JP" altLang="ja-JP" dirty="0">
              <a:solidFill>
                <a:prstClr val="black"/>
              </a:solidFill>
              <a:latin typeface="メイリオ" panose="020B0604030504040204" pitchFamily="50" charset="-128"/>
              <a:ea typeface="メイリオ" panose="020B0604030504040204" pitchFamily="50" charset="-128"/>
            </a:endParaRPr>
          </a:p>
        </p:txBody>
      </p:sp>
      <p:sp>
        <p:nvSpPr>
          <p:cNvPr id="9" name="Text Box 63">
            <a:extLst>
              <a:ext uri="{FF2B5EF4-FFF2-40B4-BE49-F238E27FC236}">
                <a16:creationId xmlns:a16="http://schemas.microsoft.com/office/drawing/2014/main" id="{D2D50D24-359B-44CE-A8B9-B32BF663E075}"/>
              </a:ext>
            </a:extLst>
          </p:cNvPr>
          <p:cNvSpPr txBox="1">
            <a:spLocks noChangeArrowheads="1"/>
          </p:cNvSpPr>
          <p:nvPr/>
        </p:nvSpPr>
        <p:spPr bwMode="auto">
          <a:xfrm>
            <a:off x="5531643" y="2488076"/>
            <a:ext cx="2526125" cy="13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nchor="ctr">
            <a:spAutoFit/>
          </a:bodyPr>
          <a:lstStyle>
            <a:lvl1pPr defTabSz="873125">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defTabSz="873125">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defTabSz="873125">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defTabSz="873125">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algn="just" defTabSz="873052">
              <a:spcBef>
                <a:spcPct val="0"/>
              </a:spcBef>
              <a:buNone/>
              <a:defRPr/>
            </a:pPr>
            <a:r>
              <a:rPr lang="ja-JP" altLang="en-US" sz="2000" dirty="0">
                <a:solidFill>
                  <a:srgbClr val="000000"/>
                </a:solidFill>
                <a:latin typeface="メイリオ" panose="020B0604030504040204" pitchFamily="50" charset="-128"/>
              </a:rPr>
              <a:t>○○さん、</a:t>
            </a:r>
          </a:p>
          <a:p>
            <a:pPr algn="just" defTabSz="873052">
              <a:spcBef>
                <a:spcPct val="0"/>
              </a:spcBef>
              <a:buNone/>
              <a:defRPr/>
            </a:pPr>
            <a:r>
              <a:rPr lang="ja-JP" altLang="en-US" sz="2000" dirty="0">
                <a:solidFill>
                  <a:srgbClr val="000000"/>
                </a:solidFill>
                <a:latin typeface="メイリオ" panose="020B0604030504040204" pitchFamily="50" charset="-128"/>
              </a:rPr>
              <a:t>吸引が終わりました。</a:t>
            </a:r>
          </a:p>
          <a:p>
            <a:pPr algn="just" defTabSz="873052">
              <a:spcBef>
                <a:spcPct val="0"/>
              </a:spcBef>
              <a:buNone/>
              <a:defRPr/>
            </a:pPr>
            <a:r>
              <a:rPr lang="ja-JP" altLang="en-US" sz="2000" dirty="0">
                <a:solidFill>
                  <a:srgbClr val="000000"/>
                </a:solidFill>
                <a:latin typeface="メイリオ" panose="020B0604030504040204" pitchFamily="50" charset="-128"/>
              </a:rPr>
              <a:t>もう一度、吸引しましょうか？</a:t>
            </a:r>
          </a:p>
        </p:txBody>
      </p:sp>
      <p:sp>
        <p:nvSpPr>
          <p:cNvPr id="12" name="正方形/長方形 11"/>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201</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71882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手順⑫吸引チューブを洗浄する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4489856" y="1627816"/>
            <a:ext cx="4356101" cy="235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○吸引チューブの外側をアルコール綿で、先端に向かって拭きとる。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68339" y="6575982"/>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sp>
        <p:nvSpPr>
          <p:cNvPr id="11" name="テキスト ボックス 4">
            <a:extLst>
              <a:ext uri="{FF2B5EF4-FFF2-40B4-BE49-F238E27FC236}">
                <a16:creationId xmlns:a16="http://schemas.microsoft.com/office/drawing/2014/main" id="{50D10D6A-2E3B-4D8A-BE1B-DAB6F80E2A32}"/>
              </a:ext>
            </a:extLst>
          </p:cNvPr>
          <p:cNvSpPr txBox="1">
            <a:spLocks noChangeArrowheads="1"/>
          </p:cNvSpPr>
          <p:nvPr/>
        </p:nvSpPr>
        <p:spPr bwMode="auto">
          <a:xfrm>
            <a:off x="4489856" y="4100599"/>
            <a:ext cx="4356101" cy="16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401" dirty="0">
                <a:latin typeface="メイリオ" panose="020B0604030504040204" pitchFamily="50" charset="-128"/>
                <a:ea typeface="メイリオ" panose="020B0604030504040204" pitchFamily="50" charset="-128"/>
              </a:rPr>
              <a:t>○吸引チューブと接続管の内腔を洗浄水等で洗い流す。</a:t>
            </a:r>
          </a:p>
        </p:txBody>
      </p:sp>
      <p:grpSp>
        <p:nvGrpSpPr>
          <p:cNvPr id="4" name="グループ化 3">
            <a:extLst>
              <a:ext uri="{FF2B5EF4-FFF2-40B4-BE49-F238E27FC236}">
                <a16:creationId xmlns:a16="http://schemas.microsoft.com/office/drawing/2014/main" id="{A0BCC9C7-1014-4AE4-9500-9D2A987E5ECB}"/>
              </a:ext>
            </a:extLst>
          </p:cNvPr>
          <p:cNvGrpSpPr/>
          <p:nvPr/>
        </p:nvGrpSpPr>
        <p:grpSpPr>
          <a:xfrm>
            <a:off x="1060048" y="1628774"/>
            <a:ext cx="3201855" cy="4862968"/>
            <a:chOff x="821505" y="1628775"/>
            <a:chExt cx="3378200" cy="5130800"/>
          </a:xfrm>
        </p:grpSpPr>
        <p:pic>
          <p:nvPicPr>
            <p:cNvPr id="13" name="図 4">
              <a:extLst>
                <a:ext uri="{FF2B5EF4-FFF2-40B4-BE49-F238E27FC236}">
                  <a16:creationId xmlns:a16="http://schemas.microsoft.com/office/drawing/2014/main" id="{6C240CEC-32FA-4E1A-BC5A-4ADBB6A568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505" y="1628775"/>
              <a:ext cx="33782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6">
              <a:extLst>
                <a:ext uri="{FF2B5EF4-FFF2-40B4-BE49-F238E27FC236}">
                  <a16:creationId xmlns:a16="http://schemas.microsoft.com/office/drawing/2014/main" id="{CE3CF502-E535-407D-BEAE-6AE02262FE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505" y="4221162"/>
              <a:ext cx="33782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正方形/長方形 14"/>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202</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37824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C603E-F539-B046-B100-51B9F959CB35}"/>
              </a:ext>
            </a:extLst>
          </p:cNvPr>
          <p:cNvSpPr>
            <a:spLocks noGrp="1"/>
          </p:cNvSpPr>
          <p:nvPr>
            <p:ph type="title"/>
          </p:nvPr>
        </p:nvSpPr>
        <p:spPr/>
        <p:txBody>
          <a:bodyPr>
            <a:normAutofit/>
          </a:bodyPr>
          <a:lstStyle/>
          <a:p>
            <a:pPr>
              <a:lnSpc>
                <a:spcPct val="100000"/>
              </a:lnSpc>
            </a:pPr>
            <a:r>
              <a:rPr lang="ja-JP" altLang="en-US" sz="2799" dirty="0"/>
              <a:t>手順⑬吸引器のスイッチを切る</a:t>
            </a:r>
          </a:p>
        </p:txBody>
      </p:sp>
      <p:sp>
        <p:nvSpPr>
          <p:cNvPr id="10" name="テキスト ボックス 4">
            <a:extLst>
              <a:ext uri="{FF2B5EF4-FFF2-40B4-BE49-F238E27FC236}">
                <a16:creationId xmlns:a16="http://schemas.microsoft.com/office/drawing/2014/main" id="{E3779ADC-2548-47AA-A813-A16883B3CE43}"/>
              </a:ext>
            </a:extLst>
          </p:cNvPr>
          <p:cNvSpPr txBox="1">
            <a:spLocks noChangeArrowheads="1"/>
          </p:cNvSpPr>
          <p:nvPr/>
        </p:nvSpPr>
        <p:spPr bwMode="auto">
          <a:xfrm>
            <a:off x="596899" y="1583903"/>
            <a:ext cx="8726883" cy="9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00012" indent="-300012">
              <a:lnSpc>
                <a:spcPct val="114000"/>
              </a:lnSpc>
              <a:spcBef>
                <a:spcPts val="0"/>
              </a:spcBef>
              <a:spcAft>
                <a:spcPts val="1200"/>
              </a:spcAft>
              <a:buNone/>
            </a:pPr>
            <a:r>
              <a:rPr lang="ja-JP" altLang="en-US" sz="2000" dirty="0">
                <a:latin typeface="メイリオ" panose="020B0604030504040204" pitchFamily="50" charset="-128"/>
                <a:ea typeface="メイリオ" panose="020B0604030504040204" pitchFamily="50" charset="-128"/>
              </a:rPr>
              <a:t>○非利き手で、吸引器のスイッチを切る。</a:t>
            </a:r>
          </a:p>
        </p:txBody>
      </p:sp>
      <p:sp>
        <p:nvSpPr>
          <p:cNvPr id="20" name="テキスト ボックス 12">
            <a:extLst>
              <a:ext uri="{FF2B5EF4-FFF2-40B4-BE49-F238E27FC236}">
                <a16:creationId xmlns:a16="http://schemas.microsoft.com/office/drawing/2014/main" id="{7BE02323-5316-4B23-80AC-C20B2A9B6DC0}"/>
              </a:ext>
            </a:extLst>
          </p:cNvPr>
          <p:cNvSpPr txBox="1">
            <a:spLocks noChangeArrowheads="1"/>
          </p:cNvSpPr>
          <p:nvPr/>
        </p:nvSpPr>
        <p:spPr bwMode="auto">
          <a:xfrm>
            <a:off x="681040" y="6441936"/>
            <a:ext cx="19159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kumimoji="1" sz="2800">
                <a:solidFill>
                  <a:schemeClr val="tx1"/>
                </a:solidFill>
                <a:latin typeface="Segoe UI" panose="020B0502040204020203" pitchFamily="34" charset="0"/>
                <a:ea typeface="メイリオ" panose="020B0604030504040204" pitchFamily="50" charset="-128"/>
              </a:defRPr>
            </a:lvl2pPr>
            <a:lvl3pPr marL="1143000" indent="-228600">
              <a:spcBef>
                <a:spcPct val="20000"/>
              </a:spcBef>
              <a:buFont typeface="Arial" panose="020B0604020202020204" pitchFamily="34" charset="0"/>
              <a:buChar char="•"/>
              <a:defRPr kumimoji="1" sz="2400">
                <a:solidFill>
                  <a:schemeClr val="tx1"/>
                </a:solidFill>
                <a:latin typeface="Segoe UI" panose="020B0502040204020203" pitchFamily="34" charset="0"/>
                <a:ea typeface="メイリオ" panose="020B0604030504040204" pitchFamily="50" charset="-128"/>
              </a:defRPr>
            </a:lvl3pPr>
            <a:lvl4pPr marL="16002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4pPr>
            <a:lvl5pPr marL="2057400" indent="-228600">
              <a:spcBef>
                <a:spcPct val="20000"/>
              </a:spcBef>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Segoe UI" panose="020B0502040204020203" pitchFamily="34" charset="0"/>
                <a:ea typeface="メイリオ" panose="020B0604030504040204" pitchFamily="50" charset="-128"/>
              </a:defRPr>
            </a:lvl9pPr>
          </a:lstStyle>
          <a:p>
            <a:pPr eaLnBrk="1" hangingPunct="1">
              <a:spcBef>
                <a:spcPct val="0"/>
              </a:spcBef>
              <a:buFontTx/>
              <a:buNone/>
            </a:pPr>
            <a:r>
              <a:rPr lang="ja-JP" altLang="en-US" sz="900" dirty="0">
                <a:solidFill>
                  <a:srgbClr val="000000"/>
                </a:solidFill>
                <a:latin typeface="メイリオ" panose="020B0604030504040204" pitchFamily="50" charset="-128"/>
              </a:rPr>
              <a:t>出典：厚生労働省資料を一部改変</a:t>
            </a:r>
          </a:p>
        </p:txBody>
      </p:sp>
      <p:pic>
        <p:nvPicPr>
          <p:cNvPr id="11" name="図 4">
            <a:extLst>
              <a:ext uri="{FF2B5EF4-FFF2-40B4-BE49-F238E27FC236}">
                <a16:creationId xmlns:a16="http://schemas.microsoft.com/office/drawing/2014/main" id="{BC798602-BBD9-4532-B2EF-8E8C2F9C4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4799" y="2072365"/>
            <a:ext cx="6113532" cy="410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9237663" y="6479961"/>
            <a:ext cx="425116"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rPr>
              <a:t>203</a:t>
            </a:r>
            <a:endParaRPr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416727"/>
      </p:ext>
    </p:extLst>
  </p:cSld>
  <p:clrMapOvr>
    <a:masterClrMapping/>
  </p:clrMapOvr>
</p:sld>
</file>

<file path=ppt/theme/theme1.xml><?xml version="1.0" encoding="utf-8"?>
<a:theme xmlns:a="http://schemas.openxmlformats.org/drawingml/2006/main" name="1_Office テーマ">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9880</TotalTime>
  <Words>70240</Words>
  <Application>Microsoft Office PowerPoint</Application>
  <PresentationFormat>A4 210 x 297 mm</PresentationFormat>
  <Paragraphs>4423</Paragraphs>
  <Slides>248</Slides>
  <Notes>248</Notes>
  <HiddenSlides>0</HiddenSlides>
  <MMClips>0</MMClips>
  <ScaleCrop>false</ScaleCrop>
  <HeadingPairs>
    <vt:vector size="8" baseType="variant">
      <vt:variant>
        <vt:lpstr>使用されているフォント</vt:lpstr>
      </vt:variant>
      <vt:variant>
        <vt:i4>22</vt:i4>
      </vt:variant>
      <vt:variant>
        <vt:lpstr>テーマ</vt:lpstr>
      </vt:variant>
      <vt:variant>
        <vt:i4>3</vt:i4>
      </vt:variant>
      <vt:variant>
        <vt:lpstr>埋め込まれた OLE サーバー</vt:lpstr>
      </vt:variant>
      <vt:variant>
        <vt:i4>1</vt:i4>
      </vt:variant>
      <vt:variant>
        <vt:lpstr>スライド タイトル</vt:lpstr>
      </vt:variant>
      <vt:variant>
        <vt:i4>248</vt:i4>
      </vt:variant>
    </vt:vector>
  </HeadingPairs>
  <TitlesOfParts>
    <vt:vector size="274" baseType="lpstr">
      <vt:lpstr>BIZ UDPゴシック</vt:lpstr>
      <vt:lpstr>BIZ UDゴシック</vt:lpstr>
      <vt:lpstr>DFUDMaruGothic-W2-WING-RKSJ-H</vt:lpstr>
      <vt:lpstr>HGSｺﾞｼｯｸM</vt:lpstr>
      <vt:lpstr>HG丸ｺﾞｼｯｸM-PRO</vt:lpstr>
      <vt:lpstr>Hiragino Sans W3</vt:lpstr>
      <vt:lpstr>Hiragino Sans W4</vt:lpstr>
      <vt:lpstr>Hiragino Sans W6</vt:lpstr>
      <vt:lpstr>ＭＳ Ｐゴシック</vt:lpstr>
      <vt:lpstr>Osaka</vt:lpstr>
      <vt:lpstr>メイリオ</vt:lpstr>
      <vt:lpstr>メイリオ</vt:lpstr>
      <vt:lpstr>平成明朝</vt:lpstr>
      <vt:lpstr>游ゴシック</vt:lpstr>
      <vt:lpstr>游ゴシック Light</vt:lpstr>
      <vt:lpstr>Arial</vt:lpstr>
      <vt:lpstr>Calibri</vt:lpstr>
      <vt:lpstr>Calibri Light</vt:lpstr>
      <vt:lpstr>Century</vt:lpstr>
      <vt:lpstr>Segoe UI</vt:lpstr>
      <vt:lpstr>Times</vt:lpstr>
      <vt:lpstr>Wingdings</vt:lpstr>
      <vt:lpstr>1_Office テーマ</vt:lpstr>
      <vt:lpstr>Office テーマ</vt:lpstr>
      <vt:lpstr>デザインの設定</vt:lpstr>
      <vt:lpstr>Image</vt:lpstr>
      <vt:lpstr>第Ⅳ章　医療的ケア児の看護ケアの実際</vt:lpstr>
      <vt:lpstr>呼吸障害の諸要因</vt:lpstr>
      <vt:lpstr>呼吸障害の諸要因</vt:lpstr>
      <vt:lpstr>PowerPoint プレゼンテーション</vt:lpstr>
      <vt:lpstr>呼吸障害への日常的対応方法</vt:lpstr>
      <vt:lpstr>呼吸障害の症状</vt:lpstr>
      <vt:lpstr>気道（上気道）がせまくなる主な原因</vt:lpstr>
      <vt:lpstr>舌根沈下（咽頭軟化症）・舌根後退</vt:lpstr>
      <vt:lpstr>喉頭軟化症</vt:lpstr>
      <vt:lpstr>気管・気管支の狭窄</vt:lpstr>
      <vt:lpstr>胸郭の扁平化・気管狭窄</vt:lpstr>
      <vt:lpstr>気管軟化症</vt:lpstr>
      <vt:lpstr>障害児の気道狭窄</vt:lpstr>
      <vt:lpstr>舌根沈下･上気道狭窄への対応の基本</vt:lpstr>
      <vt:lpstr>喉頭軟化症での、頸部下顎、全身の姿勢管理</vt:lpstr>
      <vt:lpstr>ネックカラーでの下顎保持による上気道狭窄への対応 例</vt:lpstr>
      <vt:lpstr>経鼻咽頭エアウェイ（経鼻エアウェイ）</vt:lpstr>
      <vt:lpstr>経鼻咽頭エアウェイ（経鼻エアウェイ）</vt:lpstr>
      <vt:lpstr>重症児者における気道狭窄症状（喘鳴・陥没呼吸）と対応</vt:lpstr>
      <vt:lpstr>姿勢管理(positioning)の諸要素</vt:lpstr>
      <vt:lpstr>姿勢（体位）と呼吸 1</vt:lpstr>
      <vt:lpstr>PowerPoint プレゼンテーション</vt:lpstr>
      <vt:lpstr>腹臥位姿勢保持</vt:lpstr>
      <vt:lpstr>腹臥位（うつぶせ姿勢）の注意</vt:lpstr>
      <vt:lpstr>側臥位姿勢での、舌根沈下や、痰のたまりの防止</vt:lpstr>
      <vt:lpstr>姿勢（体位）と呼吸 2</vt:lpstr>
      <vt:lpstr>嚥下機能障害が重度の場合の 頸部と体幹の角度</vt:lpstr>
      <vt:lpstr>「上体を起こすとゼロゼロしてくる」 　ケースの嚥下造影所見</vt:lpstr>
      <vt:lpstr>呼吸悪化時の対処</vt:lpstr>
      <vt:lpstr>PowerPoint プレゼンテーション</vt:lpstr>
      <vt:lpstr>呼吸状態悪化時の姿勢の取り方　</vt:lpstr>
      <vt:lpstr>PowerPoint プレゼンテーション</vt:lpstr>
      <vt:lpstr>PowerPoint プレゼンテーション</vt:lpstr>
      <vt:lpstr>鼻腔、口腔からの、換気の確認</vt:lpstr>
      <vt:lpstr>基本原則と個別性への対応</vt:lpstr>
      <vt:lpstr>PowerPoint プレゼンテーション</vt:lpstr>
      <vt:lpstr>喀痰などの分泌物への対応</vt:lpstr>
      <vt:lpstr>子どもの吸引について</vt:lpstr>
      <vt:lpstr>どんな時に吸引する？</vt:lpstr>
      <vt:lpstr>呼吸に異常がある時の症状</vt:lpstr>
      <vt:lpstr>喀痰の性状</vt:lpstr>
      <vt:lpstr>吸引により起こりうること</vt:lpstr>
      <vt:lpstr>安全で、苦痛が少なく、有効な、吸引</vt:lpstr>
      <vt:lpstr>喀痰を出しやすくする姿勢（体位ドレナージ）</vt:lpstr>
      <vt:lpstr>口鼻腔吸引の注意点</vt:lpstr>
      <vt:lpstr>口腔内吸引のコツ（Tips）（１）</vt:lpstr>
      <vt:lpstr>口腔内吸引のコツ（Tips）（２）</vt:lpstr>
      <vt:lpstr>鼻腔の構造</vt:lpstr>
      <vt:lpstr>鼻腔内吸引の場合のコツ（1）</vt:lpstr>
      <vt:lpstr>鼻腔内吸引の場合のコツ（2）</vt:lpstr>
      <vt:lpstr>鼻腔内吸引の場合のコツ（3）</vt:lpstr>
      <vt:lpstr>挿入した吸引チューブの行き先とリスク</vt:lpstr>
      <vt:lpstr>PowerPoint プレゼンテーション</vt:lpstr>
      <vt:lpstr>PowerPoint プレゼンテーション</vt:lpstr>
      <vt:lpstr>鼻から挿入した吸引チューブの、 喉頭・気管内への進入</vt:lpstr>
      <vt:lpstr>鼻腔吸引のリスク管理 </vt:lpstr>
      <vt:lpstr>吸引による、粘膜損傷、出血の防止</vt:lpstr>
      <vt:lpstr>吸引物品（写真は演習用セット）</vt:lpstr>
      <vt:lpstr>吸引に必要な物品</vt:lpstr>
      <vt:lpstr>吸引チューブの再使用について</vt:lpstr>
      <vt:lpstr>口鼻腔吸引の手順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吸引チューブを再使用する場合 の管理方法</vt:lpstr>
      <vt:lpstr>排痰促進法</vt:lpstr>
      <vt:lpstr>気管カニューレからの吸引－基本的注意点</vt:lpstr>
      <vt:lpstr>気管カニューレからの合理的な吸引の基本 １</vt:lpstr>
      <vt:lpstr>PowerPoint プレゼンテーション</vt:lpstr>
      <vt:lpstr>気管内の肉芽形成</vt:lpstr>
      <vt:lpstr>気管カニューレからの合理的な吸引の基本 2</vt:lpstr>
      <vt:lpstr>吸引チューブによる気管分岐部出血</vt:lpstr>
      <vt:lpstr>気管カニューレからの吸引の実際的な注意点</vt:lpstr>
      <vt:lpstr>気管切開部の構造</vt:lpstr>
      <vt:lpstr>吸引する部位</vt:lpstr>
      <vt:lpstr>気管カニューレの種類</vt:lpstr>
      <vt:lpstr>実施準備：「流水と石けん」による 　　　　　　手洗い、指示書の確認、体調の確認</vt:lpstr>
      <vt:lpstr>手順①対象児の同意を得る</vt:lpstr>
      <vt:lpstr>手順②環境を整え、気管カニューレ周囲を観察する</vt:lpstr>
      <vt:lpstr>手順③手洗いをする</vt:lpstr>
      <vt:lpstr>＜単回使用＞手順④吸引チューブを取り出す</vt:lpstr>
      <vt:lpstr>＜乾燥法＞手順④吸引チューブを取り出す</vt:lpstr>
      <vt:lpstr>PowerPoint プレゼンテーション</vt:lpstr>
      <vt:lpstr>手順⑤吸引チューブを接続する</vt:lpstr>
      <vt:lpstr>手順⑥吸引器のスイッチを入れる</vt:lpstr>
      <vt:lpstr>手順⑦吸引圧を確認する</vt:lpstr>
      <vt:lpstr>手順⑧乾燥法の場合のみ　※単回使用の場合は手順⑨へ</vt:lpstr>
      <vt:lpstr>手順⑨吸引開始の声かけをする</vt:lpstr>
      <vt:lpstr>吸引チューブ取扱いの注意点</vt:lpstr>
      <vt:lpstr>手順⑩気管カニューレ内部を吸引する</vt:lpstr>
      <vt:lpstr>気管カニューレ内腔の長さを確認しておく</vt:lpstr>
      <vt:lpstr>吸引チューブの入れすぎに注意</vt:lpstr>
      <vt:lpstr>手順⑪確認の声かけをする</vt:lpstr>
      <vt:lpstr>手順⑫吸引チューブを洗浄する</vt:lpstr>
      <vt:lpstr>手順⑬吸引器のスイッチを切る</vt:lpstr>
      <vt:lpstr>＜単回使用＞手順⑭吸引チューブを破棄する</vt:lpstr>
      <vt:lpstr>＜乾燥法＞手順⑭吸引チューブを保管容器に戻す</vt:lpstr>
      <vt:lpstr>手順⑮対象児への確認、体位・環境の調整</vt:lpstr>
      <vt:lpstr>手順⑯対象児を観察する</vt:lpstr>
      <vt:lpstr>気管カニューレ内吸引の手順の追加事項</vt:lpstr>
      <vt:lpstr>吸引の片づけ</vt:lpstr>
      <vt:lpstr>PowerPoint プレゼンテーション</vt:lpstr>
      <vt:lpstr>気管切開での人工呼吸器の吸引のポイント</vt:lpstr>
      <vt:lpstr>フレキシブルチューブ</vt:lpstr>
      <vt:lpstr>手順⑩コネクターを外す</vt:lpstr>
      <vt:lpstr>手順⑪気管カニューレ内部を吸引する</vt:lpstr>
      <vt:lpstr>手順⑫コネクターを素早く接続する</vt:lpstr>
      <vt:lpstr>手順⑬確認の声かけをする</vt:lpstr>
      <vt:lpstr>気管切開での人工呼吸器の吸引のポイント</vt:lpstr>
      <vt:lpstr>気管切開－必要とした理由と経過</vt:lpstr>
      <vt:lpstr>気管カニューレ</vt:lpstr>
      <vt:lpstr>重度の誤嚥がある子どもの気管切開</vt:lpstr>
      <vt:lpstr>誤嚥防止手術を受けている子どもでの、注意点</vt:lpstr>
      <vt:lpstr>気管切開の合併症</vt:lpstr>
      <vt:lpstr>気管切開を受けている子どもへの対応の基本的注意</vt:lpstr>
      <vt:lpstr>気管カニューレ事故抜去の原因・要因</vt:lpstr>
      <vt:lpstr>気管カニューレの事故抜去、自己抜去 1</vt:lpstr>
      <vt:lpstr>気管カニューレの事故抜去、自己抜去 2 - ①</vt:lpstr>
      <vt:lpstr>気管カニューレの事故抜去、自己抜去 2 - ②</vt:lpstr>
      <vt:lpstr>PowerPoint プレゼンテーション</vt:lpstr>
      <vt:lpstr>気管カニューレの事故抜去、自己抜去 3</vt:lpstr>
      <vt:lpstr>PowerPoint プレゼンテーション</vt:lpstr>
      <vt:lpstr>A特別支援学校生徒の例</vt:lpstr>
      <vt:lpstr>気管カニューレ事故抜去時の対応</vt:lpstr>
      <vt:lpstr>PowerPoint プレゼンテーション</vt:lpstr>
      <vt:lpstr>PowerPoint プレゼンテーション</vt:lpstr>
      <vt:lpstr>PowerPoint プレゼンテーション</vt:lpstr>
      <vt:lpstr>気管カニューレの挿入困難が 　　　　    とくに予想されるケース</vt:lpstr>
      <vt:lpstr>気管切開ケースでの呼吸悪化への対応 1</vt:lpstr>
      <vt:lpstr>気管切開ケースでの呼吸悪化への対応 ２</vt:lpstr>
      <vt:lpstr>アンビューバッグの知識           実施するときは、あわてないで！</vt:lpstr>
      <vt:lpstr>アンビューバッグの知識 　　　注意事項、予備知識</vt:lpstr>
      <vt:lpstr>アンビューバッグ（自己膨張式バッグ）</vt:lpstr>
      <vt:lpstr>アンビューバッグ（自己膨張式バッグ）の種類</vt:lpstr>
      <vt:lpstr>自己膨張式の救急蘇生バッグ（アンビューバッグ）の活用</vt:lpstr>
      <vt:lpstr>気管切開児での、気管カニューレ（気管孔）からの バギング　１</vt:lpstr>
      <vt:lpstr>気管切開児での、気管カニューレ（気管孔）からの バギング　 ２　注意点</vt:lpstr>
      <vt:lpstr>実際のバギング①</vt:lpstr>
      <vt:lpstr>実際のバギング②</vt:lpstr>
      <vt:lpstr>カニューレフリー （気管カニューレ挿入なし）での気管切開管理</vt:lpstr>
      <vt:lpstr>スピーチバルブをつけることによって</vt:lpstr>
      <vt:lpstr>呼吸不全、酸素療法</vt:lpstr>
      <vt:lpstr>重度脳性麻痺児の重度慢性呼吸障害での 酸素投与、酸素療法の考え方</vt:lpstr>
      <vt:lpstr>酸素療法 の注意点</vt:lpstr>
      <vt:lpstr>低酸素症、高炭酸ガス血症の症状</vt:lpstr>
      <vt:lpstr>高炭酸ガス血症（高CO2血症）</vt:lpstr>
      <vt:lpstr>在宅酸素療法の機器</vt:lpstr>
      <vt:lpstr>教職員による、酸素療法や 人工呼吸器療法の手伝い・見守り</vt:lpstr>
      <vt:lpstr>人工呼吸器装着児の病態の多様性 </vt:lpstr>
      <vt:lpstr>重症心身障害児の人工呼吸器の適応</vt:lpstr>
      <vt:lpstr>呼吸リハ すなわち 呼吸機能維持療法としての人工呼吸療法</vt:lpstr>
      <vt:lpstr>非侵襲的陽圧換気療法（マスク式呼吸器療法） (Non invasive Positive Pressure Ventiration ：NPPV)</vt:lpstr>
      <vt:lpstr>非侵襲的陽圧換気療法（マスク式呼吸器療法） (Non invasive Positive Pressure Ventiration ：NPPV)の意義</vt:lpstr>
      <vt:lpstr>侵襲的人工呼吸器療法（気管切開下陽圧人工呼吸）  TPPV (Tracheostomy Positive Pressure Ventilation) </vt:lpstr>
      <vt:lpstr>人工呼吸器のしくみ（文科省テキストより）</vt:lpstr>
      <vt:lpstr>人工呼吸器回路（加温加湿器あり）の例</vt:lpstr>
      <vt:lpstr>加温加湿器とウォータートラップ</vt:lpstr>
      <vt:lpstr>個々の呼吸器で確認しておくべきこと</vt:lpstr>
      <vt:lpstr>呼吸器のアラームの意味すること</vt:lpstr>
      <vt:lpstr>呼吸器による換気状態を推定できる指標</vt:lpstr>
      <vt:lpstr>呼吸器関連のヒヤリ・ハット事例</vt:lpstr>
      <vt:lpstr>PowerPoint プレゼンテーション</vt:lpstr>
      <vt:lpstr>呼吸器回路および加湿器の取扱い</vt:lpstr>
      <vt:lpstr>呼吸器装着児が酸素飽和度が 　　　低下した時のチェックと対応</vt:lpstr>
      <vt:lpstr>様々な排痰の支援</vt:lpstr>
      <vt:lpstr>特別支援学校における 人工呼吸器装着児受け入れに必要なこと</vt:lpstr>
      <vt:lpstr>経管栄養が必要となる病態 </vt:lpstr>
      <vt:lpstr>誤嚥とは？</vt:lpstr>
      <vt:lpstr>誤嚥に対する対応</vt:lpstr>
      <vt:lpstr>誤嚥が疑われる症状</vt:lpstr>
      <vt:lpstr>誤嚥による重篤な症状と誤嚥の防御機構</vt:lpstr>
      <vt:lpstr>誤嚥が許容範囲を超えているという可能性</vt:lpstr>
      <vt:lpstr>誤嚥性肺疾患の予防・軽減</vt:lpstr>
      <vt:lpstr>栄養障害の悪循環</vt:lpstr>
      <vt:lpstr>経管栄養とは？</vt:lpstr>
      <vt:lpstr>障害児に実施される代表的な経管栄養法</vt:lpstr>
      <vt:lpstr>経鼻胃管と胃瘻の利点と欠点</vt:lpstr>
      <vt:lpstr>経鼻胃管の抜去防止</vt:lpstr>
      <vt:lpstr>経鼻胃管の先端の位置確認（1）</vt:lpstr>
      <vt:lpstr>経鼻胃管の先端の位置確認（2）</vt:lpstr>
      <vt:lpstr>経鼻胃管の先端の位置確認（３）</vt:lpstr>
      <vt:lpstr>経鼻胃管先端の位置確認（４）</vt:lpstr>
      <vt:lpstr>空気注入音の確認困難の原因</vt:lpstr>
      <vt:lpstr>空気注入音が明瞭に聞こえない場合の対応</vt:lpstr>
      <vt:lpstr>胃瘻造設の適応</vt:lpstr>
      <vt:lpstr>胃瘻カテーテルの種類と特徴</vt:lpstr>
      <vt:lpstr>胃瘻の日常的な観察のポイント(1) </vt:lpstr>
      <vt:lpstr>胃瘻の日常的な観察のポイント(2) </vt:lpstr>
      <vt:lpstr>胃瘻の日常的管理のまとめ</vt:lpstr>
      <vt:lpstr>胃瘻周囲からの液漏れの原因</vt:lpstr>
      <vt:lpstr>ボタン型胃瘻の劣化や不良 </vt:lpstr>
      <vt:lpstr>胃瘻カテーテルの事故抜去への対応</vt:lpstr>
      <vt:lpstr>ボタン型胃瘻カテーテルが バルーンが膨らんだまま抜けた時の対応</vt:lpstr>
      <vt:lpstr>経鼻胃管からの注入手順</vt:lpstr>
      <vt:lpstr>経管栄養に使用される用具の名称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胃瘻からの注入手順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半固形栄養剤やミキサー食のシリンジ注入 </vt:lpstr>
      <vt:lpstr>PowerPoint プレゼンテーション</vt:lpstr>
      <vt:lpstr>PowerPoint プレゼンテーション</vt:lpstr>
      <vt:lpstr>PowerPoint プレゼンテーション</vt:lpstr>
      <vt:lpstr>ミキサー食注入のメリット</vt:lpstr>
      <vt:lpstr>ミキサー食注入と食物アレルギー</vt:lpstr>
      <vt:lpstr>薬の注入時の手順</vt:lpstr>
      <vt:lpstr>薬の注入のヒヤリ・ハット</vt:lpstr>
      <vt:lpstr>胃食道逆流症</vt:lpstr>
      <vt:lpstr>胃食道逆流症</vt:lpstr>
      <vt:lpstr>姿勢と胃内容物の位置関係</vt:lpstr>
      <vt:lpstr>胃食道逆流防止手術 （Nissen噴門形成術）</vt:lpstr>
      <vt:lpstr>胃食道逆流防止手術後の注意</vt:lpstr>
      <vt:lpstr>ダンピング症候群</vt:lpstr>
      <vt:lpstr>上腸間膜動脈症候群（SMA症候群）類似状態 → 十二指腸通過障害</vt:lpstr>
      <vt:lpstr>上腸間膜動脈症候群（SMA症候群）類似状態 → 十二指腸通過障害</vt:lpstr>
      <vt:lpstr>注入中の喘鳴増強の原因と対応</vt:lpstr>
      <vt:lpstr>注入時の姿勢配慮 腹臥位による注入</vt:lpstr>
      <vt:lpstr>経腸栄養用注入ポンプ</vt:lpstr>
      <vt:lpstr>神経因性膀胱</vt:lpstr>
      <vt:lpstr>膀胱内圧上昇による合併症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清潔間欠導尿法と尿路感染のリスク</vt:lpstr>
      <vt:lpstr>清潔間欠導尿のポイント </vt:lpstr>
      <vt:lpstr>ヒヤリ・ハット、アクシデントの実際①</vt:lpstr>
      <vt:lpstr>ヒヤリ・ハット、アクシデントの実際②</vt:lpstr>
      <vt:lpstr>教職員が医療職に連絡をとるタイミング</vt:lpstr>
      <vt:lpstr>医療的ケアに関する事故が発生した際の対応について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０.医療的ケア児の理解</dc:title>
  <dc:creator>Office365</dc:creator>
  <cp:lastModifiedBy>菊地 よしこ</cp:lastModifiedBy>
  <cp:revision>1860</cp:revision>
  <cp:lastPrinted>2020-08-25T01:33:08Z</cp:lastPrinted>
  <dcterms:created xsi:type="dcterms:W3CDTF">2020-01-24T07:03:21Z</dcterms:created>
  <dcterms:modified xsi:type="dcterms:W3CDTF">2020-12-03T00:23:32Z</dcterms:modified>
</cp:coreProperties>
</file>