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 id="2147483815" r:id="rId2"/>
  </p:sldMasterIdLst>
  <p:notesMasterIdLst>
    <p:notesMasterId r:id="rId41"/>
  </p:notesMasterIdLst>
  <p:handoutMasterIdLst>
    <p:handoutMasterId r:id="rId42"/>
  </p:handoutMasterIdLst>
  <p:sldIdLst>
    <p:sldId id="1072" r:id="rId3"/>
    <p:sldId id="1103" r:id="rId4"/>
    <p:sldId id="1075" r:id="rId5"/>
    <p:sldId id="1074" r:id="rId6"/>
    <p:sldId id="597" r:id="rId7"/>
    <p:sldId id="1076" r:id="rId8"/>
    <p:sldId id="1077" r:id="rId9"/>
    <p:sldId id="1078" r:id="rId10"/>
    <p:sldId id="1079" r:id="rId11"/>
    <p:sldId id="1080" r:id="rId12"/>
    <p:sldId id="1081" r:id="rId13"/>
    <p:sldId id="1082" r:id="rId14"/>
    <p:sldId id="1083" r:id="rId15"/>
    <p:sldId id="1085" r:id="rId16"/>
    <p:sldId id="1084" r:id="rId17"/>
    <p:sldId id="1086" r:id="rId18"/>
    <p:sldId id="1087" r:id="rId19"/>
    <p:sldId id="1088" r:id="rId20"/>
    <p:sldId id="1089" r:id="rId21"/>
    <p:sldId id="1090" r:id="rId22"/>
    <p:sldId id="1091" r:id="rId23"/>
    <p:sldId id="1092" r:id="rId24"/>
    <p:sldId id="1093" r:id="rId25"/>
    <p:sldId id="1094" r:id="rId26"/>
    <p:sldId id="1095" r:id="rId27"/>
    <p:sldId id="1096" r:id="rId28"/>
    <p:sldId id="1097" r:id="rId29"/>
    <p:sldId id="1099" r:id="rId30"/>
    <p:sldId id="1098" r:id="rId31"/>
    <p:sldId id="1100" r:id="rId32"/>
    <p:sldId id="1101" r:id="rId33"/>
    <p:sldId id="1102" r:id="rId34"/>
    <p:sldId id="1104" r:id="rId35"/>
    <p:sldId id="1105" r:id="rId36"/>
    <p:sldId id="1106" r:id="rId37"/>
    <p:sldId id="256" r:id="rId38"/>
    <p:sldId id="257" r:id="rId39"/>
    <p:sldId id="1107" r:id="rId40"/>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942E89F-B621-4CCC-A041-502493EF39D8}">
          <p14:sldIdLst>
            <p14:sldId id="1072"/>
            <p14:sldId id="1103"/>
            <p14:sldId id="1075"/>
            <p14:sldId id="1074"/>
            <p14:sldId id="597"/>
            <p14:sldId id="1076"/>
            <p14:sldId id="1077"/>
            <p14:sldId id="1078"/>
            <p14:sldId id="1079"/>
            <p14:sldId id="1080"/>
            <p14:sldId id="1081"/>
            <p14:sldId id="1082"/>
            <p14:sldId id="1083"/>
            <p14:sldId id="1085"/>
            <p14:sldId id="1084"/>
            <p14:sldId id="1086"/>
            <p14:sldId id="1087"/>
            <p14:sldId id="1088"/>
            <p14:sldId id="1089"/>
            <p14:sldId id="1090"/>
            <p14:sldId id="1091"/>
            <p14:sldId id="1092"/>
            <p14:sldId id="1093"/>
            <p14:sldId id="1094"/>
            <p14:sldId id="1095"/>
            <p14:sldId id="1096"/>
            <p14:sldId id="1097"/>
            <p14:sldId id="1099"/>
            <p14:sldId id="1098"/>
            <p14:sldId id="1100"/>
            <p14:sldId id="1101"/>
            <p14:sldId id="1102"/>
            <p14:sldId id="1104"/>
            <p14:sldId id="1105"/>
            <p14:sldId id="1106"/>
            <p14:sldId id="256"/>
            <p14:sldId id="257"/>
            <p14:sldId id="1107"/>
          </p14:sldIdLst>
        </p14:section>
      </p14:sectionLst>
    </p:ext>
    <p:ext uri="{EFAFB233-063F-42B5-8137-9DF3F51BA10A}">
      <p15:sldGuideLst xmlns:p15="http://schemas.microsoft.com/office/powerpoint/2012/main">
        <p15:guide id="1" orient="horz" pos="2137" userDrawn="1">
          <p15:clr>
            <a:srgbClr val="A4A3A4"/>
          </p15:clr>
        </p15:guide>
        <p15:guide id="2" pos="3120" userDrawn="1">
          <p15:clr>
            <a:srgbClr val="A4A3A4"/>
          </p15:clr>
        </p15:guide>
        <p15:guide id="3" pos="420" userDrawn="1">
          <p15:clr>
            <a:srgbClr val="A4A3A4"/>
          </p15:clr>
        </p15:guide>
        <p15:guide id="4" pos="5864" userDrawn="1">
          <p15:clr>
            <a:srgbClr val="A4A3A4"/>
          </p15:clr>
        </p15:guide>
        <p15:guide id="5" orient="horz" pos="935" userDrawn="1">
          <p15:clr>
            <a:srgbClr val="A4A3A4"/>
          </p15:clr>
        </p15:guide>
        <p15:guide id="6" orient="horz" pos="4110" userDrawn="1">
          <p15:clr>
            <a:srgbClr val="A4A3A4"/>
          </p15:clr>
        </p15:guide>
        <p15:guide id="7" orient="horz" pos="572"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沢登 淑子" initials="沢登" lastIdx="1" clrIdx="0">
    <p:extLst>
      <p:ext uri="{19B8F6BF-5375-455C-9EA6-DF929625EA0E}">
        <p15:presenceInfo xmlns:p15="http://schemas.microsoft.com/office/powerpoint/2012/main" userId="沢登 淑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E43"/>
    <a:srgbClr val="F9BDD4"/>
    <a:srgbClr val="FFFFFF"/>
    <a:srgbClr val="77B6E5"/>
    <a:srgbClr val="4DB3FF"/>
    <a:srgbClr val="9A0E00"/>
    <a:srgbClr val="F9BD7D"/>
    <a:srgbClr val="A9D18E"/>
    <a:srgbClr val="C7E4F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778" autoAdjust="0"/>
    <p:restoredTop sz="41264" autoAdjust="0"/>
  </p:normalViewPr>
  <p:slideViewPr>
    <p:cSldViewPr snapToGrid="0" snapToObjects="1" showGuides="1">
      <p:cViewPr varScale="1">
        <p:scale>
          <a:sx n="45" d="100"/>
          <a:sy n="45" d="100"/>
        </p:scale>
        <p:origin x="3042" y="54"/>
      </p:cViewPr>
      <p:guideLst>
        <p:guide orient="horz" pos="2137"/>
        <p:guide pos="3120"/>
        <p:guide pos="420"/>
        <p:guide pos="5864"/>
        <p:guide orient="horz" pos="935"/>
        <p:guide orient="horz" pos="4110"/>
        <p:guide orient="horz" pos="5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p:scale>
          <a:sx n="90" d="100"/>
          <a:sy n="90" d="100"/>
        </p:scale>
        <p:origin x="2130" y="-121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529" cy="497524"/>
          </a:xfrm>
          <a:prstGeom prst="rect">
            <a:avLst/>
          </a:prstGeom>
        </p:spPr>
        <p:txBody>
          <a:bodyPr vert="horz" lIns="91549" tIns="45774" rIns="91549" bIns="4577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49" tIns="45774" rIns="91549" bIns="45774" rtlCol="0"/>
          <a:lstStyle>
            <a:lvl1pPr algn="r">
              <a:defRPr sz="1200"/>
            </a:lvl1pPr>
          </a:lstStyle>
          <a:p>
            <a:fld id="{924430B1-7230-44F1-8920-8D0311C89CA4}" type="datetimeFigureOut">
              <a:rPr kumimoji="1" lang="ja-JP" altLang="en-US" smtClean="0"/>
              <a:t>2020/12/3</a:t>
            </a:fld>
            <a:endParaRPr kumimoji="1" lang="ja-JP" altLang="en-US"/>
          </a:p>
        </p:txBody>
      </p:sp>
      <p:sp>
        <p:nvSpPr>
          <p:cNvPr id="4" name="フッター プレースホルダー 3"/>
          <p:cNvSpPr>
            <a:spLocks noGrp="1"/>
          </p:cNvSpPr>
          <p:nvPr>
            <p:ph type="ftr" sz="quarter" idx="2"/>
          </p:nvPr>
        </p:nvSpPr>
        <p:spPr>
          <a:xfrm>
            <a:off x="1" y="9441814"/>
            <a:ext cx="2950529" cy="497524"/>
          </a:xfrm>
          <a:prstGeom prst="rect">
            <a:avLst/>
          </a:prstGeom>
        </p:spPr>
        <p:txBody>
          <a:bodyPr vert="horz" lIns="91549" tIns="45774" rIns="91549" bIns="4577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49" tIns="45774" rIns="91549" bIns="45774" rtlCol="0" anchor="b"/>
          <a:lstStyle>
            <a:lvl1pPr algn="r">
              <a:defRPr sz="1200"/>
            </a:lvl1pPr>
          </a:lstStyle>
          <a:p>
            <a:fld id="{33CF7C21-F374-4030-A745-3ED2EBBD5B2F}" type="slidenum">
              <a:rPr kumimoji="1" lang="ja-JP" altLang="en-US" smtClean="0"/>
              <a:t>‹#›</a:t>
            </a:fld>
            <a:endParaRPr kumimoji="1" lang="ja-JP" altLang="en-US"/>
          </a:p>
        </p:txBody>
      </p:sp>
    </p:spTree>
    <p:extLst>
      <p:ext uri="{BB962C8B-B14F-4D97-AF65-F5344CB8AC3E}">
        <p14:creationId xmlns:p14="http://schemas.microsoft.com/office/powerpoint/2010/main" val="121402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786" cy="498693"/>
          </a:xfrm>
          <a:prstGeom prst="rect">
            <a:avLst/>
          </a:prstGeom>
        </p:spPr>
        <p:txBody>
          <a:bodyPr vert="horz" lIns="91422" tIns="45710" rIns="91422"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2" tIns="45710" rIns="91422" bIns="45710" rtlCol="0"/>
          <a:lstStyle>
            <a:lvl1pPr algn="r">
              <a:defRPr sz="1200"/>
            </a:lvl1pPr>
          </a:lstStyle>
          <a:p>
            <a:fld id="{17CE67B3-3251-F84B-867B-374760D69D7D}" type="datetimeFigureOut">
              <a:rPr kumimoji="1" lang="ja-JP" altLang="en-US" smtClean="0"/>
              <a:t>2020/12/3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2" tIns="45710" rIns="91422" bIns="45710" rtlCol="0" anchor="ctr"/>
          <a:lstStyle/>
          <a:p>
            <a:endParaRPr lang="ja-JP" altLang="en-US"/>
          </a:p>
        </p:txBody>
      </p:sp>
      <p:sp>
        <p:nvSpPr>
          <p:cNvPr id="5" name="ノート プレースホルダー 4"/>
          <p:cNvSpPr>
            <a:spLocks noGrp="1"/>
          </p:cNvSpPr>
          <p:nvPr>
            <p:ph type="body" sz="quarter" idx="3"/>
          </p:nvPr>
        </p:nvSpPr>
        <p:spPr>
          <a:xfrm>
            <a:off x="680721" y="4783306"/>
            <a:ext cx="5445760" cy="4883720"/>
          </a:xfrm>
          <a:prstGeom prst="rect">
            <a:avLst/>
          </a:prstGeom>
        </p:spPr>
        <p:txBody>
          <a:bodyPr vert="horz" lIns="91422" tIns="45710" rIns="91422" bIns="457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440647"/>
            <a:ext cx="2949786" cy="498692"/>
          </a:xfrm>
          <a:prstGeom prst="rect">
            <a:avLst/>
          </a:prstGeom>
        </p:spPr>
        <p:txBody>
          <a:bodyPr vert="horz" lIns="91422" tIns="45710" rIns="91422"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03263" y="9440647"/>
            <a:ext cx="2949786" cy="498692"/>
          </a:xfrm>
          <a:prstGeom prst="rect">
            <a:avLst/>
          </a:prstGeom>
        </p:spPr>
        <p:txBody>
          <a:bodyPr vert="horz" lIns="91422" tIns="45710" rIns="91422" bIns="45710" rtlCol="0" anchor="b"/>
          <a:lstStyle>
            <a:lvl1pPr algn="r">
              <a:defRPr sz="1200"/>
            </a:lvl1pPr>
          </a:lstStyle>
          <a:p>
            <a:fld id="{5D608146-07C3-9248-A95C-5399F8B04C88}" type="slidenum">
              <a:rPr kumimoji="1" lang="ja-JP" altLang="en-US" smtClean="0"/>
              <a:t>‹#›</a:t>
            </a:fld>
            <a:endParaRPr kumimoji="1" lang="ja-JP" altLang="en-US" dirty="0"/>
          </a:p>
        </p:txBody>
      </p:sp>
    </p:spTree>
    <p:extLst>
      <p:ext uri="{BB962C8B-B14F-4D97-AF65-F5344CB8AC3E}">
        <p14:creationId xmlns:p14="http://schemas.microsoft.com/office/powerpoint/2010/main" val="1567391243"/>
      </p:ext>
    </p:extLst>
  </p:cSld>
  <p:clrMap bg1="lt1" tx1="dk1" bg2="lt2" tx2="dk2" accent1="accent1" accent2="accent2" accent3="accent3" accent4="accent4" accent5="accent5" accent6="accent6" hlink="hlink" folHlink="folHlink"/>
  <p:notesStyle>
    <a:lvl1pPr marL="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1pPr>
    <a:lvl2pPr marL="4572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2pPr>
    <a:lvl3pPr marL="9144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3pPr>
    <a:lvl4pPr marL="13716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4pPr>
    <a:lvl5pPr marL="1828800" algn="just" defTabSz="914400" rtl="0" eaLnBrk="1" latinLnBrk="0" hangingPunct="1">
      <a:lnSpc>
        <a:spcPct val="125000"/>
      </a:lnSpc>
      <a:defRPr kumimoji="1" sz="10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algn="just">
              <a:lnSpc>
                <a:spcPct val="125000"/>
              </a:lnSpc>
            </a:pPr>
            <a:r>
              <a:rPr lang="ja-JP" altLang="en-US" sz="1000" dirty="0">
                <a:latin typeface="メイリオ" panose="020B0604030504040204" pitchFamily="50" charset="-128"/>
                <a:ea typeface="メイリオ" panose="020B0604030504040204" pitchFamily="50" charset="-128"/>
              </a:rPr>
              <a:t>　本研修は、学校における医療的ケアの一環を成す「教職員による喀痰吸引等」の実施者を養成するものである。　</a:t>
            </a:r>
            <a:endParaRPr lang="en-US" altLang="ja-JP" sz="1000" dirty="0">
              <a:latin typeface="メイリオ" panose="020B0604030504040204" pitchFamily="50" charset="-128"/>
              <a:ea typeface="メイリオ" panose="020B0604030504040204" pitchFamily="50" charset="-128"/>
            </a:endParaRPr>
          </a:p>
          <a:p>
            <a:pPr algn="just">
              <a:lnSpc>
                <a:spcPct val="125000"/>
              </a:lnSpc>
            </a:pPr>
            <a:r>
              <a:rPr lang="ja-JP" altLang="en-US" sz="1000" dirty="0">
                <a:latin typeface="メイリオ" panose="020B0604030504040204" pitchFamily="50" charset="-128"/>
                <a:ea typeface="メイリオ" panose="020B0604030504040204" pitchFamily="50" charset="-128"/>
              </a:rPr>
              <a:t>　学校における医療的ケアには</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年を越える取組がある。学校における医療的ケアの対象である子どもは、成人に比べ体が小さいだけでなく、各器官が未成熟であったり、コミュニケーションや情動面の発達も遅れていたりする。そのため、学校においては、子どもの特性を踏まえた医療的ケアの取組が進められてきた。研修の最初に、これまでの取組の経緯を知り、医療的ケアに取り組むに当たって大切なことを学んでほしい。</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a:t>
            </a:fld>
            <a:endParaRPr kumimoji="1" lang="ja-JP" altLang="en-US"/>
          </a:p>
        </p:txBody>
      </p:sp>
    </p:spTree>
    <p:extLst>
      <p:ext uri="{BB962C8B-B14F-4D97-AF65-F5344CB8AC3E}">
        <p14:creationId xmlns:p14="http://schemas.microsoft.com/office/powerpoint/2010/main" val="336720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衛生物品の保管について</a:t>
            </a:r>
            <a:r>
              <a:rPr kumimoji="1" lang="en-US" altLang="ja-JP" dirty="0"/>
              <a:t>】</a:t>
            </a:r>
          </a:p>
          <a:p>
            <a:r>
              <a:rPr kumimoji="1" lang="ja-JP" altLang="en-US" dirty="0"/>
              <a:t>　保護者によっては、衛生物品の一部を学校に預かってもらっている場合もありますが、その際は学校の三季休業中（春・夏・冬休み中）は一旦持ち帰っていただき、保護者自身で使用期限やサイズなどを確認し、学校には使用出来る状態の物品を準備していただき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10</a:t>
            </a:fld>
            <a:endParaRPr kumimoji="1" lang="ja-JP" altLang="en-US" dirty="0"/>
          </a:p>
        </p:txBody>
      </p:sp>
    </p:spTree>
    <p:extLst>
      <p:ext uri="{BB962C8B-B14F-4D97-AF65-F5344CB8AC3E}">
        <p14:creationId xmlns:p14="http://schemas.microsoft.com/office/powerpoint/2010/main" val="238070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豊中市では小・中学校の教育課程の中で、どのような医療的ケアがどこまで対応可能かを、医療的ケア検討会の中で検討し教育委員会事務局としての意見をまとめています。</a:t>
            </a:r>
          </a:p>
          <a:p>
            <a:r>
              <a:rPr kumimoji="1" lang="ja-JP" altLang="en-US" dirty="0"/>
              <a:t>　保護者が選ぶ主治医は、教育委員会事務局の意見の範囲内で豊中市教育長あてに指示書を作成し、保護者を経由して指示書を提出していただきます。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11</a:t>
            </a:fld>
            <a:endParaRPr kumimoji="1" lang="ja-JP" altLang="en-US" dirty="0"/>
          </a:p>
        </p:txBody>
      </p:sp>
    </p:spTree>
    <p:extLst>
      <p:ext uri="{BB962C8B-B14F-4D97-AF65-F5344CB8AC3E}">
        <p14:creationId xmlns:p14="http://schemas.microsoft.com/office/powerpoint/2010/main" val="296329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①指示書の有効は最長１年間とし、病状に変化がなくても学年が変わるタイミングで主治医は、必ず内容を確認し、必要に応じて削除・修正・追記を行います。</a:t>
            </a:r>
          </a:p>
          <a:p>
            <a:r>
              <a:rPr kumimoji="1" lang="ja-JP" altLang="en-US" dirty="0"/>
              <a:t>②病状の変化や学校行事の活動内容によっては学年の途中であっても主治医が随時指示書の修正や追記を行います。</a:t>
            </a:r>
          </a:p>
          <a:p>
            <a:r>
              <a:rPr kumimoji="1" lang="ja-JP" altLang="en-US" dirty="0"/>
              <a:t>③児童・生徒の成長に伴い、与薬や経管栄養など１日の中での実施回数をまとめる検討もできる場合は、自宅で過ごす時間帯の時刻への変更も検討していただきます。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12</a:t>
            </a:fld>
            <a:endParaRPr kumimoji="1" lang="ja-JP" altLang="en-US" dirty="0"/>
          </a:p>
        </p:txBody>
      </p:sp>
    </p:spTree>
    <p:extLst>
      <p:ext uri="{BB962C8B-B14F-4D97-AF65-F5344CB8AC3E}">
        <p14:creationId xmlns:p14="http://schemas.microsoft.com/office/powerpoint/2010/main" val="330592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①指示書の記述内容について保護者と教育委員会事務局で確認をします。記述について疑問がある場合は保護者や主治医に対して教育委員会事務局として質問し、 調整します。</a:t>
            </a:r>
          </a:p>
          <a:p>
            <a:r>
              <a:rPr kumimoji="1" lang="ja-JP" altLang="en-US" dirty="0"/>
              <a:t>②記述についての調整が済んだ後に、指示内容のケアを実施するための必要物品や実際の手順について、 保護者は看護師に説明しながら実際に実施します。看護師は必要に応じて写真撮影などの許可を得て看護師間で共有します。</a:t>
            </a:r>
          </a:p>
          <a:p>
            <a:r>
              <a:rPr kumimoji="1" lang="ja-JP" altLang="en-US" dirty="0"/>
              <a:t>③保護者からの説明内容を、ケアの内容毎に文書にし、個別マニュアルを作成します。（例：気管内吸引・経鼻経管栄養など）</a:t>
            </a:r>
          </a:p>
          <a:p>
            <a:r>
              <a:rPr kumimoji="1" lang="ja-JP" altLang="en-US" dirty="0"/>
              <a:t>④緊急時の対応については校長が指揮をとる学校全体の対応手順に合わせる必要があるので、 校長と十分調整し作成します。内容は、 医療的ケア児を救急搬送するべきと判断される時の症状や搬送する指定病院などをマニュアル内に記述します。</a:t>
            </a:r>
          </a:p>
          <a:p>
            <a:r>
              <a:rPr kumimoji="1" lang="ja-JP" altLang="en-US" dirty="0"/>
              <a:t>⑤個別マニュアル案を看護師が作成し、 保護者に記述内容について確認します。修正がなければ、 校長の確認を受けて、 保護者より主治医に提出します。保護者と主治医の署名を受けて個別マニュアルが完成します。</a:t>
            </a:r>
            <a:endParaRPr kumimoji="1" lang="en-US" altLang="ja-JP" dirty="0"/>
          </a:p>
          <a:p>
            <a:r>
              <a:rPr kumimoji="1" lang="ja-JP" altLang="en-US" dirty="0"/>
              <a:t>⑥一旦個別マニュアルが完成した後に指示書の内容に修正・追記があった場合は、 随時個別マニュアルも修正・追記を行います。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13</a:t>
            </a:fld>
            <a:endParaRPr kumimoji="1" lang="ja-JP" altLang="en-US" dirty="0"/>
          </a:p>
        </p:txBody>
      </p:sp>
    </p:spTree>
    <p:extLst>
      <p:ext uri="{BB962C8B-B14F-4D97-AF65-F5344CB8AC3E}">
        <p14:creationId xmlns:p14="http://schemas.microsoft.com/office/powerpoint/2010/main" val="25579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①指示書内には、学校生活の時間帯においてのみ必要な内容についての記載としています。家庭で実施する内容については、記載する必要はありません。</a:t>
            </a:r>
          </a:p>
          <a:p>
            <a:r>
              <a:rPr kumimoji="1" lang="ja-JP" altLang="en-US" dirty="0"/>
              <a:t>②緊急時の指示の記述については、 教育委員会事務局より、主治医に学校現場の状況を丁寧に説明した上で、文章表記について話し合います。</a:t>
            </a:r>
          </a:p>
          <a:p>
            <a:r>
              <a:rPr kumimoji="1" lang="ja-JP" altLang="en-US" dirty="0"/>
              <a:t>　　具体的な表現については、 例えば</a:t>
            </a:r>
          </a:p>
          <a:p>
            <a:r>
              <a:rPr kumimoji="1" lang="ja-JP" altLang="en-US" dirty="0"/>
              <a:t>　　気管カニューレの計画外抜去⇒ 「カニューレの再挿入を試みても良い」</a:t>
            </a:r>
          </a:p>
          <a:p>
            <a:r>
              <a:rPr kumimoji="1" lang="ja-JP" altLang="en-US" dirty="0"/>
              <a:t>　　胃瘻部のペグの計画外抜去⇒ 「清潔なタオル等をあてて受診」</a:t>
            </a:r>
          </a:p>
          <a:p>
            <a:r>
              <a:rPr kumimoji="1" lang="ja-JP" altLang="en-US" dirty="0"/>
              <a:t>　　経鼻胃管の計画外抜去　⇒ 「保護者に連絡」　あるいは、「注入スキップ可」　や 「ゆっくり経口摂取可」　などと記載していただくよう依頼します。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14</a:t>
            </a:fld>
            <a:endParaRPr kumimoji="1" lang="ja-JP" altLang="en-US" dirty="0"/>
          </a:p>
        </p:txBody>
      </p:sp>
    </p:spTree>
    <p:extLst>
      <p:ext uri="{BB962C8B-B14F-4D97-AF65-F5344CB8AC3E}">
        <p14:creationId xmlns:p14="http://schemas.microsoft.com/office/powerpoint/2010/main" val="146714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障害の有無に関わらず、児童・生徒は学習する事を目的として登校しています。そのため、どの児童・生徒であっても、学習が継続出来ない健康状態に陥った場合は学習を中断し、校長は下校させる判断します。この判断は医療的ケア児についても同様です。</a:t>
            </a:r>
          </a:p>
          <a:p>
            <a:r>
              <a:rPr kumimoji="1" lang="ja-JP" altLang="en-US" dirty="0"/>
              <a:t>　医療的ケア児については看護師が校内に滞在していることにより医療的ケア児の体調不良時には、学校で看護師が看病してくれれば下校させる必要がないのではという意見もありますが、医療的ケア児が学習が継続できない状態なのであれば、他の児童・生徒と同様に、学習を中断し、校長は救急搬送もしくは保護者迎えの判断をする状況の事が「緊急時」 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15</a:t>
            </a:fld>
            <a:endParaRPr kumimoji="1" lang="ja-JP" altLang="en-US" dirty="0"/>
          </a:p>
        </p:txBody>
      </p:sp>
    </p:spTree>
    <p:extLst>
      <p:ext uri="{BB962C8B-B14F-4D97-AF65-F5344CB8AC3E}">
        <p14:creationId xmlns:p14="http://schemas.microsoft.com/office/powerpoint/2010/main" val="25602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①指示書内での緊急時対応の記述については「指示書の記述について教育委員会の確認事項」 参照</a:t>
            </a:r>
            <a:endParaRPr kumimoji="1" lang="en-US" altLang="ja-JP" dirty="0"/>
          </a:p>
          <a:p>
            <a:r>
              <a:rPr lang="ja-JP" altLang="en-US" dirty="0"/>
              <a:t>②緊急搬送先の病院を保護者が指定する場合は学校から救急車の搬送で３０分以内に到着可能である病院を指定していただきたい旨を教育委員会事務局より保護者と主治医に予め依頼しておきます。 </a:t>
            </a:r>
            <a:endParaRPr lang="en-US" altLang="ja-JP" dirty="0"/>
          </a:p>
          <a:p>
            <a:r>
              <a:rPr lang="ja-JP" altLang="en-US" dirty="0"/>
              <a:t>主治医がいる病院が学校から３０分以上の距離にある場 合は、１次救急として受け入れ可能な病院を指定していただくよう教育委員会事務局から保護者に依頼します。</a:t>
            </a: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16</a:t>
            </a:fld>
            <a:endParaRPr kumimoji="1" lang="ja-JP" altLang="en-US" dirty="0"/>
          </a:p>
        </p:txBody>
      </p:sp>
    </p:spTree>
    <p:extLst>
      <p:ext uri="{BB962C8B-B14F-4D97-AF65-F5344CB8AC3E}">
        <p14:creationId xmlns:p14="http://schemas.microsoft.com/office/powerpoint/2010/main" val="74511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医療的ケア児に対応している看護師は医療的ケア児の救命処置に集中する必要があるため、救急車の要請・保護者への連絡、他の児童・生徒への対応などは、校内の緊急対応要領に従い、学校の教職員が対応します。</a:t>
            </a:r>
          </a:p>
          <a:p>
            <a:r>
              <a:rPr kumimoji="1" lang="ja-JP" altLang="en-US" dirty="0"/>
              <a:t>②救急車を要請した場合は、看護師が救急車に同乗する必要があるかどうかについては、事例毎の状況に応じて個別に判断します。</a:t>
            </a:r>
          </a:p>
          <a:p>
            <a:r>
              <a:rPr kumimoji="1" lang="ja-JP" altLang="en-US" dirty="0"/>
              <a:t>③看護師が緊急に対応した内容や経過は記録に残します。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17</a:t>
            </a:fld>
            <a:endParaRPr kumimoji="1" lang="ja-JP" altLang="en-US" dirty="0"/>
          </a:p>
        </p:txBody>
      </p:sp>
    </p:spTree>
    <p:extLst>
      <p:ext uri="{BB962C8B-B14F-4D97-AF65-F5344CB8AC3E}">
        <p14:creationId xmlns:p14="http://schemas.microsoft.com/office/powerpoint/2010/main" val="44167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①障害の有無に関わらず全ての児童・生徒については、朝の登校前の時点で家庭で、その日は登校可能で学習ができる体調かどうかを判断します。 </a:t>
            </a:r>
            <a:endParaRPr kumimoji="1" lang="en-US" altLang="ja-JP" dirty="0"/>
          </a:p>
          <a:p>
            <a:r>
              <a:rPr kumimoji="1" lang="ja-JP" altLang="en-US" dirty="0"/>
              <a:t>　（保護者は子どもが体調不良の場合は登校させません）</a:t>
            </a:r>
          </a:p>
          <a:p>
            <a:r>
              <a:rPr kumimoji="1" lang="ja-JP" altLang="en-US" dirty="0"/>
              <a:t>②主治医の診察時の情報や、日々の体調の変化については保護者が常に学校に情報提供しておきます。 </a:t>
            </a:r>
            <a:endParaRPr kumimoji="1" lang="en-US" altLang="ja-JP" dirty="0"/>
          </a:p>
          <a:p>
            <a:r>
              <a:rPr kumimoji="1" lang="ja-JP" altLang="en-US" dirty="0"/>
              <a:t>　（与薬内容の変更やカニューレサイズの変更など）</a:t>
            </a:r>
          </a:p>
          <a:p>
            <a:r>
              <a:rPr kumimoji="1" lang="ja-JP" altLang="en-US" dirty="0"/>
              <a:t>③保護者は連絡が取れる体制をとっておきます。</a:t>
            </a:r>
          </a:p>
          <a:p>
            <a:r>
              <a:rPr kumimoji="1" lang="ja-JP" altLang="en-US" dirty="0"/>
              <a:t>④教職員と看護師はコミュニケーションを密にし、医療的ケア児の体調の変化に早め早めに対応できる連携体制を作っておきます。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18</a:t>
            </a:fld>
            <a:endParaRPr kumimoji="1" lang="ja-JP" altLang="en-US" dirty="0"/>
          </a:p>
        </p:txBody>
      </p:sp>
    </p:spTree>
    <p:extLst>
      <p:ext uri="{BB962C8B-B14F-4D97-AF65-F5344CB8AC3E}">
        <p14:creationId xmlns:p14="http://schemas.microsoft.com/office/powerpoint/2010/main" val="1240902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①障害の有無に関わらず、 事故や怪我の予防については校内で検討し、 教職員間で共有しておきます。</a:t>
            </a:r>
          </a:p>
          <a:p>
            <a:r>
              <a:rPr kumimoji="1" lang="ja-JP" altLang="en-US" dirty="0"/>
              <a:t>②気管カニューレの計画外抜去予防については</a:t>
            </a:r>
          </a:p>
          <a:p>
            <a:r>
              <a:rPr kumimoji="1" lang="ja-JP" altLang="en-US" dirty="0"/>
              <a:t>　⇒衣服の着脱や体位変換の際には、ベルトのしまり具合やリーク音の有無・頭部と頸部の角度などの確認を教職員も確認します。</a:t>
            </a:r>
          </a:p>
          <a:p>
            <a:r>
              <a:rPr kumimoji="1" lang="ja-JP" altLang="en-US" dirty="0"/>
              <a:t>③胃瘻部のペグの計画外抜去予防については</a:t>
            </a:r>
          </a:p>
          <a:p>
            <a:r>
              <a:rPr kumimoji="1" lang="ja-JP" altLang="en-US" dirty="0"/>
              <a:t>　⇒衣服の着脱やオムツ交換の際に引っ張らないようにします。</a:t>
            </a:r>
          </a:p>
          <a:p>
            <a:r>
              <a:rPr kumimoji="1" lang="ja-JP" altLang="en-US" dirty="0"/>
              <a:t>④経鼻胃管の計画外抜去予防については</a:t>
            </a:r>
          </a:p>
          <a:p>
            <a:r>
              <a:rPr kumimoji="1" lang="ja-JP" altLang="en-US" dirty="0"/>
              <a:t>　⇒衣服の着脱の際には引っ張らないようにします。</a:t>
            </a:r>
          </a:p>
          <a:p>
            <a:r>
              <a:rPr kumimoji="1" lang="ja-JP" altLang="en-US" dirty="0"/>
              <a:t>　　チューブの挿入の長さが確認できるよう保護者自身で挿入部にマークをつけていただきます。鼻水で固定テープが湿っている時は臨時でテープを貼り替えるなどの対応をします。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19</a:t>
            </a:fld>
            <a:endParaRPr kumimoji="1" lang="ja-JP" altLang="en-US" dirty="0"/>
          </a:p>
        </p:txBody>
      </p:sp>
    </p:spTree>
    <p:extLst>
      <p:ext uri="{BB962C8B-B14F-4D97-AF65-F5344CB8AC3E}">
        <p14:creationId xmlns:p14="http://schemas.microsoft.com/office/powerpoint/2010/main" val="340359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2</a:t>
            </a:fld>
            <a:endParaRPr kumimoji="1" lang="ja-JP" altLang="en-US" dirty="0"/>
          </a:p>
        </p:txBody>
      </p:sp>
    </p:spTree>
    <p:extLst>
      <p:ext uri="{BB962C8B-B14F-4D97-AF65-F5344CB8AC3E}">
        <p14:creationId xmlns:p14="http://schemas.microsoft.com/office/powerpoint/2010/main" val="372327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①障害の有無に関わらず、 事故や怪我の発生時の対応は校内の対応体制に従います。</a:t>
            </a:r>
          </a:p>
          <a:p>
            <a:r>
              <a:rPr kumimoji="1" lang="ja-JP" altLang="en-US" dirty="0"/>
              <a:t>　　看護師の対応が必要かどうかは、 個別の状況に応じて判断します。</a:t>
            </a:r>
          </a:p>
          <a:p>
            <a:r>
              <a:rPr kumimoji="1" lang="ja-JP" altLang="en-US" dirty="0"/>
              <a:t>②カニューレなどの計画外抜去や、体調の急変が発生し、学習を中断した場合は、 看護師は教育委員会事務局に報告し、経過や対応を記録します。必要に応じて教育委員会事務局と校長が保護者に説明します。</a:t>
            </a:r>
          </a:p>
          <a:p>
            <a:r>
              <a:rPr kumimoji="1" lang="ja-JP" altLang="en-US" dirty="0"/>
              <a:t>③事後になってから、その時の対応方法について振り返り、教職員や看護師間で共有し再発防止に努めます。 ⇒ 「ヒヤリ ・ ハット等の事例分析と対策」 参照</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20</a:t>
            </a:fld>
            <a:endParaRPr kumimoji="1" lang="ja-JP" altLang="en-US" dirty="0"/>
          </a:p>
        </p:txBody>
      </p:sp>
    </p:spTree>
    <p:extLst>
      <p:ext uri="{BB962C8B-B14F-4D97-AF65-F5344CB8AC3E}">
        <p14:creationId xmlns:p14="http://schemas.microsoft.com/office/powerpoint/2010/main" val="279079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21</a:t>
            </a:fld>
            <a:endParaRPr kumimoji="1" lang="ja-JP" altLang="en-US" dirty="0"/>
          </a:p>
        </p:txBody>
      </p:sp>
    </p:spTree>
    <p:extLst>
      <p:ext uri="{BB962C8B-B14F-4D97-AF65-F5344CB8AC3E}">
        <p14:creationId xmlns:p14="http://schemas.microsoft.com/office/powerpoint/2010/main" val="134602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①教育委員会にレポートが提出されたら、教育委員会事務局で内容を確認し、必要に応じて修正や追記を看護師に指示します。</a:t>
            </a:r>
          </a:p>
          <a:p>
            <a:r>
              <a:rPr kumimoji="1" lang="ja-JP" altLang="en-US" dirty="0"/>
              <a:t>②看護師間で内容を共有し、事故が発生した時の状況を分析します。</a:t>
            </a:r>
          </a:p>
          <a:p>
            <a:r>
              <a:rPr kumimoji="1" lang="ja-JP" altLang="en-US" dirty="0"/>
              <a:t>③再発防止について看護師同士で意見交換をします。</a:t>
            </a:r>
          </a:p>
          <a:p>
            <a:r>
              <a:rPr kumimoji="1" lang="ja-JP" altLang="en-US" dirty="0"/>
              <a:t>④再発防止策の中に、保護者や教職員に協力要請が必要な内容が含まれている場合は、教育委員会事務局より校長や保護者に依頼します。</a:t>
            </a:r>
            <a:endParaRPr kumimoji="1" lang="en-US" altLang="ja-JP" dirty="0"/>
          </a:p>
          <a:p>
            <a:r>
              <a:rPr lang="ja-JP" altLang="en-US" dirty="0"/>
              <a:t>⑤話し合った内容や対策は必ず看護師同士で共有します。</a:t>
            </a:r>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22</a:t>
            </a:fld>
            <a:endParaRPr kumimoji="1" lang="ja-JP" altLang="en-US" dirty="0"/>
          </a:p>
        </p:txBody>
      </p:sp>
    </p:spTree>
    <p:extLst>
      <p:ext uri="{BB962C8B-B14F-4D97-AF65-F5344CB8AC3E}">
        <p14:creationId xmlns:p14="http://schemas.microsoft.com/office/powerpoint/2010/main" val="1173793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豊中市では、 看護師は雇用形態により常勤看護師と非常勤看護師で構成されています。主には常勤看護師がマネージメント業務を、非常勤看護師が学校での医療的ケア児への医療的ケア実施を担当しています。</a:t>
            </a:r>
          </a:p>
          <a:p>
            <a:r>
              <a:rPr kumimoji="1" lang="ja-JP" altLang="en-US" dirty="0"/>
              <a:t>　非常勤看護師が学校で対応した業務については、必要に応じて常勤看護師に報告・相談し、常勤看護師から対応方法の指示を受けます。</a:t>
            </a:r>
          </a:p>
          <a:p>
            <a:r>
              <a:rPr kumimoji="1" lang="ja-JP" altLang="en-US" dirty="0"/>
              <a:t>　医療的ケア児が在籍する公立小・中学校は市内に点在し、医療的ケア児は１校に１人か２人であるため、 豊中市では看護師の業務は医療的ケアに特化し、 巡回方式で看護師を対象校に派遣しています。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23</a:t>
            </a:fld>
            <a:endParaRPr kumimoji="1" lang="ja-JP" altLang="en-US" dirty="0"/>
          </a:p>
        </p:txBody>
      </p:sp>
    </p:spTree>
    <p:extLst>
      <p:ext uri="{BB962C8B-B14F-4D97-AF65-F5344CB8AC3E}">
        <p14:creationId xmlns:p14="http://schemas.microsoft.com/office/powerpoint/2010/main" val="425182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①入学前、医療的ケア児の受け入れまで（常勤看護師）</a:t>
            </a:r>
          </a:p>
          <a:p>
            <a:r>
              <a:rPr kumimoji="1" lang="ja-JP" altLang="en-US" dirty="0"/>
              <a:t>　医療的ケア児の 「就学相談」 に指導主事と共に参加し、保護者に小 ・ 中学校における医療的ケアの実施体制等を説明します。</a:t>
            </a:r>
          </a:p>
          <a:p>
            <a:r>
              <a:rPr kumimoji="1" lang="ja-JP" altLang="en-US" dirty="0"/>
              <a:t>　医療的ケア児の小 ・ 中学校への就学が決定したのちに、医療的ケア検討会で学校で行うケアの内容を教育委員会事務局として確定します。 主治医を訪問し、学校における医療的ケアに必要な指示書の作成を依頼します。</a:t>
            </a:r>
          </a:p>
          <a:p>
            <a:r>
              <a:rPr kumimoji="1" lang="ja-JP" altLang="en-US" dirty="0"/>
              <a:t>②入学後、 医療的ケアを看護師が行うまで（常勤 ・ 非常勤看護師）</a:t>
            </a:r>
          </a:p>
          <a:p>
            <a:r>
              <a:rPr kumimoji="1" lang="ja-JP" altLang="en-US" dirty="0"/>
              <a:t>　保護者にケアのレクチャーを依頼します。物品やケアの手順、実施場所について保護者・教職員と相談します。</a:t>
            </a:r>
          </a:p>
          <a:p>
            <a:r>
              <a:rPr kumimoji="1" lang="ja-JP" altLang="en-US" dirty="0"/>
              <a:t>　看護師が実施し、保護者の確認を受け、 適宜内容を修正します。</a:t>
            </a:r>
          </a:p>
          <a:p>
            <a:r>
              <a:rPr kumimoji="1" lang="ja-JP" altLang="en-US" dirty="0"/>
              <a:t>　⇒保護者の了解が得られたら保護者のレクチャーは終了しマニュアルを作成します。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24</a:t>
            </a:fld>
            <a:endParaRPr kumimoji="1" lang="ja-JP" altLang="en-US" dirty="0"/>
          </a:p>
        </p:txBody>
      </p:sp>
    </p:spTree>
    <p:extLst>
      <p:ext uri="{BB962C8B-B14F-4D97-AF65-F5344CB8AC3E}">
        <p14:creationId xmlns:p14="http://schemas.microsoft.com/office/powerpoint/2010/main" val="761267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①常勤看護師は学校行事や医療的ケア児の欠席や早退の予定など日々のスケジュール変更の有無を学校から情報収集し、ケアの実施場所や実施時刻を調整します。</a:t>
            </a:r>
          </a:p>
          <a:p>
            <a:r>
              <a:rPr kumimoji="1" lang="ja-JP" altLang="en-US" dirty="0"/>
              <a:t>②常勤看護師は非常勤看護師の巡回スケジュールを作成します。</a:t>
            </a:r>
          </a:p>
          <a:p>
            <a:r>
              <a:rPr kumimoji="1" lang="ja-JP" altLang="en-US" dirty="0"/>
              <a:t>③非常勤看護師は学校現場の状況に応じて常勤看護師に報告し、必要に応じてケアの予定変更等の指示を受けます。</a:t>
            </a:r>
          </a:p>
          <a:p>
            <a:r>
              <a:rPr kumimoji="1" lang="ja-JP" altLang="en-US" dirty="0"/>
              <a:t>④保護者が急きょ指示書の範囲を越えたケアの実施を依頼したり、または医療的ケアに必要な物品を保護者が入れ忘れていたりした場合は、非常勤看護師から常勤看護師に報告し、校長と調整し、状況に応じて保護者に説明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25</a:t>
            </a:fld>
            <a:endParaRPr kumimoji="1" lang="ja-JP" altLang="en-US" dirty="0"/>
          </a:p>
        </p:txBody>
      </p:sp>
    </p:spTree>
    <p:extLst>
      <p:ext uri="{BB962C8B-B14F-4D97-AF65-F5344CB8AC3E}">
        <p14:creationId xmlns:p14="http://schemas.microsoft.com/office/powerpoint/2010/main" val="1211157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①常勤看護師は学校行事の詳細について学校から情報収集します。</a:t>
            </a:r>
          </a:p>
          <a:p>
            <a:r>
              <a:rPr kumimoji="1" lang="ja-JP" altLang="en-US" dirty="0"/>
              <a:t>　（日時・行き先・交通手段・雨天プログラム等）</a:t>
            </a:r>
          </a:p>
          <a:p>
            <a:r>
              <a:rPr kumimoji="1" lang="ja-JP" altLang="en-US" dirty="0"/>
              <a:t>②常勤看護師より行事内容に合わせて医療的ケア児の行程表作成を校長に依頼し、看護師と教職員の打ち合わせの実施について調整します。</a:t>
            </a:r>
          </a:p>
          <a:p>
            <a:r>
              <a:rPr kumimoji="1" lang="ja-JP" altLang="en-US" dirty="0"/>
              <a:t>③非常勤看護師は打ち合わせに参加し、当日に向けて持参物品やケアの実施場所・器具の洗浄場所などの細かい確認を行います。</a:t>
            </a:r>
          </a:p>
          <a:p>
            <a:r>
              <a:rPr kumimoji="1" lang="ja-JP" altLang="en-US" dirty="0"/>
              <a:t>④非常勤看護師は行事に向けた準備の進捗状況を常勤看護師に随時報告します。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26</a:t>
            </a:fld>
            <a:endParaRPr kumimoji="1" lang="ja-JP" altLang="en-US" dirty="0"/>
          </a:p>
        </p:txBody>
      </p:sp>
    </p:spTree>
    <p:extLst>
      <p:ext uri="{BB962C8B-B14F-4D97-AF65-F5344CB8AC3E}">
        <p14:creationId xmlns:p14="http://schemas.microsoft.com/office/powerpoint/2010/main" val="2340001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①常勤看護師は医療的ケア児が新年度進学する学校の校長や教職員に、学校における医療的ケアの実施体制について説明し、看護師の待機場所の設置など、看護師の受け入れについての準備を依頼します。</a:t>
            </a:r>
          </a:p>
          <a:p>
            <a:r>
              <a:rPr kumimoji="1" lang="ja-JP" altLang="en-US" dirty="0"/>
              <a:t>②常勤看護師は校長に対して、指示書の更新と、新しい教職員への助言を目的とした「主治医訪問」の設定の必要性を説明し、保護者が主治医との日程調整をします。</a:t>
            </a:r>
          </a:p>
          <a:p>
            <a:r>
              <a:rPr kumimoji="1" lang="ja-JP" altLang="en-US" dirty="0"/>
              <a:t>③教室配置の変更に伴い、看護師の待機場所等の移動がある場合は、変更内容を看護師同士で共有します。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27</a:t>
            </a:fld>
            <a:endParaRPr kumimoji="1" lang="ja-JP" altLang="en-US" dirty="0"/>
          </a:p>
        </p:txBody>
      </p:sp>
    </p:spTree>
    <p:extLst>
      <p:ext uri="{BB962C8B-B14F-4D97-AF65-F5344CB8AC3E}">
        <p14:creationId xmlns:p14="http://schemas.microsoft.com/office/powerpoint/2010/main" val="4217906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医療的ケア児がケアを自分自身で行う方法を取得することで、医療的ケア児の自立を促す教育課程を立案したい旨の提案が、校長からあった場合は、常勤看護師は教職員が立案する指導計画や指導目標の詳細について情報を収集します。</a:t>
            </a:r>
          </a:p>
          <a:p>
            <a:r>
              <a:rPr kumimoji="1" lang="ja-JP" altLang="en-US" dirty="0"/>
              <a:t>②収集した情報を非常勤看護師と共有し、看護師として担当する部分について看護目標と看護計画を立案します。</a:t>
            </a:r>
          </a:p>
          <a:p>
            <a:r>
              <a:rPr kumimoji="1" lang="ja-JP" altLang="en-US" dirty="0"/>
              <a:t>③教職員と看護師との打ち合わせの実施について常勤看護師から校長に依頼し、常勤看護師と非常勤看護師が一緒に参加します。</a:t>
            </a:r>
          </a:p>
          <a:p>
            <a:r>
              <a:rPr kumimoji="1" lang="ja-JP" altLang="en-US" dirty="0"/>
              <a:t>④指導計画 ・ 看護計画の進捗状況の共有を、必要に応じて教職員と看護師とで随時行います。</a:t>
            </a:r>
          </a:p>
          <a:p>
            <a:r>
              <a:rPr kumimoji="1" lang="ja-JP" altLang="en-US" dirty="0"/>
              <a:t>⑤医療的ケア児がケアの実施を自分自身で行える状態になれば看護師の派遣を終了します。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28</a:t>
            </a:fld>
            <a:endParaRPr kumimoji="1" lang="ja-JP" altLang="en-US" dirty="0"/>
          </a:p>
        </p:txBody>
      </p:sp>
    </p:spTree>
    <p:extLst>
      <p:ext uri="{BB962C8B-B14F-4D97-AF65-F5344CB8AC3E}">
        <p14:creationId xmlns:p14="http://schemas.microsoft.com/office/powerpoint/2010/main" val="3090137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常勤看護師・非常勤看護師は市の職員として、人権研修を毎年度受講し、加えて、学校で働く看護師としてのスキルアップを目的として、常勤看護師が年間の研修計画を立案します。</a:t>
            </a:r>
          </a:p>
          <a:p>
            <a:r>
              <a:rPr kumimoji="1" lang="ja-JP" altLang="en-US" dirty="0"/>
              <a:t>１学期⇒医療デバイス（人工呼吸器など）の操作研修</a:t>
            </a:r>
          </a:p>
          <a:p>
            <a:r>
              <a:rPr kumimoji="1" lang="ja-JP" altLang="en-US" dirty="0"/>
              <a:t>夏期休業中⇒病院の小児病棟の見学研修 ・ 小児科往診医の往診同行研修</a:t>
            </a:r>
            <a:endParaRPr kumimoji="1" lang="en-US" altLang="ja-JP" dirty="0"/>
          </a:p>
          <a:p>
            <a:r>
              <a:rPr kumimoji="1" lang="ja-JP" altLang="en-US" dirty="0"/>
              <a:t>　　　　　　公立こども園や成人の福祉施設での見学研修</a:t>
            </a:r>
          </a:p>
          <a:p>
            <a:r>
              <a:rPr kumimoji="1" lang="ja-JP" altLang="en-US" dirty="0"/>
              <a:t>　　　　　　大阪府看護協会実施のシミュレーターを使った実技研修</a:t>
            </a:r>
          </a:p>
          <a:p>
            <a:r>
              <a:rPr kumimoji="1" lang="ja-JP" altLang="en-US" dirty="0"/>
              <a:t>２学期・３学期⇒小児科医による疾患理解を目的として座学研修など</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29</a:t>
            </a:fld>
            <a:endParaRPr kumimoji="1" lang="ja-JP" altLang="en-US" dirty="0"/>
          </a:p>
        </p:txBody>
      </p:sp>
    </p:spTree>
    <p:extLst>
      <p:ext uri="{BB962C8B-B14F-4D97-AF65-F5344CB8AC3E}">
        <p14:creationId xmlns:p14="http://schemas.microsoft.com/office/powerpoint/2010/main" val="407995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公立小 ・中学校においては医療的ケアを必要とする児童・生徒は通常１校に１人か２人のみの在籍です。</a:t>
            </a:r>
          </a:p>
          <a:p>
            <a:r>
              <a:rPr kumimoji="1" lang="ja-JP" altLang="en-US" dirty="0"/>
              <a:t>　また、医療器具や備品は、当該の児童・生徒のみが使用するものであり、病状の変化や、転出 ・ 卒業に伴い、使用する器具や備品が変更されたり不要になる場合もあります。</a:t>
            </a:r>
          </a:p>
          <a:p>
            <a:r>
              <a:rPr kumimoji="1" lang="ja-JP" altLang="en-US" dirty="0"/>
              <a:t>　そのため、基本的には自宅で使用している医療器具をそのまま学校に持参していただいて、学校で使用しています。</a:t>
            </a:r>
          </a:p>
          <a:p>
            <a:r>
              <a:rPr kumimoji="1" lang="ja-JP" altLang="en-US" dirty="0"/>
              <a:t>　医療器具のメンテナンスや、衛生物品の管理についても基本的には保護者が行い、日々の登校の際には医療器具は使用できる状態にします。 衛生物品もその日の下校時刻までの必要量を保護者が準備して持参します。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a:t>
            </a:fld>
            <a:endParaRPr kumimoji="1" lang="ja-JP" altLang="en-US" dirty="0"/>
          </a:p>
        </p:txBody>
      </p:sp>
    </p:spTree>
    <p:extLst>
      <p:ext uri="{BB962C8B-B14F-4D97-AF65-F5344CB8AC3E}">
        <p14:creationId xmlns:p14="http://schemas.microsoft.com/office/powerpoint/2010/main" val="951527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豊中市では学校で働く看護師の人材育成を目的として、非常勤看護師をグループに分け、業務に関する看護研究や学習会を実施しています。</a:t>
            </a:r>
          </a:p>
          <a:p>
            <a:r>
              <a:rPr kumimoji="1" lang="ja-JP" altLang="en-US" dirty="0"/>
              <a:t>　研究テーマや研究方法については、常勤看護師と非常勤看護師で話し合って決めています。</a:t>
            </a:r>
          </a:p>
          <a:p>
            <a:r>
              <a:rPr kumimoji="1" lang="ja-JP" altLang="en-US" dirty="0"/>
              <a:t>研究を進める中で、関連する文献の検索や、医療看護系の研修会や学会への参加などを常勤看護師と非常勤看護師と相談して行います。</a:t>
            </a:r>
          </a:p>
          <a:p>
            <a:r>
              <a:rPr kumimoji="1" lang="ja-JP" altLang="en-US" dirty="0"/>
              <a:t>　行った研究をまとめる作業の中で、看護師同士で意見を交換し、看護系雑誌への投稿や看護系学会学術集会への演題登録など目標を持って取り組むことで看護師としての人材育成につなげています。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30</a:t>
            </a:fld>
            <a:endParaRPr kumimoji="1" lang="ja-JP" altLang="en-US" dirty="0"/>
          </a:p>
        </p:txBody>
      </p:sp>
    </p:spTree>
    <p:extLst>
      <p:ext uri="{BB962C8B-B14F-4D97-AF65-F5344CB8AC3E}">
        <p14:creationId xmlns:p14="http://schemas.microsoft.com/office/powerpoint/2010/main" val="3368353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公立小・中学校においては、火災訓練や不審者対応、地震発生時の避難訓練を学校行事に位置づけて全校体制で実施しています。</a:t>
            </a:r>
          </a:p>
          <a:p>
            <a:r>
              <a:rPr kumimoji="1" lang="ja-JP" altLang="en-US" dirty="0"/>
              <a:t>　医療的ケア児についても他の児童・生徒と同様に避難訓練に参加します。</a:t>
            </a:r>
          </a:p>
          <a:p>
            <a:r>
              <a:rPr kumimoji="1" lang="ja-JP" altLang="en-US" dirty="0"/>
              <a:t>　その際、看護師と教職員とで、予め医療的ケア児の避難経路や物品の準備などを打ち合わせして、それぞれに役割を担って参加します。</a:t>
            </a:r>
          </a:p>
          <a:p>
            <a:r>
              <a:rPr kumimoji="1" lang="ja-JP" altLang="en-US" dirty="0"/>
              <a:t>　公立小・中学校は児童・生徒の自宅が近くにあることにより、避難した後は速やかに保護者に引き渡すための「引き渡し訓練」を行い地域や保護者も一緒に災害時対応訓練に取り組んでいます。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31</a:t>
            </a:fld>
            <a:endParaRPr kumimoji="1" lang="ja-JP" altLang="en-US" dirty="0"/>
          </a:p>
        </p:txBody>
      </p:sp>
    </p:spTree>
    <p:extLst>
      <p:ext uri="{BB962C8B-B14F-4D97-AF65-F5344CB8AC3E}">
        <p14:creationId xmlns:p14="http://schemas.microsoft.com/office/powerpoint/2010/main" val="4219306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公立小 ・ 中学校の体育館等は地域の避難所に指定されます。</a:t>
            </a:r>
          </a:p>
          <a:p>
            <a:r>
              <a:rPr kumimoji="1" lang="ja-JP" altLang="en-US" dirty="0"/>
              <a:t>　災害発生時には、各自治体の判断により、小・中学校に避難所が開設されるため、地域住民による地区防災の活動拠点になります。</a:t>
            </a:r>
          </a:p>
          <a:p>
            <a:r>
              <a:rPr kumimoji="1" lang="ja-JP" altLang="en-US" dirty="0"/>
              <a:t>　避難所の災害対応物資として発電機や、毛布・水などの物品の備蓄が既に準備されていたり、地域住民の安否確認を行うシステムが構築されている地域もあります。</a:t>
            </a:r>
          </a:p>
          <a:p>
            <a:r>
              <a:rPr kumimoji="1" lang="ja-JP" altLang="en-US" dirty="0"/>
              <a:t>　保護者に引き渡すまでに、先に小・中学校内で避難所が開設された場合は、地域住民の災害対応システムと連携し、保護者につないでいく方法も有効です。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32</a:t>
            </a:fld>
            <a:endParaRPr kumimoji="1" lang="ja-JP" altLang="en-US" dirty="0"/>
          </a:p>
        </p:txBody>
      </p:sp>
    </p:spTree>
    <p:extLst>
      <p:ext uri="{BB962C8B-B14F-4D97-AF65-F5344CB8AC3E}">
        <p14:creationId xmlns:p14="http://schemas.microsoft.com/office/powerpoint/2010/main" val="595920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33</a:t>
            </a:fld>
            <a:endParaRPr kumimoji="1" lang="ja-JP" altLang="en-US" dirty="0"/>
          </a:p>
        </p:txBody>
      </p:sp>
    </p:spTree>
    <p:extLst>
      <p:ext uri="{BB962C8B-B14F-4D97-AF65-F5344CB8AC3E}">
        <p14:creationId xmlns:p14="http://schemas.microsoft.com/office/powerpoint/2010/main" val="2019376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34</a:t>
            </a:fld>
            <a:endParaRPr kumimoji="1" lang="ja-JP" altLang="en-US" dirty="0"/>
          </a:p>
        </p:txBody>
      </p:sp>
    </p:spTree>
    <p:extLst>
      <p:ext uri="{BB962C8B-B14F-4D97-AF65-F5344CB8AC3E}">
        <p14:creationId xmlns:p14="http://schemas.microsoft.com/office/powerpoint/2010/main" val="2164680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608146-07C3-9248-A95C-5399F8B04C88}" type="slidenum">
              <a:rPr kumimoji="1" lang="ja-JP" altLang="en-US" smtClean="0"/>
              <a:t>35</a:t>
            </a:fld>
            <a:endParaRPr kumimoji="1" lang="ja-JP" altLang="en-US" dirty="0"/>
          </a:p>
        </p:txBody>
      </p:sp>
    </p:spTree>
    <p:extLst>
      <p:ext uri="{BB962C8B-B14F-4D97-AF65-F5344CB8AC3E}">
        <p14:creationId xmlns:p14="http://schemas.microsoft.com/office/powerpoint/2010/main" val="1708875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dirty="0"/>
              <a:t>ちゃんへの訪問看護を通して</a:t>
            </a:r>
          </a:p>
          <a:p>
            <a:r>
              <a:rPr kumimoji="1" lang="ja-JP" altLang="en-US" dirty="0"/>
              <a:t>　生後</a:t>
            </a:r>
            <a:r>
              <a:rPr kumimoji="1" lang="en-US" altLang="ja-JP" dirty="0"/>
              <a:t>1</a:t>
            </a:r>
            <a:r>
              <a:rPr kumimoji="1" lang="ja-JP" altLang="en-US" dirty="0"/>
              <a:t>か月で人工呼吸器を装着、３か月後離脱したが、吸引が必要なため気管切開をおこない、退院時から訪問看護を開始した。</a:t>
            </a:r>
          </a:p>
          <a:p>
            <a:r>
              <a:rPr kumimoji="1" lang="ja-JP" altLang="en-US" dirty="0"/>
              <a:t>　知的障害はなく歩くことも可能であった為、小学校への入学準備を進めていたが、教育委員会からは医療的ケアが必要な児童の入学は困難といわれた。</a:t>
            </a:r>
          </a:p>
          <a:p>
            <a:r>
              <a:rPr kumimoji="1" lang="ja-JP" altLang="en-US" dirty="0"/>
              <a:t>　</a:t>
            </a:r>
            <a:r>
              <a:rPr kumimoji="1" lang="en-US" altLang="ja-JP" dirty="0"/>
              <a:t>A</a:t>
            </a:r>
            <a:r>
              <a:rPr kumimoji="1" lang="ja-JP" altLang="en-US" dirty="0"/>
              <a:t>ちゃんは、特別支援学校の教員が自宅にくる訪問教育か、母親が毎日学校に付き添って吸引を行うのか選択を迫られた。しかし、両親は、普通小学校への通学を望んだ。</a:t>
            </a:r>
          </a:p>
          <a:p>
            <a:r>
              <a:rPr kumimoji="1" lang="ja-JP" altLang="en-US" dirty="0"/>
              <a:t>　相談を受けた訪問看護師は、母親の望みである小学校への通学をかなえられる方法がないか考えた。</a:t>
            </a:r>
          </a:p>
          <a:p>
            <a:r>
              <a:rPr kumimoji="1" lang="ja-JP" altLang="en-US" dirty="0"/>
              <a:t>　そこで、教育委員会に出向き訪問看護師が普通小学校に行って吸引ができないか交渉。その際、教育委員会は訪問看護師そのものを理解しておらず、訪問看護師の説明から実施した。</a:t>
            </a:r>
          </a:p>
          <a:p>
            <a:r>
              <a:rPr kumimoji="1" lang="ja-JP" altLang="en-US" dirty="0"/>
              <a:t>　その後、障がい児支援センターの担当者と協力し、市役所課長や教育委員会や保健所の保健師、保育園で関わっている園長や看護師等と同じテーブルで話し合うネットワーク会議を開催した</a:t>
            </a:r>
            <a:r>
              <a:rPr kumimoji="1" lang="en-US" altLang="ja-JP" dirty="0"/>
              <a:t>(</a:t>
            </a:r>
            <a:r>
              <a:rPr kumimoji="1" lang="ja-JP" altLang="en-US" dirty="0"/>
              <a:t>図</a:t>
            </a:r>
            <a:r>
              <a:rPr kumimoji="1" lang="en-US" altLang="ja-JP" dirty="0"/>
              <a:t>1)</a:t>
            </a:r>
            <a:r>
              <a:rPr kumimoji="1" lang="ja-JP" altLang="en-US" dirty="0"/>
              <a:t>。</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36</a:t>
            </a:fld>
            <a:endParaRPr kumimoji="1" lang="ja-JP" altLang="en-US" dirty="0"/>
          </a:p>
        </p:txBody>
      </p:sp>
    </p:spTree>
    <p:extLst>
      <p:ext uri="{BB962C8B-B14F-4D97-AF65-F5344CB8AC3E}">
        <p14:creationId xmlns:p14="http://schemas.microsoft.com/office/powerpoint/2010/main" val="2434383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しかし、消極的な意見が多く、「医療的ケアの必要な児童が今まで普通学校に通学したことがない。前例がない為無理」 との回答だった。その為訪問看護師が「前例がないなら前例を作ればよい」思わず発言してしまった。これは心の中からの叫びでもあった。最初は平行線であったが、</a:t>
            </a:r>
            <a:r>
              <a:rPr kumimoji="1" lang="en-US" altLang="ja-JP" dirty="0"/>
              <a:t>A</a:t>
            </a:r>
            <a:r>
              <a:rPr kumimoji="1" lang="ja-JP" altLang="en-US" dirty="0"/>
              <a:t>ちゃんの家族がビデオを作り、地区懇談会や</a:t>
            </a:r>
            <a:r>
              <a:rPr kumimoji="1" lang="en-US" altLang="ja-JP" dirty="0"/>
              <a:t>PTA</a:t>
            </a:r>
            <a:r>
              <a:rPr kumimoji="1" lang="ja-JP" altLang="en-US" dirty="0"/>
              <a:t>総会で入学について理解をもとめ、</a:t>
            </a:r>
            <a:r>
              <a:rPr kumimoji="1" lang="en-US" altLang="ja-JP" dirty="0"/>
              <a:t>2</a:t>
            </a:r>
            <a:r>
              <a:rPr kumimoji="1" lang="ja-JP" altLang="en-US" dirty="0"/>
              <a:t>年半あきらめず話し合いを繰り返した。最終的に市長との面談が行われ、</a:t>
            </a:r>
            <a:r>
              <a:rPr kumimoji="1" lang="en-US" altLang="ja-JP" dirty="0"/>
              <a:t>2</a:t>
            </a:r>
            <a:r>
              <a:rPr kumimoji="1" lang="ja-JP" altLang="en-US" dirty="0"/>
              <a:t>年半後に教育委員会会議で入学の許可がおりた。その際は、関わったメンバーで喜びをかみしめ分かち合った。</a:t>
            </a:r>
          </a:p>
          <a:p>
            <a:r>
              <a:rPr kumimoji="1" lang="ja-JP" altLang="en-US" dirty="0"/>
              <a:t>　その後、訪問看護ステーションと教育委員会が契約を交わし、高山市障害児等看護支援事業で予算が計上され、学校での訪問看護師による医療的ケア児へのケアが開始となった。</a:t>
            </a:r>
          </a:p>
          <a:p>
            <a:r>
              <a:rPr kumimoji="1" lang="ja-JP" altLang="en-US" dirty="0"/>
              <a:t>　その際、図２のような緊急時搬送も含む</a:t>
            </a:r>
            <a:r>
              <a:rPr kumimoji="1" lang="en-US" altLang="ja-JP" dirty="0"/>
              <a:t>A</a:t>
            </a:r>
            <a:r>
              <a:rPr kumimoji="1" lang="ja-JP" altLang="en-US" dirty="0"/>
              <a:t>ちゃんの支援ネットワーク体制を構築し安心して通学できる仕組みを作った。</a:t>
            </a:r>
            <a:endParaRPr kumimoji="1" lang="en-US" altLang="ja-JP"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37</a:t>
            </a:fld>
            <a:endParaRPr kumimoji="1" lang="ja-JP" altLang="en-US" dirty="0"/>
          </a:p>
        </p:txBody>
      </p:sp>
    </p:spTree>
    <p:extLst>
      <p:ext uri="{BB962C8B-B14F-4D97-AF65-F5344CB8AC3E}">
        <p14:creationId xmlns:p14="http://schemas.microsoft.com/office/powerpoint/2010/main" val="75541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入学後、母親と交代で学校への訪問看護が開始された。</a:t>
            </a:r>
            <a:r>
              <a:rPr kumimoji="1" lang="en-US" altLang="ja-JP" dirty="0"/>
              <a:t>A</a:t>
            </a:r>
            <a:r>
              <a:rPr kumimoji="1" lang="ja-JP" altLang="en-US" dirty="0"/>
              <a:t>ちゃんが学校になれるまでは、他の子どもと遊ばず、昼休みに訪問看護師が来るのを待っている姿が見られたが、少しずつ友達もでき、吸引後はすぐ友達の中に入っていく事が多くなった。訪問看護師の支援として、学校訪問時に痰が多い時は早退を勧めたり、微熱がある時などは学校を休ませる等の調整をおこない、</a:t>
            </a:r>
            <a:r>
              <a:rPr kumimoji="1" lang="en-US" altLang="ja-JP" dirty="0"/>
              <a:t>3</a:t>
            </a:r>
            <a:r>
              <a:rPr kumimoji="1" lang="ja-JP" altLang="en-US" dirty="0"/>
              <a:t>年生になる頃には病状も落ち着き、吸引回数も減ってきた。</a:t>
            </a:r>
          </a:p>
          <a:p>
            <a:r>
              <a:rPr kumimoji="1" lang="ja-JP" altLang="en-US" dirty="0"/>
              <a:t>　また、本人が自分で吸引ができるようになりたいと希望があり自律にむけての発言があった。大学病院の医師の意見を参考に、訪問看護師が自己吸引の手技を指導し、</a:t>
            </a:r>
            <a:r>
              <a:rPr kumimoji="1" lang="en-US" altLang="ja-JP" dirty="0"/>
              <a:t>6</a:t>
            </a:r>
            <a:r>
              <a:rPr kumimoji="1" lang="ja-JP" altLang="en-US" dirty="0"/>
              <a:t>年生になる頃には、セルフケアができるようになった。その為、小学校卒業とともに訪問看護は終了した。</a:t>
            </a:r>
          </a:p>
          <a:p>
            <a:r>
              <a:rPr kumimoji="1" lang="ja-JP" altLang="en-US" dirty="0"/>
              <a:t>　</a:t>
            </a:r>
            <a:r>
              <a:rPr kumimoji="1" lang="en-US" altLang="ja-JP" dirty="0"/>
              <a:t>A</a:t>
            </a:r>
            <a:r>
              <a:rPr kumimoji="1" lang="ja-JP" altLang="en-US" dirty="0"/>
              <a:t>ちゃんは、中学校</a:t>
            </a:r>
            <a:r>
              <a:rPr kumimoji="1" lang="en-US" altLang="ja-JP" dirty="0"/>
              <a:t>2</a:t>
            </a:r>
            <a:r>
              <a:rPr kumimoji="1" lang="ja-JP" altLang="en-US" dirty="0"/>
              <a:t>年生の時に、気管切開の穴をふさぐ、気管切開開口部閉鎖手術をうけ、声がでるようになった。その際に、訪問看護ステーションに挨拶にきて、</a:t>
            </a:r>
            <a:r>
              <a:rPr kumimoji="1" lang="en-US" altLang="ja-JP" dirty="0"/>
              <a:t>A</a:t>
            </a:r>
            <a:r>
              <a:rPr kumimoji="1" lang="ja-JP" altLang="en-US" dirty="0"/>
              <a:t>ちゃんが 「今までありがとう」 と言ってくれ、その場にいた訪問看護師は</a:t>
            </a:r>
            <a:r>
              <a:rPr kumimoji="1" lang="en-US" altLang="ja-JP" dirty="0"/>
              <a:t>A</a:t>
            </a:r>
            <a:r>
              <a:rPr kumimoji="1" lang="ja-JP" altLang="en-US" dirty="0"/>
              <a:t>ちゃんの声を初めて聴いて、挨拶に来てくれたこと、声が聴けたことに皆で </a:t>
            </a:r>
            <a:r>
              <a:rPr kumimoji="1" lang="en-US" altLang="ja-JP" dirty="0"/>
              <a:t>A </a:t>
            </a:r>
            <a:r>
              <a:rPr kumimoji="1" lang="ja-JP" altLang="en-US" dirty="0"/>
              <a:t>ちゃんの成長と頑張りに感動した。</a:t>
            </a:r>
          </a:p>
          <a:p>
            <a:r>
              <a:rPr kumimoji="1" lang="ja-JP" altLang="en-US" dirty="0"/>
              <a:t>　現在</a:t>
            </a:r>
            <a:r>
              <a:rPr kumimoji="1" lang="en-US" altLang="ja-JP" dirty="0"/>
              <a:t>A</a:t>
            </a:r>
            <a:r>
              <a:rPr kumimoji="1" lang="ja-JP" altLang="en-US" dirty="0"/>
              <a:t>ちゃんは </a:t>
            </a:r>
            <a:r>
              <a:rPr kumimoji="1" lang="en-US" altLang="ja-JP" dirty="0"/>
              <a:t>18 </a:t>
            </a:r>
            <a:r>
              <a:rPr kumimoji="1" lang="ja-JP" altLang="en-US" dirty="0"/>
              <a:t>歳となり、大学に入学、 自分のような児童でも教育が受けられるように学校の先生になりたいと、教育学部に進学した。</a:t>
            </a:r>
          </a:p>
          <a:p>
            <a:r>
              <a:rPr kumimoji="1" lang="en-US" altLang="ja-JP" dirty="0"/>
              <a:t>A </a:t>
            </a:r>
            <a:r>
              <a:rPr kumimoji="1" lang="ja-JP" altLang="en-US" dirty="0"/>
              <a:t>ちゃんの事例からは、前例が構築されたため、</a:t>
            </a:r>
            <a:r>
              <a:rPr kumimoji="1" lang="en-US" altLang="ja-JP" dirty="0"/>
              <a:t>2 </a:t>
            </a:r>
            <a:r>
              <a:rPr kumimoji="1" lang="ja-JP" altLang="en-US" dirty="0"/>
              <a:t>事例・</a:t>
            </a:r>
            <a:r>
              <a:rPr kumimoji="1" lang="en-US" altLang="ja-JP" dirty="0"/>
              <a:t>3 </a:t>
            </a:r>
            <a:r>
              <a:rPr kumimoji="1" lang="ja-JP" altLang="en-US" dirty="0"/>
              <a:t>事例と地域で連携し、普通小学校に入学を望む医療的ケア児も安心して通学できる環境整備が整えられるようになった。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38</a:t>
            </a:fld>
            <a:endParaRPr kumimoji="1" lang="ja-JP" altLang="en-US" dirty="0"/>
          </a:p>
        </p:txBody>
      </p:sp>
    </p:spTree>
    <p:extLst>
      <p:ext uri="{BB962C8B-B14F-4D97-AF65-F5344CB8AC3E}">
        <p14:creationId xmlns:p14="http://schemas.microsoft.com/office/powerpoint/2010/main" val="38218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973741E8-1A5D-47DE-A020-61E3B09A9B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a:extLst>
              <a:ext uri="{FF2B5EF4-FFF2-40B4-BE49-F238E27FC236}">
                <a16:creationId xmlns:a16="http://schemas.microsoft.com/office/drawing/2014/main" id="{09A72C78-A0DC-4EB0-AB6C-76BDE5960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毎日のケアに必要な物品を入れて学校に持参してくるバッグや物品の受け渡し方法などを、看護師と保護者と教職員で話し合って決めます。</a:t>
            </a:r>
          </a:p>
          <a:p>
            <a:r>
              <a:rPr lang="ja-JP" altLang="en-US" dirty="0"/>
              <a:t>　また、 医療廃棄物などのゴミや、その他のゴミの処理の方法についても学校と保護者で予め決めておくようにします。</a:t>
            </a:r>
          </a:p>
          <a:p>
            <a:r>
              <a:rPr lang="ja-JP" altLang="en-US" dirty="0"/>
              <a:t>　豊中市では基本はゴミ袋を保護者が準備し、医療的ケアよって発生したゴミは自宅に持ち帰ってもらっています。</a:t>
            </a:r>
          </a:p>
        </p:txBody>
      </p:sp>
      <p:sp>
        <p:nvSpPr>
          <p:cNvPr id="11268" name="スライド番号プレースホルダー 3">
            <a:extLst>
              <a:ext uri="{FF2B5EF4-FFF2-40B4-BE49-F238E27FC236}">
                <a16:creationId xmlns:a16="http://schemas.microsoft.com/office/drawing/2014/main" id="{859CA561-3E67-48A2-8D5D-FF19CE2B23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6125" indent="-285750">
              <a:defRPr kumimoji="1">
                <a:solidFill>
                  <a:schemeClr val="tx1"/>
                </a:solidFill>
                <a:latin typeface="Arial" panose="020B0604020202020204" pitchFamily="34" charset="0"/>
                <a:ea typeface="ＭＳ Ｐゴシック" panose="020B0600070205080204" pitchFamily="50" charset="-128"/>
              </a:defRPr>
            </a:lvl2pPr>
            <a:lvl3pPr marL="1150938" indent="-228600">
              <a:defRPr kumimoji="1">
                <a:solidFill>
                  <a:schemeClr val="tx1"/>
                </a:solidFill>
                <a:latin typeface="Arial" panose="020B0604020202020204" pitchFamily="34" charset="0"/>
                <a:ea typeface="ＭＳ Ｐゴシック" panose="020B0600070205080204" pitchFamily="50" charset="-128"/>
              </a:defRPr>
            </a:lvl3pPr>
            <a:lvl4pPr marL="1611313" indent="-228600">
              <a:defRPr kumimoji="1">
                <a:solidFill>
                  <a:schemeClr val="tx1"/>
                </a:solidFill>
                <a:latin typeface="Arial" panose="020B0604020202020204" pitchFamily="34" charset="0"/>
                <a:ea typeface="ＭＳ Ｐゴシック" panose="020B0600070205080204" pitchFamily="50" charset="-128"/>
              </a:defRPr>
            </a:lvl4pPr>
            <a:lvl5pPr marL="2073275" indent="-228600">
              <a:defRPr kumimoj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656AC22-8515-4B96-AD4C-7AE6B2891CC5}" type="slidenum">
              <a:rPr lang="ja-JP" altLang="en-US"/>
              <a:pPr/>
              <a:t>4</a:t>
            </a:fld>
            <a:endParaRPr lang="ja-JP" altLang="en-US"/>
          </a:p>
        </p:txBody>
      </p:sp>
    </p:spTree>
    <p:extLst>
      <p:ext uri="{BB962C8B-B14F-4D97-AF65-F5344CB8AC3E}">
        <p14:creationId xmlns:p14="http://schemas.microsoft.com/office/powerpoint/2010/main" val="397198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21305007-6F4D-406F-BB9C-69EEA49AAC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5DC2A36E-617E-4791-AC17-C05B312DA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3316" name="スライド番号プレースホルダー 3">
            <a:extLst>
              <a:ext uri="{FF2B5EF4-FFF2-40B4-BE49-F238E27FC236}">
                <a16:creationId xmlns:a16="http://schemas.microsoft.com/office/drawing/2014/main" id="{92608385-DF13-49EE-91D3-20A642466E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6125" indent="-285750">
              <a:defRPr kumimoji="1">
                <a:solidFill>
                  <a:schemeClr val="tx1"/>
                </a:solidFill>
                <a:latin typeface="Arial" panose="020B0604020202020204" pitchFamily="34" charset="0"/>
                <a:ea typeface="ＭＳ Ｐゴシック" panose="020B0600070205080204" pitchFamily="50" charset="-128"/>
              </a:defRPr>
            </a:lvl2pPr>
            <a:lvl3pPr marL="1150938" indent="-228600">
              <a:defRPr kumimoji="1">
                <a:solidFill>
                  <a:schemeClr val="tx1"/>
                </a:solidFill>
                <a:latin typeface="Arial" panose="020B0604020202020204" pitchFamily="34" charset="0"/>
                <a:ea typeface="ＭＳ Ｐゴシック" panose="020B0600070205080204" pitchFamily="50" charset="-128"/>
              </a:defRPr>
            </a:lvl3pPr>
            <a:lvl4pPr marL="1611313" indent="-228600">
              <a:defRPr kumimoji="1">
                <a:solidFill>
                  <a:schemeClr val="tx1"/>
                </a:solidFill>
                <a:latin typeface="Arial" panose="020B0604020202020204" pitchFamily="34" charset="0"/>
                <a:ea typeface="ＭＳ Ｐゴシック" panose="020B0600070205080204" pitchFamily="50" charset="-128"/>
              </a:defRPr>
            </a:lvl4pPr>
            <a:lvl5pPr marL="2073275" indent="-228600">
              <a:defRPr kumimoj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1CD809F-BE15-4C4B-A174-6E302B1540BE}" type="slidenum">
              <a:rPr lang="ja-JP" altLang="en-US"/>
              <a:pPr/>
              <a:t>5</a:t>
            </a:fld>
            <a:endParaRPr lang="ja-JP" altLang="en-US"/>
          </a:p>
        </p:txBody>
      </p:sp>
    </p:spTree>
    <p:extLst>
      <p:ext uri="{BB962C8B-B14F-4D97-AF65-F5344CB8AC3E}">
        <p14:creationId xmlns:p14="http://schemas.microsoft.com/office/powerpoint/2010/main" val="49549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吸引器については、保護者持参の吸引器が万が一、突然故障してしまった、あるいは、破損させてしまった事により、吸引が実施不可能な状態になる事を想定して、予備用の吸引器を教育委員会事務局で準備し対象校に配置してい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6</a:t>
            </a:fld>
            <a:endParaRPr kumimoji="1" lang="ja-JP" altLang="en-US" dirty="0"/>
          </a:p>
        </p:txBody>
      </p:sp>
    </p:spTree>
    <p:extLst>
      <p:ext uri="{BB962C8B-B14F-4D97-AF65-F5344CB8AC3E}">
        <p14:creationId xmlns:p14="http://schemas.microsoft.com/office/powerpoint/2010/main" val="72294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衛生物品 （サクションチューブやシリンジなど）</a:t>
            </a:r>
            <a:r>
              <a:rPr kumimoji="1" lang="en-US" altLang="ja-JP" dirty="0"/>
              <a:t>】</a:t>
            </a:r>
          </a:p>
          <a:p>
            <a:r>
              <a:rPr kumimoji="1" lang="ja-JP" altLang="en-US" dirty="0"/>
              <a:t>　通常医療保険制度における 「指導管理料」 をつけている医療機関より医療的ケア児に対して一人ひとり異なる内容そのため、使用できる量や本数が制限されている場合もあり、学校での使用方法については、個別に保護者に確認する必要があります。</a:t>
            </a:r>
          </a:p>
          <a:p>
            <a:r>
              <a:rPr kumimoji="1" lang="ja-JP" altLang="en-US" dirty="0"/>
              <a:t>⇒個別マニュアルの項目へ</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7</a:t>
            </a:fld>
            <a:endParaRPr kumimoji="1" lang="ja-JP" altLang="en-US" dirty="0"/>
          </a:p>
        </p:txBody>
      </p:sp>
    </p:spTree>
    <p:extLst>
      <p:ext uri="{BB962C8B-B14F-4D97-AF65-F5344CB8AC3E}">
        <p14:creationId xmlns:p14="http://schemas.microsoft.com/office/powerpoint/2010/main" val="424993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医療器具について</a:t>
            </a:r>
            <a:r>
              <a:rPr kumimoji="1" lang="en-US" altLang="ja-JP" dirty="0"/>
              <a:t>】</a:t>
            </a:r>
          </a:p>
          <a:p>
            <a:r>
              <a:rPr kumimoji="1" lang="ja-JP" altLang="en-US" dirty="0"/>
              <a:t>　人工呼吸器や吸引器のバッテリーの充電や、吸引器の排液瓶の洗浄、人工呼吸器の加湿器への水の補充などは、毎日保護者によって予め整備された状態で受け入れます。</a:t>
            </a:r>
          </a:p>
          <a:p>
            <a:r>
              <a:rPr kumimoji="1" lang="ja-JP" altLang="en-US" dirty="0"/>
              <a:t>　このことは、学習に必要な教材や教具を家庭で毎日整えて持参する事と同様の事です。学習面でも医療面でも必要物品がきちんと整っていれば子ども達は学習活動に集中して取り組む事ができます。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8</a:t>
            </a:fld>
            <a:endParaRPr kumimoji="1" lang="ja-JP" altLang="en-US" dirty="0"/>
          </a:p>
        </p:txBody>
      </p:sp>
    </p:spTree>
    <p:extLst>
      <p:ext uri="{BB962C8B-B14F-4D97-AF65-F5344CB8AC3E}">
        <p14:creationId xmlns:p14="http://schemas.microsoft.com/office/powerpoint/2010/main" val="255518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備品について</a:t>
            </a:r>
            <a:r>
              <a:rPr kumimoji="1" lang="en-US" altLang="ja-JP" dirty="0"/>
              <a:t>】</a:t>
            </a:r>
          </a:p>
          <a:p>
            <a:r>
              <a:rPr kumimoji="1" lang="ja-JP" altLang="en-US" dirty="0"/>
              <a:t>　安全にケアが実施できるよう必要に応じてトレイやカゴなどを保護者に準備していただく場合もあります。また、ケアの内容によっては保護者は通常使用していなくても感染予防を目的としてディスポ手袋などの準備を保護者に依頼する場合もあります。</a:t>
            </a:r>
          </a:p>
        </p:txBody>
      </p:sp>
      <p:sp>
        <p:nvSpPr>
          <p:cNvPr id="4" name="スライド番号プレースホルダー 3"/>
          <p:cNvSpPr>
            <a:spLocks noGrp="1"/>
          </p:cNvSpPr>
          <p:nvPr>
            <p:ph type="sldNum" sz="quarter" idx="5"/>
          </p:nvPr>
        </p:nvSpPr>
        <p:spPr/>
        <p:txBody>
          <a:bodyPr/>
          <a:lstStyle/>
          <a:p>
            <a:fld id="{5D608146-07C3-9248-A95C-5399F8B04C88}" type="slidenum">
              <a:rPr kumimoji="1" lang="ja-JP" altLang="en-US" smtClean="0"/>
              <a:t>9</a:t>
            </a:fld>
            <a:endParaRPr kumimoji="1" lang="ja-JP" altLang="en-US" dirty="0"/>
          </a:p>
        </p:txBody>
      </p:sp>
    </p:spTree>
    <p:extLst>
      <p:ext uri="{BB962C8B-B14F-4D97-AF65-F5344CB8AC3E}">
        <p14:creationId xmlns:p14="http://schemas.microsoft.com/office/powerpoint/2010/main" val="96035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FEA9CE-60DC-C246-AC0F-C268AC1611D8}"/>
              </a:ext>
            </a:extLst>
          </p:cNvPr>
          <p:cNvSpPr>
            <a:spLocks noGrp="1"/>
          </p:cNvSpPr>
          <p:nvPr>
            <p:ph type="ctrTitle"/>
          </p:nvPr>
        </p:nvSpPr>
        <p:spPr>
          <a:xfrm>
            <a:off x="1238250" y="1122363"/>
            <a:ext cx="7429500" cy="2387600"/>
          </a:xfrm>
        </p:spPr>
        <p:txBody>
          <a:bodyPr anchor="b">
            <a:normAutofit/>
          </a:bodyPr>
          <a:lstStyle>
            <a:lvl1pPr algn="ctr">
              <a:defRPr sz="3599" b="1" i="0">
                <a:latin typeface="Hiragino Sans W6" panose="020B0400000000000000" pitchFamily="34" charset="-128"/>
                <a:ea typeface="Hiragino Sans W6" panose="020B0400000000000000" pitchFamily="34"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C5A53C-41CD-624C-B411-56CA8A2169D9}"/>
              </a:ext>
            </a:extLst>
          </p:cNvPr>
          <p:cNvSpPr>
            <a:spLocks noGrp="1"/>
          </p:cNvSpPr>
          <p:nvPr>
            <p:ph type="subTitle" idx="1"/>
          </p:nvPr>
        </p:nvSpPr>
        <p:spPr>
          <a:xfrm>
            <a:off x="1238250" y="3602038"/>
            <a:ext cx="7429500" cy="1655762"/>
          </a:xfrm>
        </p:spPr>
        <p:txBody>
          <a:bodyPr>
            <a:normAutofit/>
          </a:bodyPr>
          <a:lstStyle>
            <a:lvl1pPr marL="0" indent="0" algn="ctr">
              <a:buNone/>
              <a:defRPr sz="2401"/>
            </a:lvl1pPr>
            <a:lvl2pPr marL="371443" indent="0" algn="ctr">
              <a:buNone/>
              <a:defRPr sz="1625"/>
            </a:lvl2pPr>
            <a:lvl3pPr marL="742887" indent="0" algn="ctr">
              <a:buNone/>
              <a:defRPr sz="1463"/>
            </a:lvl3pPr>
            <a:lvl4pPr marL="1114331" indent="0" algn="ctr">
              <a:buNone/>
              <a:defRPr sz="1300"/>
            </a:lvl4pPr>
            <a:lvl5pPr marL="1485776" indent="0" algn="ctr">
              <a:buNone/>
              <a:defRPr sz="1300"/>
            </a:lvl5pPr>
            <a:lvl6pPr marL="1857220" indent="0" algn="ctr">
              <a:buNone/>
              <a:defRPr sz="1300"/>
            </a:lvl6pPr>
            <a:lvl7pPr marL="2228663" indent="0" algn="ctr">
              <a:buNone/>
              <a:defRPr sz="1300"/>
            </a:lvl7pPr>
            <a:lvl8pPr marL="2600108" indent="0" algn="ctr">
              <a:buNone/>
              <a:defRPr sz="1300"/>
            </a:lvl8pPr>
            <a:lvl9pPr marL="2971551"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9E38B3C-CB49-4446-836D-BC24BBF6A369}"/>
              </a:ext>
            </a:extLst>
          </p:cNvPr>
          <p:cNvSpPr>
            <a:spLocks noGrp="1"/>
          </p:cNvSpPr>
          <p:nvPr>
            <p:ph type="dt" sz="half" idx="10"/>
          </p:nvPr>
        </p:nvSpPr>
        <p:spPr/>
        <p:txBody>
          <a:bodyPr/>
          <a:lstStyle/>
          <a:p>
            <a:fld id="{C3763C2A-C345-4907-9356-3B747D6C3123}"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3252C709-E81F-A54D-ABCD-110B53061D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BBDA5D-8601-DC46-A03E-87599927AB89}"/>
              </a:ext>
            </a:extLst>
          </p:cNvPr>
          <p:cNvSpPr>
            <a:spLocks noGrp="1"/>
          </p:cNvSpPr>
          <p:nvPr>
            <p:ph type="sldNum" sz="quarter" idx="12"/>
          </p:nvPr>
        </p:nvSpPr>
        <p:spPr/>
        <p:txBody>
          <a:bodyPr/>
          <a:lstStyle/>
          <a:p>
            <a:r>
              <a:rPr kumimoji="1" lang="en-US" altLang="ja-JP" dirty="0"/>
              <a:t>1</a:t>
            </a:r>
            <a:endParaRPr kumimoji="1" lang="ja-JP" altLang="en-US" dirty="0"/>
          </a:p>
        </p:txBody>
      </p:sp>
    </p:spTree>
    <p:extLst>
      <p:ext uri="{BB962C8B-B14F-4D97-AF65-F5344CB8AC3E}">
        <p14:creationId xmlns:p14="http://schemas.microsoft.com/office/powerpoint/2010/main" val="16548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69564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449365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018175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570473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760998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864043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289657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311396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12612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58642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2" y="683493"/>
            <a:ext cx="350395" cy="4248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3"/>
            <a:ext cx="141207" cy="4248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38"/>
            <a:ext cx="3890082"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8" y="167269"/>
            <a:ext cx="3209046" cy="430643"/>
          </a:xfrm>
        </p:spPr>
        <p:txBody>
          <a:bodyPr anchor="b">
            <a:noAutofit/>
          </a:bodyPr>
          <a:lstStyle>
            <a:lvl1pPr marL="0" indent="0" algn="r">
              <a:buNone/>
              <a:defRPr sz="1400" b="1" i="0">
                <a:solidFill>
                  <a:schemeClr val="accent1">
                    <a:lumMod val="50000"/>
                  </a:schemeClr>
                </a:solidFill>
                <a:latin typeface="Hiragino Sans W6" panose="020B0400000000000000" pitchFamily="34" charset="-128"/>
                <a:ea typeface="Hiragino Sans W6" panose="020B0400000000000000" pitchFamily="34" charset="-128"/>
              </a:defRPr>
            </a:lvl1pPr>
            <a:lvl2pPr marL="371443"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887"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331"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776"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hasCustomPrompt="1"/>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r>
              <a:rPr lang="ja-JP" altLang="en-US" sz="2799" dirty="0"/>
              <a:t>重症心身障害児の定義重症心あああああああ身障害児</a:t>
            </a:r>
            <a:endParaRPr kumimoji="1" lang="ja-JP" altLang="en-US" sz="2799"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1"/>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43" indent="0" algn="r">
              <a:buNone/>
              <a:defRPr sz="701">
                <a:latin typeface="メイリオ" panose="020B0604030504040204" pitchFamily="50" charset="-128"/>
                <a:ea typeface="メイリオ" panose="020B0604030504040204" pitchFamily="50" charset="-128"/>
              </a:defRPr>
            </a:lvl2pPr>
            <a:lvl3pPr marL="742887" indent="0" algn="r">
              <a:buNone/>
              <a:defRPr sz="701">
                <a:latin typeface="メイリオ" panose="020B0604030504040204" pitchFamily="50" charset="-128"/>
                <a:ea typeface="メイリオ" panose="020B0604030504040204" pitchFamily="50" charset="-128"/>
              </a:defRPr>
            </a:lvl3pPr>
            <a:lvl4pPr marL="1114331" indent="0" algn="r">
              <a:buNone/>
              <a:defRPr sz="701">
                <a:latin typeface="メイリオ" panose="020B0604030504040204" pitchFamily="50" charset="-128"/>
                <a:ea typeface="メイリオ" panose="020B0604030504040204" pitchFamily="50" charset="-128"/>
              </a:defRPr>
            </a:lvl4pPr>
            <a:lvl5pPr marL="1485776" indent="0" algn="r">
              <a:buNone/>
              <a:defRPr sz="701">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241150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6AFB91-AFCF-324A-96CA-135DA1C40E55}"/>
              </a:ext>
            </a:extLst>
          </p:cNvPr>
          <p:cNvSpPr>
            <a:spLocks noGrp="1"/>
          </p:cNvSpPr>
          <p:nvPr>
            <p:ph type="title"/>
          </p:nvPr>
        </p:nvSpPr>
        <p:spPr>
          <a:xfrm>
            <a:off x="675881" y="1709740"/>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97A28C-F0DD-DC46-9B0F-911BD9B07C16}"/>
              </a:ext>
            </a:extLst>
          </p:cNvPr>
          <p:cNvSpPr>
            <a:spLocks noGrp="1"/>
          </p:cNvSpPr>
          <p:nvPr>
            <p:ph type="body" idx="1"/>
          </p:nvPr>
        </p:nvSpPr>
        <p:spPr>
          <a:xfrm>
            <a:off x="675881" y="4589466"/>
            <a:ext cx="8543925" cy="1500187"/>
          </a:xfrm>
        </p:spPr>
        <p:txBody>
          <a:bodyPr/>
          <a:lstStyle>
            <a:lvl1pPr marL="0" indent="0">
              <a:buNone/>
              <a:defRPr sz="1950">
                <a:solidFill>
                  <a:schemeClr val="tx1">
                    <a:tint val="75000"/>
                  </a:schemeClr>
                </a:solidFill>
              </a:defRPr>
            </a:lvl1pPr>
            <a:lvl2pPr marL="371443" indent="0">
              <a:buNone/>
              <a:defRPr sz="1625">
                <a:solidFill>
                  <a:schemeClr val="tx1">
                    <a:tint val="75000"/>
                  </a:schemeClr>
                </a:solidFill>
              </a:defRPr>
            </a:lvl2pPr>
            <a:lvl3pPr marL="742887" indent="0">
              <a:buNone/>
              <a:defRPr sz="1463">
                <a:solidFill>
                  <a:schemeClr val="tx1">
                    <a:tint val="75000"/>
                  </a:schemeClr>
                </a:solidFill>
              </a:defRPr>
            </a:lvl3pPr>
            <a:lvl4pPr marL="1114331" indent="0">
              <a:buNone/>
              <a:defRPr sz="1300">
                <a:solidFill>
                  <a:schemeClr val="tx1">
                    <a:tint val="75000"/>
                  </a:schemeClr>
                </a:solidFill>
              </a:defRPr>
            </a:lvl4pPr>
            <a:lvl5pPr marL="1485776" indent="0">
              <a:buNone/>
              <a:defRPr sz="1300">
                <a:solidFill>
                  <a:schemeClr val="tx1">
                    <a:tint val="75000"/>
                  </a:schemeClr>
                </a:solidFill>
              </a:defRPr>
            </a:lvl5pPr>
            <a:lvl6pPr marL="1857220" indent="0">
              <a:buNone/>
              <a:defRPr sz="1300">
                <a:solidFill>
                  <a:schemeClr val="tx1">
                    <a:tint val="75000"/>
                  </a:schemeClr>
                </a:solidFill>
              </a:defRPr>
            </a:lvl6pPr>
            <a:lvl7pPr marL="2228663" indent="0">
              <a:buNone/>
              <a:defRPr sz="1300">
                <a:solidFill>
                  <a:schemeClr val="tx1">
                    <a:tint val="75000"/>
                  </a:schemeClr>
                </a:solidFill>
              </a:defRPr>
            </a:lvl7pPr>
            <a:lvl8pPr marL="2600108" indent="0">
              <a:buNone/>
              <a:defRPr sz="1300">
                <a:solidFill>
                  <a:schemeClr val="tx1">
                    <a:tint val="75000"/>
                  </a:schemeClr>
                </a:solidFill>
              </a:defRPr>
            </a:lvl8pPr>
            <a:lvl9pPr marL="2971551"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3A1E7B-8D08-7E40-942F-D25CC2797892}"/>
              </a:ext>
            </a:extLst>
          </p:cNvPr>
          <p:cNvSpPr>
            <a:spLocks noGrp="1"/>
          </p:cNvSpPr>
          <p:nvPr>
            <p:ph type="dt" sz="half" idx="10"/>
          </p:nvPr>
        </p:nvSpPr>
        <p:spPr/>
        <p:txBody>
          <a:bodyPr/>
          <a:lstStyle/>
          <a:p>
            <a:fld id="{1022F478-DDB4-4840-BCCF-1B490EEC718C}"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5AA34C3B-E64B-C84A-A723-75DA22B2C3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A021F3-5A4F-FD49-AFDB-4E81B97275FB}"/>
              </a:ext>
            </a:extLst>
          </p:cNvPr>
          <p:cNvSpPr>
            <a:spLocks noGrp="1"/>
          </p:cNvSpPr>
          <p:nvPr>
            <p:ph type="sldNum" sz="quarter" idx="12"/>
          </p:nvPr>
        </p:nvSpPr>
        <p:spPr/>
        <p:txBody>
          <a:bodyPr/>
          <a:lstStyle/>
          <a:p>
            <a:fld id="{73D0EF41-5076-ED44-A1EC-0638308AA56D}" type="slidenum">
              <a:rPr kumimoji="1" lang="ja-JP" altLang="en-US" smtClean="0"/>
              <a:t>‹#›</a:t>
            </a:fld>
            <a:endParaRPr kumimoji="1" lang="ja-JP" altLang="en-US"/>
          </a:p>
        </p:txBody>
      </p:sp>
    </p:spTree>
    <p:extLst>
      <p:ext uri="{BB962C8B-B14F-4D97-AF65-F5344CB8AC3E}">
        <p14:creationId xmlns:p14="http://schemas.microsoft.com/office/powerpoint/2010/main" val="207294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2" y="683494"/>
            <a:ext cx="350395" cy="130495"/>
          </a:xfrm>
          <a:prstGeom prst="rect">
            <a:avLst/>
          </a:prstGeom>
          <a:solidFill>
            <a:srgbClr val="9A0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4"/>
            <a:ext cx="141207" cy="130495"/>
          </a:xfrm>
          <a:prstGeom prst="rect">
            <a:avLst/>
          </a:prstGeom>
          <a:solidFill>
            <a:srgbClr val="F9B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471056" y="681040"/>
            <a:ext cx="9434944" cy="130495"/>
          </a:xfrm>
          <a:prstGeom prst="rect">
            <a:avLst/>
          </a:prstGeom>
          <a:gradFill>
            <a:gsLst>
              <a:gs pos="100000">
                <a:srgbClr val="F9BDD4"/>
              </a:gs>
              <a:gs pos="23000">
                <a:srgbClr val="F9BDD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4953002" y="167269"/>
            <a:ext cx="4271963" cy="430643"/>
          </a:xfrm>
        </p:spPr>
        <p:txBody>
          <a:bodyPr anchor="b">
            <a:noAutofit/>
          </a:bodyPr>
          <a:lstStyle>
            <a:lvl1pPr marL="0" indent="0" algn="r">
              <a:buNone/>
              <a:defRPr sz="1400" b="1" i="0">
                <a:solidFill>
                  <a:srgbClr val="C87700"/>
                </a:solidFill>
                <a:latin typeface="メイリオ" panose="020B0604030504040204" pitchFamily="50" charset="-128"/>
                <a:ea typeface="メイリオ" panose="020B0604030504040204" pitchFamily="50" charset="-128"/>
              </a:defRPr>
            </a:lvl1pPr>
            <a:lvl2pPr marL="371443"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887"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331"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776"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dirty="0"/>
              <a:t>テキスト</a:t>
            </a:r>
          </a:p>
        </p:txBody>
      </p:sp>
      <p:sp>
        <p:nvSpPr>
          <p:cNvPr id="7" name="テキスト プレースホルダー 5">
            <a:extLst>
              <a:ext uri="{FF2B5EF4-FFF2-40B4-BE49-F238E27FC236}">
                <a16:creationId xmlns:a16="http://schemas.microsoft.com/office/drawing/2014/main" id="{6504B87B-ECE4-42D7-86D5-ED8C3803B013}"/>
              </a:ext>
            </a:extLst>
          </p:cNvPr>
          <p:cNvSpPr>
            <a:spLocks noGrp="1"/>
          </p:cNvSpPr>
          <p:nvPr>
            <p:ph type="body" sz="quarter" idx="11" hasCustomPrompt="1"/>
          </p:nvPr>
        </p:nvSpPr>
        <p:spPr>
          <a:xfrm>
            <a:off x="9061249" y="6549841"/>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43" indent="0" algn="r">
              <a:buNone/>
              <a:defRPr sz="701">
                <a:latin typeface="メイリオ" panose="020B0604030504040204" pitchFamily="50" charset="-128"/>
                <a:ea typeface="メイリオ" panose="020B0604030504040204" pitchFamily="50" charset="-128"/>
              </a:defRPr>
            </a:lvl2pPr>
            <a:lvl3pPr marL="742887" indent="0" algn="r">
              <a:buNone/>
              <a:defRPr sz="701">
                <a:latin typeface="メイリオ" panose="020B0604030504040204" pitchFamily="50" charset="-128"/>
                <a:ea typeface="メイリオ" panose="020B0604030504040204" pitchFamily="50" charset="-128"/>
              </a:defRPr>
            </a:lvl3pPr>
            <a:lvl4pPr marL="1114331" indent="0" algn="r">
              <a:buNone/>
              <a:defRPr sz="701">
                <a:latin typeface="メイリオ" panose="020B0604030504040204" pitchFamily="50" charset="-128"/>
                <a:ea typeface="メイリオ" panose="020B0604030504040204" pitchFamily="50" charset="-128"/>
              </a:defRPr>
            </a:lvl4pPr>
            <a:lvl5pPr marL="1485776" indent="0" algn="r">
              <a:buNone/>
              <a:defRPr sz="701">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219791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2" y="683493"/>
            <a:ext cx="350395" cy="424873"/>
          </a:xfrm>
          <a:prstGeom prst="rect">
            <a:avLst/>
          </a:prstGeom>
          <a:solidFill>
            <a:srgbClr val="9A0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9A0E43"/>
              </a:solidFill>
            </a:endParaRPr>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3"/>
            <a:ext cx="141207" cy="424873"/>
          </a:xfrm>
          <a:prstGeom prst="rect">
            <a:avLst/>
          </a:prstGeom>
          <a:solidFill>
            <a:srgbClr val="F9B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38"/>
            <a:ext cx="3890082" cy="427327"/>
          </a:xfrm>
          <a:prstGeom prst="rect">
            <a:avLst/>
          </a:prstGeom>
          <a:gradFill>
            <a:gsLst>
              <a:gs pos="83000">
                <a:srgbClr val="F9BDD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8" y="167269"/>
            <a:ext cx="3209046" cy="430643"/>
          </a:xfrm>
        </p:spPr>
        <p:txBody>
          <a:bodyPr anchor="b">
            <a:noAutofit/>
          </a:bodyPr>
          <a:lstStyle>
            <a:lvl1pPr marL="0" indent="0" algn="r">
              <a:buNone/>
              <a:defRPr sz="1400" b="1" i="0">
                <a:solidFill>
                  <a:srgbClr val="9A0E43"/>
                </a:solidFill>
                <a:latin typeface="Hiragino Sans W6" panose="020B0400000000000000" pitchFamily="34" charset="-128"/>
                <a:ea typeface="Hiragino Sans W6" panose="020B0400000000000000" pitchFamily="34" charset="-128"/>
              </a:defRPr>
            </a:lvl1pPr>
            <a:lvl2pPr marL="371443"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2pPr>
            <a:lvl3pPr marL="742887"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3pPr>
            <a:lvl4pPr marL="1114331"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4pPr>
            <a:lvl5pPr marL="1485776" indent="0">
              <a:buNone/>
              <a:defRPr sz="16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dirty="0"/>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endParaRPr kumimoji="1" lang="ja-JP" altLang="en-US" sz="2799"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1"/>
            <a:ext cx="327428" cy="122925"/>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1443" indent="0" algn="r">
              <a:buNone/>
              <a:defRPr sz="701">
                <a:latin typeface="メイリオ" panose="020B0604030504040204" pitchFamily="50" charset="-128"/>
                <a:ea typeface="メイリオ" panose="020B0604030504040204" pitchFamily="50" charset="-128"/>
              </a:defRPr>
            </a:lvl2pPr>
            <a:lvl3pPr marL="742887" indent="0" algn="r">
              <a:buNone/>
              <a:defRPr sz="701">
                <a:latin typeface="メイリオ" panose="020B0604030504040204" pitchFamily="50" charset="-128"/>
                <a:ea typeface="メイリオ" panose="020B0604030504040204" pitchFamily="50" charset="-128"/>
              </a:defRPr>
            </a:lvl3pPr>
            <a:lvl4pPr marL="1114331" indent="0" algn="r">
              <a:buNone/>
              <a:defRPr sz="701">
                <a:latin typeface="メイリオ" panose="020B0604030504040204" pitchFamily="50" charset="-128"/>
                <a:ea typeface="メイリオ" panose="020B0604030504040204" pitchFamily="50" charset="-128"/>
              </a:defRPr>
            </a:lvl4pPr>
            <a:lvl5pPr marL="1485776" indent="0" algn="r">
              <a:buNone/>
              <a:defRPr sz="701">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252759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B0BFA8F-8807-BE44-A346-A403BFC113AF}"/>
              </a:ext>
            </a:extLst>
          </p:cNvPr>
          <p:cNvSpPr/>
          <p:nvPr userDrawn="1"/>
        </p:nvSpPr>
        <p:spPr>
          <a:xfrm>
            <a:off x="4" y="683495"/>
            <a:ext cx="350395" cy="4248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 name="正方形/長方形 9">
            <a:extLst>
              <a:ext uri="{FF2B5EF4-FFF2-40B4-BE49-F238E27FC236}">
                <a16:creationId xmlns:a16="http://schemas.microsoft.com/office/drawing/2014/main" id="{07FAED49-2386-C24B-A019-40D86A284142}"/>
              </a:ext>
            </a:extLst>
          </p:cNvPr>
          <p:cNvSpPr/>
          <p:nvPr userDrawn="1"/>
        </p:nvSpPr>
        <p:spPr>
          <a:xfrm>
            <a:off x="329851" y="683495"/>
            <a:ext cx="141207" cy="4248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6" name="正方形/長方形 25">
            <a:extLst>
              <a:ext uri="{FF2B5EF4-FFF2-40B4-BE49-F238E27FC236}">
                <a16:creationId xmlns:a16="http://schemas.microsoft.com/office/drawing/2014/main" id="{40A9DE4B-29E8-2244-9AF2-786E51DBAB93}"/>
              </a:ext>
            </a:extLst>
          </p:cNvPr>
          <p:cNvSpPr/>
          <p:nvPr userDrawn="1"/>
        </p:nvSpPr>
        <p:spPr>
          <a:xfrm>
            <a:off x="6015916" y="681040"/>
            <a:ext cx="3890082" cy="427327"/>
          </a:xfrm>
          <a:prstGeom prst="rect">
            <a:avLst/>
          </a:prstGeom>
          <a:gradFill>
            <a:gsLst>
              <a:gs pos="100000">
                <a:srgbClr val="C5E3EF"/>
              </a:gs>
              <a:gs pos="23000">
                <a:srgbClr val="D9EDF4"/>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7" name="テキスト プレースホルダー 16">
            <a:extLst>
              <a:ext uri="{FF2B5EF4-FFF2-40B4-BE49-F238E27FC236}">
                <a16:creationId xmlns:a16="http://schemas.microsoft.com/office/drawing/2014/main" id="{25384D6D-8EF3-F047-A7CA-775CED655498}"/>
              </a:ext>
            </a:extLst>
          </p:cNvPr>
          <p:cNvSpPr>
            <a:spLocks noGrp="1"/>
          </p:cNvSpPr>
          <p:nvPr>
            <p:ph type="body" sz="quarter" idx="10" hasCustomPrompt="1"/>
          </p:nvPr>
        </p:nvSpPr>
        <p:spPr>
          <a:xfrm>
            <a:off x="6015918" y="167271"/>
            <a:ext cx="3209046" cy="430643"/>
          </a:xfrm>
        </p:spPr>
        <p:txBody>
          <a:bodyPr anchor="b">
            <a:noAutofit/>
          </a:bodyPr>
          <a:lstStyle>
            <a:lvl1pPr marL="0" indent="0" algn="r">
              <a:buNone/>
              <a:defRPr sz="1138" b="1" i="0">
                <a:solidFill>
                  <a:schemeClr val="accent1">
                    <a:lumMod val="50000"/>
                  </a:schemeClr>
                </a:solidFill>
                <a:latin typeface="Hiragino Sans W6" panose="020B0400000000000000" pitchFamily="34" charset="-128"/>
                <a:ea typeface="Hiragino Sans W6" panose="020B0400000000000000" pitchFamily="34" charset="-128"/>
              </a:defRPr>
            </a:lvl1pPr>
            <a:lvl2pPr marL="30179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2pPr>
            <a:lvl3pPr marL="603597"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3pPr>
            <a:lvl4pPr marL="905395"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4pPr>
            <a:lvl5pPr marL="1207193" indent="0">
              <a:buNone/>
              <a:defRPr sz="1300" b="1" i="0">
                <a:solidFill>
                  <a:schemeClr val="accent1">
                    <a:lumMod val="50000"/>
                  </a:schemeClr>
                </a:solidFill>
                <a:latin typeface="Hiragino Sans W6" panose="020B0400000000000000" pitchFamily="34" charset="-128"/>
                <a:ea typeface="Hiragino Sans W6" panose="020B0400000000000000" pitchFamily="34" charset="-128"/>
              </a:defRPr>
            </a:lvl5pPr>
          </a:lstStyle>
          <a:p>
            <a:pPr lvl="0"/>
            <a:r>
              <a:rPr kumimoji="1" lang="ja-JP" altLang="en-US"/>
              <a:t>テキスト</a:t>
            </a:r>
          </a:p>
        </p:txBody>
      </p:sp>
      <p:sp>
        <p:nvSpPr>
          <p:cNvPr id="7" name="タイトル 1">
            <a:extLst>
              <a:ext uri="{FF2B5EF4-FFF2-40B4-BE49-F238E27FC236}">
                <a16:creationId xmlns:a16="http://schemas.microsoft.com/office/drawing/2014/main" id="{80E1604B-8661-0342-994C-436AF0EFD9A3}"/>
              </a:ext>
            </a:extLst>
          </p:cNvPr>
          <p:cNvSpPr>
            <a:spLocks noGrp="1"/>
          </p:cNvSpPr>
          <p:nvPr>
            <p:ph type="title" hasCustomPrompt="1"/>
          </p:nvPr>
        </p:nvSpPr>
        <p:spPr>
          <a:xfrm>
            <a:off x="681040" y="642259"/>
            <a:ext cx="8543925" cy="581890"/>
          </a:xfrm>
        </p:spPr>
        <p:txBody>
          <a:bodyPr>
            <a:normAutofit/>
          </a:bodyPr>
          <a:lstStyle>
            <a:lvl1pPr>
              <a:defRPr b="1">
                <a:latin typeface="メイリオ" panose="020B0604030504040204" pitchFamily="50" charset="-128"/>
                <a:ea typeface="メイリオ" panose="020B0604030504040204" pitchFamily="50" charset="-128"/>
              </a:defRPr>
            </a:lvl1pPr>
          </a:lstStyle>
          <a:p>
            <a:pPr>
              <a:lnSpc>
                <a:spcPct val="100000"/>
              </a:lnSpc>
            </a:pPr>
            <a:r>
              <a:rPr lang="ja-JP" altLang="en-US" sz="2275" dirty="0"/>
              <a:t>重症心身障害児の定義重症心あああああああ身障害児</a:t>
            </a:r>
            <a:endParaRPr kumimoji="1" lang="ja-JP" altLang="en-US" sz="2275" dirty="0"/>
          </a:p>
        </p:txBody>
      </p:sp>
      <p:sp>
        <p:nvSpPr>
          <p:cNvPr id="6" name="テキスト プレースホルダー 5">
            <a:extLst>
              <a:ext uri="{FF2B5EF4-FFF2-40B4-BE49-F238E27FC236}">
                <a16:creationId xmlns:a16="http://schemas.microsoft.com/office/drawing/2014/main" id="{39EEFE02-5EC0-4CC1-AE4D-6DAB6B982625}"/>
              </a:ext>
            </a:extLst>
          </p:cNvPr>
          <p:cNvSpPr>
            <a:spLocks noGrp="1"/>
          </p:cNvSpPr>
          <p:nvPr>
            <p:ph type="body" sz="quarter" idx="11" hasCustomPrompt="1"/>
          </p:nvPr>
        </p:nvSpPr>
        <p:spPr>
          <a:xfrm>
            <a:off x="9061249" y="6549843"/>
            <a:ext cx="327428" cy="122925"/>
          </a:xfrm>
        </p:spPr>
        <p:txBody>
          <a:bodyPr>
            <a:noAutofit/>
          </a:bodyPr>
          <a:lstStyle>
            <a:lvl1pPr marL="0" indent="0" algn="r">
              <a:buNone/>
              <a:defRPr sz="813">
                <a:latin typeface="メイリオ" panose="020B0604030504040204" pitchFamily="50" charset="-128"/>
                <a:ea typeface="メイリオ" panose="020B0604030504040204" pitchFamily="50" charset="-128"/>
              </a:defRPr>
            </a:lvl1pPr>
            <a:lvl2pPr marL="301797" indent="0" algn="r">
              <a:buNone/>
              <a:defRPr sz="569">
                <a:latin typeface="メイリオ" panose="020B0604030504040204" pitchFamily="50" charset="-128"/>
                <a:ea typeface="メイリオ" panose="020B0604030504040204" pitchFamily="50" charset="-128"/>
              </a:defRPr>
            </a:lvl2pPr>
            <a:lvl3pPr marL="603597" indent="0" algn="r">
              <a:buNone/>
              <a:defRPr sz="569">
                <a:latin typeface="メイリオ" panose="020B0604030504040204" pitchFamily="50" charset="-128"/>
                <a:ea typeface="メイリオ" panose="020B0604030504040204" pitchFamily="50" charset="-128"/>
              </a:defRPr>
            </a:lvl3pPr>
            <a:lvl4pPr marL="905395" indent="0" algn="r">
              <a:buNone/>
              <a:defRPr sz="569">
                <a:latin typeface="メイリオ" panose="020B0604030504040204" pitchFamily="50" charset="-128"/>
                <a:ea typeface="メイリオ" panose="020B0604030504040204" pitchFamily="50" charset="-128"/>
              </a:defRPr>
            </a:lvl4pPr>
            <a:lvl5pPr marL="1207193" indent="0" algn="r">
              <a:buNone/>
              <a:defRPr sz="569">
                <a:latin typeface="メイリオ" panose="020B0604030504040204" pitchFamily="50" charset="-128"/>
                <a:ea typeface="メイリオ" panose="020B0604030504040204" pitchFamily="50" charset="-128"/>
              </a:defRPr>
            </a:lvl5pPr>
          </a:lstStyle>
          <a:p>
            <a:pPr lvl="0"/>
            <a:r>
              <a:rPr kumimoji="1" lang="en-US" altLang="ja-JP" dirty="0"/>
              <a:t>000</a:t>
            </a:r>
            <a:endParaRPr kumimoji="1" lang="ja-JP" altLang="en-US" dirty="0"/>
          </a:p>
        </p:txBody>
      </p:sp>
    </p:spTree>
    <p:extLst>
      <p:ext uri="{BB962C8B-B14F-4D97-AF65-F5344CB8AC3E}">
        <p14:creationId xmlns:p14="http://schemas.microsoft.com/office/powerpoint/2010/main" val="977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ADD181-00A8-445E-A30E-832324A8723E}" type="datetime1">
              <a:rPr kumimoji="1" lang="ja-JP" altLang="en-US" smtClean="0"/>
              <a:t>2020/12/3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68673D-46C3-4E4C-8985-69A399BE434A}" type="slidenum">
              <a:rPr kumimoji="1" lang="ja-JP" altLang="en-US" smtClean="0"/>
              <a:t>‹#›</a:t>
            </a:fld>
            <a:endParaRPr kumimoji="1" lang="ja-JP" altLang="en-US"/>
          </a:p>
        </p:txBody>
      </p:sp>
    </p:spTree>
    <p:extLst>
      <p:ext uri="{BB962C8B-B14F-4D97-AF65-F5344CB8AC3E}">
        <p14:creationId xmlns:p14="http://schemas.microsoft.com/office/powerpoint/2010/main" val="191708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日付プレースホルダー 12">
            <a:extLst>
              <a:ext uri="{FF2B5EF4-FFF2-40B4-BE49-F238E27FC236}">
                <a16:creationId xmlns:a16="http://schemas.microsoft.com/office/drawing/2014/main" id="{51A6CC2E-F9DC-4FE8-B0F3-DD9AE810D584}"/>
              </a:ext>
            </a:extLst>
          </p:cNvPr>
          <p:cNvSpPr>
            <a:spLocks noGrp="1"/>
          </p:cNvSpPr>
          <p:nvPr>
            <p:ph type="dt" sz="half" idx="10"/>
          </p:nvPr>
        </p:nvSpPr>
        <p:spPr/>
        <p:txBody>
          <a:bodyPr/>
          <a:lstStyle/>
          <a:p>
            <a:fld id="{DCF67DF5-ECA5-492A-850C-E2BF2843C99C}" type="datetime1">
              <a:rPr kumimoji="1" lang="ja-JP" altLang="en-US" smtClean="0"/>
              <a:t>2020/12/3</a:t>
            </a:fld>
            <a:endParaRPr kumimoji="1" lang="ja-JP" altLang="en-US"/>
          </a:p>
        </p:txBody>
      </p:sp>
      <p:sp>
        <p:nvSpPr>
          <p:cNvPr id="14" name="フッター プレースホルダー 13">
            <a:extLst>
              <a:ext uri="{FF2B5EF4-FFF2-40B4-BE49-F238E27FC236}">
                <a16:creationId xmlns:a16="http://schemas.microsoft.com/office/drawing/2014/main" id="{B61ECA47-A927-47B7-ABF9-A3C4A74953E6}"/>
              </a:ext>
            </a:extLst>
          </p:cNvPr>
          <p:cNvSpPr>
            <a:spLocks noGrp="1"/>
          </p:cNvSpPr>
          <p:nvPr>
            <p:ph type="ftr" sz="quarter" idx="11"/>
          </p:nvPr>
        </p:nvSpPr>
        <p:spPr/>
        <p:txBody>
          <a:bodyPr/>
          <a:lstStyle/>
          <a:p>
            <a:endParaRPr kumimoji="1" lang="ja-JP" altLang="en-US"/>
          </a:p>
        </p:txBody>
      </p:sp>
      <p:sp>
        <p:nvSpPr>
          <p:cNvPr id="15" name="スライド番号プレースホルダー 14">
            <a:extLst>
              <a:ext uri="{FF2B5EF4-FFF2-40B4-BE49-F238E27FC236}">
                <a16:creationId xmlns:a16="http://schemas.microsoft.com/office/drawing/2014/main" id="{DCDE758C-D155-47BF-AA04-ED14764D0CA6}"/>
              </a:ext>
            </a:extLst>
          </p:cNvPr>
          <p:cNvSpPr>
            <a:spLocks noGrp="1"/>
          </p:cNvSpPr>
          <p:nvPr>
            <p:ph type="sldNum" sz="quarter" idx="12"/>
          </p:nvPr>
        </p:nvSpPr>
        <p:spPr/>
        <p:txBody>
          <a:bodyPr/>
          <a:lstStyle/>
          <a:p>
            <a:fld id="{E468673D-46C3-4E4C-8985-69A399BE434A}" type="slidenum">
              <a:rPr kumimoji="1" lang="ja-JP" altLang="en-US" smtClean="0"/>
              <a:t>‹#›</a:t>
            </a:fld>
            <a:endParaRPr kumimoji="1" lang="ja-JP" altLang="en-US"/>
          </a:p>
        </p:txBody>
      </p:sp>
    </p:spTree>
    <p:extLst>
      <p:ext uri="{BB962C8B-B14F-4D97-AF65-F5344CB8AC3E}">
        <p14:creationId xmlns:p14="http://schemas.microsoft.com/office/powerpoint/2010/main" val="94294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254703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934DB8-FE12-1D4D-8A40-7B4852BD5C71}"/>
              </a:ext>
            </a:extLst>
          </p:cNvPr>
          <p:cNvSpPr>
            <a:spLocks noGrp="1"/>
          </p:cNvSpPr>
          <p:nvPr>
            <p:ph type="title"/>
          </p:nvPr>
        </p:nvSpPr>
        <p:spPr>
          <a:xfrm>
            <a:off x="681040" y="365127"/>
            <a:ext cx="8543925" cy="1325563"/>
          </a:xfrm>
          <a:prstGeom prst="rect">
            <a:avLst/>
          </a:prstGeom>
        </p:spPr>
        <p:txBody>
          <a:bodyPr vert="horz" lIns="0" tIns="0" rIns="0" bIns="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FF8083-B958-EB45-9534-F26914B691BF}"/>
              </a:ext>
            </a:extLst>
          </p:cNvPr>
          <p:cNvSpPr>
            <a:spLocks noGrp="1"/>
          </p:cNvSpPr>
          <p:nvPr>
            <p:ph type="body" idx="1"/>
          </p:nvPr>
        </p:nvSpPr>
        <p:spPr>
          <a:xfrm>
            <a:off x="681040" y="1825625"/>
            <a:ext cx="8543925" cy="4351338"/>
          </a:xfrm>
          <a:prstGeom prst="rect">
            <a:avLst/>
          </a:prstGeom>
        </p:spPr>
        <p:txBody>
          <a:bodyPr vert="horz" lIns="0" tIns="0" rIns="0" bIns="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A75B573A-BC8E-E24C-BEA4-85654B57C885}"/>
              </a:ext>
            </a:extLst>
          </p:cNvPr>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4DE7313-0B0B-4321-AFC0-4113DFC4CCC3}" type="datetime1">
              <a:rPr kumimoji="1" lang="ja-JP" altLang="en-US" smtClean="0"/>
              <a:t>2020/12/3</a:t>
            </a:fld>
            <a:endParaRPr kumimoji="1" lang="ja-JP" altLang="en-US"/>
          </a:p>
        </p:txBody>
      </p:sp>
      <p:sp>
        <p:nvSpPr>
          <p:cNvPr id="5" name="フッター プレースホルダー 4">
            <a:extLst>
              <a:ext uri="{FF2B5EF4-FFF2-40B4-BE49-F238E27FC236}">
                <a16:creationId xmlns:a16="http://schemas.microsoft.com/office/drawing/2014/main" id="{904A390E-5B71-ED48-A7CC-DBDF8611ACB5}"/>
              </a:ext>
            </a:extLst>
          </p:cNvPr>
          <p:cNvSpPr>
            <a:spLocks noGrp="1"/>
          </p:cNvSpPr>
          <p:nvPr>
            <p:ph type="ftr" sz="quarter" idx="3"/>
          </p:nvPr>
        </p:nvSpPr>
        <p:spPr>
          <a:xfrm>
            <a:off x="3281365" y="6356353"/>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71E3B61-31DE-6140-AFF4-9BC4D5ECC0A2}"/>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599">
                <a:solidFill>
                  <a:schemeClr val="tx1">
                    <a:tint val="75000"/>
                  </a:schemeClr>
                </a:solidFill>
                <a:latin typeface="メイリオ" panose="020B0604030504040204" pitchFamily="50" charset="-128"/>
                <a:ea typeface="メイリオ" panose="020B0604030504040204" pitchFamily="50" charset="-128"/>
              </a:defRPr>
            </a:lvl1pPr>
          </a:lstStyle>
          <a:p>
            <a:fld id="{73D0EF41-5076-ED44-A1EC-0638308AA56D}" type="slidenum">
              <a:rPr lang="ja-JP" altLang="en-US" smtClean="0"/>
              <a:pPr/>
              <a:t>‹#›</a:t>
            </a:fld>
            <a:endParaRPr lang="ja-JP" altLang="en-US"/>
          </a:p>
        </p:txBody>
      </p:sp>
    </p:spTree>
    <p:extLst>
      <p:ext uri="{BB962C8B-B14F-4D97-AF65-F5344CB8AC3E}">
        <p14:creationId xmlns:p14="http://schemas.microsoft.com/office/powerpoint/2010/main" val="140584452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1" r:id="rId4"/>
    <p:sldLayoutId id="2147483792" r:id="rId5"/>
    <p:sldLayoutId id="2147483794" r:id="rId6"/>
    <p:sldLayoutId id="2147483812" r:id="rId7"/>
    <p:sldLayoutId id="2147483813" r:id="rId8"/>
  </p:sldLayoutIdLst>
  <p:hf hdr="0" ftr="0" dt="0"/>
  <p:txStyles>
    <p:titleStyle>
      <a:lvl1pPr algn="l" defTabSz="742887" rtl="0" eaLnBrk="1" latinLnBrk="0" hangingPunct="1">
        <a:lnSpc>
          <a:spcPct val="90000"/>
        </a:lnSpc>
        <a:spcBef>
          <a:spcPct val="0"/>
        </a:spcBef>
        <a:buNone/>
        <a:defRPr kumimoji="1" sz="3575" b="0" i="0" kern="1200">
          <a:solidFill>
            <a:schemeClr val="tx1"/>
          </a:solidFill>
          <a:latin typeface="Hiragino Sans W4" panose="020B0400000000000000" pitchFamily="34" charset="-128"/>
          <a:ea typeface="Hiragino Sans W4" panose="020B0400000000000000" pitchFamily="34" charset="-128"/>
          <a:cs typeface="+mj-cs"/>
        </a:defRPr>
      </a:lvl1pPr>
    </p:titleStyle>
    <p:bodyStyle>
      <a:lvl1pPr marL="185722" indent="-185722" algn="l" defTabSz="742887" rtl="0" eaLnBrk="1" latinLnBrk="0" hangingPunct="1">
        <a:lnSpc>
          <a:spcPct val="90000"/>
        </a:lnSpc>
        <a:spcBef>
          <a:spcPts val="813"/>
        </a:spcBef>
        <a:buFont typeface="Arial" panose="020B0604020202020204" pitchFamily="34" charset="0"/>
        <a:buChar char="•"/>
        <a:defRPr kumimoji="1" sz="2275" b="0" i="0" kern="1200">
          <a:solidFill>
            <a:schemeClr val="tx1"/>
          </a:solidFill>
          <a:latin typeface="Hiragino Sans W3" panose="020B0300000000000000" pitchFamily="34" charset="-128"/>
          <a:ea typeface="Hiragino Sans W3" panose="020B0300000000000000" pitchFamily="34" charset="-128"/>
          <a:cs typeface="+mn-cs"/>
        </a:defRPr>
      </a:lvl1pPr>
      <a:lvl2pPr marL="557167" indent="-185722" algn="l" defTabSz="742887" rtl="0" eaLnBrk="1" latinLnBrk="0" hangingPunct="1">
        <a:lnSpc>
          <a:spcPct val="90000"/>
        </a:lnSpc>
        <a:spcBef>
          <a:spcPts val="406"/>
        </a:spcBef>
        <a:buFont typeface="Arial" panose="020B0604020202020204" pitchFamily="34" charset="0"/>
        <a:buChar char="•"/>
        <a:defRPr kumimoji="1" sz="1950" b="0" i="0" kern="1200">
          <a:solidFill>
            <a:schemeClr val="tx1"/>
          </a:solidFill>
          <a:latin typeface="+mn-lt"/>
          <a:ea typeface="+mn-ea"/>
          <a:cs typeface="+mn-cs"/>
        </a:defRPr>
      </a:lvl2pPr>
      <a:lvl3pPr marL="928611" indent="-185722" algn="l" defTabSz="742887" rtl="0" eaLnBrk="1" latinLnBrk="0" hangingPunct="1">
        <a:lnSpc>
          <a:spcPct val="90000"/>
        </a:lnSpc>
        <a:spcBef>
          <a:spcPts val="406"/>
        </a:spcBef>
        <a:buFont typeface="Arial" panose="020B0604020202020204" pitchFamily="34" charset="0"/>
        <a:buChar char="•"/>
        <a:defRPr kumimoji="1" sz="1625" b="0" i="0" kern="1200">
          <a:solidFill>
            <a:schemeClr val="tx1"/>
          </a:solidFill>
          <a:latin typeface="+mn-lt"/>
          <a:ea typeface="+mn-ea"/>
          <a:cs typeface="+mn-cs"/>
        </a:defRPr>
      </a:lvl3pPr>
      <a:lvl4pPr marL="1300054" indent="-185722" algn="l" defTabSz="742887"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4pPr>
      <a:lvl5pPr marL="1671499" indent="-185722" algn="l" defTabSz="742887" rtl="0" eaLnBrk="1" latinLnBrk="0" hangingPunct="1">
        <a:lnSpc>
          <a:spcPct val="90000"/>
        </a:lnSpc>
        <a:spcBef>
          <a:spcPts val="406"/>
        </a:spcBef>
        <a:buFont typeface="Arial" panose="020B0604020202020204" pitchFamily="34" charset="0"/>
        <a:buChar char="•"/>
        <a:defRPr kumimoji="1" sz="1463" b="0" i="0" kern="1200">
          <a:solidFill>
            <a:schemeClr val="tx1"/>
          </a:solidFill>
          <a:latin typeface="+mn-lt"/>
          <a:ea typeface="+mn-ea"/>
          <a:cs typeface="+mn-cs"/>
        </a:defRPr>
      </a:lvl5pPr>
      <a:lvl6pPr marL="2042942"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385"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829"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274" indent="-185722" algn="l" defTabSz="742887"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887" rtl="0" eaLnBrk="1" latinLnBrk="0" hangingPunct="1">
        <a:defRPr kumimoji="1" sz="1463" kern="1200">
          <a:solidFill>
            <a:schemeClr val="tx1"/>
          </a:solidFill>
          <a:latin typeface="+mn-lt"/>
          <a:ea typeface="+mn-ea"/>
          <a:cs typeface="+mn-cs"/>
        </a:defRPr>
      </a:lvl1pPr>
      <a:lvl2pPr marL="371443" algn="l" defTabSz="742887" rtl="0" eaLnBrk="1" latinLnBrk="0" hangingPunct="1">
        <a:defRPr kumimoji="1" sz="1463" kern="1200">
          <a:solidFill>
            <a:schemeClr val="tx1"/>
          </a:solidFill>
          <a:latin typeface="+mn-lt"/>
          <a:ea typeface="+mn-ea"/>
          <a:cs typeface="+mn-cs"/>
        </a:defRPr>
      </a:lvl2pPr>
      <a:lvl3pPr marL="742887" algn="l" defTabSz="742887" rtl="0" eaLnBrk="1" latinLnBrk="0" hangingPunct="1">
        <a:defRPr kumimoji="1" sz="1463" kern="1200">
          <a:solidFill>
            <a:schemeClr val="tx1"/>
          </a:solidFill>
          <a:latin typeface="+mn-lt"/>
          <a:ea typeface="+mn-ea"/>
          <a:cs typeface="+mn-cs"/>
        </a:defRPr>
      </a:lvl3pPr>
      <a:lvl4pPr marL="1114331" algn="l" defTabSz="742887" rtl="0" eaLnBrk="1" latinLnBrk="0" hangingPunct="1">
        <a:defRPr kumimoji="1" sz="1463" kern="1200">
          <a:solidFill>
            <a:schemeClr val="tx1"/>
          </a:solidFill>
          <a:latin typeface="+mn-lt"/>
          <a:ea typeface="+mn-ea"/>
          <a:cs typeface="+mn-cs"/>
        </a:defRPr>
      </a:lvl4pPr>
      <a:lvl5pPr marL="1485776" algn="l" defTabSz="742887" rtl="0" eaLnBrk="1" latinLnBrk="0" hangingPunct="1">
        <a:defRPr kumimoji="1" sz="1463" kern="1200">
          <a:solidFill>
            <a:schemeClr val="tx1"/>
          </a:solidFill>
          <a:latin typeface="+mn-lt"/>
          <a:ea typeface="+mn-ea"/>
          <a:cs typeface="+mn-cs"/>
        </a:defRPr>
      </a:lvl5pPr>
      <a:lvl6pPr marL="1857220" algn="l" defTabSz="742887" rtl="0" eaLnBrk="1" latinLnBrk="0" hangingPunct="1">
        <a:defRPr kumimoji="1" sz="1463" kern="1200">
          <a:solidFill>
            <a:schemeClr val="tx1"/>
          </a:solidFill>
          <a:latin typeface="+mn-lt"/>
          <a:ea typeface="+mn-ea"/>
          <a:cs typeface="+mn-cs"/>
        </a:defRPr>
      </a:lvl6pPr>
      <a:lvl7pPr marL="2228663" algn="l" defTabSz="742887" rtl="0" eaLnBrk="1" latinLnBrk="0" hangingPunct="1">
        <a:defRPr kumimoji="1" sz="1463" kern="1200">
          <a:solidFill>
            <a:schemeClr val="tx1"/>
          </a:solidFill>
          <a:latin typeface="+mn-lt"/>
          <a:ea typeface="+mn-ea"/>
          <a:cs typeface="+mn-cs"/>
        </a:defRPr>
      </a:lvl7pPr>
      <a:lvl8pPr marL="2600108" algn="l" defTabSz="742887" rtl="0" eaLnBrk="1" latinLnBrk="0" hangingPunct="1">
        <a:defRPr kumimoji="1" sz="1463" kern="1200">
          <a:solidFill>
            <a:schemeClr val="tx1"/>
          </a:solidFill>
          <a:latin typeface="+mn-lt"/>
          <a:ea typeface="+mn-ea"/>
          <a:cs typeface="+mn-cs"/>
        </a:defRPr>
      </a:lvl8pPr>
      <a:lvl9pPr marL="2971551" algn="l" defTabSz="742887"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3756E-EA7D-494C-AAD0-66DA781C088F}" type="datetimeFigureOut">
              <a:rPr kumimoji="1" lang="ja-JP" altLang="en-US" smtClean="0"/>
              <a:t>2020/12/3</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EE28D-6B92-49E8-91A4-8C7E68004D1C}" type="slidenum">
              <a:rPr kumimoji="1" lang="ja-JP" altLang="en-US" smtClean="0"/>
              <a:t>‹#›</a:t>
            </a:fld>
            <a:endParaRPr kumimoji="1" lang="ja-JP" altLang="en-US"/>
          </a:p>
        </p:txBody>
      </p:sp>
    </p:spTree>
    <p:extLst>
      <p:ext uri="{BB962C8B-B14F-4D97-AF65-F5344CB8AC3E}">
        <p14:creationId xmlns:p14="http://schemas.microsoft.com/office/powerpoint/2010/main" val="132758283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publicdomainq.net/family-parelents-children-000926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https://publicdomainq.net/family-parelents-children-0009268/"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799BAC8-C91F-B146-A7B4-4CCCAF3A3B0E}"/>
              </a:ext>
            </a:extLst>
          </p:cNvPr>
          <p:cNvSpPr/>
          <p:nvPr/>
        </p:nvSpPr>
        <p:spPr>
          <a:xfrm>
            <a:off x="0" y="2"/>
            <a:ext cx="9906000" cy="3829426"/>
          </a:xfrm>
          <a:prstGeom prst="rect">
            <a:avLst/>
          </a:prstGeom>
          <a:solidFill>
            <a:srgbClr val="9A0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a:extLst>
              <a:ext uri="{FF2B5EF4-FFF2-40B4-BE49-F238E27FC236}">
                <a16:creationId xmlns:a16="http://schemas.microsoft.com/office/drawing/2014/main" id="{6373EB82-858A-B149-8002-C5E73B48F2D8}"/>
              </a:ext>
            </a:extLst>
          </p:cNvPr>
          <p:cNvSpPr/>
          <p:nvPr/>
        </p:nvSpPr>
        <p:spPr>
          <a:xfrm>
            <a:off x="13319" y="932382"/>
            <a:ext cx="9906000" cy="2686839"/>
          </a:xfrm>
          <a:prstGeom prst="rect">
            <a:avLst/>
          </a:prstGeom>
          <a:solidFill>
            <a:srgbClr val="F9B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タイトル 1">
            <a:extLst>
              <a:ext uri="{FF2B5EF4-FFF2-40B4-BE49-F238E27FC236}">
                <a16:creationId xmlns:a16="http://schemas.microsoft.com/office/drawing/2014/main" id="{4792CEB0-02C8-DC43-89E2-638C663BD3E5}"/>
              </a:ext>
            </a:extLst>
          </p:cNvPr>
          <p:cNvSpPr>
            <a:spLocks noGrp="1"/>
          </p:cNvSpPr>
          <p:nvPr>
            <p:ph type="ctrTitle"/>
          </p:nvPr>
        </p:nvSpPr>
        <p:spPr>
          <a:xfrm>
            <a:off x="710005" y="1015326"/>
            <a:ext cx="8659907" cy="2520950"/>
          </a:xfrm>
        </p:spPr>
        <p:txBody>
          <a:bodyPr anchor="ctr">
            <a:normAutofit/>
          </a:bodyPr>
          <a:lstStyle/>
          <a:p>
            <a:pPr marL="1438154" indent="-1438154">
              <a:lnSpc>
                <a:spcPct val="100000"/>
              </a:lnSpc>
            </a:pPr>
            <a:r>
              <a:rPr lang="ja-JP" altLang="en-US" sz="6000" dirty="0"/>
              <a:t>参　考　例</a:t>
            </a:r>
            <a:endParaRPr lang="ja-JP" altLang="en-US" sz="8800" dirty="0">
              <a:latin typeface="メイリオ" panose="020B0604030504040204" pitchFamily="50" charset="-128"/>
              <a:ea typeface="メイリオ" panose="020B0604030504040204" pitchFamily="50" charset="-128"/>
            </a:endParaRPr>
          </a:p>
        </p:txBody>
      </p:sp>
      <p:sp>
        <p:nvSpPr>
          <p:cNvPr id="5" name="字幕 2">
            <a:extLst>
              <a:ext uri="{FF2B5EF4-FFF2-40B4-BE49-F238E27FC236}">
                <a16:creationId xmlns:a16="http://schemas.microsoft.com/office/drawing/2014/main" id="{C6F8B127-6C52-4554-AC62-E5057BA734B9}"/>
              </a:ext>
            </a:extLst>
          </p:cNvPr>
          <p:cNvSpPr>
            <a:spLocks noGrp="1"/>
          </p:cNvSpPr>
          <p:nvPr>
            <p:ph type="subTitle" idx="1"/>
          </p:nvPr>
        </p:nvSpPr>
        <p:spPr>
          <a:xfrm>
            <a:off x="1370921" y="4027903"/>
            <a:ext cx="7866742" cy="1705240"/>
          </a:xfrm>
        </p:spPr>
        <p:txBody>
          <a:bodyPr>
            <a:noAutofit/>
          </a:bodyPr>
          <a:lstStyle/>
          <a:p>
            <a:pPr algn="l">
              <a:lnSpc>
                <a:spcPct val="150000"/>
              </a:lnSpc>
            </a:pP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．参考例 </a:t>
            </a: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　公立小 ・ 中学校における看護管理の例</a:t>
            </a:r>
          </a:p>
          <a:p>
            <a:pPr algn="l">
              <a:lnSpc>
                <a:spcPct val="150000"/>
              </a:lnSpc>
            </a:pPr>
            <a:r>
              <a:rPr lang="en-US" altLang="ja-JP" sz="22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．訪問看護ステーションと小学校との連携の例</a:t>
            </a:r>
          </a:p>
          <a:p>
            <a:pPr algn="l">
              <a:lnSpc>
                <a:spcPct val="150000"/>
              </a:lnSpc>
            </a:pP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．資料</a:t>
            </a:r>
            <a:endParaRPr lang="en-US" altLang="ja-JP" sz="22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353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785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E085F1D-533D-4395-8340-3BD6D7E30F69}"/>
              </a:ext>
            </a:extLst>
          </p:cNvPr>
          <p:cNvSpPr>
            <a:spLocks noGrp="1"/>
          </p:cNvSpPr>
          <p:nvPr>
            <p:ph type="title"/>
          </p:nvPr>
        </p:nvSpPr>
        <p:spPr>
          <a:xfrm>
            <a:off x="720000" y="666009"/>
            <a:ext cx="8543925" cy="581890"/>
          </a:xfrm>
        </p:spPr>
        <p:txBody>
          <a:bodyPr>
            <a:normAutofit/>
          </a:bodyPr>
          <a:lstStyle/>
          <a:p>
            <a:r>
              <a:rPr kumimoji="1" lang="ja-JP" altLang="en-US" sz="2800" dirty="0"/>
              <a:t>１－５　医療器具や備品に関する注意点④</a:t>
            </a:r>
          </a:p>
        </p:txBody>
      </p:sp>
      <p:pic>
        <p:nvPicPr>
          <p:cNvPr id="5" name="図 4">
            <a:extLst>
              <a:ext uri="{FF2B5EF4-FFF2-40B4-BE49-F238E27FC236}">
                <a16:creationId xmlns:a16="http://schemas.microsoft.com/office/drawing/2014/main" id="{CFFA966A-8AF7-4913-A978-E58E14266941}"/>
              </a:ext>
            </a:extLst>
          </p:cNvPr>
          <p:cNvPicPr>
            <a:picLocks noChangeAspect="1"/>
          </p:cNvPicPr>
          <p:nvPr/>
        </p:nvPicPr>
        <p:blipFill>
          <a:blip r:embed="rId3"/>
          <a:stretch>
            <a:fillRect/>
          </a:stretch>
        </p:blipFill>
        <p:spPr>
          <a:xfrm>
            <a:off x="1857487" y="1564218"/>
            <a:ext cx="6191025" cy="4645554"/>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0606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CD88268-13A5-462F-9F0D-CC290B090AD6}"/>
              </a:ext>
            </a:extLst>
          </p:cNvPr>
          <p:cNvSpPr>
            <a:spLocks noGrp="1"/>
          </p:cNvSpPr>
          <p:nvPr>
            <p:ph type="body" sz="quarter" idx="10"/>
          </p:nvPr>
        </p:nvSpPr>
        <p:spPr>
          <a:xfrm>
            <a:off x="5834743" y="167269"/>
            <a:ext cx="3390221" cy="430643"/>
          </a:xfrm>
        </p:spPr>
        <p:txBody>
          <a:bodyPr/>
          <a:lstStyle/>
          <a:p>
            <a:r>
              <a:rPr lang="ja-JP" altLang="en-US" dirty="0"/>
              <a:t>２．</a:t>
            </a:r>
            <a:r>
              <a:rPr kumimoji="1" lang="ja-JP" altLang="en-US" dirty="0"/>
              <a:t>指示書に基づく個別マニュアルの作成</a:t>
            </a:r>
          </a:p>
        </p:txBody>
      </p:sp>
      <p:sp>
        <p:nvSpPr>
          <p:cNvPr id="3" name="タイトル 2">
            <a:extLst>
              <a:ext uri="{FF2B5EF4-FFF2-40B4-BE49-F238E27FC236}">
                <a16:creationId xmlns:a16="http://schemas.microsoft.com/office/drawing/2014/main" id="{EDD5F590-083A-4473-B4C4-CA2DDD48490C}"/>
              </a:ext>
            </a:extLst>
          </p:cNvPr>
          <p:cNvSpPr>
            <a:spLocks noGrp="1"/>
          </p:cNvSpPr>
          <p:nvPr>
            <p:ph type="title"/>
          </p:nvPr>
        </p:nvSpPr>
        <p:spPr>
          <a:xfrm>
            <a:off x="720000" y="666009"/>
            <a:ext cx="8543925" cy="581890"/>
          </a:xfrm>
        </p:spPr>
        <p:txBody>
          <a:bodyPr>
            <a:noAutofit/>
          </a:bodyPr>
          <a:lstStyle/>
          <a:p>
            <a:r>
              <a:rPr kumimoji="1" lang="ja-JP" altLang="en-US" sz="2800" dirty="0"/>
              <a:t>２－１　学校における医療的ケアの指示書について</a:t>
            </a:r>
          </a:p>
        </p:txBody>
      </p:sp>
      <p:sp>
        <p:nvSpPr>
          <p:cNvPr id="5" name="テキスト ボックス 4">
            <a:extLst>
              <a:ext uri="{FF2B5EF4-FFF2-40B4-BE49-F238E27FC236}">
                <a16:creationId xmlns:a16="http://schemas.microsoft.com/office/drawing/2014/main" id="{425D8A21-693B-4C1D-A8D2-72DFE9C2E046}"/>
              </a:ext>
            </a:extLst>
          </p:cNvPr>
          <p:cNvSpPr txBox="1"/>
          <p:nvPr/>
        </p:nvSpPr>
        <p:spPr>
          <a:xfrm>
            <a:off x="771895" y="2321366"/>
            <a:ext cx="8453069" cy="3021542"/>
          </a:xfrm>
          <a:prstGeom prst="rect">
            <a:avLst/>
          </a:prstGeom>
          <a:noFill/>
          <a:ln>
            <a:solidFill>
              <a:schemeClr val="tx1">
                <a:lumMod val="50000"/>
                <a:lumOff val="50000"/>
              </a:schemeClr>
            </a:solidFill>
          </a:ln>
        </p:spPr>
        <p:txBody>
          <a:bodyPr wrap="square" lIns="252000" tIns="252000" rIns="216000" bIns="180000" rtlCol="0" anchor="ctr">
            <a:spAutoFit/>
          </a:bodyPr>
          <a:lstStyle/>
          <a:p>
            <a:r>
              <a:rPr kumimoji="1" lang="ja-JP" altLang="en-US" sz="2400" dirty="0">
                <a:latin typeface="BIZ UDゴシック" panose="020B0400000000000000" pitchFamily="49" charset="-128"/>
                <a:ea typeface="BIZ UDゴシック" panose="020B0400000000000000" pitchFamily="49" charset="-128"/>
              </a:rPr>
              <a:t> </a:t>
            </a:r>
            <a:r>
              <a:rPr kumimoji="1" lang="ja-JP" altLang="en-US" sz="2400" dirty="0">
                <a:latin typeface="メイリオ" panose="020B0604030504040204" pitchFamily="50" charset="-128"/>
                <a:ea typeface="メイリオ" panose="020B0604030504040204" pitchFamily="50" charset="-128"/>
              </a:rPr>
              <a:t>豊中市では小・中学校の教育課程の中で、どのような医療的ケアがどこまで対応可能かを、 医療的ケア検討会の中で検討し教育委員会事務局としての意見をまとめています。</a:t>
            </a:r>
          </a:p>
          <a:p>
            <a:r>
              <a:rPr kumimoji="1" lang="ja-JP" altLang="en-US" sz="2400" dirty="0">
                <a:latin typeface="メイリオ" panose="020B0604030504040204" pitchFamily="50" charset="-128"/>
                <a:ea typeface="メイリオ" panose="020B0604030504040204" pitchFamily="50" charset="-128"/>
              </a:rPr>
              <a:t>　保護者が選ぶ主治医は、教育委員会事務局の意見の範囲内で豊中市教育長あてに指示書を作成し、保護者を経由して指示書を提出していただきます。</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3468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482EA66-28CA-47EC-9E23-AFB2D13110E0}"/>
              </a:ext>
            </a:extLst>
          </p:cNvPr>
          <p:cNvSpPr>
            <a:spLocks noGrp="1"/>
          </p:cNvSpPr>
          <p:nvPr>
            <p:ph type="title"/>
          </p:nvPr>
        </p:nvSpPr>
        <p:spPr>
          <a:xfrm>
            <a:off x="720000" y="666009"/>
            <a:ext cx="8543925" cy="581890"/>
          </a:xfrm>
        </p:spPr>
        <p:txBody>
          <a:bodyPr>
            <a:normAutofit/>
          </a:bodyPr>
          <a:lstStyle/>
          <a:p>
            <a:r>
              <a:rPr kumimoji="1" lang="ja-JP" altLang="en-US" sz="2800" dirty="0"/>
              <a:t>２－２　指示書の有効期間・指示内容の変更</a:t>
            </a:r>
          </a:p>
        </p:txBody>
      </p:sp>
      <p:sp>
        <p:nvSpPr>
          <p:cNvPr id="5" name="テキスト ボックス 4">
            <a:extLst>
              <a:ext uri="{FF2B5EF4-FFF2-40B4-BE49-F238E27FC236}">
                <a16:creationId xmlns:a16="http://schemas.microsoft.com/office/drawing/2014/main" id="{D97879BF-AE30-4DDF-BACD-4F308CEE0DF3}"/>
              </a:ext>
            </a:extLst>
          </p:cNvPr>
          <p:cNvSpPr txBox="1"/>
          <p:nvPr/>
        </p:nvSpPr>
        <p:spPr>
          <a:xfrm>
            <a:off x="783771" y="1719019"/>
            <a:ext cx="8441194" cy="4129538"/>
          </a:xfrm>
          <a:prstGeom prst="rect">
            <a:avLst/>
          </a:prstGeom>
          <a:noFill/>
          <a:ln>
            <a:solidFill>
              <a:schemeClr val="tx1">
                <a:lumMod val="50000"/>
                <a:lumOff val="50000"/>
              </a:schemeClr>
            </a:solidFill>
          </a:ln>
        </p:spPr>
        <p:txBody>
          <a:bodyPr wrap="square" lIns="252000" tIns="252000" rIns="252000" bIns="216000" rtlCol="0" anchor="ctr">
            <a:spAutoFit/>
          </a:bodyPr>
          <a:lstStyle/>
          <a:p>
            <a:pPr marL="457200" indent="-457200">
              <a:buFont typeface="+mj-ea"/>
              <a:buAutoNum type="circleNumDbPlain"/>
            </a:pPr>
            <a:r>
              <a:rPr kumimoji="1" lang="ja-JP" altLang="en-US" sz="2400" dirty="0">
                <a:latin typeface="メイリオ" panose="020B0604030504040204" pitchFamily="50" charset="-128"/>
                <a:ea typeface="メイリオ" panose="020B0604030504040204" pitchFamily="50" charset="-128"/>
              </a:rPr>
              <a:t>指示書の有効は最長１年間とし、 病状に変化がなくても学年が変わるタイミングで主治医は、 必ず内容を確認し、必要に応じて削除 ・ 修正 ・ 追記を行います。</a:t>
            </a:r>
            <a:endParaRPr kumimoji="1" lang="en-US" altLang="ja-JP" sz="24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2400" dirty="0">
                <a:latin typeface="メイリオ" panose="020B0604030504040204" pitchFamily="50" charset="-128"/>
                <a:ea typeface="メイリオ" panose="020B0604030504040204" pitchFamily="50" charset="-128"/>
              </a:rPr>
              <a:t>病状の変化や学校行事の活動内容によっては学年の途中であっても主治医が随時指示書の修正や追記を行います。</a:t>
            </a:r>
            <a:endParaRPr kumimoji="1" lang="en-US" altLang="ja-JP" sz="24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2400" dirty="0">
                <a:latin typeface="メイリオ" panose="020B0604030504040204" pitchFamily="50" charset="-128"/>
                <a:ea typeface="メイリオ" panose="020B0604030504040204" pitchFamily="50" charset="-128"/>
              </a:rPr>
              <a:t>児童・生徒の成長に伴い、与薬や経管栄養など１日の中での実施回数をまとめる検討もできる場合は、</a:t>
            </a:r>
            <a:endParaRPr kumimoji="1" lang="en-US" altLang="ja-JP" sz="2400" dirty="0">
              <a:latin typeface="メイリオ" panose="020B0604030504040204" pitchFamily="50" charset="-128"/>
              <a:ea typeface="メイリオ" panose="020B0604030504040204" pitchFamily="50" charset="-128"/>
            </a:endParaRPr>
          </a:p>
          <a:p>
            <a:pPr lvl="1"/>
            <a:r>
              <a:rPr kumimoji="1" lang="ja-JP" altLang="en-US" sz="2400" dirty="0">
                <a:latin typeface="メイリオ" panose="020B0604030504040204" pitchFamily="50" charset="-128"/>
                <a:ea typeface="メイリオ" panose="020B0604030504040204" pitchFamily="50" charset="-128"/>
              </a:rPr>
              <a:t>自宅で過ごす時間帯の時刻への変更も</a:t>
            </a:r>
            <a:endParaRPr kumimoji="1" lang="en-US" altLang="ja-JP" sz="2400" dirty="0">
              <a:latin typeface="メイリオ" panose="020B0604030504040204" pitchFamily="50" charset="-128"/>
              <a:ea typeface="メイリオ" panose="020B0604030504040204" pitchFamily="50" charset="-128"/>
            </a:endParaRPr>
          </a:p>
          <a:p>
            <a:pPr lvl="1"/>
            <a:r>
              <a:rPr kumimoji="1" lang="ja-JP" altLang="en-US" sz="2400" dirty="0">
                <a:latin typeface="メイリオ" panose="020B0604030504040204" pitchFamily="50" charset="-128"/>
                <a:ea typeface="メイリオ" panose="020B0604030504040204" pitchFamily="50" charset="-128"/>
              </a:rPr>
              <a:t>検討していただきます。</a:t>
            </a:r>
          </a:p>
        </p:txBody>
      </p:sp>
      <p:pic>
        <p:nvPicPr>
          <p:cNvPr id="6" name="図 5">
            <a:extLst>
              <a:ext uri="{FF2B5EF4-FFF2-40B4-BE49-F238E27FC236}">
                <a16:creationId xmlns:a16="http://schemas.microsoft.com/office/drawing/2014/main" id="{2B261D03-F8A0-4F4E-B112-DBCA9121E622}"/>
              </a:ext>
            </a:extLst>
          </p:cNvPr>
          <p:cNvPicPr>
            <a:picLocks noChangeAspect="1"/>
          </p:cNvPicPr>
          <p:nvPr/>
        </p:nvPicPr>
        <p:blipFill>
          <a:blip r:embed="rId3"/>
          <a:stretch>
            <a:fillRect/>
          </a:stretch>
        </p:blipFill>
        <p:spPr>
          <a:xfrm>
            <a:off x="7476376" y="4671691"/>
            <a:ext cx="1761287" cy="1931380"/>
          </a:xfrm>
          <a:prstGeom prst="rect">
            <a:avLst/>
          </a:prstGeom>
        </p:spPr>
      </p:pic>
      <p:sp>
        <p:nvSpPr>
          <p:cNvPr id="7" name="正方形/長方形 6"/>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074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8C45D4A-B596-4485-9C44-9F3E3A4C5DA1}"/>
              </a:ext>
            </a:extLst>
          </p:cNvPr>
          <p:cNvSpPr>
            <a:spLocks noGrp="1"/>
          </p:cNvSpPr>
          <p:nvPr>
            <p:ph type="title"/>
          </p:nvPr>
        </p:nvSpPr>
        <p:spPr>
          <a:xfrm>
            <a:off x="720000" y="666000"/>
            <a:ext cx="8543925" cy="581890"/>
          </a:xfrm>
        </p:spPr>
        <p:txBody>
          <a:bodyPr>
            <a:normAutofit/>
          </a:bodyPr>
          <a:lstStyle/>
          <a:p>
            <a:r>
              <a:rPr kumimoji="1" lang="ja-JP" altLang="en-US" sz="2800" dirty="0"/>
              <a:t>２－３　指示書に基づく個別マニュアルの作成</a:t>
            </a:r>
          </a:p>
        </p:txBody>
      </p:sp>
      <p:pic>
        <p:nvPicPr>
          <p:cNvPr id="7" name="図 6">
            <a:extLst>
              <a:ext uri="{FF2B5EF4-FFF2-40B4-BE49-F238E27FC236}">
                <a16:creationId xmlns:a16="http://schemas.microsoft.com/office/drawing/2014/main" id="{F5368223-7262-497D-A894-A3B6148F5449}"/>
              </a:ext>
            </a:extLst>
          </p:cNvPr>
          <p:cNvPicPr>
            <a:picLocks noChangeAspect="1"/>
          </p:cNvPicPr>
          <p:nvPr/>
        </p:nvPicPr>
        <p:blipFill>
          <a:blip r:embed="rId3"/>
          <a:stretch>
            <a:fillRect/>
          </a:stretch>
        </p:blipFill>
        <p:spPr>
          <a:xfrm>
            <a:off x="1152925" y="2362395"/>
            <a:ext cx="2286900" cy="3049200"/>
          </a:xfrm>
          <a:prstGeom prst="rect">
            <a:avLst/>
          </a:prstGeom>
          <a:ln>
            <a:solidFill>
              <a:schemeClr val="tx1">
                <a:lumMod val="50000"/>
                <a:lumOff val="50000"/>
              </a:schemeClr>
            </a:solidFill>
          </a:ln>
        </p:spPr>
      </p:pic>
      <p:pic>
        <p:nvPicPr>
          <p:cNvPr id="8" name="図 7">
            <a:extLst>
              <a:ext uri="{FF2B5EF4-FFF2-40B4-BE49-F238E27FC236}">
                <a16:creationId xmlns:a16="http://schemas.microsoft.com/office/drawing/2014/main" id="{219997C0-F557-4D9B-8D30-694893F05BAF}"/>
              </a:ext>
            </a:extLst>
          </p:cNvPr>
          <p:cNvPicPr>
            <a:picLocks noChangeAspect="1"/>
          </p:cNvPicPr>
          <p:nvPr/>
        </p:nvPicPr>
        <p:blipFill>
          <a:blip r:embed="rId4"/>
          <a:stretch>
            <a:fillRect/>
          </a:stretch>
        </p:blipFill>
        <p:spPr>
          <a:xfrm>
            <a:off x="3885084" y="2362395"/>
            <a:ext cx="2310584" cy="3048264"/>
          </a:xfrm>
          <a:prstGeom prst="rect">
            <a:avLst/>
          </a:prstGeom>
          <a:ln>
            <a:solidFill>
              <a:schemeClr val="tx1">
                <a:lumMod val="50000"/>
                <a:lumOff val="50000"/>
              </a:schemeClr>
            </a:solidFill>
          </a:ln>
        </p:spPr>
      </p:pic>
      <p:pic>
        <p:nvPicPr>
          <p:cNvPr id="9" name="図 8">
            <a:extLst>
              <a:ext uri="{FF2B5EF4-FFF2-40B4-BE49-F238E27FC236}">
                <a16:creationId xmlns:a16="http://schemas.microsoft.com/office/drawing/2014/main" id="{02523550-3426-4CA3-A616-3824D908CDF6}"/>
              </a:ext>
            </a:extLst>
          </p:cNvPr>
          <p:cNvPicPr>
            <a:picLocks noChangeAspect="1"/>
          </p:cNvPicPr>
          <p:nvPr/>
        </p:nvPicPr>
        <p:blipFill>
          <a:blip r:embed="rId5"/>
          <a:stretch>
            <a:fillRect/>
          </a:stretch>
        </p:blipFill>
        <p:spPr>
          <a:xfrm>
            <a:off x="6640927" y="2676340"/>
            <a:ext cx="2420322" cy="2566638"/>
          </a:xfrm>
          <a:prstGeom prst="rect">
            <a:avLst/>
          </a:prstGeom>
        </p:spPr>
      </p:pic>
      <p:sp>
        <p:nvSpPr>
          <p:cNvPr id="10" name="正方形/長方形 9"/>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82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C2594F9-D5A9-409B-B912-DB15F10B1C8C}"/>
              </a:ext>
            </a:extLst>
          </p:cNvPr>
          <p:cNvSpPr>
            <a:spLocks noGrp="1"/>
          </p:cNvSpPr>
          <p:nvPr>
            <p:ph type="title"/>
          </p:nvPr>
        </p:nvSpPr>
        <p:spPr>
          <a:xfrm>
            <a:off x="720000" y="666009"/>
            <a:ext cx="8543925" cy="581890"/>
          </a:xfrm>
        </p:spPr>
        <p:txBody>
          <a:bodyPr>
            <a:normAutofit/>
          </a:bodyPr>
          <a:lstStyle/>
          <a:p>
            <a:r>
              <a:rPr lang="ja-JP" altLang="en-US" sz="2800" dirty="0"/>
              <a:t>２－４　指示書の記述について教育委員会の確認事項</a:t>
            </a:r>
            <a:endParaRPr kumimoji="1" lang="ja-JP" altLang="en-US" sz="2800" dirty="0"/>
          </a:p>
        </p:txBody>
      </p:sp>
      <p:pic>
        <p:nvPicPr>
          <p:cNvPr id="5" name="図 4">
            <a:extLst>
              <a:ext uri="{FF2B5EF4-FFF2-40B4-BE49-F238E27FC236}">
                <a16:creationId xmlns:a16="http://schemas.microsoft.com/office/drawing/2014/main" id="{A2C5FB35-73FE-461F-8DE1-9DEC70BFBFA1}"/>
              </a:ext>
            </a:extLst>
          </p:cNvPr>
          <p:cNvPicPr>
            <a:picLocks noChangeAspect="1"/>
          </p:cNvPicPr>
          <p:nvPr/>
        </p:nvPicPr>
        <p:blipFill>
          <a:blip r:embed="rId3"/>
          <a:stretch>
            <a:fillRect/>
          </a:stretch>
        </p:blipFill>
        <p:spPr>
          <a:xfrm>
            <a:off x="3349613" y="1541628"/>
            <a:ext cx="3206774" cy="4804064"/>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8139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95D272B-3E0D-456A-BF05-943C0B23934F}"/>
              </a:ext>
            </a:extLst>
          </p:cNvPr>
          <p:cNvSpPr>
            <a:spLocks noGrp="1"/>
          </p:cNvSpPr>
          <p:nvPr>
            <p:ph type="body" sz="quarter" idx="10"/>
          </p:nvPr>
        </p:nvSpPr>
        <p:spPr/>
        <p:txBody>
          <a:bodyPr/>
          <a:lstStyle/>
          <a:p>
            <a:r>
              <a:rPr kumimoji="1" lang="ja-JP" altLang="en-US" dirty="0"/>
              <a:t>３ </a:t>
            </a:r>
            <a:r>
              <a:rPr kumimoji="1" lang="en-US" altLang="ja-JP" dirty="0"/>
              <a:t>.</a:t>
            </a:r>
            <a:r>
              <a:rPr kumimoji="1" lang="ja-JP" altLang="en-US" dirty="0"/>
              <a:t>　緊急時の対応と予防</a:t>
            </a:r>
          </a:p>
        </p:txBody>
      </p:sp>
      <p:sp>
        <p:nvSpPr>
          <p:cNvPr id="3" name="タイトル 2">
            <a:extLst>
              <a:ext uri="{FF2B5EF4-FFF2-40B4-BE49-F238E27FC236}">
                <a16:creationId xmlns:a16="http://schemas.microsoft.com/office/drawing/2014/main" id="{E506F29E-4E6C-4D85-870B-03BF73EFB7E2}"/>
              </a:ext>
            </a:extLst>
          </p:cNvPr>
          <p:cNvSpPr>
            <a:spLocks noGrp="1"/>
          </p:cNvSpPr>
          <p:nvPr>
            <p:ph type="title"/>
          </p:nvPr>
        </p:nvSpPr>
        <p:spPr>
          <a:xfrm>
            <a:off x="720000" y="666009"/>
            <a:ext cx="8543925" cy="581890"/>
          </a:xfrm>
        </p:spPr>
        <p:txBody>
          <a:bodyPr>
            <a:normAutofit/>
          </a:bodyPr>
          <a:lstStyle/>
          <a:p>
            <a:r>
              <a:rPr kumimoji="1" lang="ja-JP" altLang="en-US" sz="2800" dirty="0"/>
              <a:t>３－１　学校においての緊急時とは</a:t>
            </a:r>
          </a:p>
        </p:txBody>
      </p:sp>
      <p:sp>
        <p:nvSpPr>
          <p:cNvPr id="5" name="テキスト ボックス 4">
            <a:extLst>
              <a:ext uri="{FF2B5EF4-FFF2-40B4-BE49-F238E27FC236}">
                <a16:creationId xmlns:a16="http://schemas.microsoft.com/office/drawing/2014/main" id="{C803546B-258E-42EA-9878-2512EF3E5C1C}"/>
              </a:ext>
            </a:extLst>
          </p:cNvPr>
          <p:cNvSpPr txBox="1"/>
          <p:nvPr/>
        </p:nvSpPr>
        <p:spPr>
          <a:xfrm>
            <a:off x="822760" y="1745242"/>
            <a:ext cx="8297490" cy="4233018"/>
          </a:xfrm>
          <a:prstGeom prst="rect">
            <a:avLst/>
          </a:prstGeom>
          <a:noFill/>
          <a:ln>
            <a:solidFill>
              <a:schemeClr val="tx1">
                <a:lumMod val="50000"/>
                <a:lumOff val="50000"/>
              </a:schemeClr>
            </a:solidFill>
          </a:ln>
        </p:spPr>
        <p:txBody>
          <a:bodyPr wrap="square" lIns="288000" tIns="288000" rIns="144000" bIns="216000" rtlCol="0" anchor="ctr">
            <a:spAutoFit/>
          </a:bodyPr>
          <a:lstStyle/>
          <a:p>
            <a:r>
              <a:rPr kumimoji="1" lang="ja-JP" altLang="en-US" sz="2000" dirty="0"/>
              <a:t>　</a:t>
            </a:r>
            <a:r>
              <a:rPr kumimoji="1" lang="ja-JP" altLang="en-US" sz="2200" dirty="0">
                <a:latin typeface="メイリオ" panose="020B0604030504040204" pitchFamily="50" charset="-128"/>
                <a:ea typeface="メイリオ" panose="020B0604030504040204" pitchFamily="50" charset="-128"/>
              </a:rPr>
              <a:t>障害の有無に関わらず、児童生徒は学習する事を目的として</a:t>
            </a:r>
          </a:p>
          <a:p>
            <a:r>
              <a:rPr kumimoji="1" lang="ja-JP" altLang="en-US" sz="2200" dirty="0">
                <a:latin typeface="メイリオ" panose="020B0604030504040204" pitchFamily="50" charset="-128"/>
                <a:ea typeface="メイリオ" panose="020B0604030504040204" pitchFamily="50" charset="-128"/>
              </a:rPr>
              <a:t>登校しています。そのため、どの児童生徒であっても、学習が</a:t>
            </a:r>
          </a:p>
          <a:p>
            <a:r>
              <a:rPr kumimoji="1" lang="ja-JP" altLang="en-US" sz="2200" dirty="0">
                <a:latin typeface="メイリオ" panose="020B0604030504040204" pitchFamily="50" charset="-128"/>
                <a:ea typeface="メイリオ" panose="020B0604030504040204" pitchFamily="50" charset="-128"/>
              </a:rPr>
              <a:t>継続出来ない健康状態に陥った場合は学習を中断し、校長は</a:t>
            </a:r>
          </a:p>
          <a:p>
            <a:r>
              <a:rPr kumimoji="1" lang="ja-JP" altLang="en-US" sz="2200" dirty="0">
                <a:latin typeface="メイリオ" panose="020B0604030504040204" pitchFamily="50" charset="-128"/>
                <a:ea typeface="メイリオ" panose="020B0604030504040204" pitchFamily="50" charset="-128"/>
              </a:rPr>
              <a:t>下校させる判断します。この判断は医ケア児についても同様です。</a:t>
            </a:r>
          </a:p>
          <a:p>
            <a:r>
              <a:rPr lang="ja-JP" altLang="en-US" sz="2200" dirty="0">
                <a:latin typeface="メイリオ" panose="020B0604030504040204" pitchFamily="50" charset="-128"/>
                <a:ea typeface="メイリオ" panose="020B0604030504040204" pitchFamily="50" charset="-128"/>
              </a:rPr>
              <a:t>　</a:t>
            </a:r>
            <a:r>
              <a:rPr kumimoji="1" lang="ja-JP" altLang="en-US" sz="2200" dirty="0">
                <a:latin typeface="メイリオ" panose="020B0604030504040204" pitchFamily="50" charset="-128"/>
                <a:ea typeface="メイリオ" panose="020B0604030504040204" pitchFamily="50" charset="-128"/>
              </a:rPr>
              <a:t>医療ケア児については看護師が校内に滞在していることにより医療ケア児の体調不良時には、学校で看護師が看病してくれれば下校させる必要がないのではという意見もありますが、医療ケア児が学習が継続できない状態なのであれば、他の児童生徒と同様に、学習を中断し、校長は救急搬送もしくは保護者迎えの判断をする状況の事が「緊急時」です。</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4784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69FF072-E1BB-4085-85B7-6793E4EC6762}"/>
              </a:ext>
            </a:extLst>
          </p:cNvPr>
          <p:cNvSpPr>
            <a:spLocks noGrp="1"/>
          </p:cNvSpPr>
          <p:nvPr>
            <p:ph type="title"/>
          </p:nvPr>
        </p:nvSpPr>
        <p:spPr>
          <a:xfrm>
            <a:off x="720000" y="666009"/>
            <a:ext cx="8543925" cy="581890"/>
          </a:xfrm>
        </p:spPr>
        <p:txBody>
          <a:bodyPr>
            <a:normAutofit/>
          </a:bodyPr>
          <a:lstStyle/>
          <a:p>
            <a:r>
              <a:rPr kumimoji="1" lang="ja-JP" altLang="en-US" sz="2800" dirty="0"/>
              <a:t>３－２　緊急時対応に関する指示書の記述</a:t>
            </a:r>
          </a:p>
        </p:txBody>
      </p:sp>
      <p:pic>
        <p:nvPicPr>
          <p:cNvPr id="6" name="図 5">
            <a:extLst>
              <a:ext uri="{FF2B5EF4-FFF2-40B4-BE49-F238E27FC236}">
                <a16:creationId xmlns:a16="http://schemas.microsoft.com/office/drawing/2014/main" id="{890A272E-485D-4E67-A89C-84A9C0FFC6AE}"/>
              </a:ext>
            </a:extLst>
          </p:cNvPr>
          <p:cNvPicPr>
            <a:picLocks noChangeAspect="1"/>
          </p:cNvPicPr>
          <p:nvPr/>
        </p:nvPicPr>
        <p:blipFill>
          <a:blip r:embed="rId3"/>
          <a:stretch>
            <a:fillRect/>
          </a:stretch>
        </p:blipFill>
        <p:spPr>
          <a:xfrm>
            <a:off x="8156333" y="5611713"/>
            <a:ext cx="1068631" cy="1068631"/>
          </a:xfrm>
          <a:prstGeom prst="rect">
            <a:avLst/>
          </a:prstGeom>
        </p:spPr>
      </p:pic>
      <p:sp>
        <p:nvSpPr>
          <p:cNvPr id="7" name="正方形/長方形 6"/>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368</a:t>
            </a:r>
            <a:endParaRPr lang="ja-JP" altLang="en-US" sz="1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127E8F2-FBBD-4D11-ACB8-451019FCD330}"/>
              </a:ext>
            </a:extLst>
          </p:cNvPr>
          <p:cNvSpPr txBox="1"/>
          <p:nvPr/>
        </p:nvSpPr>
        <p:spPr>
          <a:xfrm>
            <a:off x="681040" y="1887859"/>
            <a:ext cx="8543925" cy="3723854"/>
          </a:xfrm>
          <a:prstGeom prst="rect">
            <a:avLst/>
          </a:prstGeom>
          <a:noFill/>
          <a:ln>
            <a:solidFill>
              <a:schemeClr val="tx1"/>
            </a:solidFill>
          </a:ln>
        </p:spPr>
        <p:txBody>
          <a:bodyPr wrap="square" lIns="180000" tIns="252000" rIns="180000" bIns="180000" anchor="ctr">
            <a:spAutoFit/>
          </a:bodyPr>
          <a:lstStyle/>
          <a:p>
            <a:pPr marL="457200" indent="-457200">
              <a:buFont typeface="+mj-ea"/>
              <a:buAutoNum type="circleNumDbPlain"/>
            </a:pPr>
            <a:r>
              <a:rPr kumimoji="1" lang="ja-JP" altLang="en-US" sz="2400" dirty="0">
                <a:latin typeface="メイリオ" panose="020B0604030504040204" pitchFamily="50" charset="-128"/>
                <a:ea typeface="メイリオ" panose="020B0604030504040204" pitchFamily="50" charset="-128"/>
              </a:rPr>
              <a:t>指示書内での緊急時対応の記述については「指示書の記述について教育委員会の確認事項」 参照</a:t>
            </a:r>
            <a:endParaRPr lang="en-US" altLang="ja-JP" sz="24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lang="ja-JP" altLang="en-US" sz="2400" dirty="0">
                <a:latin typeface="メイリオ" panose="020B0604030504040204" pitchFamily="50" charset="-128"/>
                <a:ea typeface="メイリオ" panose="020B0604030504040204" pitchFamily="50" charset="-128"/>
              </a:rPr>
              <a:t>緊急搬送先の病院を保護者が指定する場合は学校から救急車の搬送で３０分以内に到着可能である病院を指定していただきたい旨を教育委員会事務局より保護者と主治医に予め依頼しておきます。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主治医がいる病院が学校から３０分以上の距離にある場合は、１次救急として受け入れ可能な病院を指定していただくよう教育委員会事務局から保護者に依頼します。</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631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F54143B-3B16-4F20-AF06-622B82E192C8}"/>
              </a:ext>
            </a:extLst>
          </p:cNvPr>
          <p:cNvSpPr>
            <a:spLocks noGrp="1"/>
          </p:cNvSpPr>
          <p:nvPr>
            <p:ph type="title"/>
          </p:nvPr>
        </p:nvSpPr>
        <p:spPr>
          <a:xfrm>
            <a:off x="720000" y="666000"/>
            <a:ext cx="8543925" cy="581890"/>
          </a:xfrm>
        </p:spPr>
        <p:txBody>
          <a:bodyPr>
            <a:normAutofit/>
          </a:bodyPr>
          <a:lstStyle/>
          <a:p>
            <a:r>
              <a:rPr kumimoji="1" lang="ja-JP" altLang="en-US" sz="2800" dirty="0"/>
              <a:t>３－３　緊急時の病院への救急搬送について</a:t>
            </a:r>
          </a:p>
        </p:txBody>
      </p:sp>
      <p:sp>
        <p:nvSpPr>
          <p:cNvPr id="7" name="正方形/長方形 6"/>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369</a:t>
            </a:r>
            <a:endParaRPr lang="ja-JP" altLang="en-US" sz="1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28CC95E8-4640-4BD7-A1CA-AD1FC899628C}"/>
              </a:ext>
            </a:extLst>
          </p:cNvPr>
          <p:cNvSpPr txBox="1"/>
          <p:nvPr/>
        </p:nvSpPr>
        <p:spPr>
          <a:xfrm>
            <a:off x="983343" y="1992573"/>
            <a:ext cx="7939313" cy="3144653"/>
          </a:xfrm>
          <a:prstGeom prst="rect">
            <a:avLst/>
          </a:prstGeom>
          <a:noFill/>
          <a:ln>
            <a:solidFill>
              <a:schemeClr val="tx1"/>
            </a:solidFill>
          </a:ln>
        </p:spPr>
        <p:txBody>
          <a:bodyPr wrap="square" lIns="252000" tIns="216000" rIns="288000" bIns="216000" anchor="ctr">
            <a:spAutoFit/>
          </a:bodyPr>
          <a:lstStyle/>
          <a:p>
            <a:pPr marL="342900" indent="-342900">
              <a:buFont typeface="+mj-ea"/>
              <a:buAutoNum type="circleNumDbPlain"/>
            </a:pPr>
            <a:r>
              <a:rPr kumimoji="1" lang="ja-JP" altLang="en-US" sz="2200" dirty="0">
                <a:latin typeface="メイリオ" panose="020B0604030504040204" pitchFamily="50" charset="-128"/>
                <a:ea typeface="メイリオ" panose="020B0604030504040204" pitchFamily="50" charset="-128"/>
              </a:rPr>
              <a:t>医療的ケア児に対応している看護師は医療的ケア児の救命処置に集中する必要があるため、救急車の要請・保護者への連絡、他の児童・生徒への対応などは、校内の緊急対応要領に従い、学校の教職員が対応します。</a:t>
            </a:r>
            <a:endParaRPr kumimoji="1" lang="en-US" altLang="ja-JP" sz="2200" dirty="0">
              <a:latin typeface="メイリオ" panose="020B0604030504040204" pitchFamily="50" charset="-128"/>
              <a:ea typeface="メイリオ" panose="020B0604030504040204" pitchFamily="50" charset="-128"/>
            </a:endParaRPr>
          </a:p>
          <a:p>
            <a:pPr marL="342900" indent="-342900">
              <a:buFont typeface="+mj-ea"/>
              <a:buAutoNum type="circleNumDbPlain"/>
            </a:pPr>
            <a:r>
              <a:rPr kumimoji="1" lang="ja-JP" altLang="en-US" sz="2200" dirty="0">
                <a:latin typeface="メイリオ" panose="020B0604030504040204" pitchFamily="50" charset="-128"/>
                <a:ea typeface="メイリオ" panose="020B0604030504040204" pitchFamily="50" charset="-128"/>
              </a:rPr>
              <a:t>救急車を要請した場合は、看護師が救急車に同乗する必要があるかどうかについては、事例毎の状況に応じて個別に判断します。</a:t>
            </a:r>
            <a:endParaRPr kumimoji="1" lang="en-US" altLang="ja-JP" sz="2200" dirty="0">
              <a:latin typeface="メイリオ" panose="020B0604030504040204" pitchFamily="50" charset="-128"/>
              <a:ea typeface="メイリオ" panose="020B0604030504040204" pitchFamily="50" charset="-128"/>
            </a:endParaRPr>
          </a:p>
          <a:p>
            <a:pPr marL="342900" indent="-342900">
              <a:buFont typeface="+mj-ea"/>
              <a:buAutoNum type="circleNumDbPlain"/>
            </a:pPr>
            <a:r>
              <a:rPr kumimoji="1" lang="ja-JP" altLang="en-US" sz="2200" dirty="0">
                <a:latin typeface="メイリオ" panose="020B0604030504040204" pitchFamily="50" charset="-128"/>
                <a:ea typeface="メイリオ" panose="020B0604030504040204" pitchFamily="50" charset="-128"/>
              </a:rPr>
              <a:t>看護師が緊急に対応した内容や経過は記録に残します。</a:t>
            </a:r>
          </a:p>
        </p:txBody>
      </p:sp>
      <p:pic>
        <p:nvPicPr>
          <p:cNvPr id="4" name="図 3">
            <a:extLst>
              <a:ext uri="{FF2B5EF4-FFF2-40B4-BE49-F238E27FC236}">
                <a16:creationId xmlns:a16="http://schemas.microsoft.com/office/drawing/2014/main" id="{D102F2C2-A305-4DAF-BE2F-33E1AC8FEBB2}"/>
              </a:ext>
            </a:extLst>
          </p:cNvPr>
          <p:cNvPicPr>
            <a:picLocks noChangeAspect="1"/>
          </p:cNvPicPr>
          <p:nvPr/>
        </p:nvPicPr>
        <p:blipFill>
          <a:blip r:embed="rId3"/>
          <a:stretch>
            <a:fillRect/>
          </a:stretch>
        </p:blipFill>
        <p:spPr>
          <a:xfrm>
            <a:off x="7245787" y="4855968"/>
            <a:ext cx="1716782" cy="1716782"/>
          </a:xfrm>
          <a:prstGeom prst="rect">
            <a:avLst/>
          </a:prstGeom>
        </p:spPr>
      </p:pic>
    </p:spTree>
    <p:extLst>
      <p:ext uri="{BB962C8B-B14F-4D97-AF65-F5344CB8AC3E}">
        <p14:creationId xmlns:p14="http://schemas.microsoft.com/office/powerpoint/2010/main" val="397409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2ED8AFE-F79B-4425-A9B6-870394505EF1}"/>
              </a:ext>
            </a:extLst>
          </p:cNvPr>
          <p:cNvSpPr>
            <a:spLocks noGrp="1"/>
          </p:cNvSpPr>
          <p:nvPr>
            <p:ph type="title"/>
          </p:nvPr>
        </p:nvSpPr>
        <p:spPr>
          <a:xfrm>
            <a:off x="720000" y="648000"/>
            <a:ext cx="8981739" cy="581890"/>
          </a:xfrm>
        </p:spPr>
        <p:txBody>
          <a:bodyPr>
            <a:noAutofit/>
          </a:bodyPr>
          <a:lstStyle/>
          <a:p>
            <a:r>
              <a:rPr kumimoji="1" lang="ja-JP" altLang="en-US" sz="2400" dirty="0"/>
              <a:t>３－４　医療的ケア児自身の</a:t>
            </a:r>
            <a:br>
              <a:rPr kumimoji="1" lang="en-US" altLang="ja-JP" sz="2400" dirty="0"/>
            </a:br>
            <a:r>
              <a:rPr kumimoji="1" lang="ja-JP" altLang="en-US" sz="2400" dirty="0"/>
              <a:t>　　　　体調の急変を予防するには</a:t>
            </a:r>
          </a:p>
        </p:txBody>
      </p:sp>
      <p:pic>
        <p:nvPicPr>
          <p:cNvPr id="5" name="図 4">
            <a:extLst>
              <a:ext uri="{FF2B5EF4-FFF2-40B4-BE49-F238E27FC236}">
                <a16:creationId xmlns:a16="http://schemas.microsoft.com/office/drawing/2014/main" id="{F45CA4A3-8FE0-47E7-8D36-40C3DFF45BC9}"/>
              </a:ext>
            </a:extLst>
          </p:cNvPr>
          <p:cNvPicPr>
            <a:picLocks noChangeAspect="1"/>
          </p:cNvPicPr>
          <p:nvPr/>
        </p:nvPicPr>
        <p:blipFill>
          <a:blip r:embed="rId3"/>
          <a:stretch>
            <a:fillRect/>
          </a:stretch>
        </p:blipFill>
        <p:spPr>
          <a:xfrm>
            <a:off x="2002280" y="1789661"/>
            <a:ext cx="5901440" cy="4426080"/>
          </a:xfrm>
          <a:prstGeom prst="rect">
            <a:avLst/>
          </a:prstGeom>
          <a:ln>
            <a:solidFill>
              <a:schemeClr val="bg1"/>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3400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8CB5CC5-CED9-4475-99CC-959B45696B40}"/>
              </a:ext>
            </a:extLst>
          </p:cNvPr>
          <p:cNvSpPr>
            <a:spLocks noGrp="1"/>
          </p:cNvSpPr>
          <p:nvPr>
            <p:ph type="title"/>
          </p:nvPr>
        </p:nvSpPr>
        <p:spPr>
          <a:xfrm>
            <a:off x="720000" y="666000"/>
            <a:ext cx="8543925" cy="581890"/>
          </a:xfrm>
        </p:spPr>
        <p:txBody>
          <a:bodyPr>
            <a:noAutofit/>
          </a:bodyPr>
          <a:lstStyle/>
          <a:p>
            <a:r>
              <a:rPr kumimoji="1" lang="ja-JP" altLang="en-US" sz="2800" dirty="0"/>
              <a:t>３－５　事故を予防するには（教職員が行えること）</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371</a:t>
            </a:r>
            <a:endParaRPr lang="ja-JP" altLang="en-US" sz="1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C5060E6-43FC-4ADF-9E58-3286AB566F17}"/>
              </a:ext>
            </a:extLst>
          </p:cNvPr>
          <p:cNvSpPr txBox="1"/>
          <p:nvPr/>
        </p:nvSpPr>
        <p:spPr>
          <a:xfrm>
            <a:off x="681040" y="1491436"/>
            <a:ext cx="8556624" cy="4801072"/>
          </a:xfrm>
          <a:prstGeom prst="rect">
            <a:avLst/>
          </a:prstGeom>
          <a:noFill/>
          <a:ln>
            <a:solidFill>
              <a:schemeClr val="tx1"/>
            </a:solidFill>
          </a:ln>
        </p:spPr>
        <p:txBody>
          <a:bodyPr wrap="square" lIns="216000" tIns="216000" rIns="108000" bIns="180000" anchor="ctr">
            <a:spAutoFit/>
          </a:bodyPr>
          <a:lstStyle/>
          <a:p>
            <a:pPr marL="457200" indent="-457200">
              <a:buFont typeface="+mj-ea"/>
              <a:buAutoNum type="circleNumDbPlain"/>
            </a:pPr>
            <a:r>
              <a:rPr lang="ja-JP" altLang="en-US" sz="2200" dirty="0">
                <a:latin typeface="メイリオ" panose="020B0604030504040204" pitchFamily="50" charset="-128"/>
                <a:ea typeface="メイリオ" panose="020B0604030504040204" pitchFamily="50" charset="-128"/>
              </a:rPr>
              <a:t>障害の有無に関わらず、 事故や怪我の予防については校内で検討し、 教職員間で共有しておきます。</a:t>
            </a:r>
            <a:endParaRPr lang="en-US" altLang="ja-JP" sz="22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lang="ja-JP" altLang="en-US" sz="2200" dirty="0">
                <a:latin typeface="メイリオ" panose="020B0604030504040204" pitchFamily="50" charset="-128"/>
                <a:ea typeface="メイリオ" panose="020B0604030504040204" pitchFamily="50" charset="-128"/>
              </a:rPr>
              <a:t>気管カニューレの計画外抜去予防については</a:t>
            </a:r>
          </a:p>
          <a:p>
            <a:pPr lvl="1"/>
            <a:r>
              <a:rPr lang="ja-JP" altLang="en-US" sz="2200" dirty="0">
                <a:latin typeface="メイリオ" panose="020B0604030504040204" pitchFamily="50" charset="-128"/>
                <a:ea typeface="メイリオ" panose="020B0604030504040204" pitchFamily="50" charset="-128"/>
              </a:rPr>
              <a:t>⇒衣服の着脱や体位変換の際には、ベルトのしまり具合やリーク音の有無・頭部と頸部の角度などの確認を教職員も確認します。</a:t>
            </a:r>
            <a:endParaRPr lang="en-US" altLang="ja-JP" sz="2200" dirty="0">
              <a:latin typeface="メイリオ" panose="020B0604030504040204" pitchFamily="50" charset="-128"/>
              <a:ea typeface="メイリオ" panose="020B0604030504040204" pitchFamily="50" charset="-128"/>
            </a:endParaRPr>
          </a:p>
          <a:p>
            <a:pPr marL="457200" indent="-457200">
              <a:buFont typeface="+mj-ea"/>
              <a:buAutoNum type="circleNumDbPlain" startAt="3"/>
            </a:pPr>
            <a:r>
              <a:rPr lang="ja-JP" altLang="en-US" sz="2200" dirty="0">
                <a:latin typeface="メイリオ" panose="020B0604030504040204" pitchFamily="50" charset="-128"/>
                <a:ea typeface="メイリオ" panose="020B0604030504040204" pitchFamily="50" charset="-128"/>
              </a:rPr>
              <a:t>胃瘻部のペグの計画外抜去予防については</a:t>
            </a:r>
          </a:p>
          <a:p>
            <a:r>
              <a:rPr lang="ja-JP" altLang="en-US" sz="2200" dirty="0">
                <a:latin typeface="メイリオ" panose="020B0604030504040204" pitchFamily="50" charset="-128"/>
                <a:ea typeface="メイリオ" panose="020B0604030504040204" pitchFamily="50" charset="-128"/>
              </a:rPr>
              <a:t>　　⇒衣服の着脱やオムツ交換の際に引っ張らないようにします。</a:t>
            </a:r>
            <a:endParaRPr lang="en-US" altLang="ja-JP" sz="2200" dirty="0">
              <a:latin typeface="メイリオ" panose="020B0604030504040204" pitchFamily="50" charset="-128"/>
              <a:ea typeface="メイリオ" panose="020B0604030504040204" pitchFamily="50" charset="-128"/>
            </a:endParaRPr>
          </a:p>
          <a:p>
            <a:pPr marL="457200" indent="-457200">
              <a:buFont typeface="+mj-ea"/>
              <a:buAutoNum type="circleNumDbPlain" startAt="4"/>
            </a:pPr>
            <a:r>
              <a:rPr lang="ja-JP" altLang="en-US" sz="2200" dirty="0">
                <a:latin typeface="メイリオ" panose="020B0604030504040204" pitchFamily="50" charset="-128"/>
                <a:ea typeface="メイリオ" panose="020B0604030504040204" pitchFamily="50" charset="-128"/>
              </a:rPr>
              <a:t>経鼻胃管の計画外抜去予防については</a:t>
            </a:r>
          </a:p>
          <a:p>
            <a:r>
              <a:rPr lang="ja-JP" altLang="en-US" sz="2200" dirty="0">
                <a:latin typeface="メイリオ" panose="020B0604030504040204" pitchFamily="50" charset="-128"/>
                <a:ea typeface="メイリオ" panose="020B0604030504040204" pitchFamily="50" charset="-128"/>
              </a:rPr>
              <a:t>　　⇒衣服の着脱の際には引っ張らないようにします。</a:t>
            </a:r>
          </a:p>
          <a:p>
            <a:r>
              <a:rPr lang="ja-JP" altLang="en-US" sz="2200" dirty="0">
                <a:latin typeface="メイリオ" panose="020B0604030504040204" pitchFamily="50" charset="-128"/>
                <a:ea typeface="メイリオ" panose="020B0604030504040204" pitchFamily="50" charset="-128"/>
              </a:rPr>
              <a:t>　チューブの挿入の長さが確認できるよう保護者自身で挿入部にマークをつけていただきます。鼻水で固定テープが湿っている時は臨時でテープを貼り替えるなどの対応をします。</a:t>
            </a:r>
          </a:p>
        </p:txBody>
      </p:sp>
    </p:spTree>
    <p:extLst>
      <p:ext uri="{BB962C8B-B14F-4D97-AF65-F5344CB8AC3E}">
        <p14:creationId xmlns:p14="http://schemas.microsoft.com/office/powerpoint/2010/main" val="181485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4B009582-8EC5-4929-A6F1-D3F14A2E611C}"/>
              </a:ext>
            </a:extLst>
          </p:cNvPr>
          <p:cNvSpPr>
            <a:spLocks noGrp="1"/>
          </p:cNvSpPr>
          <p:nvPr>
            <p:ph type="title"/>
          </p:nvPr>
        </p:nvSpPr>
        <p:spPr>
          <a:xfrm>
            <a:off x="720000" y="666009"/>
            <a:ext cx="8543925" cy="581890"/>
          </a:xfrm>
        </p:spPr>
        <p:txBody>
          <a:bodyPr>
            <a:noAutofit/>
          </a:bodyPr>
          <a:lstStyle/>
          <a:p>
            <a:r>
              <a:rPr lang="ja-JP" altLang="en-US" sz="2800" dirty="0"/>
              <a:t>１．参考例 </a:t>
            </a:r>
            <a:r>
              <a:rPr lang="en-US" altLang="ja-JP" sz="2800" dirty="0"/>
              <a:t>-</a:t>
            </a:r>
            <a:r>
              <a:rPr lang="ja-JP" altLang="en-US" sz="2800" dirty="0"/>
              <a:t> 公立小・中学校における看護管理の例</a:t>
            </a:r>
          </a:p>
        </p:txBody>
      </p:sp>
      <p:sp>
        <p:nvSpPr>
          <p:cNvPr id="12" name="テキスト ボックス 11">
            <a:extLst>
              <a:ext uri="{FF2B5EF4-FFF2-40B4-BE49-F238E27FC236}">
                <a16:creationId xmlns:a16="http://schemas.microsoft.com/office/drawing/2014/main" id="{09AFC8F7-680B-47EC-8E1F-F3134FCF027B}"/>
              </a:ext>
            </a:extLst>
          </p:cNvPr>
          <p:cNvSpPr txBox="1"/>
          <p:nvPr/>
        </p:nvSpPr>
        <p:spPr>
          <a:xfrm>
            <a:off x="720000" y="2689835"/>
            <a:ext cx="8543925" cy="2123658"/>
          </a:xfrm>
          <a:prstGeom prst="rect">
            <a:avLst/>
          </a:prstGeom>
          <a:noFill/>
        </p:spPr>
        <p:txBody>
          <a:bodyPr wrap="square" rtlCol="0">
            <a:spAutoFit/>
          </a:bodyPr>
          <a:lstStyle/>
          <a:p>
            <a:r>
              <a:rPr kumimoji="1" lang="en-US" altLang="ja-JP" sz="2400" dirty="0">
                <a:latin typeface="ＭＳ ゴシック" panose="020B0609070205080204" pitchFamily="49" charset="-128"/>
                <a:ea typeface="ＭＳ ゴシック" panose="020B0609070205080204" pitchFamily="49" charset="-128"/>
              </a:rPr>
              <a:t>『</a:t>
            </a:r>
            <a:r>
              <a:rPr kumimoji="1" lang="ja-JP" altLang="en-US" sz="2400" dirty="0">
                <a:latin typeface="メイリオ" panose="020B0604030504040204" pitchFamily="50" charset="-128"/>
                <a:ea typeface="メイリオ" panose="020B0604030504040204" pitchFamily="50" charset="-128"/>
              </a:rPr>
              <a:t>学校における看護管理</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 標準的管理 ・ 緊急時対応 ・ 自己研鑽 － </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（豊中市教育委員会）</a:t>
            </a:r>
            <a:r>
              <a:rPr kumimoji="1" lang="en-US" altLang="ja-JP" sz="2400" dirty="0">
                <a:latin typeface="メイリオ" panose="020B0604030504040204" pitchFamily="50" charset="-128"/>
                <a:ea typeface="メイリオ" panose="020B0604030504040204" pitchFamily="50" charset="-128"/>
              </a:rPr>
              <a:t>』</a:t>
            </a:r>
          </a:p>
          <a:p>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大阪府豊中市教育委員会事務局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　</a:t>
            </a:r>
            <a:endParaRPr kumimoji="1"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児童生徒課　支援教育係　植田陽子 （看護師）</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354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294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E48E5D2-2DE1-4811-B1FC-3785A959F44C}"/>
              </a:ext>
            </a:extLst>
          </p:cNvPr>
          <p:cNvSpPr>
            <a:spLocks noGrp="1"/>
          </p:cNvSpPr>
          <p:nvPr>
            <p:ph type="title"/>
          </p:nvPr>
        </p:nvSpPr>
        <p:spPr>
          <a:xfrm>
            <a:off x="720000" y="666009"/>
            <a:ext cx="8543925" cy="581890"/>
          </a:xfrm>
        </p:spPr>
        <p:txBody>
          <a:bodyPr>
            <a:normAutofit/>
          </a:bodyPr>
          <a:lstStyle/>
          <a:p>
            <a:r>
              <a:rPr kumimoji="1" lang="ja-JP" altLang="en-US" sz="2800" dirty="0"/>
              <a:t>３－６　事故や急変時対応を行った後</a:t>
            </a:r>
          </a:p>
        </p:txBody>
      </p:sp>
      <p:pic>
        <p:nvPicPr>
          <p:cNvPr id="5" name="図 4">
            <a:extLst>
              <a:ext uri="{FF2B5EF4-FFF2-40B4-BE49-F238E27FC236}">
                <a16:creationId xmlns:a16="http://schemas.microsoft.com/office/drawing/2014/main" id="{AF55AE6B-77EE-4E8F-9C60-88D0E7496771}"/>
              </a:ext>
            </a:extLst>
          </p:cNvPr>
          <p:cNvPicPr>
            <a:picLocks noChangeAspect="1"/>
          </p:cNvPicPr>
          <p:nvPr/>
        </p:nvPicPr>
        <p:blipFill>
          <a:blip r:embed="rId3"/>
          <a:stretch>
            <a:fillRect/>
          </a:stretch>
        </p:blipFill>
        <p:spPr>
          <a:xfrm>
            <a:off x="1668495" y="1910765"/>
            <a:ext cx="6569010" cy="3962743"/>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33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FFFC787-C6FA-4BF5-9392-67B10EBF1F6E}"/>
              </a:ext>
            </a:extLst>
          </p:cNvPr>
          <p:cNvSpPr>
            <a:spLocks noGrp="1"/>
          </p:cNvSpPr>
          <p:nvPr>
            <p:ph type="body" sz="quarter" idx="10"/>
          </p:nvPr>
        </p:nvSpPr>
        <p:spPr/>
        <p:txBody>
          <a:bodyPr/>
          <a:lstStyle/>
          <a:p>
            <a:r>
              <a:rPr kumimoji="1" lang="ja-JP" altLang="en-US" sz="1300" dirty="0"/>
              <a:t>４．ヒヤリ ・ ハット等の事例分析と対策</a:t>
            </a:r>
          </a:p>
        </p:txBody>
      </p:sp>
      <p:sp>
        <p:nvSpPr>
          <p:cNvPr id="3" name="タイトル 2">
            <a:extLst>
              <a:ext uri="{FF2B5EF4-FFF2-40B4-BE49-F238E27FC236}">
                <a16:creationId xmlns:a16="http://schemas.microsoft.com/office/drawing/2014/main" id="{08DC931D-9408-4FA4-8786-D0460E0D6863}"/>
              </a:ext>
            </a:extLst>
          </p:cNvPr>
          <p:cNvSpPr>
            <a:spLocks noGrp="1"/>
          </p:cNvSpPr>
          <p:nvPr>
            <p:ph type="title"/>
          </p:nvPr>
        </p:nvSpPr>
        <p:spPr>
          <a:xfrm>
            <a:off x="720000" y="648000"/>
            <a:ext cx="8543925" cy="581890"/>
          </a:xfrm>
        </p:spPr>
        <p:txBody>
          <a:bodyPr>
            <a:noAutofit/>
          </a:bodyPr>
          <a:lstStyle/>
          <a:p>
            <a:r>
              <a:rPr kumimoji="1" lang="ja-JP" altLang="en-US" sz="2600" dirty="0"/>
              <a:t>４－１　看護師のインシデント・</a:t>
            </a:r>
            <a:br>
              <a:rPr kumimoji="1" lang="en-US" altLang="ja-JP" sz="2600" dirty="0"/>
            </a:br>
            <a:r>
              <a:rPr kumimoji="1" lang="ja-JP" altLang="en-US" sz="2600" dirty="0"/>
              <a:t>　　　　アクシデントレポート</a:t>
            </a:r>
          </a:p>
        </p:txBody>
      </p:sp>
      <p:sp>
        <p:nvSpPr>
          <p:cNvPr id="5" name="テキスト ボックス 4">
            <a:extLst>
              <a:ext uri="{FF2B5EF4-FFF2-40B4-BE49-F238E27FC236}">
                <a16:creationId xmlns:a16="http://schemas.microsoft.com/office/drawing/2014/main" id="{7B6D17A0-54B7-468E-ADED-6642C45E5E49}"/>
              </a:ext>
            </a:extLst>
          </p:cNvPr>
          <p:cNvSpPr txBox="1"/>
          <p:nvPr/>
        </p:nvSpPr>
        <p:spPr>
          <a:xfrm>
            <a:off x="681040" y="2027049"/>
            <a:ext cx="8543924" cy="3723854"/>
          </a:xfrm>
          <a:prstGeom prst="rect">
            <a:avLst/>
          </a:prstGeom>
          <a:noFill/>
          <a:ln>
            <a:solidFill>
              <a:schemeClr val="tx1">
                <a:lumMod val="50000"/>
                <a:lumOff val="50000"/>
              </a:schemeClr>
            </a:solidFill>
          </a:ln>
        </p:spPr>
        <p:txBody>
          <a:bodyPr wrap="square" lIns="252000" tIns="216000" bIns="180000" rtlCol="0" anchor="ctr">
            <a:spAutoFit/>
          </a:bodyPr>
          <a:lstStyle/>
          <a:p>
            <a:r>
              <a:rPr kumimoji="1" lang="ja-JP" altLang="en-US" sz="2400" dirty="0">
                <a:latin typeface="BIZ UDゴシック" panose="020B0400000000000000" pitchFamily="49" charset="-128"/>
                <a:ea typeface="BIZ UDゴシック" panose="020B0400000000000000" pitchFamily="49" charset="-128"/>
              </a:rPr>
              <a:t>　</a:t>
            </a:r>
            <a:r>
              <a:rPr kumimoji="1" lang="ja-JP" altLang="en-US" sz="2400" dirty="0">
                <a:latin typeface="メイリオ" panose="020B0604030504040204" pitchFamily="50" charset="-128"/>
                <a:ea typeface="メイリオ" panose="020B0604030504040204" pitchFamily="50" charset="-128"/>
              </a:rPr>
              <a:t>看護師は速やかに教育委員会事務局に報告したのちに、</a:t>
            </a:r>
          </a:p>
          <a:p>
            <a:r>
              <a:rPr kumimoji="1" lang="ja-JP" altLang="en-US" sz="2400" dirty="0">
                <a:latin typeface="メイリオ" panose="020B0604030504040204" pitchFamily="50" charset="-128"/>
                <a:ea typeface="メイリオ" panose="020B0604030504040204" pitchFamily="50" charset="-128"/>
              </a:rPr>
              <a:t>インシデント ・ アクシデントレポートを作成することで、 </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今後の事故防止につなげていきます。 看護師はレポートを教育委員会事務局に提出します。</a:t>
            </a:r>
            <a:endParaRPr kumimoji="1" lang="en-US" altLang="ja-JP" sz="2400" dirty="0">
              <a:latin typeface="メイリオ" panose="020B0604030504040204" pitchFamily="50" charset="-128"/>
              <a:ea typeface="メイリオ" panose="020B0604030504040204" pitchFamily="50" charset="-128"/>
            </a:endParaRPr>
          </a:p>
          <a:p>
            <a:endParaRPr kumimoji="1"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記載する項目の例</a:t>
            </a:r>
          </a:p>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発生日時</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発生場所</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事故の種類 ・ 内容</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登校時の状況</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その後の対応</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発生の要因</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再発防止策</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看護師の学校での勤務経験年数</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などです。</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3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828B0B6-5D8B-4674-82AD-1E86979974A7}"/>
              </a:ext>
            </a:extLst>
          </p:cNvPr>
          <p:cNvSpPr>
            <a:spLocks noGrp="1"/>
          </p:cNvSpPr>
          <p:nvPr>
            <p:ph type="title"/>
          </p:nvPr>
        </p:nvSpPr>
        <p:spPr>
          <a:xfrm>
            <a:off x="720000" y="666009"/>
            <a:ext cx="8543925" cy="581890"/>
          </a:xfrm>
        </p:spPr>
        <p:txBody>
          <a:bodyPr>
            <a:noAutofit/>
          </a:bodyPr>
          <a:lstStyle/>
          <a:p>
            <a:r>
              <a:rPr kumimoji="1" lang="ja-JP" altLang="en-US" sz="2800" dirty="0"/>
              <a:t>４－２　インシデント・アクシデントレポートの分析</a:t>
            </a:r>
          </a:p>
        </p:txBody>
      </p:sp>
      <p:pic>
        <p:nvPicPr>
          <p:cNvPr id="5" name="図 4">
            <a:extLst>
              <a:ext uri="{FF2B5EF4-FFF2-40B4-BE49-F238E27FC236}">
                <a16:creationId xmlns:a16="http://schemas.microsoft.com/office/drawing/2014/main" id="{1DC83219-0D0F-4C1D-A5F2-532E1FA18C22}"/>
              </a:ext>
            </a:extLst>
          </p:cNvPr>
          <p:cNvPicPr>
            <a:picLocks noChangeAspect="1"/>
          </p:cNvPicPr>
          <p:nvPr/>
        </p:nvPicPr>
        <p:blipFill>
          <a:blip r:embed="rId3"/>
          <a:stretch>
            <a:fillRect/>
          </a:stretch>
        </p:blipFill>
        <p:spPr>
          <a:xfrm>
            <a:off x="1804532" y="1575911"/>
            <a:ext cx="6296936" cy="4699206"/>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379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4B020A0-22AD-4253-B742-F6C0E0D615E8}"/>
              </a:ext>
            </a:extLst>
          </p:cNvPr>
          <p:cNvSpPr>
            <a:spLocks noGrp="1"/>
          </p:cNvSpPr>
          <p:nvPr>
            <p:ph type="body" sz="quarter" idx="10"/>
          </p:nvPr>
        </p:nvSpPr>
        <p:spPr/>
        <p:txBody>
          <a:bodyPr/>
          <a:lstStyle/>
          <a:p>
            <a:r>
              <a:rPr kumimoji="1" lang="ja-JP" altLang="en-US" dirty="0"/>
              <a:t>５．看護師の体制と業務調整</a:t>
            </a:r>
          </a:p>
        </p:txBody>
      </p:sp>
      <p:sp>
        <p:nvSpPr>
          <p:cNvPr id="3" name="タイトル 2">
            <a:extLst>
              <a:ext uri="{FF2B5EF4-FFF2-40B4-BE49-F238E27FC236}">
                <a16:creationId xmlns:a16="http://schemas.microsoft.com/office/drawing/2014/main" id="{5671F4FB-A97C-481C-9773-60E90B52D4AE}"/>
              </a:ext>
            </a:extLst>
          </p:cNvPr>
          <p:cNvSpPr>
            <a:spLocks noGrp="1"/>
          </p:cNvSpPr>
          <p:nvPr>
            <p:ph type="title"/>
          </p:nvPr>
        </p:nvSpPr>
        <p:spPr>
          <a:xfrm>
            <a:off x="720000" y="666009"/>
            <a:ext cx="8543925" cy="581890"/>
          </a:xfrm>
        </p:spPr>
        <p:txBody>
          <a:bodyPr>
            <a:normAutofit/>
          </a:bodyPr>
          <a:lstStyle/>
          <a:p>
            <a:r>
              <a:rPr kumimoji="1" lang="ja-JP" altLang="en-US" sz="2800" dirty="0"/>
              <a:t>５－１　看護師の体制</a:t>
            </a:r>
          </a:p>
        </p:txBody>
      </p:sp>
      <p:sp>
        <p:nvSpPr>
          <p:cNvPr id="5" name="テキスト ボックス 4">
            <a:extLst>
              <a:ext uri="{FF2B5EF4-FFF2-40B4-BE49-F238E27FC236}">
                <a16:creationId xmlns:a16="http://schemas.microsoft.com/office/drawing/2014/main" id="{4D948D8C-3DFF-4433-9F9E-B12DB5600C2E}"/>
              </a:ext>
            </a:extLst>
          </p:cNvPr>
          <p:cNvSpPr txBox="1"/>
          <p:nvPr/>
        </p:nvSpPr>
        <p:spPr>
          <a:xfrm>
            <a:off x="844751" y="1713465"/>
            <a:ext cx="8232528" cy="4191093"/>
          </a:xfrm>
          <a:prstGeom prst="rect">
            <a:avLst/>
          </a:prstGeom>
          <a:noFill/>
          <a:ln>
            <a:solidFill>
              <a:schemeClr val="tx1">
                <a:lumMod val="50000"/>
                <a:lumOff val="50000"/>
              </a:schemeClr>
            </a:solidFill>
          </a:ln>
        </p:spPr>
        <p:txBody>
          <a:bodyPr wrap="square" lIns="288000" tIns="216000" bIns="180000" rtlCol="0" anchor="ctr">
            <a:spAutoFit/>
          </a:bodyPr>
          <a:lstStyle/>
          <a:p>
            <a:r>
              <a:rPr kumimoji="1" lang="ja-JP" altLang="en-US" sz="2400" dirty="0"/>
              <a:t>　</a:t>
            </a:r>
            <a:r>
              <a:rPr kumimoji="1" lang="ja-JP" altLang="en-US" sz="2200" dirty="0">
                <a:latin typeface="メイリオ" panose="020B0604030504040204" pitchFamily="50" charset="-128"/>
                <a:ea typeface="メイリオ" panose="020B0604030504040204" pitchFamily="50" charset="-128"/>
              </a:rPr>
              <a:t>豊中市では、 看護師は雇用形態により常勤看護師と非常勤</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看護師で構成されています。主には常勤看護師がマネージメ</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ント業務を、非常勤看護師が学校での医療的ケア児への医療</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的ケア実施を担当しています。</a:t>
            </a:r>
          </a:p>
          <a:p>
            <a:r>
              <a:rPr kumimoji="1" lang="ja-JP" altLang="en-US" sz="2200" dirty="0">
                <a:latin typeface="メイリオ" panose="020B0604030504040204" pitchFamily="50" charset="-128"/>
                <a:ea typeface="メイリオ" panose="020B0604030504040204" pitchFamily="50" charset="-128"/>
              </a:rPr>
              <a:t>　非常勤看護師が学校で対応した業務については、必要に</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応じて常勤看護師に報告・相談し、常勤看護師から対応方</a:t>
            </a:r>
          </a:p>
          <a:p>
            <a:r>
              <a:rPr kumimoji="1" lang="ja-JP" altLang="en-US" sz="2200" dirty="0">
                <a:latin typeface="メイリオ" panose="020B0604030504040204" pitchFamily="50" charset="-128"/>
                <a:ea typeface="メイリオ" panose="020B0604030504040204" pitchFamily="50" charset="-128"/>
              </a:rPr>
              <a:t>法の指示を受けます。</a:t>
            </a:r>
          </a:p>
          <a:p>
            <a:r>
              <a:rPr kumimoji="1" lang="ja-JP" altLang="en-US" sz="2200" dirty="0">
                <a:latin typeface="メイリオ" panose="020B0604030504040204" pitchFamily="50" charset="-128"/>
                <a:ea typeface="メイリオ" panose="020B0604030504040204" pitchFamily="50" charset="-128"/>
              </a:rPr>
              <a:t>　医療的ケア児が在籍する公立小・中学校は市内に点在し、</a:t>
            </a:r>
          </a:p>
          <a:p>
            <a:r>
              <a:rPr kumimoji="1" lang="ja-JP" altLang="en-US" sz="2200" dirty="0">
                <a:latin typeface="メイリオ" panose="020B0604030504040204" pitchFamily="50" charset="-128"/>
                <a:ea typeface="メイリオ" panose="020B0604030504040204" pitchFamily="50" charset="-128"/>
              </a:rPr>
              <a:t>医療的ケア児は１校に１人か２人であるため、 豊中市では</a:t>
            </a:r>
          </a:p>
          <a:p>
            <a:r>
              <a:rPr kumimoji="1" lang="ja-JP" altLang="en-US" sz="2200" dirty="0">
                <a:latin typeface="メイリオ" panose="020B0604030504040204" pitchFamily="50" charset="-128"/>
                <a:ea typeface="メイリオ" panose="020B0604030504040204" pitchFamily="50" charset="-128"/>
              </a:rPr>
              <a:t>看護師の業務は医療的ケアに特化し、 巡回方式で看護師を</a:t>
            </a:r>
          </a:p>
          <a:p>
            <a:r>
              <a:rPr kumimoji="1" lang="ja-JP" altLang="en-US" sz="2200" dirty="0">
                <a:latin typeface="メイリオ" panose="020B0604030504040204" pitchFamily="50" charset="-128"/>
                <a:ea typeface="メイリオ" panose="020B0604030504040204" pitchFamily="50" charset="-128"/>
              </a:rPr>
              <a:t>対象校に派遣しています。</a:t>
            </a:r>
          </a:p>
        </p:txBody>
      </p:sp>
      <p:pic>
        <p:nvPicPr>
          <p:cNvPr id="6" name="図 5">
            <a:extLst>
              <a:ext uri="{FF2B5EF4-FFF2-40B4-BE49-F238E27FC236}">
                <a16:creationId xmlns:a16="http://schemas.microsoft.com/office/drawing/2014/main" id="{B4BE482B-3D37-45F9-87B8-AADBDC45A2F5}"/>
              </a:ext>
            </a:extLst>
          </p:cNvPr>
          <p:cNvPicPr>
            <a:picLocks noChangeAspect="1"/>
          </p:cNvPicPr>
          <p:nvPr/>
        </p:nvPicPr>
        <p:blipFill>
          <a:blip r:embed="rId3"/>
          <a:stretch>
            <a:fillRect/>
          </a:stretch>
        </p:blipFill>
        <p:spPr>
          <a:xfrm>
            <a:off x="6754323" y="5199744"/>
            <a:ext cx="2306926" cy="1658256"/>
          </a:xfrm>
          <a:prstGeom prst="rect">
            <a:avLst/>
          </a:prstGeom>
        </p:spPr>
      </p:pic>
      <p:sp>
        <p:nvSpPr>
          <p:cNvPr id="7" name="正方形/長方形 6"/>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492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84F6421-3BC2-4DB7-A0DE-2473ACD26280}"/>
              </a:ext>
            </a:extLst>
          </p:cNvPr>
          <p:cNvSpPr>
            <a:spLocks noGrp="1"/>
          </p:cNvSpPr>
          <p:nvPr>
            <p:ph type="title"/>
          </p:nvPr>
        </p:nvSpPr>
        <p:spPr>
          <a:xfrm>
            <a:off x="720000" y="666000"/>
            <a:ext cx="8543925" cy="581890"/>
          </a:xfrm>
        </p:spPr>
        <p:txBody>
          <a:bodyPr>
            <a:normAutofit/>
          </a:bodyPr>
          <a:lstStyle/>
          <a:p>
            <a:r>
              <a:rPr kumimoji="1" lang="ja-JP" altLang="en-US" sz="2800" dirty="0"/>
              <a:t>５－２　常勤看護師と非常勤看護師の業務調整</a:t>
            </a:r>
          </a:p>
        </p:txBody>
      </p:sp>
      <p:sp>
        <p:nvSpPr>
          <p:cNvPr id="5" name="テキスト ボックス 4">
            <a:extLst>
              <a:ext uri="{FF2B5EF4-FFF2-40B4-BE49-F238E27FC236}">
                <a16:creationId xmlns:a16="http://schemas.microsoft.com/office/drawing/2014/main" id="{9F88B7F8-6402-40B3-9F98-72FA87C48EBB}"/>
              </a:ext>
            </a:extLst>
          </p:cNvPr>
          <p:cNvSpPr txBox="1"/>
          <p:nvPr/>
        </p:nvSpPr>
        <p:spPr>
          <a:xfrm>
            <a:off x="830091" y="1456473"/>
            <a:ext cx="8245818" cy="4980164"/>
          </a:xfrm>
          <a:prstGeom prst="rect">
            <a:avLst/>
          </a:prstGeom>
          <a:noFill/>
          <a:ln>
            <a:solidFill>
              <a:schemeClr val="tx1">
                <a:lumMod val="50000"/>
                <a:lumOff val="50000"/>
              </a:schemeClr>
            </a:solidFill>
          </a:ln>
        </p:spPr>
        <p:txBody>
          <a:bodyPr wrap="square" lIns="252000" tIns="180000" rIns="180000" bIns="144000" rtlCol="0" anchor="ctr">
            <a:spAutoFit/>
          </a:bodyPr>
          <a:lstStyle/>
          <a:p>
            <a:pPr marL="457200" indent="-457200">
              <a:buFont typeface="+mj-ea"/>
              <a:buAutoNum type="circleNumDbPlain"/>
            </a:pPr>
            <a:r>
              <a:rPr kumimoji="1" lang="ja-JP" altLang="en-US" sz="2000" dirty="0">
                <a:latin typeface="メイリオ" panose="020B0604030504040204" pitchFamily="50" charset="-128"/>
                <a:ea typeface="メイリオ" panose="020B0604030504040204" pitchFamily="50" charset="-128"/>
              </a:rPr>
              <a:t>入学前、医療的ケア児の受け入れまで （常勤看護師）</a:t>
            </a:r>
          </a:p>
          <a:p>
            <a:pPr lvl="1"/>
            <a:r>
              <a:rPr kumimoji="1" lang="ja-JP" altLang="en-US" sz="2000" dirty="0">
                <a:latin typeface="メイリオ" panose="020B0604030504040204" pitchFamily="50" charset="-128"/>
                <a:ea typeface="メイリオ" panose="020B0604030504040204" pitchFamily="50" charset="-128"/>
              </a:rPr>
              <a:t>医療的ケア児の 「就学相談」 に指導主事と共に参加し、</a:t>
            </a:r>
          </a:p>
          <a:p>
            <a:pPr lvl="1"/>
            <a:r>
              <a:rPr kumimoji="1" lang="ja-JP" altLang="en-US" sz="2000" dirty="0">
                <a:latin typeface="メイリオ" panose="020B0604030504040204" pitchFamily="50" charset="-128"/>
                <a:ea typeface="メイリオ" panose="020B0604030504040204" pitchFamily="50" charset="-128"/>
              </a:rPr>
              <a:t>保護者に小・中学校における医療的ケアの実施体制等を説明します。</a:t>
            </a:r>
          </a:p>
          <a:p>
            <a:pPr lvl="1"/>
            <a:r>
              <a:rPr kumimoji="1" lang="ja-JP" altLang="en-US" sz="2000" dirty="0">
                <a:latin typeface="メイリオ" panose="020B0604030504040204" pitchFamily="50" charset="-128"/>
                <a:ea typeface="メイリオ" panose="020B0604030504040204" pitchFamily="50" charset="-128"/>
              </a:rPr>
              <a:t>医療的ケア児の小 ・ 中学校への就学が決定したのちに、医療的ケア検討会で学校で行うケアの内容を教育委員会事務局として確定し ます。主治医を訪問し、学校における医療的ケアに必要な指示書の作成を依頼します。</a:t>
            </a:r>
          </a:p>
          <a:p>
            <a:pPr marL="457200" indent="-457200">
              <a:buFont typeface="+mj-ea"/>
              <a:buAutoNum type="circleNumDbPlain" startAt="2"/>
            </a:pPr>
            <a:r>
              <a:rPr kumimoji="1" lang="ja-JP" altLang="en-US" sz="2000" dirty="0">
                <a:latin typeface="メイリオ" panose="020B0604030504040204" pitchFamily="50" charset="-128"/>
                <a:ea typeface="メイリオ" panose="020B0604030504040204" pitchFamily="50" charset="-128"/>
              </a:rPr>
              <a:t>入学後、医療的ケアを看護師が行うまで （常勤・非常勤看護師）</a:t>
            </a:r>
          </a:p>
          <a:p>
            <a:pPr lvl="1"/>
            <a:r>
              <a:rPr kumimoji="1" lang="ja-JP" altLang="en-US" sz="2000" dirty="0">
                <a:latin typeface="メイリオ" panose="020B0604030504040204" pitchFamily="50" charset="-128"/>
                <a:ea typeface="メイリオ" panose="020B0604030504040204" pitchFamily="50" charset="-128"/>
              </a:rPr>
              <a:t>保護者にケアのレクチャーを依頼します。物品やケアの手順、 実施場所について保護者・教職員と相談します。看護師が実施し、保護者の確認を受け、適宜内容を修正します。</a:t>
            </a:r>
          </a:p>
          <a:p>
            <a:pPr lvl="1"/>
            <a:r>
              <a:rPr kumimoji="1" lang="ja-JP" altLang="en-US" sz="2000" dirty="0">
                <a:latin typeface="メイリオ" panose="020B0604030504040204" pitchFamily="50" charset="-128"/>
                <a:ea typeface="メイリオ" panose="020B0604030504040204" pitchFamily="50" charset="-128"/>
              </a:rPr>
              <a:t>⇒保護者の了解が得られたら保護者のレクチャーは終了しマニュアルを作成します。</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876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FF77A8-7663-4A13-A68B-6100212AB5BB}"/>
              </a:ext>
            </a:extLst>
          </p:cNvPr>
          <p:cNvSpPr>
            <a:spLocks noGrp="1"/>
          </p:cNvSpPr>
          <p:nvPr>
            <p:ph type="title"/>
          </p:nvPr>
        </p:nvSpPr>
        <p:spPr>
          <a:xfrm>
            <a:off x="720000" y="666000"/>
            <a:ext cx="8543925" cy="581890"/>
          </a:xfrm>
        </p:spPr>
        <p:txBody>
          <a:bodyPr>
            <a:normAutofit/>
          </a:bodyPr>
          <a:lstStyle/>
          <a:p>
            <a:r>
              <a:rPr kumimoji="1" lang="ja-JP" altLang="en-US" sz="2800" dirty="0"/>
              <a:t>５－３　日々の業務調整</a:t>
            </a:r>
          </a:p>
        </p:txBody>
      </p:sp>
      <p:sp>
        <p:nvSpPr>
          <p:cNvPr id="5" name="テキスト ボックス 4">
            <a:extLst>
              <a:ext uri="{FF2B5EF4-FFF2-40B4-BE49-F238E27FC236}">
                <a16:creationId xmlns:a16="http://schemas.microsoft.com/office/drawing/2014/main" id="{7575280D-6D79-4A7B-9342-913353ACCD7C}"/>
              </a:ext>
            </a:extLst>
          </p:cNvPr>
          <p:cNvSpPr txBox="1"/>
          <p:nvPr/>
        </p:nvSpPr>
        <p:spPr>
          <a:xfrm>
            <a:off x="704791" y="1650705"/>
            <a:ext cx="8520174" cy="4123964"/>
          </a:xfrm>
          <a:prstGeom prst="rect">
            <a:avLst/>
          </a:prstGeom>
          <a:noFill/>
          <a:ln>
            <a:solidFill>
              <a:schemeClr val="tx1">
                <a:lumMod val="50000"/>
                <a:lumOff val="50000"/>
              </a:schemeClr>
            </a:solidFill>
          </a:ln>
        </p:spPr>
        <p:txBody>
          <a:bodyPr wrap="square" lIns="288000" tIns="216000" rIns="216000" bIns="180000" rtlCol="0" anchor="ctr">
            <a:spAutoFit/>
          </a:bodyPr>
          <a:lstStyle/>
          <a:p>
            <a:r>
              <a:rPr kumimoji="1" lang="ja-JP" altLang="en-US" sz="2200" dirty="0">
                <a:latin typeface="メイリオ" panose="020B0604030504040204" pitchFamily="50" charset="-128"/>
                <a:ea typeface="メイリオ" panose="020B0604030504040204" pitchFamily="50" charset="-128"/>
              </a:rPr>
              <a:t>①常勤看護師は学校行事や医療的ケア児の欠席や早退の予定</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　など日々のスケジュール変更の有無を学校から情報収集し、</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　ケアの実施場所や実施時刻を調整します。</a:t>
            </a:r>
          </a:p>
          <a:p>
            <a:r>
              <a:rPr kumimoji="1" lang="ja-JP" altLang="en-US" sz="2200" dirty="0">
                <a:latin typeface="メイリオ" panose="020B0604030504040204" pitchFamily="50" charset="-128"/>
                <a:ea typeface="メイリオ" panose="020B0604030504040204" pitchFamily="50" charset="-128"/>
              </a:rPr>
              <a:t>②常勤看護師は非常勤看護師の巡回スケジュールを作成しま</a:t>
            </a:r>
            <a:endParaRPr kumimoji="1"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kumimoji="1" lang="ja-JP" altLang="en-US" sz="2200" dirty="0">
                <a:latin typeface="メイリオ" panose="020B0604030504040204" pitchFamily="50" charset="-128"/>
                <a:ea typeface="メイリオ" panose="020B0604030504040204" pitchFamily="50" charset="-128"/>
              </a:rPr>
              <a:t>す。</a:t>
            </a:r>
          </a:p>
          <a:p>
            <a:r>
              <a:rPr kumimoji="1" lang="ja-JP" altLang="en-US" sz="2200" dirty="0">
                <a:latin typeface="メイリオ" panose="020B0604030504040204" pitchFamily="50" charset="-128"/>
                <a:ea typeface="メイリオ" panose="020B0604030504040204" pitchFamily="50" charset="-128"/>
              </a:rPr>
              <a:t>③非常勤看護師は学校現場の状況に応じて常勤看護師に報告</a:t>
            </a:r>
            <a:endParaRPr kumimoji="1"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kumimoji="1" lang="ja-JP" altLang="en-US" sz="2200" dirty="0">
                <a:latin typeface="メイリオ" panose="020B0604030504040204" pitchFamily="50" charset="-128"/>
                <a:ea typeface="メイリオ" panose="020B0604030504040204" pitchFamily="50" charset="-128"/>
              </a:rPr>
              <a:t>し、必要に応じてケアの予定変更等の指示を受けます。</a:t>
            </a:r>
          </a:p>
          <a:p>
            <a:r>
              <a:rPr kumimoji="1" lang="ja-JP" altLang="en-US" sz="2200" dirty="0">
                <a:latin typeface="メイリオ" panose="020B0604030504040204" pitchFamily="50" charset="-128"/>
                <a:ea typeface="メイリオ" panose="020B0604030504040204" pitchFamily="50" charset="-128"/>
              </a:rPr>
              <a:t>④保護者が急きょ指示書の範囲を越えたケアの実施を依頼した</a:t>
            </a:r>
            <a:endParaRPr kumimoji="1"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kumimoji="1" lang="ja-JP" altLang="en-US" sz="2200" dirty="0">
                <a:latin typeface="メイリオ" panose="020B0604030504040204" pitchFamily="50" charset="-128"/>
                <a:ea typeface="メイリオ" panose="020B0604030504040204" pitchFamily="50" charset="-128"/>
              </a:rPr>
              <a:t>り、または医療的ケアに必要な物品を保護者が入れ忘れてい</a:t>
            </a:r>
            <a:endParaRPr kumimoji="1"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kumimoji="1" lang="ja-JP" altLang="en-US" sz="2200" dirty="0">
                <a:latin typeface="メイリオ" panose="020B0604030504040204" pitchFamily="50" charset="-128"/>
                <a:ea typeface="メイリオ" panose="020B0604030504040204" pitchFamily="50" charset="-128"/>
              </a:rPr>
              <a:t>たりした場合は、非常勤看護師から常勤看護師に報告し、校</a:t>
            </a:r>
            <a:endParaRPr kumimoji="1" lang="en-US" altLang="ja-JP" sz="2200" dirty="0">
              <a:latin typeface="メイリオ" panose="020B0604030504040204" pitchFamily="50" charset="-128"/>
              <a:ea typeface="メイリオ" panose="020B0604030504040204" pitchFamily="50" charset="-128"/>
            </a:endParaRPr>
          </a:p>
          <a:p>
            <a:r>
              <a:rPr lang="ja-JP" altLang="en-US" sz="2200" dirty="0">
                <a:latin typeface="メイリオ" panose="020B0604030504040204" pitchFamily="50" charset="-128"/>
                <a:ea typeface="メイリオ" panose="020B0604030504040204" pitchFamily="50" charset="-128"/>
              </a:rPr>
              <a:t>　</a:t>
            </a:r>
            <a:r>
              <a:rPr kumimoji="1" lang="ja-JP" altLang="en-US" sz="2200" dirty="0">
                <a:latin typeface="メイリオ" panose="020B0604030504040204" pitchFamily="50" charset="-128"/>
                <a:ea typeface="メイリオ" panose="020B0604030504040204" pitchFamily="50" charset="-128"/>
              </a:rPr>
              <a:t>長と調整し、状況に応じて保護者に説明します。</a:t>
            </a:r>
          </a:p>
        </p:txBody>
      </p:sp>
      <p:pic>
        <p:nvPicPr>
          <p:cNvPr id="6" name="図 5">
            <a:extLst>
              <a:ext uri="{FF2B5EF4-FFF2-40B4-BE49-F238E27FC236}">
                <a16:creationId xmlns:a16="http://schemas.microsoft.com/office/drawing/2014/main" id="{51081817-87E2-4CBB-9B3F-7B4FD08C788C}"/>
              </a:ext>
            </a:extLst>
          </p:cNvPr>
          <p:cNvPicPr>
            <a:picLocks noChangeAspect="1"/>
          </p:cNvPicPr>
          <p:nvPr/>
        </p:nvPicPr>
        <p:blipFill>
          <a:blip r:embed="rId3"/>
          <a:stretch>
            <a:fillRect/>
          </a:stretch>
        </p:blipFill>
        <p:spPr>
          <a:xfrm>
            <a:off x="7927294" y="5362012"/>
            <a:ext cx="1133955" cy="1310754"/>
          </a:xfrm>
          <a:prstGeom prst="rect">
            <a:avLst/>
          </a:prstGeom>
        </p:spPr>
      </p:pic>
      <p:sp>
        <p:nvSpPr>
          <p:cNvPr id="7" name="正方形/長方形 6"/>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99830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D88D860-408B-4F1A-B56A-E34AB4184580}"/>
              </a:ext>
            </a:extLst>
          </p:cNvPr>
          <p:cNvSpPr>
            <a:spLocks noGrp="1"/>
          </p:cNvSpPr>
          <p:nvPr>
            <p:ph type="title"/>
          </p:nvPr>
        </p:nvSpPr>
        <p:spPr>
          <a:xfrm>
            <a:off x="720000" y="666009"/>
            <a:ext cx="8543925" cy="581890"/>
          </a:xfrm>
        </p:spPr>
        <p:txBody>
          <a:bodyPr>
            <a:normAutofit/>
          </a:bodyPr>
          <a:lstStyle/>
          <a:p>
            <a:r>
              <a:rPr kumimoji="1" lang="ja-JP" altLang="en-US" sz="2800" dirty="0"/>
              <a:t>５－４　学校行事などの業務調整</a:t>
            </a:r>
          </a:p>
        </p:txBody>
      </p:sp>
      <p:pic>
        <p:nvPicPr>
          <p:cNvPr id="5" name="図 4">
            <a:extLst>
              <a:ext uri="{FF2B5EF4-FFF2-40B4-BE49-F238E27FC236}">
                <a16:creationId xmlns:a16="http://schemas.microsoft.com/office/drawing/2014/main" id="{6AFB9D91-0717-4AAB-A3D9-382CC452B30E}"/>
              </a:ext>
            </a:extLst>
          </p:cNvPr>
          <p:cNvPicPr>
            <a:picLocks noChangeAspect="1"/>
          </p:cNvPicPr>
          <p:nvPr/>
        </p:nvPicPr>
        <p:blipFill>
          <a:blip r:embed="rId3"/>
          <a:stretch>
            <a:fillRect/>
          </a:stretch>
        </p:blipFill>
        <p:spPr>
          <a:xfrm>
            <a:off x="2185176" y="1914957"/>
            <a:ext cx="5535648" cy="4157832"/>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47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8845AEB-4B72-4F43-B735-ABA84B84879A}"/>
              </a:ext>
            </a:extLst>
          </p:cNvPr>
          <p:cNvSpPr>
            <a:spLocks noGrp="1"/>
          </p:cNvSpPr>
          <p:nvPr>
            <p:ph type="title"/>
          </p:nvPr>
        </p:nvSpPr>
        <p:spPr>
          <a:xfrm>
            <a:off x="720000" y="666009"/>
            <a:ext cx="8543925" cy="581890"/>
          </a:xfrm>
        </p:spPr>
        <p:txBody>
          <a:bodyPr>
            <a:normAutofit/>
          </a:bodyPr>
          <a:lstStyle/>
          <a:p>
            <a:r>
              <a:rPr kumimoji="1" lang="ja-JP" altLang="en-US" sz="2800" dirty="0"/>
              <a:t>５－５　進学・進級時の業務調整</a:t>
            </a:r>
          </a:p>
        </p:txBody>
      </p:sp>
      <p:sp>
        <p:nvSpPr>
          <p:cNvPr id="5" name="テキスト ボックス 4">
            <a:extLst>
              <a:ext uri="{FF2B5EF4-FFF2-40B4-BE49-F238E27FC236}">
                <a16:creationId xmlns:a16="http://schemas.microsoft.com/office/drawing/2014/main" id="{4BC6ED63-0927-4D7A-BDAE-A478B33FC56E}"/>
              </a:ext>
            </a:extLst>
          </p:cNvPr>
          <p:cNvSpPr txBox="1"/>
          <p:nvPr/>
        </p:nvSpPr>
        <p:spPr>
          <a:xfrm>
            <a:off x="681038" y="1945747"/>
            <a:ext cx="8543924" cy="3796557"/>
          </a:xfrm>
          <a:prstGeom prst="rect">
            <a:avLst/>
          </a:prstGeom>
          <a:noFill/>
          <a:ln>
            <a:solidFill>
              <a:schemeClr val="tx1">
                <a:lumMod val="50000"/>
                <a:lumOff val="50000"/>
              </a:schemeClr>
            </a:solidFill>
          </a:ln>
        </p:spPr>
        <p:txBody>
          <a:bodyPr wrap="square" lIns="252000" tIns="252000" bIns="216000" rtlCol="0" anchor="ctr">
            <a:spAutoFit/>
          </a:bodyPr>
          <a:lstStyle/>
          <a:p>
            <a:pPr marL="457200" indent="-457200">
              <a:buFont typeface="+mj-ea"/>
              <a:buAutoNum type="circleNumDbPlain"/>
            </a:pPr>
            <a:r>
              <a:rPr kumimoji="1" lang="ja-JP" altLang="en-US" sz="2400" dirty="0">
                <a:latin typeface="メイリオ" panose="020B0604030504040204" pitchFamily="50" charset="-128"/>
                <a:ea typeface="メイリオ" panose="020B0604030504040204" pitchFamily="50" charset="-128"/>
              </a:rPr>
              <a:t>常勤看護師は医療的ケア児が新年度進学する学校の校長や教職員に、学校における医療的ケアの実施体制について説明し、看護師の待機場所の設置など、看護師の受け入れについての準備を依頼します。</a:t>
            </a:r>
            <a:endParaRPr lang="en-US" altLang="ja-JP" sz="24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2400" dirty="0">
                <a:latin typeface="メイリオ" panose="020B0604030504040204" pitchFamily="50" charset="-128"/>
                <a:ea typeface="メイリオ" panose="020B0604030504040204" pitchFamily="50" charset="-128"/>
              </a:rPr>
              <a:t>常勤看護師は校長に対して、指示書の更新と、新しい教職員への助言を目的とした「主治医訪問」の設定の必要性を説明し、保護者が主治医との日程調整をします。</a:t>
            </a:r>
            <a:endParaRPr kumimoji="1" lang="en-US" altLang="ja-JP" sz="24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2400" dirty="0">
                <a:latin typeface="メイリオ" panose="020B0604030504040204" pitchFamily="50" charset="-128"/>
                <a:ea typeface="メイリオ" panose="020B0604030504040204" pitchFamily="50" charset="-128"/>
              </a:rPr>
              <a:t>教室配置の変更に伴い、看護師の待機場所等の移動がある場合は、変更内容を看護師同士で共有します。</a:t>
            </a:r>
          </a:p>
        </p:txBody>
      </p:sp>
      <p:pic>
        <p:nvPicPr>
          <p:cNvPr id="6" name="図 5">
            <a:extLst>
              <a:ext uri="{FF2B5EF4-FFF2-40B4-BE49-F238E27FC236}">
                <a16:creationId xmlns:a16="http://schemas.microsoft.com/office/drawing/2014/main" id="{6ABFE36F-2CB2-46F4-9432-369FAE82A25D}"/>
              </a:ext>
            </a:extLst>
          </p:cNvPr>
          <p:cNvPicPr>
            <a:picLocks noChangeAspect="1"/>
          </p:cNvPicPr>
          <p:nvPr/>
        </p:nvPicPr>
        <p:blipFill>
          <a:blip r:embed="rId3"/>
          <a:stretch>
            <a:fillRect/>
          </a:stretch>
        </p:blipFill>
        <p:spPr>
          <a:xfrm>
            <a:off x="7858334" y="5338977"/>
            <a:ext cx="1366628" cy="1081609"/>
          </a:xfrm>
          <a:prstGeom prst="rect">
            <a:avLst/>
          </a:prstGeom>
        </p:spPr>
      </p:pic>
      <p:sp>
        <p:nvSpPr>
          <p:cNvPr id="7" name="正方形/長方形 6"/>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379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0671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45C6C33-D3D7-461C-9D08-8E93D1F77C21}"/>
              </a:ext>
            </a:extLst>
          </p:cNvPr>
          <p:cNvSpPr>
            <a:spLocks noGrp="1"/>
          </p:cNvSpPr>
          <p:nvPr>
            <p:ph type="title"/>
          </p:nvPr>
        </p:nvSpPr>
        <p:spPr>
          <a:xfrm>
            <a:off x="720000" y="648000"/>
            <a:ext cx="8543925" cy="581890"/>
          </a:xfrm>
        </p:spPr>
        <p:txBody>
          <a:bodyPr>
            <a:noAutofit/>
          </a:bodyPr>
          <a:lstStyle/>
          <a:p>
            <a:r>
              <a:rPr kumimoji="1" lang="ja-JP" altLang="en-US" sz="2400" dirty="0"/>
              <a:t>５－６　ケアの自立に向けた取り組みを開始する際の　</a:t>
            </a:r>
            <a:br>
              <a:rPr kumimoji="1" lang="en-US" altLang="ja-JP" sz="2400" dirty="0"/>
            </a:br>
            <a:r>
              <a:rPr kumimoji="1" lang="ja-JP" altLang="en-US" sz="2400" dirty="0"/>
              <a:t>　　　　業務調整</a:t>
            </a:r>
          </a:p>
        </p:txBody>
      </p:sp>
      <p:sp>
        <p:nvSpPr>
          <p:cNvPr id="5" name="テキスト ボックス 4">
            <a:extLst>
              <a:ext uri="{FF2B5EF4-FFF2-40B4-BE49-F238E27FC236}">
                <a16:creationId xmlns:a16="http://schemas.microsoft.com/office/drawing/2014/main" id="{F8DD2471-23E1-4C99-9AD2-A2AAFEF27B8A}"/>
              </a:ext>
            </a:extLst>
          </p:cNvPr>
          <p:cNvSpPr txBox="1"/>
          <p:nvPr/>
        </p:nvSpPr>
        <p:spPr>
          <a:xfrm>
            <a:off x="795648" y="1594218"/>
            <a:ext cx="8442016" cy="4764720"/>
          </a:xfrm>
          <a:prstGeom prst="rect">
            <a:avLst/>
          </a:prstGeom>
          <a:noFill/>
          <a:ln>
            <a:solidFill>
              <a:schemeClr val="tx1">
                <a:lumMod val="50000"/>
                <a:lumOff val="50000"/>
              </a:schemeClr>
            </a:solidFill>
          </a:ln>
        </p:spPr>
        <p:txBody>
          <a:bodyPr wrap="square" lIns="216000" tIns="216000" rIns="216000" bIns="180000" rtlCol="0" anchor="ctr">
            <a:spAutoFit/>
          </a:bodyPr>
          <a:lstStyle/>
          <a:p>
            <a:pPr marL="457200" indent="-457200">
              <a:buFont typeface="+mj-ea"/>
              <a:buAutoNum type="circleNumDbPlain"/>
            </a:pPr>
            <a:r>
              <a:rPr kumimoji="1" lang="ja-JP" altLang="en-US" sz="2200" dirty="0">
                <a:latin typeface="メイリオ" panose="020B0604030504040204" pitchFamily="50" charset="-128"/>
                <a:ea typeface="メイリオ" panose="020B0604030504040204" pitchFamily="50" charset="-128"/>
              </a:rPr>
              <a:t>医療的ケア児がケアを自分自身で行う方法を取得することで、医療的ケア児の自立を促す教育課程を立案したい旨の提案が、校長からあった場合は、常勤看護師は教職員が立案する指導計画や指導目標の詳細について情報を収集します。</a:t>
            </a:r>
            <a:endParaRPr kumimoji="1" lang="en-US" altLang="ja-JP" sz="22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2200" dirty="0">
                <a:latin typeface="メイリオ" panose="020B0604030504040204" pitchFamily="50" charset="-128"/>
                <a:ea typeface="メイリオ" panose="020B0604030504040204" pitchFamily="50" charset="-128"/>
              </a:rPr>
              <a:t>収集した情報を非常勤看護師と共有し、看護師として担当する部分について看護目標と看護計画を立案します。</a:t>
            </a:r>
            <a:endParaRPr lang="en-US" altLang="ja-JP" sz="22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2200" dirty="0">
                <a:latin typeface="メイリオ" panose="020B0604030504040204" pitchFamily="50" charset="-128"/>
                <a:ea typeface="メイリオ" panose="020B0604030504040204" pitchFamily="50" charset="-128"/>
              </a:rPr>
              <a:t>教職員と看護師との打ち合わせの実施について常勤看護師から校長に依頼し、常勤看護師と非常勤看護師が一緒に参加します。</a:t>
            </a:r>
            <a:endParaRPr kumimoji="1" lang="en-US" altLang="ja-JP" sz="22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2200" dirty="0">
                <a:latin typeface="メイリオ" panose="020B0604030504040204" pitchFamily="50" charset="-128"/>
                <a:ea typeface="メイリオ" panose="020B0604030504040204" pitchFamily="50" charset="-128"/>
              </a:rPr>
              <a:t>指導計画 ・ 看護計画の進捗状況の共有を、必要に応じて教職員と看護師とで随時行います。</a:t>
            </a:r>
            <a:endParaRPr kumimoji="1" lang="en-US" altLang="ja-JP" sz="2200" dirty="0">
              <a:latin typeface="メイリオ" panose="020B0604030504040204" pitchFamily="50" charset="-128"/>
              <a:ea typeface="メイリオ" panose="020B0604030504040204" pitchFamily="50" charset="-128"/>
            </a:endParaRPr>
          </a:p>
          <a:p>
            <a:pPr marL="457200" indent="-457200">
              <a:buFont typeface="+mj-ea"/>
              <a:buAutoNum type="circleNumDbPlain"/>
            </a:pPr>
            <a:r>
              <a:rPr kumimoji="1" lang="ja-JP" altLang="en-US" sz="2200" dirty="0">
                <a:latin typeface="メイリオ" panose="020B0604030504040204" pitchFamily="50" charset="-128"/>
                <a:ea typeface="メイリオ" panose="020B0604030504040204" pitchFamily="50" charset="-128"/>
              </a:rPr>
              <a:t>医療的ケア児がケアの実施を自分自身で行える状態になれば看護師の派遣を終了します。</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398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229AAAF-BD0A-481C-92E8-2A982246280D}"/>
              </a:ext>
            </a:extLst>
          </p:cNvPr>
          <p:cNvSpPr>
            <a:spLocks noGrp="1"/>
          </p:cNvSpPr>
          <p:nvPr>
            <p:ph type="body" sz="quarter" idx="10"/>
          </p:nvPr>
        </p:nvSpPr>
        <p:spPr/>
        <p:txBody>
          <a:bodyPr/>
          <a:lstStyle/>
          <a:p>
            <a:r>
              <a:rPr kumimoji="1" lang="ja-JP" altLang="en-US" dirty="0"/>
              <a:t>６ </a:t>
            </a:r>
            <a:r>
              <a:rPr kumimoji="1" lang="en-US" altLang="ja-JP" dirty="0"/>
              <a:t>.</a:t>
            </a:r>
            <a:r>
              <a:rPr kumimoji="1" lang="ja-JP" altLang="en-US" dirty="0"/>
              <a:t>　看護師の研修</a:t>
            </a:r>
          </a:p>
        </p:txBody>
      </p:sp>
      <p:sp>
        <p:nvSpPr>
          <p:cNvPr id="3" name="タイトル 2">
            <a:extLst>
              <a:ext uri="{FF2B5EF4-FFF2-40B4-BE49-F238E27FC236}">
                <a16:creationId xmlns:a16="http://schemas.microsoft.com/office/drawing/2014/main" id="{327348B3-1DDE-484B-B825-D55007BD5C24}"/>
              </a:ext>
            </a:extLst>
          </p:cNvPr>
          <p:cNvSpPr>
            <a:spLocks noGrp="1"/>
          </p:cNvSpPr>
          <p:nvPr>
            <p:ph type="title"/>
          </p:nvPr>
        </p:nvSpPr>
        <p:spPr>
          <a:xfrm>
            <a:off x="720000" y="666000"/>
            <a:ext cx="8543925" cy="581890"/>
          </a:xfrm>
        </p:spPr>
        <p:txBody>
          <a:bodyPr>
            <a:normAutofit/>
          </a:bodyPr>
          <a:lstStyle/>
          <a:p>
            <a:r>
              <a:rPr kumimoji="1" lang="ja-JP" altLang="en-US" sz="2800" dirty="0"/>
              <a:t>６－１　看護師の研修</a:t>
            </a:r>
          </a:p>
        </p:txBody>
      </p:sp>
      <p:pic>
        <p:nvPicPr>
          <p:cNvPr id="5" name="図 4">
            <a:extLst>
              <a:ext uri="{FF2B5EF4-FFF2-40B4-BE49-F238E27FC236}">
                <a16:creationId xmlns:a16="http://schemas.microsoft.com/office/drawing/2014/main" id="{E5FB8FBD-1508-4C87-A7AD-1C8F50823182}"/>
              </a:ext>
            </a:extLst>
          </p:cNvPr>
          <p:cNvPicPr>
            <a:picLocks noChangeAspect="1"/>
          </p:cNvPicPr>
          <p:nvPr/>
        </p:nvPicPr>
        <p:blipFill>
          <a:blip r:embed="rId3"/>
          <a:stretch>
            <a:fillRect/>
          </a:stretch>
        </p:blipFill>
        <p:spPr>
          <a:xfrm>
            <a:off x="1950460" y="1719551"/>
            <a:ext cx="6005080" cy="4496190"/>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080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6C295D98-22B6-437C-A116-9A5E98D8C64E}"/>
              </a:ext>
            </a:extLst>
          </p:cNvPr>
          <p:cNvSpPr>
            <a:spLocks noGrp="1"/>
          </p:cNvSpPr>
          <p:nvPr>
            <p:ph type="body" sz="quarter" idx="10"/>
          </p:nvPr>
        </p:nvSpPr>
        <p:spPr/>
        <p:txBody>
          <a:bodyPr/>
          <a:lstStyle/>
          <a:p>
            <a:r>
              <a:rPr lang="en-US" altLang="ja-JP" dirty="0"/>
              <a:t>1</a:t>
            </a:r>
            <a:r>
              <a:rPr lang="ja-JP" altLang="en-US" dirty="0"/>
              <a:t>．医療器具 ・ 備品の管理</a:t>
            </a:r>
          </a:p>
        </p:txBody>
      </p:sp>
      <p:sp>
        <p:nvSpPr>
          <p:cNvPr id="5" name="タイトル 4">
            <a:extLst>
              <a:ext uri="{FF2B5EF4-FFF2-40B4-BE49-F238E27FC236}">
                <a16:creationId xmlns:a16="http://schemas.microsoft.com/office/drawing/2014/main" id="{6DC41564-4867-4D56-91E7-185A34D4CD31}"/>
              </a:ext>
            </a:extLst>
          </p:cNvPr>
          <p:cNvSpPr>
            <a:spLocks noGrp="1"/>
          </p:cNvSpPr>
          <p:nvPr>
            <p:ph type="title"/>
          </p:nvPr>
        </p:nvSpPr>
        <p:spPr>
          <a:xfrm>
            <a:off x="720000" y="667000"/>
            <a:ext cx="8543925" cy="581890"/>
          </a:xfrm>
        </p:spPr>
        <p:txBody>
          <a:bodyPr>
            <a:normAutofit/>
          </a:bodyPr>
          <a:lstStyle/>
          <a:p>
            <a:r>
              <a:rPr lang="ja-JP" altLang="en-US" sz="2800" dirty="0"/>
              <a:t>１－１　準備について</a:t>
            </a:r>
          </a:p>
        </p:txBody>
      </p:sp>
      <p:sp>
        <p:nvSpPr>
          <p:cNvPr id="8" name="テキスト ボックス 7">
            <a:extLst>
              <a:ext uri="{FF2B5EF4-FFF2-40B4-BE49-F238E27FC236}">
                <a16:creationId xmlns:a16="http://schemas.microsoft.com/office/drawing/2014/main" id="{980D8038-8352-4C2D-AB94-1BCFE3403AC9}"/>
              </a:ext>
            </a:extLst>
          </p:cNvPr>
          <p:cNvSpPr txBox="1"/>
          <p:nvPr/>
        </p:nvSpPr>
        <p:spPr>
          <a:xfrm>
            <a:off x="681037" y="2095400"/>
            <a:ext cx="8543925" cy="3242559"/>
          </a:xfrm>
          <a:prstGeom prst="rect">
            <a:avLst/>
          </a:prstGeom>
          <a:noFill/>
          <a:ln>
            <a:solidFill>
              <a:schemeClr val="tx1">
                <a:lumMod val="50000"/>
                <a:lumOff val="50000"/>
              </a:schemeClr>
            </a:solidFill>
          </a:ln>
        </p:spPr>
        <p:txBody>
          <a:bodyPr wrap="square" lIns="252000" tIns="216000" rIns="180000" bIns="252000" rtlCol="0" anchor="ctr">
            <a:spAutoFit/>
          </a:bodyPr>
          <a:lstStyle/>
          <a:p>
            <a:r>
              <a:rPr kumimoji="1" lang="ja-JP" altLang="en-US" dirty="0"/>
              <a:t>　</a:t>
            </a:r>
            <a:r>
              <a:rPr kumimoji="1" lang="ja-JP" altLang="en-US" dirty="0">
                <a:latin typeface="メイリオ" panose="020B0604030504040204" pitchFamily="50" charset="-128"/>
                <a:ea typeface="メイリオ" panose="020B0604030504040204" pitchFamily="50" charset="-128"/>
              </a:rPr>
              <a:t>公立小 ・中学校においては医療的ケアを必要とする児童・生徒は通常１校に１人か２人のみの在籍です。</a:t>
            </a:r>
          </a:p>
          <a:p>
            <a:r>
              <a:rPr kumimoji="1" lang="ja-JP" altLang="en-US" dirty="0">
                <a:latin typeface="メイリオ" panose="020B0604030504040204" pitchFamily="50" charset="-128"/>
                <a:ea typeface="メイリオ" panose="020B0604030504040204" pitchFamily="50" charset="-128"/>
              </a:rPr>
              <a:t>　また、医療器具や備品は、当該の児童・生徒のみが使用するものであり、病状の変化や、転出・卒業に伴い、使用する器具や備品が変更されたり不要になる場合もあります。</a:t>
            </a:r>
          </a:p>
          <a:p>
            <a:r>
              <a:rPr kumimoji="1" lang="ja-JP" altLang="en-US" dirty="0">
                <a:latin typeface="メイリオ" panose="020B0604030504040204" pitchFamily="50" charset="-128"/>
                <a:ea typeface="メイリオ" panose="020B0604030504040204" pitchFamily="50" charset="-128"/>
              </a:rPr>
              <a:t>　そのため、基本的には自宅で使用している医療器具をそのまま学校に持参していただいて、学校で使用しています。</a:t>
            </a:r>
          </a:p>
          <a:p>
            <a:r>
              <a:rPr kumimoji="1" lang="ja-JP" altLang="en-US" dirty="0">
                <a:latin typeface="メイリオ" panose="020B0604030504040204" pitchFamily="50" charset="-128"/>
                <a:ea typeface="メイリオ" panose="020B0604030504040204" pitchFamily="50" charset="-128"/>
              </a:rPr>
              <a:t>　医療器具のメンテナンスや、衛生物品の管理についても基本的には保護者が行い、日々の登校の際には医療器具は使用できる状態にします。衛生物品もその日の下校時刻までの必要量を保護者が準備して持参します。</a:t>
            </a:r>
          </a:p>
        </p:txBody>
      </p:sp>
      <p:sp>
        <p:nvSpPr>
          <p:cNvPr id="9" name="正方形/長方形 8"/>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355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62320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9ED5F1F-925D-46C5-8595-FA0B18606655}"/>
              </a:ext>
            </a:extLst>
          </p:cNvPr>
          <p:cNvSpPr>
            <a:spLocks noGrp="1"/>
          </p:cNvSpPr>
          <p:nvPr>
            <p:ph type="title"/>
          </p:nvPr>
        </p:nvSpPr>
        <p:spPr>
          <a:xfrm>
            <a:off x="720000" y="666000"/>
            <a:ext cx="8543925" cy="581890"/>
          </a:xfrm>
        </p:spPr>
        <p:txBody>
          <a:bodyPr>
            <a:normAutofit/>
          </a:bodyPr>
          <a:lstStyle/>
          <a:p>
            <a:r>
              <a:rPr kumimoji="1" lang="ja-JP" altLang="en-US" sz="2800" dirty="0"/>
              <a:t>６－２　看護師の人材育成</a:t>
            </a:r>
          </a:p>
        </p:txBody>
      </p:sp>
      <p:pic>
        <p:nvPicPr>
          <p:cNvPr id="5" name="図 4">
            <a:extLst>
              <a:ext uri="{FF2B5EF4-FFF2-40B4-BE49-F238E27FC236}">
                <a16:creationId xmlns:a16="http://schemas.microsoft.com/office/drawing/2014/main" id="{56AAB404-5A44-4A6F-8E42-0648FBE79173}"/>
              </a:ext>
            </a:extLst>
          </p:cNvPr>
          <p:cNvPicPr>
            <a:picLocks noChangeAspect="1"/>
          </p:cNvPicPr>
          <p:nvPr/>
        </p:nvPicPr>
        <p:blipFill>
          <a:blip r:embed="rId3"/>
          <a:stretch>
            <a:fillRect/>
          </a:stretch>
        </p:blipFill>
        <p:spPr>
          <a:xfrm>
            <a:off x="1919977" y="1658586"/>
            <a:ext cx="6066045" cy="4557155"/>
          </a:xfrm>
          <a:prstGeom prst="rect">
            <a:avLst/>
          </a:prstGeom>
          <a:ln>
            <a:solidFill>
              <a:schemeClr val="bg1"/>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382</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115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728D935-60A7-41B8-A024-2B2552985EC7}"/>
              </a:ext>
            </a:extLst>
          </p:cNvPr>
          <p:cNvSpPr>
            <a:spLocks noGrp="1"/>
          </p:cNvSpPr>
          <p:nvPr>
            <p:ph type="body" sz="quarter" idx="10"/>
          </p:nvPr>
        </p:nvSpPr>
        <p:spPr/>
        <p:txBody>
          <a:bodyPr/>
          <a:lstStyle/>
          <a:p>
            <a:r>
              <a:rPr kumimoji="1" lang="ja-JP" altLang="en-US" dirty="0"/>
              <a:t>７ </a:t>
            </a:r>
            <a:r>
              <a:rPr kumimoji="1" lang="en-US" altLang="ja-JP" dirty="0"/>
              <a:t>.</a:t>
            </a:r>
            <a:r>
              <a:rPr kumimoji="1" lang="ja-JP" altLang="en-US" dirty="0"/>
              <a:t>　災害時の対応</a:t>
            </a:r>
          </a:p>
        </p:txBody>
      </p:sp>
      <p:sp>
        <p:nvSpPr>
          <p:cNvPr id="3" name="タイトル 2">
            <a:extLst>
              <a:ext uri="{FF2B5EF4-FFF2-40B4-BE49-F238E27FC236}">
                <a16:creationId xmlns:a16="http://schemas.microsoft.com/office/drawing/2014/main" id="{C2B7095B-9657-4769-B71C-1F50C13D7137}"/>
              </a:ext>
            </a:extLst>
          </p:cNvPr>
          <p:cNvSpPr>
            <a:spLocks noGrp="1"/>
          </p:cNvSpPr>
          <p:nvPr>
            <p:ph type="title"/>
          </p:nvPr>
        </p:nvSpPr>
        <p:spPr>
          <a:xfrm>
            <a:off x="720000" y="666009"/>
            <a:ext cx="8543925" cy="581890"/>
          </a:xfrm>
        </p:spPr>
        <p:txBody>
          <a:bodyPr>
            <a:normAutofit/>
          </a:bodyPr>
          <a:lstStyle/>
          <a:p>
            <a:r>
              <a:rPr kumimoji="1" lang="ja-JP" altLang="en-US" sz="2800" dirty="0"/>
              <a:t>７－１　教育活動中に災害が発生した場合の対応</a:t>
            </a:r>
          </a:p>
        </p:txBody>
      </p:sp>
      <p:sp>
        <p:nvSpPr>
          <p:cNvPr id="5" name="テキスト ボックス 4">
            <a:extLst>
              <a:ext uri="{FF2B5EF4-FFF2-40B4-BE49-F238E27FC236}">
                <a16:creationId xmlns:a16="http://schemas.microsoft.com/office/drawing/2014/main" id="{A823EC59-030B-4211-8DAF-4A250B709DA0}"/>
              </a:ext>
            </a:extLst>
          </p:cNvPr>
          <p:cNvSpPr txBox="1"/>
          <p:nvPr/>
        </p:nvSpPr>
        <p:spPr>
          <a:xfrm>
            <a:off x="811670" y="1708564"/>
            <a:ext cx="8320455" cy="4498869"/>
          </a:xfrm>
          <a:prstGeom prst="rect">
            <a:avLst/>
          </a:prstGeom>
          <a:noFill/>
          <a:ln>
            <a:solidFill>
              <a:schemeClr val="tx1">
                <a:lumMod val="50000"/>
                <a:lumOff val="50000"/>
              </a:schemeClr>
            </a:solidFill>
          </a:ln>
        </p:spPr>
        <p:txBody>
          <a:bodyPr wrap="square" lIns="252000" tIns="288000" bIns="180000" rtlCol="0" anchor="ctr">
            <a:spAutoFit/>
          </a:bodyPr>
          <a:lstStyle/>
          <a:p>
            <a:r>
              <a:rPr kumimoji="1" lang="ja-JP" altLang="en-US" sz="2200" dirty="0"/>
              <a:t>　</a:t>
            </a:r>
            <a:r>
              <a:rPr kumimoji="1" lang="ja-JP" altLang="en-US" sz="2200" dirty="0">
                <a:latin typeface="メイリオ" panose="020B0604030504040204" pitchFamily="50" charset="-128"/>
                <a:ea typeface="メイリオ" panose="020B0604030504040204" pitchFamily="50" charset="-128"/>
              </a:rPr>
              <a:t>公立小・中学校においては、火災訓練や不審者対応、地震発生時の避難訓練を学校行事に位置づけて全校体制で実施しています。</a:t>
            </a:r>
          </a:p>
          <a:p>
            <a:r>
              <a:rPr kumimoji="1" lang="ja-JP" altLang="en-US" sz="2200" dirty="0">
                <a:latin typeface="メイリオ" panose="020B0604030504040204" pitchFamily="50" charset="-128"/>
                <a:ea typeface="メイリオ" panose="020B0604030504040204" pitchFamily="50" charset="-128"/>
              </a:rPr>
              <a:t>　医療的ケア児についても他の児童・生徒と同様に避難訓練に参加します。</a:t>
            </a:r>
          </a:p>
          <a:p>
            <a:r>
              <a:rPr kumimoji="1" lang="ja-JP" altLang="en-US" sz="2200" dirty="0">
                <a:latin typeface="メイリオ" panose="020B0604030504040204" pitchFamily="50" charset="-128"/>
                <a:ea typeface="メイリオ" panose="020B0604030504040204" pitchFamily="50" charset="-128"/>
              </a:rPr>
              <a:t>　その際、看護師と教職員とで、予め医療的ケア児の避難経路や物品の準備などを打ち合わせして、それぞれに役割を担って参加します。</a:t>
            </a:r>
          </a:p>
          <a:p>
            <a:r>
              <a:rPr kumimoji="1" lang="ja-JP" altLang="en-US" sz="2200" dirty="0">
                <a:latin typeface="メイリオ" panose="020B0604030504040204" pitchFamily="50" charset="-128"/>
                <a:ea typeface="メイリオ" panose="020B0604030504040204" pitchFamily="50" charset="-128"/>
              </a:rPr>
              <a:t>　公立小・中学校は児童・生徒の自宅が近くにあることにより、避難した後は速やかに保護者に引き渡すための「引き渡し訓練」を行い地域や保護者も一緒に災害時対応訓練に取り組んでいます。</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383</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6984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E18B3BC-4502-49E3-8FA3-FFD4047346AB}"/>
              </a:ext>
            </a:extLst>
          </p:cNvPr>
          <p:cNvSpPr>
            <a:spLocks noGrp="1"/>
          </p:cNvSpPr>
          <p:nvPr>
            <p:ph type="title"/>
          </p:nvPr>
        </p:nvSpPr>
        <p:spPr>
          <a:xfrm>
            <a:off x="720000" y="666009"/>
            <a:ext cx="8543925" cy="581890"/>
          </a:xfrm>
        </p:spPr>
        <p:txBody>
          <a:bodyPr>
            <a:noAutofit/>
          </a:bodyPr>
          <a:lstStyle/>
          <a:p>
            <a:r>
              <a:rPr kumimoji="1" lang="ja-JP" altLang="en-US" sz="2800" dirty="0"/>
              <a:t>７－２　公立小・中学校は災害時対応は地域と連携</a:t>
            </a:r>
          </a:p>
        </p:txBody>
      </p:sp>
      <p:pic>
        <p:nvPicPr>
          <p:cNvPr id="5" name="図 4">
            <a:extLst>
              <a:ext uri="{FF2B5EF4-FFF2-40B4-BE49-F238E27FC236}">
                <a16:creationId xmlns:a16="http://schemas.microsoft.com/office/drawing/2014/main" id="{A2AEFAD2-4CA9-4535-8C9B-3A6272A895B0}"/>
              </a:ext>
            </a:extLst>
          </p:cNvPr>
          <p:cNvPicPr>
            <a:picLocks noChangeAspect="1"/>
          </p:cNvPicPr>
          <p:nvPr/>
        </p:nvPicPr>
        <p:blipFill>
          <a:blip r:embed="rId3"/>
          <a:stretch>
            <a:fillRect/>
          </a:stretch>
        </p:blipFill>
        <p:spPr>
          <a:xfrm>
            <a:off x="1701200" y="1524027"/>
            <a:ext cx="6503599" cy="4884679"/>
          </a:xfrm>
          <a:prstGeom prst="rect">
            <a:avLst/>
          </a:prstGeom>
          <a:ln>
            <a:solidFill>
              <a:schemeClr val="bg1"/>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384</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0677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AA62B87-2867-4E46-919A-ECEDD2394124}"/>
              </a:ext>
            </a:extLst>
          </p:cNvPr>
          <p:cNvSpPr>
            <a:spLocks noGrp="1"/>
          </p:cNvSpPr>
          <p:nvPr>
            <p:ph type="title"/>
          </p:nvPr>
        </p:nvSpPr>
        <p:spPr>
          <a:xfrm>
            <a:off x="720000" y="666009"/>
            <a:ext cx="8543925" cy="581890"/>
          </a:xfrm>
        </p:spPr>
        <p:txBody>
          <a:bodyPr>
            <a:normAutofit/>
          </a:bodyPr>
          <a:lstStyle/>
          <a:p>
            <a:r>
              <a:rPr kumimoji="1" lang="ja-JP" altLang="en-US" sz="2800" dirty="0"/>
              <a:t>７－３　実際にシミュレーションをしておく事が大事</a:t>
            </a:r>
          </a:p>
        </p:txBody>
      </p:sp>
      <p:pic>
        <p:nvPicPr>
          <p:cNvPr id="5" name="図 4">
            <a:extLst>
              <a:ext uri="{FF2B5EF4-FFF2-40B4-BE49-F238E27FC236}">
                <a16:creationId xmlns:a16="http://schemas.microsoft.com/office/drawing/2014/main" id="{4FC59927-6739-4EEF-A58B-9976378DD2ED}"/>
              </a:ext>
            </a:extLst>
          </p:cNvPr>
          <p:cNvPicPr>
            <a:picLocks noChangeAspect="1"/>
          </p:cNvPicPr>
          <p:nvPr/>
        </p:nvPicPr>
        <p:blipFill>
          <a:blip r:embed="rId3"/>
          <a:stretch>
            <a:fillRect/>
          </a:stretch>
        </p:blipFill>
        <p:spPr>
          <a:xfrm>
            <a:off x="1720837" y="1538072"/>
            <a:ext cx="6464325" cy="4844841"/>
          </a:xfrm>
          <a:prstGeom prst="rect">
            <a:avLst/>
          </a:prstGeom>
          <a:ln>
            <a:solidFill>
              <a:schemeClr val="bg1"/>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080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6DB47B-FF3C-4239-A61A-EEE260D0253F}"/>
              </a:ext>
            </a:extLst>
          </p:cNvPr>
          <p:cNvSpPr>
            <a:spLocks noGrp="1"/>
          </p:cNvSpPr>
          <p:nvPr>
            <p:ph type="title"/>
          </p:nvPr>
        </p:nvSpPr>
        <p:spPr>
          <a:xfrm>
            <a:off x="720000" y="666009"/>
            <a:ext cx="8543925" cy="581890"/>
          </a:xfrm>
        </p:spPr>
        <p:txBody>
          <a:bodyPr>
            <a:noAutofit/>
          </a:bodyPr>
          <a:lstStyle/>
          <a:p>
            <a:r>
              <a:rPr lang="ja-JP" altLang="en-US" sz="2800" dirty="0"/>
              <a:t>２</a:t>
            </a:r>
            <a:r>
              <a:rPr lang="en-US" altLang="ja-JP" sz="2800" dirty="0"/>
              <a:t>. </a:t>
            </a:r>
            <a:r>
              <a:rPr lang="ja-JP" altLang="en-US" sz="2800" dirty="0"/>
              <a:t>訪問看護ステーションと小学校との連携の例</a:t>
            </a:r>
          </a:p>
        </p:txBody>
      </p:sp>
      <p:sp>
        <p:nvSpPr>
          <p:cNvPr id="12" name="テキスト ボックス 11">
            <a:extLst>
              <a:ext uri="{FF2B5EF4-FFF2-40B4-BE49-F238E27FC236}">
                <a16:creationId xmlns:a16="http://schemas.microsoft.com/office/drawing/2014/main" id="{09AFC8F7-680B-47EC-8E1F-F3134FCF027B}"/>
              </a:ext>
            </a:extLst>
          </p:cNvPr>
          <p:cNvSpPr txBox="1"/>
          <p:nvPr/>
        </p:nvSpPr>
        <p:spPr>
          <a:xfrm>
            <a:off x="681040" y="2363500"/>
            <a:ext cx="8443337" cy="1877437"/>
          </a:xfrm>
          <a:prstGeom prst="rect">
            <a:avLst/>
          </a:prstGeom>
          <a:noFill/>
        </p:spPr>
        <p:txBody>
          <a:bodyPr wrap="none" rtlCol="0">
            <a:spAutoFit/>
          </a:bodyPr>
          <a:lstStyle/>
          <a:p>
            <a:r>
              <a:rPr kumimoji="1" lang="en-US" altLang="ja-JP" sz="2800" dirty="0"/>
              <a:t>『</a:t>
            </a:r>
            <a:r>
              <a:rPr kumimoji="1" lang="ja-JP" altLang="en-US" sz="2800" dirty="0">
                <a:latin typeface="メイリオ" panose="020B0604030504040204" pitchFamily="50" charset="-128"/>
                <a:ea typeface="メイリオ" panose="020B0604030504040204" pitchFamily="50" charset="-128"/>
              </a:rPr>
              <a:t>医療的ケアが必要な子どもが</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訪問看護の介入を通して小学校へ入学した事例</a:t>
            </a:r>
            <a:r>
              <a:rPr kumimoji="1" lang="en-US" altLang="ja-JP" sz="2800" dirty="0">
                <a:latin typeface="メイリオ" panose="020B0604030504040204" pitchFamily="50" charset="-128"/>
                <a:ea typeface="メイリオ" panose="020B0604030504040204" pitchFamily="50" charset="-128"/>
              </a:rPr>
              <a:t>』</a:t>
            </a:r>
          </a:p>
          <a:p>
            <a:r>
              <a:rPr kumimoji="1" lang="ja-JP" altLang="en-US" sz="2000" dirty="0"/>
              <a:t>　</a:t>
            </a:r>
            <a:endParaRPr kumimoji="1" lang="en-US" altLang="ja-JP" sz="2000" dirty="0"/>
          </a:p>
          <a:p>
            <a:r>
              <a:rPr lang="ja-JP" altLang="en-US" sz="2000" dirty="0"/>
              <a:t>　</a:t>
            </a:r>
            <a:r>
              <a:rPr kumimoji="1" lang="ja-JP" altLang="en-US" sz="2000" dirty="0"/>
              <a:t>公益社団法人　岐阜県看護協会立訪問看護ステーション高山</a:t>
            </a:r>
            <a:endParaRPr kumimoji="1" lang="en-US" altLang="ja-JP" sz="2000" dirty="0"/>
          </a:p>
          <a:p>
            <a:r>
              <a:rPr kumimoji="1" lang="ja-JP" altLang="en-US" sz="2000" dirty="0"/>
              <a:t>　管理者　野崎加世子</a:t>
            </a:r>
          </a:p>
        </p:txBody>
      </p:sp>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35987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6211645-5F1D-4DAE-AB4B-76F2F6EFF8E4}"/>
              </a:ext>
            </a:extLst>
          </p:cNvPr>
          <p:cNvSpPr>
            <a:spLocks noGrp="1"/>
          </p:cNvSpPr>
          <p:nvPr>
            <p:ph type="title"/>
          </p:nvPr>
        </p:nvSpPr>
        <p:spPr>
          <a:xfrm>
            <a:off x="720000" y="666009"/>
            <a:ext cx="8543925" cy="581890"/>
          </a:xfrm>
        </p:spPr>
        <p:txBody>
          <a:bodyPr>
            <a:normAutofit/>
          </a:bodyPr>
          <a:lstStyle/>
          <a:p>
            <a:r>
              <a:rPr lang="ja-JP" altLang="en-US" sz="2800" dirty="0"/>
              <a:t>経　緯</a:t>
            </a:r>
          </a:p>
        </p:txBody>
      </p:sp>
      <p:sp>
        <p:nvSpPr>
          <p:cNvPr id="7" name="テキスト ボックス 6">
            <a:extLst>
              <a:ext uri="{FF2B5EF4-FFF2-40B4-BE49-F238E27FC236}">
                <a16:creationId xmlns:a16="http://schemas.microsoft.com/office/drawing/2014/main" id="{992BC2E5-9333-424A-8E7C-7DB1CE43D30E}"/>
              </a:ext>
            </a:extLst>
          </p:cNvPr>
          <p:cNvSpPr txBox="1"/>
          <p:nvPr/>
        </p:nvSpPr>
        <p:spPr>
          <a:xfrm>
            <a:off x="692915" y="1362178"/>
            <a:ext cx="8556623" cy="5072497"/>
          </a:xfrm>
          <a:prstGeom prst="rect">
            <a:avLst/>
          </a:prstGeom>
          <a:noFill/>
          <a:ln w="15875">
            <a:solidFill>
              <a:srgbClr val="F9BDD4"/>
            </a:solidFill>
          </a:ln>
        </p:spPr>
        <p:txBody>
          <a:bodyPr wrap="square" lIns="288000" tIns="216000" rIns="180000" bIns="144000" rtlCol="0" anchor="ctr">
            <a:spAutoFit/>
          </a:bodyPr>
          <a:lstStyle/>
          <a:p>
            <a:r>
              <a:rPr kumimoji="1"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生後 </a:t>
            </a:r>
            <a:r>
              <a:rPr kumimoji="1" lang="en-US" altLang="ja-JP" dirty="0">
                <a:latin typeface="メイリオ" panose="020B0604030504040204" pitchFamily="50" charset="-128"/>
                <a:ea typeface="メイリオ" panose="020B0604030504040204" pitchFamily="50" charset="-128"/>
              </a:rPr>
              <a:t>1 </a:t>
            </a:r>
            <a:r>
              <a:rPr kumimoji="1" lang="ja-JP" altLang="en-US" dirty="0">
                <a:latin typeface="メイリオ" panose="020B0604030504040204" pitchFamily="50" charset="-128"/>
                <a:ea typeface="メイリオ" panose="020B0604030504040204" pitchFamily="50" charset="-128"/>
              </a:rPr>
              <a:t>か月で人工呼吸器装着（脳幹部腫瘍）</a:t>
            </a:r>
          </a:p>
          <a:p>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人工呼吸器離脱　吸引の為気管切開</a:t>
            </a:r>
          </a:p>
          <a:p>
            <a:r>
              <a:rPr kumimoji="1" lang="en-US" altLang="ja-JP" dirty="0">
                <a:latin typeface="メイリオ" panose="020B0604030504040204" pitchFamily="50" charset="-128"/>
                <a:ea typeface="メイリオ" panose="020B0604030504040204" pitchFamily="50" charset="-128"/>
              </a:rPr>
              <a:t>• 1 </a:t>
            </a:r>
            <a:r>
              <a:rPr kumimoji="1" lang="ja-JP" altLang="en-US" dirty="0">
                <a:latin typeface="メイリオ" panose="020B0604030504040204" pitchFamily="50" charset="-128"/>
                <a:ea typeface="メイリオ" panose="020B0604030504040204" pitchFamily="50" charset="-128"/>
              </a:rPr>
              <a:t>歳　訪問看護開始</a:t>
            </a:r>
          </a:p>
          <a:p>
            <a:r>
              <a:rPr kumimoji="1" lang="en-US" altLang="ja-JP" dirty="0">
                <a:latin typeface="メイリオ" panose="020B0604030504040204" pitchFamily="50" charset="-128"/>
                <a:ea typeface="メイリオ" panose="020B0604030504040204" pitchFamily="50" charset="-128"/>
              </a:rPr>
              <a:t>• 4 </a:t>
            </a:r>
            <a:r>
              <a:rPr kumimoji="1" lang="ja-JP" altLang="en-US" dirty="0">
                <a:latin typeface="メイリオ" panose="020B0604030504040204" pitchFamily="50" charset="-128"/>
                <a:ea typeface="メイリオ" panose="020B0604030504040204" pitchFamily="50" charset="-128"/>
              </a:rPr>
              <a:t>歳　入学に関して教育委員会との協議を開始</a:t>
            </a:r>
          </a:p>
          <a:p>
            <a:r>
              <a:rPr kumimoji="1" lang="ja-JP" altLang="en-US" dirty="0">
                <a:latin typeface="メイリオ" panose="020B0604030504040204" pitchFamily="50" charset="-128"/>
                <a:ea typeface="メイリオ" panose="020B0604030504040204" pitchFamily="50" charset="-128"/>
              </a:rPr>
              <a:t>　ネットワーク会議の中ではメンバーから「医療的ケアの必要な児童が今まで</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普通学校に通学したことがない。前例がない為無理」と話され、訪問看護師</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が「前例がないなら前例を作ればよい」と発言を繰り返した</a:t>
            </a:r>
          </a:p>
          <a:p>
            <a:r>
              <a:rPr kumimoji="1" lang="en-US" altLang="ja-JP" dirty="0">
                <a:latin typeface="メイリオ" panose="020B0604030504040204" pitchFamily="50" charset="-128"/>
                <a:ea typeface="メイリオ" panose="020B0604030504040204" pitchFamily="50" charset="-128"/>
              </a:rPr>
              <a:t>• 6 </a:t>
            </a:r>
            <a:r>
              <a:rPr kumimoji="1" lang="ja-JP" altLang="en-US" dirty="0">
                <a:latin typeface="メイリオ" panose="020B0604030504040204" pitchFamily="50" charset="-128"/>
                <a:ea typeface="メイリオ" panose="020B0604030504040204" pitchFamily="50" charset="-128"/>
              </a:rPr>
              <a:t>歳 </a:t>
            </a:r>
            <a:r>
              <a:rPr kumimoji="1" lang="en-US" altLang="ja-JP" dirty="0">
                <a:latin typeface="メイリオ" panose="020B0604030504040204" pitchFamily="50" charset="-128"/>
                <a:ea typeface="メイリオ" panose="020B0604030504040204" pitchFamily="50" charset="-128"/>
              </a:rPr>
              <a:t>6 </a:t>
            </a:r>
            <a:r>
              <a:rPr kumimoji="1" lang="ja-JP" altLang="en-US" dirty="0">
                <a:latin typeface="メイリオ" panose="020B0604030504040204" pitchFamily="50" charset="-128"/>
                <a:ea typeface="メイリオ" panose="020B0604030504040204" pitchFamily="50" charset="-128"/>
              </a:rPr>
              <a:t>か月　入学の許可がおりる</a:t>
            </a:r>
          </a:p>
          <a:p>
            <a:r>
              <a:rPr kumimoji="1" lang="en-US" altLang="ja-JP" dirty="0">
                <a:latin typeface="メイリオ" panose="020B0604030504040204" pitchFamily="50" charset="-128"/>
                <a:ea typeface="メイリオ" panose="020B0604030504040204" pitchFamily="50" charset="-128"/>
              </a:rPr>
              <a:t>• 7 </a:t>
            </a:r>
            <a:r>
              <a:rPr kumimoji="1" lang="ja-JP" altLang="en-US" dirty="0">
                <a:latin typeface="メイリオ" panose="020B0604030504040204" pitchFamily="50" charset="-128"/>
                <a:ea typeface="メイリオ" panose="020B0604030504040204" pitchFamily="50" charset="-128"/>
              </a:rPr>
              <a:t>歳入学　訪問看護ステーションと教育委員会で契約、高山市障害児等看護</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支援事業にて訪問看護開始。</a:t>
            </a:r>
          </a:p>
          <a:p>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小学校で医療的ケアとして気管切開管理・吸引等を実施。</a:t>
            </a:r>
          </a:p>
          <a:p>
            <a:r>
              <a:rPr kumimoji="1" lang="en-US" altLang="ja-JP" dirty="0">
                <a:latin typeface="メイリオ" panose="020B0604030504040204" pitchFamily="50" charset="-128"/>
                <a:ea typeface="メイリオ" panose="020B0604030504040204" pitchFamily="50" charset="-128"/>
              </a:rPr>
              <a:t>• 12 </a:t>
            </a:r>
            <a:r>
              <a:rPr kumimoji="1" lang="ja-JP" altLang="en-US" dirty="0">
                <a:latin typeface="メイリオ" panose="020B0604030504040204" pitchFamily="50" charset="-128"/>
                <a:ea typeface="メイリオ" panose="020B0604030504040204" pitchFamily="50" charset="-128"/>
              </a:rPr>
              <a:t>歳　小学校卒業　訪問看護利用終了</a:t>
            </a:r>
          </a:p>
          <a:p>
            <a:r>
              <a:rPr kumimoji="1" lang="en-US" altLang="ja-JP" dirty="0">
                <a:latin typeface="メイリオ" panose="020B0604030504040204" pitchFamily="50" charset="-128"/>
                <a:ea typeface="メイリオ" panose="020B0604030504040204" pitchFamily="50" charset="-128"/>
              </a:rPr>
              <a:t>• 12 </a:t>
            </a:r>
            <a:r>
              <a:rPr kumimoji="1" lang="ja-JP" altLang="en-US" dirty="0">
                <a:latin typeface="メイリオ" panose="020B0604030504040204" pitchFamily="50" charset="-128"/>
                <a:ea typeface="メイリオ" panose="020B0604030504040204" pitchFamily="50" charset="-128"/>
              </a:rPr>
              <a:t>歳　中学校入学　</a:t>
            </a:r>
          </a:p>
          <a:p>
            <a:r>
              <a:rPr kumimoji="1" lang="en-US" altLang="ja-JP" dirty="0">
                <a:latin typeface="メイリオ" panose="020B0604030504040204" pitchFamily="50" charset="-128"/>
                <a:ea typeface="メイリオ" panose="020B0604030504040204" pitchFamily="50" charset="-128"/>
              </a:rPr>
              <a:t>• 13 </a:t>
            </a:r>
            <a:r>
              <a:rPr kumimoji="1" lang="ja-JP" altLang="en-US" dirty="0">
                <a:latin typeface="メイリオ" panose="020B0604030504040204" pitchFamily="50" charset="-128"/>
                <a:ea typeface="メイリオ" panose="020B0604030504040204" pitchFamily="50" charset="-128"/>
              </a:rPr>
              <a:t>歳　気管切開開口部閉鎖手術　「今までありがとう」はじめて声を発す</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ることができるようになる。</a:t>
            </a:r>
          </a:p>
          <a:p>
            <a:r>
              <a:rPr kumimoji="1" lang="en-US" altLang="ja-JP" dirty="0">
                <a:latin typeface="メイリオ" panose="020B0604030504040204" pitchFamily="50" charset="-128"/>
                <a:ea typeface="メイリオ" panose="020B0604030504040204" pitchFamily="50" charset="-128"/>
              </a:rPr>
              <a:t>• 18 </a:t>
            </a:r>
            <a:r>
              <a:rPr kumimoji="1" lang="ja-JP" altLang="en-US" dirty="0">
                <a:latin typeface="メイリオ" panose="020B0604030504040204" pitchFamily="50" charset="-128"/>
                <a:ea typeface="メイリオ" panose="020B0604030504040204" pitchFamily="50" charset="-128"/>
              </a:rPr>
              <a:t>歳　大学入学　「自分のような </a:t>
            </a:r>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医療的ケアが必要な </a:t>
            </a:r>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児童でも教育が</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受けられるように学校の先生になりたい」と、教育学部進学</a:t>
            </a:r>
          </a:p>
        </p:txBody>
      </p:sp>
      <p:sp>
        <p:nvSpPr>
          <p:cNvPr id="8" name="正方形/長方形 7"/>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387</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69412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34382-539D-4D76-A455-A17C6551F1CD}"/>
              </a:ext>
            </a:extLst>
          </p:cNvPr>
          <p:cNvSpPr>
            <a:spLocks noGrp="1"/>
          </p:cNvSpPr>
          <p:nvPr>
            <p:ph type="title"/>
          </p:nvPr>
        </p:nvSpPr>
        <p:spPr>
          <a:xfrm>
            <a:off x="720000" y="666009"/>
            <a:ext cx="8426679" cy="581890"/>
          </a:xfrm>
        </p:spPr>
        <p:txBody>
          <a:bodyPr anchor="ctr">
            <a:noAutofit/>
          </a:bodyPr>
          <a:lstStyle/>
          <a:p>
            <a:r>
              <a:rPr lang="ja-JP" altLang="en-US" sz="2800" dirty="0"/>
              <a:t>事例の紹介①</a:t>
            </a:r>
          </a:p>
        </p:txBody>
      </p:sp>
      <p:sp>
        <p:nvSpPr>
          <p:cNvPr id="4" name="楕円 3">
            <a:extLst>
              <a:ext uri="{FF2B5EF4-FFF2-40B4-BE49-F238E27FC236}">
                <a16:creationId xmlns:a16="http://schemas.microsoft.com/office/drawing/2014/main" id="{B89CC26B-F8EB-4D84-A265-764569D8BD14}"/>
              </a:ext>
            </a:extLst>
          </p:cNvPr>
          <p:cNvSpPr/>
          <p:nvPr/>
        </p:nvSpPr>
        <p:spPr>
          <a:xfrm>
            <a:off x="1350654" y="2935540"/>
            <a:ext cx="1880156" cy="464424"/>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63" b="1" dirty="0"/>
              <a:t>特別支援学校</a:t>
            </a:r>
          </a:p>
        </p:txBody>
      </p:sp>
      <p:sp>
        <p:nvSpPr>
          <p:cNvPr id="5" name="楕円 4">
            <a:extLst>
              <a:ext uri="{FF2B5EF4-FFF2-40B4-BE49-F238E27FC236}">
                <a16:creationId xmlns:a16="http://schemas.microsoft.com/office/drawing/2014/main" id="{73E71A48-CFB2-441F-84AB-88877C6079FD}"/>
              </a:ext>
            </a:extLst>
          </p:cNvPr>
          <p:cNvSpPr/>
          <p:nvPr/>
        </p:nvSpPr>
        <p:spPr>
          <a:xfrm>
            <a:off x="3529010" y="2252174"/>
            <a:ext cx="2670760" cy="528492"/>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300" b="1" dirty="0"/>
              <a:t>訪問看護ステーション</a:t>
            </a:r>
          </a:p>
        </p:txBody>
      </p:sp>
      <p:sp>
        <p:nvSpPr>
          <p:cNvPr id="6" name="楕円 5">
            <a:extLst>
              <a:ext uri="{FF2B5EF4-FFF2-40B4-BE49-F238E27FC236}">
                <a16:creationId xmlns:a16="http://schemas.microsoft.com/office/drawing/2014/main" id="{E3725FD9-02C6-46CB-A09F-CA1B3DB80D1B}"/>
              </a:ext>
            </a:extLst>
          </p:cNvPr>
          <p:cNvSpPr/>
          <p:nvPr/>
        </p:nvSpPr>
        <p:spPr>
          <a:xfrm>
            <a:off x="6640087" y="2770689"/>
            <a:ext cx="2377440" cy="794284"/>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300" b="1" dirty="0"/>
              <a:t>市役所学校教育課</a:t>
            </a:r>
          </a:p>
        </p:txBody>
      </p:sp>
      <p:sp>
        <p:nvSpPr>
          <p:cNvPr id="7" name="楕円 6">
            <a:extLst>
              <a:ext uri="{FF2B5EF4-FFF2-40B4-BE49-F238E27FC236}">
                <a16:creationId xmlns:a16="http://schemas.microsoft.com/office/drawing/2014/main" id="{34E7D092-3058-49D8-8A0B-4ACF54491F45}"/>
              </a:ext>
            </a:extLst>
          </p:cNvPr>
          <p:cNvSpPr/>
          <p:nvPr/>
        </p:nvSpPr>
        <p:spPr>
          <a:xfrm>
            <a:off x="403167" y="3781042"/>
            <a:ext cx="2827643" cy="794285"/>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300" b="1" dirty="0"/>
              <a:t>保育所</a:t>
            </a:r>
            <a:endParaRPr lang="en-US" altLang="ja-JP" sz="1300" b="1" dirty="0"/>
          </a:p>
          <a:p>
            <a:pPr algn="ctr"/>
            <a:r>
              <a:rPr lang="ja-JP" altLang="en-US" sz="1300" dirty="0"/>
              <a:t>（所長・保育所看護師）</a:t>
            </a:r>
          </a:p>
        </p:txBody>
      </p:sp>
      <p:sp>
        <p:nvSpPr>
          <p:cNvPr id="8" name="楕円 7">
            <a:extLst>
              <a:ext uri="{FF2B5EF4-FFF2-40B4-BE49-F238E27FC236}">
                <a16:creationId xmlns:a16="http://schemas.microsoft.com/office/drawing/2014/main" id="{F5D2ABFA-27BD-4F5D-B345-AFE44E1F5312}"/>
              </a:ext>
            </a:extLst>
          </p:cNvPr>
          <p:cNvSpPr/>
          <p:nvPr/>
        </p:nvSpPr>
        <p:spPr>
          <a:xfrm>
            <a:off x="1025278" y="5219851"/>
            <a:ext cx="3075034" cy="854385"/>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300" b="1" dirty="0"/>
              <a:t>普通小学校</a:t>
            </a:r>
            <a:endParaRPr lang="en-US" altLang="ja-JP" sz="1300" b="1" dirty="0"/>
          </a:p>
          <a:p>
            <a:pPr algn="ctr"/>
            <a:r>
              <a:rPr lang="ja-JP" altLang="en-US" sz="1300" dirty="0"/>
              <a:t>（校長・教頭・養護教諭）</a:t>
            </a:r>
          </a:p>
        </p:txBody>
      </p:sp>
      <p:sp>
        <p:nvSpPr>
          <p:cNvPr id="9" name="楕円 8">
            <a:extLst>
              <a:ext uri="{FF2B5EF4-FFF2-40B4-BE49-F238E27FC236}">
                <a16:creationId xmlns:a16="http://schemas.microsoft.com/office/drawing/2014/main" id="{F79B7B1B-BE8C-4D98-A864-77889664A7F8}"/>
              </a:ext>
            </a:extLst>
          </p:cNvPr>
          <p:cNvSpPr/>
          <p:nvPr/>
        </p:nvSpPr>
        <p:spPr>
          <a:xfrm>
            <a:off x="6762776" y="3910547"/>
            <a:ext cx="2377440" cy="794285"/>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300" b="1" dirty="0"/>
              <a:t>市役所健康推進課</a:t>
            </a:r>
            <a:endParaRPr lang="en-US" altLang="ja-JP" sz="1300" b="1" dirty="0"/>
          </a:p>
          <a:p>
            <a:pPr algn="ctr"/>
            <a:r>
              <a:rPr lang="ja-JP" altLang="en-US" sz="1300" dirty="0"/>
              <a:t>（保健師）</a:t>
            </a:r>
          </a:p>
        </p:txBody>
      </p:sp>
      <p:sp>
        <p:nvSpPr>
          <p:cNvPr id="10" name="楕円 9">
            <a:extLst>
              <a:ext uri="{FF2B5EF4-FFF2-40B4-BE49-F238E27FC236}">
                <a16:creationId xmlns:a16="http://schemas.microsoft.com/office/drawing/2014/main" id="{109903E1-DA0B-437E-8A47-F175A6C8D5B3}"/>
              </a:ext>
            </a:extLst>
          </p:cNvPr>
          <p:cNvSpPr/>
          <p:nvPr/>
        </p:nvSpPr>
        <p:spPr>
          <a:xfrm>
            <a:off x="5805688" y="5279952"/>
            <a:ext cx="2377440" cy="794284"/>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300" b="1" dirty="0"/>
              <a:t>市役所子育て支援課</a:t>
            </a:r>
            <a:endParaRPr lang="en-US" altLang="ja-JP" sz="1300" b="1" dirty="0"/>
          </a:p>
        </p:txBody>
      </p:sp>
      <p:pic>
        <p:nvPicPr>
          <p:cNvPr id="14" name="図 13" descr="おもちゃ, 人形, 部屋, 時計 が含まれている画像&#10;&#10;自動的に生成された説明">
            <a:extLst>
              <a:ext uri="{FF2B5EF4-FFF2-40B4-BE49-F238E27FC236}">
                <a16:creationId xmlns:a16="http://schemas.microsoft.com/office/drawing/2014/main" id="{6F41DC02-1511-425B-9D53-216EEC01A1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75670" y="2946356"/>
            <a:ext cx="2377440" cy="2160127"/>
          </a:xfrm>
          <a:prstGeom prst="rect">
            <a:avLst/>
          </a:prstGeom>
          <a:ln>
            <a:solidFill>
              <a:schemeClr val="tx1"/>
            </a:solidFill>
            <a:bevel/>
          </a:ln>
        </p:spPr>
      </p:pic>
      <p:sp>
        <p:nvSpPr>
          <p:cNvPr id="11" name="テキスト ボックス 10">
            <a:extLst>
              <a:ext uri="{FF2B5EF4-FFF2-40B4-BE49-F238E27FC236}">
                <a16:creationId xmlns:a16="http://schemas.microsoft.com/office/drawing/2014/main" id="{BBF58662-8D80-4FAA-ADE1-4C563220907B}"/>
              </a:ext>
            </a:extLst>
          </p:cNvPr>
          <p:cNvSpPr txBox="1"/>
          <p:nvPr/>
        </p:nvSpPr>
        <p:spPr>
          <a:xfrm>
            <a:off x="4207323" y="5121222"/>
            <a:ext cx="1491353" cy="317459"/>
          </a:xfrm>
          <a:prstGeom prst="rect">
            <a:avLst/>
          </a:prstGeom>
          <a:noFill/>
        </p:spPr>
        <p:txBody>
          <a:bodyPr wrap="square" rtlCol="0">
            <a:spAutoFit/>
          </a:bodyPr>
          <a:lstStyle/>
          <a:p>
            <a:pPr algn="ctr"/>
            <a:r>
              <a:rPr lang="ja-JP" altLang="en-US" sz="1463" b="1" dirty="0"/>
              <a:t>Ａちゃん家族</a:t>
            </a:r>
          </a:p>
        </p:txBody>
      </p:sp>
      <p:sp>
        <p:nvSpPr>
          <p:cNvPr id="13" name="テキスト ボックス 12">
            <a:extLst>
              <a:ext uri="{FF2B5EF4-FFF2-40B4-BE49-F238E27FC236}">
                <a16:creationId xmlns:a16="http://schemas.microsoft.com/office/drawing/2014/main" id="{49BC72E6-B7E1-4BA8-8B74-3F813A6E9D33}"/>
              </a:ext>
            </a:extLst>
          </p:cNvPr>
          <p:cNvSpPr txBox="1"/>
          <p:nvPr/>
        </p:nvSpPr>
        <p:spPr>
          <a:xfrm>
            <a:off x="1784405" y="1605227"/>
            <a:ext cx="6340197" cy="338554"/>
          </a:xfrm>
          <a:prstGeom prst="rect">
            <a:avLst/>
          </a:prstGeom>
          <a:noFill/>
        </p:spPr>
        <p:txBody>
          <a:bodyPr wrap="none" rtlCol="0">
            <a:spAutoFit/>
          </a:bodyPr>
          <a:lstStyle/>
          <a:p>
            <a:pPr algn="ctr"/>
            <a:r>
              <a:rPr kumimoji="1" lang="ja-JP" altLang="en-US" sz="1600" b="1" dirty="0">
                <a:latin typeface="メイリオ" panose="020B0604030504040204" pitchFamily="50" charset="-128"/>
                <a:ea typeface="メイリオ" panose="020B0604030504040204" pitchFamily="50" charset="-128"/>
              </a:rPr>
              <a:t>図１　</a:t>
            </a:r>
            <a:r>
              <a:rPr lang="ja-JP" altLang="en-US" sz="1600" b="1" dirty="0">
                <a:latin typeface="メイリオ" panose="020B0604030504040204" pitchFamily="50" charset="-128"/>
                <a:ea typeface="メイリオ" panose="020B0604030504040204" pitchFamily="50" charset="-128"/>
              </a:rPr>
              <a:t>Ａ</a:t>
            </a:r>
            <a:r>
              <a:rPr kumimoji="1" lang="ja-JP" altLang="en-US" sz="1600" b="1" dirty="0">
                <a:latin typeface="メイリオ" panose="020B0604030504040204" pitchFamily="50" charset="-128"/>
                <a:ea typeface="メイリオ" panose="020B0604030504040204" pitchFamily="50" charset="-128"/>
              </a:rPr>
              <a:t>ちゃん家族を支援するネットワーク会議（小学校入学前）</a:t>
            </a:r>
          </a:p>
        </p:txBody>
      </p:sp>
      <p:sp>
        <p:nvSpPr>
          <p:cNvPr id="15" name="正方形/長方形 14"/>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1446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34382-539D-4D76-A455-A17C6551F1CD}"/>
              </a:ext>
            </a:extLst>
          </p:cNvPr>
          <p:cNvSpPr>
            <a:spLocks noGrp="1"/>
          </p:cNvSpPr>
          <p:nvPr>
            <p:ph type="title"/>
          </p:nvPr>
        </p:nvSpPr>
        <p:spPr>
          <a:xfrm>
            <a:off x="720000" y="666009"/>
            <a:ext cx="8543925" cy="581890"/>
          </a:xfrm>
        </p:spPr>
        <p:txBody>
          <a:bodyPr anchor="ctr">
            <a:noAutofit/>
          </a:bodyPr>
          <a:lstStyle/>
          <a:p>
            <a:r>
              <a:rPr lang="ja-JP" altLang="en-US" sz="2800" dirty="0"/>
              <a:t>事例の紹介②</a:t>
            </a:r>
          </a:p>
        </p:txBody>
      </p:sp>
      <p:sp>
        <p:nvSpPr>
          <p:cNvPr id="18" name="四角形: 角を丸くする 17">
            <a:extLst>
              <a:ext uri="{FF2B5EF4-FFF2-40B4-BE49-F238E27FC236}">
                <a16:creationId xmlns:a16="http://schemas.microsoft.com/office/drawing/2014/main" id="{DAC980B6-05AC-471A-AA53-C2AD26E1640A}"/>
              </a:ext>
            </a:extLst>
          </p:cNvPr>
          <p:cNvSpPr/>
          <p:nvPr/>
        </p:nvSpPr>
        <p:spPr>
          <a:xfrm>
            <a:off x="483054" y="5383213"/>
            <a:ext cx="2328156" cy="73734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dirty="0">
                <a:solidFill>
                  <a:schemeClr val="tx1"/>
                </a:solidFill>
              </a:rPr>
              <a:t>（医療機関・総合病院）</a:t>
            </a:r>
            <a:endParaRPr lang="en-US" altLang="ja-JP" sz="1463" dirty="0">
              <a:solidFill>
                <a:schemeClr val="tx1"/>
              </a:solidFill>
            </a:endParaRPr>
          </a:p>
          <a:p>
            <a:pPr algn="ctr"/>
            <a:r>
              <a:rPr lang="ja-JP" altLang="en-US" sz="1463" b="1" dirty="0">
                <a:solidFill>
                  <a:schemeClr val="tx1"/>
                </a:solidFill>
              </a:rPr>
              <a:t>大学病院耳鼻咽喉科</a:t>
            </a:r>
            <a:endParaRPr lang="en-US" altLang="ja-JP" sz="1463" b="1" dirty="0">
              <a:solidFill>
                <a:schemeClr val="tx1"/>
              </a:solidFill>
            </a:endParaRPr>
          </a:p>
          <a:p>
            <a:pPr algn="ctr"/>
            <a:r>
              <a:rPr lang="ja-JP" altLang="en-US" sz="1463" dirty="0">
                <a:solidFill>
                  <a:schemeClr val="tx1"/>
                </a:solidFill>
              </a:rPr>
              <a:t>（６か月に１回受診）</a:t>
            </a:r>
          </a:p>
        </p:txBody>
      </p:sp>
      <p:sp>
        <p:nvSpPr>
          <p:cNvPr id="40" name="四角形: 角を丸くする 39">
            <a:extLst>
              <a:ext uri="{FF2B5EF4-FFF2-40B4-BE49-F238E27FC236}">
                <a16:creationId xmlns:a16="http://schemas.microsoft.com/office/drawing/2014/main" id="{485EBC27-5265-47D6-9713-ABD5B9AE9B7D}"/>
              </a:ext>
            </a:extLst>
          </p:cNvPr>
          <p:cNvSpPr/>
          <p:nvPr/>
        </p:nvSpPr>
        <p:spPr>
          <a:xfrm>
            <a:off x="7005682" y="5817897"/>
            <a:ext cx="2565536" cy="576648"/>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dirty="0">
                <a:solidFill>
                  <a:schemeClr val="tx1"/>
                </a:solidFill>
              </a:rPr>
              <a:t>（医療に関する行政担当）</a:t>
            </a:r>
            <a:endParaRPr lang="en-US" altLang="ja-JP" sz="1463" dirty="0">
              <a:solidFill>
                <a:schemeClr val="tx1"/>
              </a:solidFill>
            </a:endParaRPr>
          </a:p>
          <a:p>
            <a:pPr algn="ctr"/>
            <a:r>
              <a:rPr lang="ja-JP" altLang="en-US" sz="1463" b="1" dirty="0">
                <a:solidFill>
                  <a:schemeClr val="tx1"/>
                </a:solidFill>
              </a:rPr>
              <a:t>市役所健康推進課</a:t>
            </a:r>
            <a:endParaRPr lang="ja-JP" altLang="en-US" sz="1463" dirty="0">
              <a:solidFill>
                <a:schemeClr val="tx1"/>
              </a:solidFill>
            </a:endParaRPr>
          </a:p>
        </p:txBody>
      </p:sp>
      <p:grpSp>
        <p:nvGrpSpPr>
          <p:cNvPr id="8" name="グループ化 7">
            <a:extLst>
              <a:ext uri="{FF2B5EF4-FFF2-40B4-BE49-F238E27FC236}">
                <a16:creationId xmlns:a16="http://schemas.microsoft.com/office/drawing/2014/main" id="{2F69BB21-4EC8-451D-A3A4-C517E0A6AB49}"/>
              </a:ext>
            </a:extLst>
          </p:cNvPr>
          <p:cNvGrpSpPr/>
          <p:nvPr/>
        </p:nvGrpSpPr>
        <p:grpSpPr>
          <a:xfrm>
            <a:off x="550354" y="1762150"/>
            <a:ext cx="8890529" cy="4719088"/>
            <a:chOff x="393045" y="1256044"/>
            <a:chExt cx="8805291" cy="4719088"/>
          </a:xfrm>
        </p:grpSpPr>
        <p:pic>
          <p:nvPicPr>
            <p:cNvPr id="14" name="図 13" descr="おもちゃ, 人形, 部屋, 時計 が含まれている画像&#10;&#10;自動的に生成された説明">
              <a:extLst>
                <a:ext uri="{FF2B5EF4-FFF2-40B4-BE49-F238E27FC236}">
                  <a16:creationId xmlns:a16="http://schemas.microsoft.com/office/drawing/2014/main" id="{6F41DC02-1511-425B-9D53-216EEC01A1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75670" y="2527236"/>
              <a:ext cx="2377440" cy="2160127"/>
            </a:xfrm>
            <a:prstGeom prst="rect">
              <a:avLst/>
            </a:prstGeom>
            <a:ln w="6350">
              <a:solidFill>
                <a:schemeClr val="bg2">
                  <a:lumMod val="10000"/>
                </a:schemeClr>
              </a:solidFill>
            </a:ln>
          </p:spPr>
        </p:pic>
        <p:sp>
          <p:nvSpPr>
            <p:cNvPr id="3" name="四角形: 角を丸くする 2">
              <a:extLst>
                <a:ext uri="{FF2B5EF4-FFF2-40B4-BE49-F238E27FC236}">
                  <a16:creationId xmlns:a16="http://schemas.microsoft.com/office/drawing/2014/main" id="{4FB3CCDD-4E32-4A05-B711-ACDB9124C591}"/>
                </a:ext>
              </a:extLst>
            </p:cNvPr>
            <p:cNvSpPr/>
            <p:nvPr/>
          </p:nvSpPr>
          <p:spPr>
            <a:xfrm>
              <a:off x="393045" y="1693207"/>
              <a:ext cx="3282626" cy="576648"/>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b="1" dirty="0">
                  <a:solidFill>
                    <a:schemeClr val="tx1"/>
                  </a:solidFill>
                </a:rPr>
                <a:t>訪問看護ステーション</a:t>
              </a:r>
              <a:endParaRPr lang="en-US" altLang="ja-JP" sz="1463" b="1" dirty="0">
                <a:solidFill>
                  <a:schemeClr val="tx1"/>
                </a:solidFill>
              </a:endParaRPr>
            </a:p>
            <a:p>
              <a:pPr algn="ctr"/>
              <a:r>
                <a:rPr lang="ja-JP" altLang="en-US" sz="1463" dirty="0">
                  <a:solidFill>
                    <a:schemeClr val="tx1"/>
                  </a:solidFill>
                </a:rPr>
                <a:t>（小学校への訪問看護）週２回</a:t>
              </a:r>
            </a:p>
          </p:txBody>
        </p:sp>
        <p:sp>
          <p:nvSpPr>
            <p:cNvPr id="12" name="四角形: 角を丸くする 11">
              <a:extLst>
                <a:ext uri="{FF2B5EF4-FFF2-40B4-BE49-F238E27FC236}">
                  <a16:creationId xmlns:a16="http://schemas.microsoft.com/office/drawing/2014/main" id="{48A2927A-5F2D-4D5E-9E50-0D8052B7DEC0}"/>
                </a:ext>
              </a:extLst>
            </p:cNvPr>
            <p:cNvSpPr/>
            <p:nvPr/>
          </p:nvSpPr>
          <p:spPr>
            <a:xfrm>
              <a:off x="4143085" y="1256044"/>
              <a:ext cx="1619833" cy="761102"/>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dirty="0">
                  <a:solidFill>
                    <a:schemeClr val="tx1"/>
                  </a:solidFill>
                </a:rPr>
                <a:t>（就学小学校）</a:t>
              </a:r>
              <a:endParaRPr lang="en-US" altLang="ja-JP" sz="1463" dirty="0">
                <a:solidFill>
                  <a:schemeClr val="tx1"/>
                </a:solidFill>
              </a:endParaRPr>
            </a:p>
            <a:p>
              <a:pPr algn="ctr"/>
              <a:r>
                <a:rPr lang="ja-JP" altLang="en-US" sz="1463" b="1" dirty="0">
                  <a:solidFill>
                    <a:schemeClr val="tx1"/>
                  </a:solidFill>
                </a:rPr>
                <a:t>小学校</a:t>
              </a:r>
              <a:endParaRPr lang="en-US" altLang="ja-JP" sz="1463" b="1" dirty="0">
                <a:solidFill>
                  <a:schemeClr val="tx1"/>
                </a:solidFill>
              </a:endParaRPr>
            </a:p>
            <a:p>
              <a:pPr algn="ctr"/>
              <a:r>
                <a:rPr lang="ja-JP" altLang="en-US" sz="1463" dirty="0">
                  <a:solidFill>
                    <a:schemeClr val="tx1"/>
                  </a:solidFill>
                </a:rPr>
                <a:t>（養護教諭）</a:t>
              </a:r>
            </a:p>
          </p:txBody>
        </p:sp>
        <p:sp>
          <p:nvSpPr>
            <p:cNvPr id="13" name="四角形: 角を丸くする 12">
              <a:extLst>
                <a:ext uri="{FF2B5EF4-FFF2-40B4-BE49-F238E27FC236}">
                  <a16:creationId xmlns:a16="http://schemas.microsoft.com/office/drawing/2014/main" id="{C19B8F01-6BBC-4A02-88C7-FF3FCAB129FD}"/>
                </a:ext>
              </a:extLst>
            </p:cNvPr>
            <p:cNvSpPr/>
            <p:nvPr/>
          </p:nvSpPr>
          <p:spPr>
            <a:xfrm>
              <a:off x="6378251" y="1355076"/>
              <a:ext cx="2711516" cy="576648"/>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dirty="0">
                  <a:solidFill>
                    <a:schemeClr val="tx1"/>
                  </a:solidFill>
                </a:rPr>
                <a:t>（対応に関するアドバイス）</a:t>
              </a:r>
              <a:endParaRPr lang="en-US" altLang="ja-JP" sz="1463" dirty="0">
                <a:solidFill>
                  <a:schemeClr val="tx1"/>
                </a:solidFill>
              </a:endParaRPr>
            </a:p>
            <a:p>
              <a:pPr algn="ctr"/>
              <a:r>
                <a:rPr lang="ja-JP" altLang="en-US" sz="1463" b="1" dirty="0">
                  <a:solidFill>
                    <a:schemeClr val="tx1"/>
                  </a:solidFill>
                </a:rPr>
                <a:t>特別支援学校</a:t>
              </a:r>
            </a:p>
          </p:txBody>
        </p:sp>
        <p:sp>
          <p:nvSpPr>
            <p:cNvPr id="15" name="四角形: 角を丸くする 14">
              <a:extLst>
                <a:ext uri="{FF2B5EF4-FFF2-40B4-BE49-F238E27FC236}">
                  <a16:creationId xmlns:a16="http://schemas.microsoft.com/office/drawing/2014/main" id="{020A115F-EE5A-4482-8AB5-2457E1CE690F}"/>
                </a:ext>
              </a:extLst>
            </p:cNvPr>
            <p:cNvSpPr/>
            <p:nvPr/>
          </p:nvSpPr>
          <p:spPr>
            <a:xfrm>
              <a:off x="6486820" y="2691655"/>
              <a:ext cx="2711516" cy="746350"/>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dirty="0">
                  <a:solidFill>
                    <a:schemeClr val="tx1"/>
                  </a:solidFill>
                </a:rPr>
                <a:t>（教育に関する行政担当）</a:t>
              </a:r>
              <a:endParaRPr lang="en-US" altLang="ja-JP" sz="1463" dirty="0">
                <a:solidFill>
                  <a:schemeClr val="tx1"/>
                </a:solidFill>
              </a:endParaRPr>
            </a:p>
            <a:p>
              <a:pPr algn="ctr"/>
              <a:r>
                <a:rPr lang="ja-JP" altLang="en-US" sz="1463" b="1" dirty="0">
                  <a:solidFill>
                    <a:schemeClr val="tx1"/>
                  </a:solidFill>
                </a:rPr>
                <a:t>市役所教育委員会学校教育課</a:t>
              </a:r>
              <a:endParaRPr lang="en-US" altLang="ja-JP" sz="1463" b="1" dirty="0">
                <a:solidFill>
                  <a:schemeClr val="tx1"/>
                </a:solidFill>
              </a:endParaRPr>
            </a:p>
            <a:p>
              <a:pPr algn="ctr"/>
              <a:r>
                <a:rPr lang="ja-JP" altLang="en-US" sz="1463" dirty="0">
                  <a:solidFill>
                    <a:schemeClr val="tx1"/>
                  </a:solidFill>
                </a:rPr>
                <a:t>経済支援・家族支援</a:t>
              </a:r>
            </a:p>
          </p:txBody>
        </p:sp>
        <p:sp>
          <p:nvSpPr>
            <p:cNvPr id="16" name="四角形: 角を丸くする 15">
              <a:extLst>
                <a:ext uri="{FF2B5EF4-FFF2-40B4-BE49-F238E27FC236}">
                  <a16:creationId xmlns:a16="http://schemas.microsoft.com/office/drawing/2014/main" id="{5BB3EB9E-C40C-4922-9B5C-DD6AFE9A64FF}"/>
                </a:ext>
              </a:extLst>
            </p:cNvPr>
            <p:cNvSpPr/>
            <p:nvPr/>
          </p:nvSpPr>
          <p:spPr>
            <a:xfrm>
              <a:off x="393045" y="2691655"/>
              <a:ext cx="2305835" cy="73734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dirty="0">
                  <a:solidFill>
                    <a:schemeClr val="tx1"/>
                  </a:solidFill>
                </a:rPr>
                <a:t>（医療機関・総合病院）</a:t>
              </a:r>
              <a:endParaRPr lang="en-US" altLang="ja-JP" sz="1463" dirty="0">
                <a:solidFill>
                  <a:schemeClr val="tx1"/>
                </a:solidFill>
              </a:endParaRPr>
            </a:p>
            <a:p>
              <a:pPr algn="ctr"/>
              <a:r>
                <a:rPr lang="ja-JP" altLang="en-US" sz="1463" b="1" dirty="0">
                  <a:solidFill>
                    <a:schemeClr val="tx1"/>
                  </a:solidFill>
                </a:rPr>
                <a:t>小児科・耳鼻咽喉科</a:t>
              </a:r>
              <a:endParaRPr lang="en-US" altLang="ja-JP" sz="1463" b="1" dirty="0">
                <a:solidFill>
                  <a:schemeClr val="tx1"/>
                </a:solidFill>
              </a:endParaRPr>
            </a:p>
            <a:p>
              <a:pPr algn="ctr"/>
              <a:r>
                <a:rPr lang="ja-JP" altLang="en-US" sz="1463" dirty="0">
                  <a:solidFill>
                    <a:schemeClr val="tx1"/>
                  </a:solidFill>
                </a:rPr>
                <a:t>（月１回受診）</a:t>
              </a:r>
            </a:p>
          </p:txBody>
        </p:sp>
        <p:sp>
          <p:nvSpPr>
            <p:cNvPr id="17" name="四角形: 角を丸くする 16">
              <a:extLst>
                <a:ext uri="{FF2B5EF4-FFF2-40B4-BE49-F238E27FC236}">
                  <a16:creationId xmlns:a16="http://schemas.microsoft.com/office/drawing/2014/main" id="{F0DD6130-1874-40F3-A766-728604CE3244}"/>
                </a:ext>
              </a:extLst>
            </p:cNvPr>
            <p:cNvSpPr/>
            <p:nvPr/>
          </p:nvSpPr>
          <p:spPr>
            <a:xfrm>
              <a:off x="1782592" y="3672147"/>
              <a:ext cx="1567939" cy="737345"/>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dirty="0">
                  <a:solidFill>
                    <a:schemeClr val="tx1"/>
                  </a:solidFill>
                </a:rPr>
                <a:t>（緊急時搬送）</a:t>
              </a:r>
              <a:endParaRPr lang="en-US" altLang="ja-JP" sz="1463" dirty="0">
                <a:solidFill>
                  <a:schemeClr val="tx1"/>
                </a:solidFill>
              </a:endParaRPr>
            </a:p>
            <a:p>
              <a:pPr algn="ctr"/>
              <a:r>
                <a:rPr lang="ja-JP" altLang="en-US" sz="1463" b="1" dirty="0">
                  <a:solidFill>
                    <a:schemeClr val="tx1"/>
                  </a:solidFill>
                </a:rPr>
                <a:t>消防署</a:t>
              </a:r>
              <a:endParaRPr lang="en-US" altLang="ja-JP" sz="1463" b="1" dirty="0">
                <a:solidFill>
                  <a:schemeClr val="tx1"/>
                </a:solidFill>
              </a:endParaRPr>
            </a:p>
          </p:txBody>
        </p:sp>
        <p:sp>
          <p:nvSpPr>
            <p:cNvPr id="19" name="四角形: 角を丸くする 18">
              <a:extLst>
                <a:ext uri="{FF2B5EF4-FFF2-40B4-BE49-F238E27FC236}">
                  <a16:creationId xmlns:a16="http://schemas.microsoft.com/office/drawing/2014/main" id="{FD884A42-F87C-4F7C-830F-112717DB8822}"/>
                </a:ext>
              </a:extLst>
            </p:cNvPr>
            <p:cNvSpPr/>
            <p:nvPr/>
          </p:nvSpPr>
          <p:spPr>
            <a:xfrm>
              <a:off x="3477205" y="5228782"/>
              <a:ext cx="2903570" cy="746350"/>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463" dirty="0">
                  <a:solidFill>
                    <a:schemeClr val="tx1"/>
                  </a:solidFill>
                </a:rPr>
                <a:t>（児童福祉に関する行政担当）</a:t>
              </a:r>
              <a:endParaRPr lang="en-US" altLang="ja-JP" sz="1463" dirty="0">
                <a:solidFill>
                  <a:schemeClr val="tx1"/>
                </a:solidFill>
              </a:endParaRPr>
            </a:p>
            <a:p>
              <a:pPr algn="ctr"/>
              <a:r>
                <a:rPr lang="ja-JP" altLang="en-US" sz="1463" b="1" dirty="0">
                  <a:solidFill>
                    <a:schemeClr val="tx1"/>
                  </a:solidFill>
                </a:rPr>
                <a:t>市役所子育て支援課</a:t>
              </a:r>
              <a:endParaRPr lang="en-US" altLang="ja-JP" sz="1463" b="1" dirty="0">
                <a:solidFill>
                  <a:schemeClr val="tx1"/>
                </a:solidFill>
              </a:endParaRPr>
            </a:p>
            <a:p>
              <a:pPr algn="ctr"/>
              <a:r>
                <a:rPr lang="ja-JP" altLang="en-US" sz="1463" dirty="0">
                  <a:solidFill>
                    <a:schemeClr val="tx1"/>
                  </a:solidFill>
                </a:rPr>
                <a:t>＊関係機関調整兼</a:t>
              </a:r>
            </a:p>
          </p:txBody>
        </p:sp>
        <p:cxnSp>
          <p:nvCxnSpPr>
            <p:cNvPr id="21" name="直線コネクタ 20">
              <a:extLst>
                <a:ext uri="{FF2B5EF4-FFF2-40B4-BE49-F238E27FC236}">
                  <a16:creationId xmlns:a16="http://schemas.microsoft.com/office/drawing/2014/main" id="{31402836-CF4F-4E2E-80B0-ADB0DF04C5C3}"/>
                </a:ext>
              </a:extLst>
            </p:cNvPr>
            <p:cNvCxnSpPr>
              <a:cxnSpLocks/>
              <a:stCxn id="12" idx="2"/>
            </p:cNvCxnSpPr>
            <p:nvPr/>
          </p:nvCxnSpPr>
          <p:spPr>
            <a:xfrm>
              <a:off x="4953002" y="2017145"/>
              <a:ext cx="0" cy="5100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B1BF9C9-0647-41AC-8D7C-A43A8632A7F9}"/>
                </a:ext>
              </a:extLst>
            </p:cNvPr>
            <p:cNvCxnSpPr/>
            <p:nvPr/>
          </p:nvCxnSpPr>
          <p:spPr>
            <a:xfrm>
              <a:off x="2698880" y="2900411"/>
              <a:ext cx="9767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EA16FA5-3A03-4198-9AF0-B2DCB12FA96C}"/>
                </a:ext>
              </a:extLst>
            </p:cNvPr>
            <p:cNvCxnSpPr/>
            <p:nvPr/>
          </p:nvCxnSpPr>
          <p:spPr>
            <a:xfrm>
              <a:off x="3593452" y="2269856"/>
              <a:ext cx="82219" cy="257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1A87344-D231-4146-9B8A-0AF6454B2DF2}"/>
                </a:ext>
              </a:extLst>
            </p:cNvPr>
            <p:cNvCxnSpPr/>
            <p:nvPr/>
          </p:nvCxnSpPr>
          <p:spPr>
            <a:xfrm>
              <a:off x="2107552" y="3429001"/>
              <a:ext cx="0" cy="2431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0F97B5A-E9A5-4A7D-B9A5-C8BC9F36159D}"/>
                </a:ext>
              </a:extLst>
            </p:cNvPr>
            <p:cNvCxnSpPr/>
            <p:nvPr/>
          </p:nvCxnSpPr>
          <p:spPr>
            <a:xfrm flipH="1">
              <a:off x="2616190" y="4687364"/>
              <a:ext cx="1059481" cy="25755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CA327B4-0EE0-44FE-AFB4-14BA973A5A1A}"/>
                </a:ext>
              </a:extLst>
            </p:cNvPr>
            <p:cNvCxnSpPr>
              <a:cxnSpLocks/>
              <a:stCxn id="15" idx="2"/>
            </p:cNvCxnSpPr>
            <p:nvPr/>
          </p:nvCxnSpPr>
          <p:spPr>
            <a:xfrm flipH="1">
              <a:off x="6348680" y="3438005"/>
              <a:ext cx="1493899" cy="18366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5F4662D-35D1-4C8F-B3F3-B1306FC44BC2}"/>
                </a:ext>
              </a:extLst>
            </p:cNvPr>
            <p:cNvCxnSpPr>
              <a:cxnSpLocks/>
              <a:stCxn id="19" idx="3"/>
              <a:endCxn id="40" idx="1"/>
            </p:cNvCxnSpPr>
            <p:nvPr/>
          </p:nvCxnSpPr>
          <p:spPr>
            <a:xfrm>
              <a:off x="6380775" y="5601957"/>
              <a:ext cx="405708" cy="1003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7D8BC0E-B64D-4F08-9F17-CF686DC837AB}"/>
                </a:ext>
              </a:extLst>
            </p:cNvPr>
            <p:cNvCxnSpPr>
              <a:cxnSpLocks/>
              <a:stCxn id="15" idx="2"/>
              <a:endCxn id="40" idx="0"/>
            </p:cNvCxnSpPr>
            <p:nvPr/>
          </p:nvCxnSpPr>
          <p:spPr>
            <a:xfrm>
              <a:off x="7842578" y="3438005"/>
              <a:ext cx="214374" cy="18856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3670E02F-E971-4871-BE90-C556C43B2FCB}"/>
                </a:ext>
              </a:extLst>
            </p:cNvPr>
            <p:cNvCxnSpPr>
              <a:stCxn id="12" idx="3"/>
              <a:endCxn id="13" idx="1"/>
            </p:cNvCxnSpPr>
            <p:nvPr/>
          </p:nvCxnSpPr>
          <p:spPr>
            <a:xfrm>
              <a:off x="5762918" y="1636595"/>
              <a:ext cx="615332" cy="680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5BB75164-020C-4C38-B23B-54B10685AC11}"/>
                </a:ext>
              </a:extLst>
            </p:cNvPr>
            <p:cNvCxnSpPr>
              <a:stCxn id="3" idx="3"/>
              <a:endCxn id="12" idx="1"/>
            </p:cNvCxnSpPr>
            <p:nvPr/>
          </p:nvCxnSpPr>
          <p:spPr>
            <a:xfrm flipV="1">
              <a:off x="3675671" y="1636596"/>
              <a:ext cx="467414" cy="3449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4C0F6EDA-7738-4340-A443-DA700A90A49F}"/>
                </a:ext>
              </a:extLst>
            </p:cNvPr>
            <p:cNvCxnSpPr>
              <a:cxnSpLocks/>
              <a:endCxn id="15" idx="0"/>
            </p:cNvCxnSpPr>
            <p:nvPr/>
          </p:nvCxnSpPr>
          <p:spPr>
            <a:xfrm>
              <a:off x="5762918" y="1862324"/>
              <a:ext cx="2079660" cy="82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290FBCE6-D8BE-48DC-AF18-2C6A10DF7DAF}"/>
                </a:ext>
              </a:extLst>
            </p:cNvPr>
            <p:cNvCxnSpPr/>
            <p:nvPr/>
          </p:nvCxnSpPr>
          <p:spPr>
            <a:xfrm>
              <a:off x="6053111" y="3940726"/>
              <a:ext cx="692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5407B1D-11CF-40F6-A986-6A779F41C8B0}"/>
                </a:ext>
              </a:extLst>
            </p:cNvPr>
            <p:cNvCxnSpPr>
              <a:cxnSpLocks/>
            </p:cNvCxnSpPr>
            <p:nvPr/>
          </p:nvCxnSpPr>
          <p:spPr>
            <a:xfrm flipV="1">
              <a:off x="6745836" y="3438005"/>
              <a:ext cx="0" cy="5027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CEBEE1FB-593A-444A-BE0B-1524EEA8B129}"/>
                </a:ext>
              </a:extLst>
            </p:cNvPr>
            <p:cNvCxnSpPr>
              <a:cxnSpLocks/>
            </p:cNvCxnSpPr>
            <p:nvPr/>
          </p:nvCxnSpPr>
          <p:spPr>
            <a:xfrm flipH="1">
              <a:off x="3290611" y="2017145"/>
              <a:ext cx="938489" cy="5100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1837CF3F-3212-4AFE-8D9D-5B36B6A9D6FD}"/>
                </a:ext>
              </a:extLst>
            </p:cNvPr>
            <p:cNvCxnSpPr/>
            <p:nvPr/>
          </p:nvCxnSpPr>
          <p:spPr>
            <a:xfrm flipH="1">
              <a:off x="3270261" y="2531978"/>
              <a:ext cx="20350" cy="11527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EE328DFE-C726-43E0-9A99-0C105569936F}"/>
                </a:ext>
              </a:extLst>
            </p:cNvPr>
            <p:cNvCxnSpPr/>
            <p:nvPr/>
          </p:nvCxnSpPr>
          <p:spPr>
            <a:xfrm>
              <a:off x="3675670" y="2128838"/>
              <a:ext cx="25155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29D2232A-C3DC-4891-85DA-ADA35594631C}"/>
                </a:ext>
              </a:extLst>
            </p:cNvPr>
            <p:cNvCxnSpPr/>
            <p:nvPr/>
          </p:nvCxnSpPr>
          <p:spPr>
            <a:xfrm>
              <a:off x="6191250" y="2128838"/>
              <a:ext cx="0" cy="93149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D0D3A989-C747-4AD4-B7ED-07766E5FE4F5}"/>
                </a:ext>
              </a:extLst>
            </p:cNvPr>
            <p:cNvCxnSpPr>
              <a:cxnSpLocks/>
              <a:endCxn id="15" idx="1"/>
            </p:cNvCxnSpPr>
            <p:nvPr/>
          </p:nvCxnSpPr>
          <p:spPr>
            <a:xfrm>
              <a:off x="6191250" y="3060327"/>
              <a:ext cx="295570" cy="45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11685D27-FE76-4D21-BF90-845C5C2C17CC}"/>
                </a:ext>
              </a:extLst>
            </p:cNvPr>
            <p:cNvSpPr txBox="1"/>
            <p:nvPr/>
          </p:nvSpPr>
          <p:spPr>
            <a:xfrm>
              <a:off x="4204240" y="4769393"/>
              <a:ext cx="1493895" cy="317459"/>
            </a:xfrm>
            <a:prstGeom prst="rect">
              <a:avLst/>
            </a:prstGeom>
            <a:solidFill>
              <a:schemeClr val="bg1"/>
            </a:solidFill>
          </p:spPr>
          <p:txBody>
            <a:bodyPr wrap="square" rtlCol="0" anchor="ctr">
              <a:spAutoFit/>
            </a:bodyPr>
            <a:lstStyle/>
            <a:p>
              <a:pPr algn="ctr"/>
              <a:r>
                <a:rPr lang="ja-JP" altLang="en-US" sz="1463" b="1" dirty="0"/>
                <a:t>Ａちゃん家族</a:t>
              </a:r>
            </a:p>
          </p:txBody>
        </p:sp>
      </p:grpSp>
      <p:sp>
        <p:nvSpPr>
          <p:cNvPr id="6" name="テキスト ボックス 5">
            <a:extLst>
              <a:ext uri="{FF2B5EF4-FFF2-40B4-BE49-F238E27FC236}">
                <a16:creationId xmlns:a16="http://schemas.microsoft.com/office/drawing/2014/main" id="{6A446405-9BCE-495F-99DE-D805987C8928}"/>
              </a:ext>
            </a:extLst>
          </p:cNvPr>
          <p:cNvSpPr txBox="1"/>
          <p:nvPr/>
        </p:nvSpPr>
        <p:spPr>
          <a:xfrm>
            <a:off x="2193270" y="1327855"/>
            <a:ext cx="5519460" cy="338554"/>
          </a:xfrm>
          <a:prstGeom prst="rect">
            <a:avLst/>
          </a:prstGeom>
          <a:noFill/>
        </p:spPr>
        <p:txBody>
          <a:bodyPr wrap="none" rtlCol="0">
            <a:spAutoFit/>
          </a:bodyPr>
          <a:lstStyle/>
          <a:p>
            <a:pPr algn="ctr"/>
            <a:r>
              <a:rPr kumimoji="1" lang="ja-JP" altLang="en-US" sz="1600" b="1" dirty="0">
                <a:latin typeface="メイリオ" panose="020B0604030504040204" pitchFamily="50" charset="-128"/>
                <a:ea typeface="メイリオ" panose="020B0604030504040204" pitchFamily="50" charset="-128"/>
              </a:rPr>
              <a:t>図２　緊急時搬送も含む</a:t>
            </a:r>
            <a:r>
              <a:rPr lang="ja-JP" altLang="en-US" sz="1600" b="1" dirty="0">
                <a:latin typeface="メイリオ" panose="020B0604030504040204" pitchFamily="50" charset="-128"/>
                <a:ea typeface="メイリオ" panose="020B0604030504040204" pitchFamily="50" charset="-128"/>
              </a:rPr>
              <a:t>Ａ</a:t>
            </a:r>
            <a:r>
              <a:rPr kumimoji="1" lang="ja-JP" altLang="en-US" sz="1600" b="1" dirty="0">
                <a:latin typeface="メイリオ" panose="020B0604030504040204" pitchFamily="50" charset="-128"/>
                <a:ea typeface="メイリオ" panose="020B0604030504040204" pitchFamily="50" charset="-128"/>
              </a:rPr>
              <a:t>ちゃんの支援ネットワーク体制</a:t>
            </a:r>
          </a:p>
        </p:txBody>
      </p:sp>
      <p:sp>
        <p:nvSpPr>
          <p:cNvPr id="36" name="正方形/長方形 3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389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60307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68D7FCA-28FE-4480-87FE-17CF775B6DE4}"/>
              </a:ext>
            </a:extLst>
          </p:cNvPr>
          <p:cNvSpPr>
            <a:spLocks noGrp="1"/>
          </p:cNvSpPr>
          <p:nvPr>
            <p:ph type="title"/>
          </p:nvPr>
        </p:nvSpPr>
        <p:spPr>
          <a:xfrm>
            <a:off x="720000" y="666000"/>
            <a:ext cx="8543925" cy="581890"/>
          </a:xfrm>
        </p:spPr>
        <p:txBody>
          <a:bodyPr>
            <a:normAutofit/>
          </a:bodyPr>
          <a:lstStyle/>
          <a:p>
            <a:r>
              <a:rPr kumimoji="1" lang="ja-JP" altLang="en-US" sz="2800" dirty="0"/>
              <a:t>事例の紹介③学校への訪問看護開始</a:t>
            </a:r>
          </a:p>
        </p:txBody>
      </p:sp>
      <p:sp>
        <p:nvSpPr>
          <p:cNvPr id="6" name="正方形/長方形 5"/>
          <p:cNvSpPr/>
          <p:nvPr/>
        </p:nvSpPr>
        <p:spPr>
          <a:xfrm>
            <a:off x="9450221" y="6643315"/>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390</a:t>
            </a:r>
            <a:endParaRPr lang="ja-JP" altLang="en-US" sz="10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62928F03-8F98-4649-A174-2286A0908E0D}"/>
              </a:ext>
            </a:extLst>
          </p:cNvPr>
          <p:cNvSpPr txBox="1"/>
          <p:nvPr/>
        </p:nvSpPr>
        <p:spPr>
          <a:xfrm>
            <a:off x="807522" y="1413163"/>
            <a:ext cx="8417442" cy="5148000"/>
          </a:xfrm>
          <a:prstGeom prst="rect">
            <a:avLst/>
          </a:prstGeom>
          <a:noFill/>
          <a:ln>
            <a:solidFill>
              <a:schemeClr val="tx1">
                <a:lumMod val="95000"/>
                <a:lumOff val="5000"/>
              </a:schemeClr>
            </a:solidFill>
          </a:ln>
        </p:spPr>
        <p:txBody>
          <a:bodyPr wrap="square" lIns="252000" tIns="144000" rIns="216000" bIns="0"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入学後、母親と交代で学校への訪問看護が開始された。</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ちゃんが学校になれるまでは、他の子どもと遊ばず、昼休みに訪問看護師が来るのを待っている姿が見られたが、少しずつ友達もでき、吸引後はすぐ友達の中に入っていく事が多くなった。訪問看護師の支援として、学校訪問時に痰が多い時は早退を勧めたり、微熱がある時などは学校を休ませる等の調整をおこない、</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年生になる頃には病状も落ち着き、吸引回数も減ってきた。</a:t>
            </a:r>
          </a:p>
          <a:p>
            <a:r>
              <a:rPr kumimoji="1" lang="ja-JP" altLang="en-US" sz="1600" dirty="0">
                <a:latin typeface="メイリオ" panose="020B0604030504040204" pitchFamily="50" charset="-128"/>
                <a:ea typeface="メイリオ" panose="020B0604030504040204" pitchFamily="50" charset="-128"/>
              </a:rPr>
              <a:t>　また、本人が自分で吸引ができるようになりたいと希望があり自律にむけての発言があった。大学病院の医師の意見を参考に、訪問看護師が自己吸引の手技を指導し、</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年生になる頃には、セルフケアができるようになった。その為、小学校卒業とともに訪問看護は終了した。</a:t>
            </a:r>
          </a:p>
          <a:p>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ちゃんは、中学校</a:t>
            </a:r>
            <a:r>
              <a:rPr kumimoji="1" lang="en-US" altLang="ja-JP" sz="1600" dirty="0">
                <a:latin typeface="メイリオ" panose="020B0604030504040204" pitchFamily="50" charset="-128"/>
                <a:ea typeface="メイリオ" panose="020B0604030504040204" pitchFamily="50" charset="-128"/>
              </a:rPr>
              <a:t>2</a:t>
            </a:r>
            <a:r>
              <a:rPr kumimoji="1" lang="ja-JP" altLang="en-US" sz="1600" dirty="0">
                <a:latin typeface="メイリオ" panose="020B0604030504040204" pitchFamily="50" charset="-128"/>
                <a:ea typeface="メイリオ" panose="020B0604030504040204" pitchFamily="50" charset="-128"/>
              </a:rPr>
              <a:t>年生の時に、気管切開の穴をふさぐ、気管切開開口部閉鎖手術をうけ、声がでるようになった。その際に、 訪問看護ステーションに挨拶にきて、</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ちゃんが 「今までありがとう」 と言ってくれ、その場にいた訪問看護師は</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ちゃんの声を初めて聴いて、挨拶に来てくれたこと、声が聴けたことに皆で </a:t>
            </a:r>
            <a:r>
              <a:rPr kumimoji="1" lang="en-US" altLang="ja-JP" sz="1600" dirty="0">
                <a:latin typeface="メイリオ" panose="020B0604030504040204" pitchFamily="50" charset="-128"/>
                <a:ea typeface="メイリオ" panose="020B0604030504040204" pitchFamily="50" charset="-128"/>
              </a:rPr>
              <a:t>A </a:t>
            </a:r>
            <a:r>
              <a:rPr kumimoji="1" lang="ja-JP" altLang="en-US" sz="1600" dirty="0">
                <a:latin typeface="メイリオ" panose="020B0604030504040204" pitchFamily="50" charset="-128"/>
                <a:ea typeface="メイリオ" panose="020B0604030504040204" pitchFamily="50" charset="-128"/>
              </a:rPr>
              <a:t>ちゃんの成長と頑張りに感動した。</a:t>
            </a:r>
          </a:p>
          <a:p>
            <a:r>
              <a:rPr kumimoji="1" lang="ja-JP" altLang="en-US" sz="1600" dirty="0">
                <a:latin typeface="メイリオ" panose="020B0604030504040204" pitchFamily="50" charset="-128"/>
                <a:ea typeface="メイリオ" panose="020B0604030504040204" pitchFamily="50" charset="-128"/>
              </a:rPr>
              <a:t>　現在</a:t>
            </a:r>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ちゃんは </a:t>
            </a:r>
            <a:r>
              <a:rPr kumimoji="1" lang="en-US" altLang="ja-JP" sz="1600" dirty="0">
                <a:latin typeface="メイリオ" panose="020B0604030504040204" pitchFamily="50" charset="-128"/>
                <a:ea typeface="メイリオ" panose="020B0604030504040204" pitchFamily="50" charset="-128"/>
              </a:rPr>
              <a:t>18 </a:t>
            </a:r>
            <a:r>
              <a:rPr kumimoji="1" lang="ja-JP" altLang="en-US" sz="1600" dirty="0">
                <a:latin typeface="メイリオ" panose="020B0604030504040204" pitchFamily="50" charset="-128"/>
                <a:ea typeface="メイリオ" panose="020B0604030504040204" pitchFamily="50" charset="-128"/>
              </a:rPr>
              <a:t>歳となり、大学に入学、 自分のような児童でも教育が受けられるように学校の先生になりたいと、教育学部に進学した。</a:t>
            </a:r>
          </a:p>
          <a:p>
            <a:r>
              <a:rPr kumimoji="1" lang="en-US" altLang="ja-JP" sz="1600" dirty="0">
                <a:latin typeface="メイリオ" panose="020B0604030504040204" pitchFamily="50" charset="-128"/>
                <a:ea typeface="メイリオ" panose="020B0604030504040204" pitchFamily="50" charset="-128"/>
              </a:rPr>
              <a:t>A</a:t>
            </a:r>
            <a:r>
              <a:rPr kumimoji="1" lang="ja-JP" altLang="en-US" sz="1600" dirty="0">
                <a:latin typeface="メイリオ" panose="020B0604030504040204" pitchFamily="50" charset="-128"/>
                <a:ea typeface="メイリオ" panose="020B0604030504040204" pitchFamily="50" charset="-128"/>
              </a:rPr>
              <a:t>ちゃんの事例からは、前例が構築されたため、</a:t>
            </a:r>
            <a:r>
              <a:rPr kumimoji="1" lang="en-US" altLang="ja-JP" sz="1600" dirty="0">
                <a:latin typeface="メイリオ" panose="020B0604030504040204" pitchFamily="50" charset="-128"/>
                <a:ea typeface="メイリオ" panose="020B0604030504040204" pitchFamily="50" charset="-128"/>
              </a:rPr>
              <a:t>2 </a:t>
            </a:r>
            <a:r>
              <a:rPr kumimoji="1" lang="ja-JP" altLang="en-US" sz="1600" dirty="0">
                <a:latin typeface="メイリオ" panose="020B0604030504040204" pitchFamily="50" charset="-128"/>
                <a:ea typeface="メイリオ" panose="020B0604030504040204" pitchFamily="50" charset="-128"/>
              </a:rPr>
              <a:t>事例・</a:t>
            </a:r>
            <a:r>
              <a:rPr kumimoji="1" lang="en-US" altLang="ja-JP" sz="1600" dirty="0">
                <a:latin typeface="メイリオ" panose="020B0604030504040204" pitchFamily="50" charset="-128"/>
                <a:ea typeface="メイリオ" panose="020B0604030504040204" pitchFamily="50" charset="-128"/>
              </a:rPr>
              <a:t>3 </a:t>
            </a:r>
            <a:r>
              <a:rPr kumimoji="1" lang="ja-JP" altLang="en-US" sz="1600" dirty="0">
                <a:latin typeface="メイリオ" panose="020B0604030504040204" pitchFamily="50" charset="-128"/>
                <a:ea typeface="メイリオ" panose="020B0604030504040204" pitchFamily="50" charset="-128"/>
              </a:rPr>
              <a:t>事例と地域で連携し、普通小学校に入学を望む医療的ケア児も安心して通学できる環境整備が整えられるようになった。</a:t>
            </a:r>
          </a:p>
        </p:txBody>
      </p:sp>
    </p:spTree>
    <p:extLst>
      <p:ext uri="{BB962C8B-B14F-4D97-AF65-F5344CB8AC3E}">
        <p14:creationId xmlns:p14="http://schemas.microsoft.com/office/powerpoint/2010/main" val="327561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1A0101-8C8A-49E3-BD77-0841C98AFE7A}"/>
              </a:ext>
            </a:extLst>
          </p:cNvPr>
          <p:cNvSpPr>
            <a:spLocks noGrp="1"/>
          </p:cNvSpPr>
          <p:nvPr>
            <p:ph type="title"/>
          </p:nvPr>
        </p:nvSpPr>
        <p:spPr>
          <a:xfrm>
            <a:off x="720000" y="666000"/>
            <a:ext cx="8543925" cy="581890"/>
          </a:xfrm>
        </p:spPr>
        <p:txBody>
          <a:bodyPr>
            <a:normAutofit/>
          </a:bodyPr>
          <a:lstStyle/>
          <a:p>
            <a:r>
              <a:rPr lang="ja-JP" altLang="en-US" sz="2800" dirty="0"/>
              <a:t>１－２　保護者が毎日準備する医療器具や衛生物品等</a:t>
            </a:r>
          </a:p>
        </p:txBody>
      </p:sp>
      <p:pic>
        <p:nvPicPr>
          <p:cNvPr id="10245" name="図 2">
            <a:extLst>
              <a:ext uri="{FF2B5EF4-FFF2-40B4-BE49-F238E27FC236}">
                <a16:creationId xmlns:a16="http://schemas.microsoft.com/office/drawing/2014/main" id="{B1908C83-8ACA-4094-BAC6-98B2B2692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7175" y="1561657"/>
            <a:ext cx="6351649" cy="4763737"/>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356</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63591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サブタイトル 2">
            <a:extLst>
              <a:ext uri="{FF2B5EF4-FFF2-40B4-BE49-F238E27FC236}">
                <a16:creationId xmlns:a16="http://schemas.microsoft.com/office/drawing/2014/main" id="{EFCC85AD-C3A4-4E38-BD6D-CF69E95B1F6A}"/>
              </a:ext>
            </a:extLst>
          </p:cNvPr>
          <p:cNvSpPr>
            <a:spLocks noGrp="1"/>
          </p:cNvSpPr>
          <p:nvPr>
            <p:ph type="body" sz="quarter" idx="10"/>
          </p:nvPr>
        </p:nvSpPr>
        <p:spPr>
          <a:xfrm>
            <a:off x="1319381" y="5136143"/>
            <a:ext cx="3209046" cy="430643"/>
          </a:xfrm>
        </p:spPr>
        <p:txBody>
          <a:bodyPr/>
          <a:lstStyle/>
          <a:p>
            <a:pPr algn="l" eaLnBrk="1" hangingPunct="1"/>
            <a:endParaRPr lang="en-US" altLang="ja-JP" sz="2800" dirty="0">
              <a:latin typeface="HG丸ｺﾞｼｯｸM-PRO" panose="020F0600000000000000" pitchFamily="50" charset="-128"/>
              <a:ea typeface="HG丸ｺﾞｼｯｸM-PRO" panose="020F0600000000000000" pitchFamily="50" charset="-128"/>
            </a:endParaRPr>
          </a:p>
          <a:p>
            <a:pPr algn="l" eaLnBrk="1" hangingPunct="1"/>
            <a:r>
              <a:rPr lang="ja-JP" altLang="en-US" sz="2400" dirty="0">
                <a:latin typeface="HG丸ｺﾞｼｯｸM-PRO" panose="020F0600000000000000" pitchFamily="50" charset="-128"/>
                <a:ea typeface="HG丸ｺﾞｼｯｸM-PRO" panose="020F0600000000000000" pitchFamily="50" charset="-128"/>
              </a:rPr>
              <a:t>　</a:t>
            </a:r>
            <a:endParaRPr lang="en-US" altLang="ja-JP" sz="2800" dirty="0">
              <a:latin typeface="HG丸ｺﾞｼｯｸM-PRO" panose="020F0600000000000000" pitchFamily="50" charset="-128"/>
              <a:ea typeface="HG丸ｺﾞｼｯｸM-PRO" panose="020F0600000000000000" pitchFamily="50" charset="-128"/>
            </a:endParaRPr>
          </a:p>
          <a:p>
            <a:pPr algn="l" eaLnBrk="1" hangingPunct="1"/>
            <a:endParaRPr lang="en-US" altLang="ja-JP" sz="2800" dirty="0">
              <a:latin typeface="HG丸ｺﾞｼｯｸM-PRO" panose="020F0600000000000000" pitchFamily="50" charset="-128"/>
              <a:ea typeface="HG丸ｺﾞｼｯｸM-PRO" panose="020F0600000000000000" pitchFamily="50" charset="-128"/>
            </a:endParaRPr>
          </a:p>
        </p:txBody>
      </p:sp>
      <p:sp>
        <p:nvSpPr>
          <p:cNvPr id="2" name="タイトル 1">
            <a:extLst>
              <a:ext uri="{FF2B5EF4-FFF2-40B4-BE49-F238E27FC236}">
                <a16:creationId xmlns:a16="http://schemas.microsoft.com/office/drawing/2014/main" id="{9BC72CB2-FC51-494D-A110-83EBB124A725}"/>
              </a:ext>
            </a:extLst>
          </p:cNvPr>
          <p:cNvSpPr>
            <a:spLocks noGrp="1"/>
          </p:cNvSpPr>
          <p:nvPr>
            <p:ph type="title"/>
          </p:nvPr>
        </p:nvSpPr>
        <p:spPr>
          <a:xfrm>
            <a:off x="720000" y="664895"/>
            <a:ext cx="8543925" cy="581890"/>
          </a:xfrm>
        </p:spPr>
        <p:txBody>
          <a:bodyPr>
            <a:normAutofit/>
          </a:bodyPr>
          <a:lstStyle/>
          <a:p>
            <a:r>
              <a:rPr lang="ja-JP" altLang="en-US" sz="2800" dirty="0"/>
              <a:t>１－３　医療的ケアに係る看護師使用物品</a:t>
            </a:r>
          </a:p>
        </p:txBody>
      </p:sp>
      <p:pic>
        <p:nvPicPr>
          <p:cNvPr id="12293" name="図 1">
            <a:extLst>
              <a:ext uri="{FF2B5EF4-FFF2-40B4-BE49-F238E27FC236}">
                <a16:creationId xmlns:a16="http://schemas.microsoft.com/office/drawing/2014/main" id="{C1DE2821-1069-47E3-9665-8D57462855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6686" y="1747935"/>
            <a:ext cx="5977331" cy="448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テキスト ボックス 2">
            <a:extLst>
              <a:ext uri="{FF2B5EF4-FFF2-40B4-BE49-F238E27FC236}">
                <a16:creationId xmlns:a16="http://schemas.microsoft.com/office/drawing/2014/main" id="{3A6C6969-107F-4B22-A6CC-B583129CD336}"/>
              </a:ext>
            </a:extLst>
          </p:cNvPr>
          <p:cNvSpPr txBox="1">
            <a:spLocks noChangeArrowheads="1"/>
          </p:cNvSpPr>
          <p:nvPr/>
        </p:nvSpPr>
        <p:spPr bwMode="auto">
          <a:xfrm>
            <a:off x="1325985" y="1775499"/>
            <a:ext cx="33038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100" b="1" dirty="0">
                <a:latin typeface="メイリオ" panose="020B0604030504040204" pitchFamily="50" charset="-128"/>
                <a:ea typeface="メイリオ" panose="020B0604030504040204" pitchFamily="50" charset="-128"/>
              </a:rPr>
              <a:t>ナースバックの中</a:t>
            </a:r>
          </a:p>
        </p:txBody>
      </p:sp>
      <p:sp>
        <p:nvSpPr>
          <p:cNvPr id="4" name="線吹き出し 1 (枠付き) 3">
            <a:extLst>
              <a:ext uri="{FF2B5EF4-FFF2-40B4-BE49-F238E27FC236}">
                <a16:creationId xmlns:a16="http://schemas.microsoft.com/office/drawing/2014/main" id="{F9E729C0-366E-4607-9056-D50B4C94BD43}"/>
              </a:ext>
            </a:extLst>
          </p:cNvPr>
          <p:cNvSpPr/>
          <p:nvPr/>
        </p:nvSpPr>
        <p:spPr>
          <a:xfrm>
            <a:off x="7355359" y="5280308"/>
            <a:ext cx="1328105" cy="611514"/>
          </a:xfrm>
          <a:prstGeom prst="borderCallout1">
            <a:avLst>
              <a:gd name="adj1" fmla="val 56726"/>
              <a:gd name="adj2" fmla="val -683"/>
              <a:gd name="adj3" fmla="val -75029"/>
              <a:gd name="adj4" fmla="val -74618"/>
            </a:avLst>
          </a:prstGeom>
          <a:noFill/>
          <a:ln>
            <a:solidFill>
              <a:srgbClr val="0000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00" dirty="0">
                <a:latin typeface="メイリオ" panose="020B0604030504040204" pitchFamily="50" charset="-128"/>
                <a:ea typeface="メイリオ" panose="020B0604030504040204" pitchFamily="50" charset="-128"/>
              </a:rPr>
              <a:t>ビニール袋</a:t>
            </a:r>
          </a:p>
        </p:txBody>
      </p:sp>
      <p:sp>
        <p:nvSpPr>
          <p:cNvPr id="8" name="線吹き出し 1 (枠付き) 7">
            <a:extLst>
              <a:ext uri="{FF2B5EF4-FFF2-40B4-BE49-F238E27FC236}">
                <a16:creationId xmlns:a16="http://schemas.microsoft.com/office/drawing/2014/main" id="{52A7D743-95E4-4CF7-B789-4B80E0C030B0}"/>
              </a:ext>
            </a:extLst>
          </p:cNvPr>
          <p:cNvSpPr/>
          <p:nvPr/>
        </p:nvSpPr>
        <p:spPr>
          <a:xfrm>
            <a:off x="7314017" y="3695541"/>
            <a:ext cx="1328105" cy="613236"/>
          </a:xfrm>
          <a:prstGeom prst="borderCallout1">
            <a:avLst>
              <a:gd name="adj1" fmla="val 51886"/>
              <a:gd name="adj2" fmla="val 1503"/>
              <a:gd name="adj3" fmla="val -42584"/>
              <a:gd name="adj4" fmla="val -76752"/>
            </a:avLst>
          </a:prstGeom>
          <a:noFill/>
          <a:ln>
            <a:solidFill>
              <a:srgbClr val="0000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00" dirty="0">
                <a:latin typeface="メイリオ" panose="020B0604030504040204" pitchFamily="50" charset="-128"/>
                <a:ea typeface="メイリオ" panose="020B0604030504040204" pitchFamily="50" charset="-128"/>
              </a:rPr>
              <a:t>ペーパータオル</a:t>
            </a:r>
          </a:p>
        </p:txBody>
      </p:sp>
      <p:sp>
        <p:nvSpPr>
          <p:cNvPr id="9" name="線吹き出し 1 (枠付き) 8">
            <a:extLst>
              <a:ext uri="{FF2B5EF4-FFF2-40B4-BE49-F238E27FC236}">
                <a16:creationId xmlns:a16="http://schemas.microsoft.com/office/drawing/2014/main" id="{CDB29924-D482-46AC-B741-9EB752C568F3}"/>
              </a:ext>
            </a:extLst>
          </p:cNvPr>
          <p:cNvSpPr/>
          <p:nvPr/>
        </p:nvSpPr>
        <p:spPr>
          <a:xfrm>
            <a:off x="4520002" y="1873060"/>
            <a:ext cx="1295375" cy="663191"/>
          </a:xfrm>
          <a:prstGeom prst="borderCallout1">
            <a:avLst>
              <a:gd name="adj1" fmla="val 99726"/>
              <a:gd name="adj2" fmla="val 9595"/>
              <a:gd name="adj3" fmla="val 308449"/>
              <a:gd name="adj4" fmla="val -16560"/>
            </a:avLst>
          </a:prstGeom>
          <a:noFill/>
          <a:ln>
            <a:solidFill>
              <a:srgbClr val="0000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00" dirty="0">
                <a:latin typeface="メイリオ" panose="020B0604030504040204" pitchFamily="50" charset="-128"/>
                <a:ea typeface="メイリオ" panose="020B0604030504040204" pitchFamily="50" charset="-128"/>
              </a:rPr>
              <a:t>付箋やクリップ</a:t>
            </a:r>
          </a:p>
        </p:txBody>
      </p:sp>
      <p:sp>
        <p:nvSpPr>
          <p:cNvPr id="10" name="線吹き出し 1 (枠付き) 9">
            <a:extLst>
              <a:ext uri="{FF2B5EF4-FFF2-40B4-BE49-F238E27FC236}">
                <a16:creationId xmlns:a16="http://schemas.microsoft.com/office/drawing/2014/main" id="{263B87D6-2EEA-466E-A885-5461CF888750}"/>
              </a:ext>
            </a:extLst>
          </p:cNvPr>
          <p:cNvSpPr/>
          <p:nvPr/>
        </p:nvSpPr>
        <p:spPr>
          <a:xfrm>
            <a:off x="5815377" y="5383662"/>
            <a:ext cx="895738" cy="540888"/>
          </a:xfrm>
          <a:prstGeom prst="borderCallout1">
            <a:avLst>
              <a:gd name="adj1" fmla="val 42901"/>
              <a:gd name="adj2" fmla="val -231"/>
              <a:gd name="adj3" fmla="val -44896"/>
              <a:gd name="adj4" fmla="val -55407"/>
            </a:avLst>
          </a:prstGeom>
          <a:noFill/>
          <a:ln>
            <a:solidFill>
              <a:srgbClr val="0000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00" dirty="0">
                <a:latin typeface="メイリオ" panose="020B0604030504040204" pitchFamily="50" charset="-128"/>
                <a:ea typeface="メイリオ" panose="020B0604030504040204" pitchFamily="50" charset="-128"/>
              </a:rPr>
              <a:t>清浄綿</a:t>
            </a:r>
          </a:p>
        </p:txBody>
      </p:sp>
      <p:sp>
        <p:nvSpPr>
          <p:cNvPr id="12" name="線吹き出し 1 (枠付き) 11">
            <a:extLst>
              <a:ext uri="{FF2B5EF4-FFF2-40B4-BE49-F238E27FC236}">
                <a16:creationId xmlns:a16="http://schemas.microsoft.com/office/drawing/2014/main" id="{A5A930D4-B9F4-4EB1-BCCA-DC04A58AAA58}"/>
              </a:ext>
            </a:extLst>
          </p:cNvPr>
          <p:cNvSpPr/>
          <p:nvPr/>
        </p:nvSpPr>
        <p:spPr>
          <a:xfrm>
            <a:off x="5999694" y="2265806"/>
            <a:ext cx="1297097" cy="663191"/>
          </a:xfrm>
          <a:prstGeom prst="borderCallout1">
            <a:avLst>
              <a:gd name="adj1" fmla="val 64710"/>
              <a:gd name="adj2" fmla="val 619"/>
              <a:gd name="adj3" fmla="val 126779"/>
              <a:gd name="adj4" fmla="val -69025"/>
            </a:avLst>
          </a:prstGeom>
          <a:noFill/>
          <a:ln>
            <a:solidFill>
              <a:srgbClr val="0000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00" dirty="0">
                <a:latin typeface="メイリオ" panose="020B0604030504040204" pitchFamily="50" charset="-128"/>
                <a:ea typeface="メイリオ" panose="020B0604030504040204" pitchFamily="50" charset="-128"/>
              </a:rPr>
              <a:t>経鼻胃管先端確認用聴診器</a:t>
            </a:r>
          </a:p>
        </p:txBody>
      </p:sp>
      <p:sp>
        <p:nvSpPr>
          <p:cNvPr id="13" name="線吹き出し 1 (枠付き) 12">
            <a:extLst>
              <a:ext uri="{FF2B5EF4-FFF2-40B4-BE49-F238E27FC236}">
                <a16:creationId xmlns:a16="http://schemas.microsoft.com/office/drawing/2014/main" id="{E0B6BB19-9746-4AFD-90E8-0E9DC4B192BD}"/>
              </a:ext>
            </a:extLst>
          </p:cNvPr>
          <p:cNvSpPr/>
          <p:nvPr/>
        </p:nvSpPr>
        <p:spPr>
          <a:xfrm>
            <a:off x="1619187" y="5254470"/>
            <a:ext cx="1295375" cy="663190"/>
          </a:xfrm>
          <a:prstGeom prst="borderCallout1">
            <a:avLst>
              <a:gd name="adj1" fmla="val 87143"/>
              <a:gd name="adj2" fmla="val 101090"/>
              <a:gd name="adj3" fmla="val 7090"/>
              <a:gd name="adj4" fmla="val 208850"/>
            </a:avLst>
          </a:prstGeom>
          <a:noFill/>
          <a:ln>
            <a:solidFill>
              <a:srgbClr val="0000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00" dirty="0">
                <a:latin typeface="メイリオ" panose="020B0604030504040204" pitchFamily="50" charset="-128"/>
                <a:ea typeface="メイリオ" panose="020B0604030504040204" pitchFamily="50" charset="-128"/>
              </a:rPr>
              <a:t>ディスポ手袋</a:t>
            </a:r>
          </a:p>
        </p:txBody>
      </p:sp>
      <p:sp>
        <p:nvSpPr>
          <p:cNvPr id="14" name="正方形/長方形 13"/>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357</a:t>
            </a:r>
            <a:endParaRPr lang="ja-JP" altLang="en-US" sz="1000" dirty="0">
              <a:latin typeface="メイリオ" panose="020B0604030504040204" pitchFamily="50" charset="-128"/>
              <a:ea typeface="メイリオ" panose="020B0604030504040204" pitchFamily="50" charset="-128"/>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10A9415-BC01-4CAD-85A3-81638B5A47C5}"/>
              </a:ext>
            </a:extLst>
          </p:cNvPr>
          <p:cNvSpPr>
            <a:spLocks noGrp="1"/>
          </p:cNvSpPr>
          <p:nvPr>
            <p:ph type="title"/>
          </p:nvPr>
        </p:nvSpPr>
        <p:spPr>
          <a:xfrm>
            <a:off x="720000" y="666000"/>
            <a:ext cx="8543925" cy="581890"/>
          </a:xfrm>
        </p:spPr>
        <p:txBody>
          <a:bodyPr>
            <a:normAutofit/>
          </a:bodyPr>
          <a:lstStyle/>
          <a:p>
            <a:r>
              <a:rPr lang="ja-JP" altLang="en-US" sz="2800" dirty="0"/>
              <a:t>１－４　医療器具の破損や故障対応について </a:t>
            </a:r>
            <a:endParaRPr kumimoji="1" lang="ja-JP" altLang="en-US" sz="2800" dirty="0"/>
          </a:p>
        </p:txBody>
      </p:sp>
      <p:pic>
        <p:nvPicPr>
          <p:cNvPr id="5" name="図 4">
            <a:extLst>
              <a:ext uri="{FF2B5EF4-FFF2-40B4-BE49-F238E27FC236}">
                <a16:creationId xmlns:a16="http://schemas.microsoft.com/office/drawing/2014/main" id="{F3021C87-D0CD-4E25-9A0E-D406C900FF4D}"/>
              </a:ext>
            </a:extLst>
          </p:cNvPr>
          <p:cNvPicPr>
            <a:picLocks noChangeAspect="1"/>
          </p:cNvPicPr>
          <p:nvPr/>
        </p:nvPicPr>
        <p:blipFill>
          <a:blip r:embed="rId3"/>
          <a:stretch>
            <a:fillRect/>
          </a:stretch>
        </p:blipFill>
        <p:spPr>
          <a:xfrm>
            <a:off x="1950598" y="1705262"/>
            <a:ext cx="6004804" cy="4510479"/>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358</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687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CC50F6-AC4A-42DF-A2A3-E6185D487252}"/>
              </a:ext>
            </a:extLst>
          </p:cNvPr>
          <p:cNvSpPr>
            <a:spLocks noGrp="1"/>
          </p:cNvSpPr>
          <p:nvPr>
            <p:ph type="title"/>
          </p:nvPr>
        </p:nvSpPr>
        <p:spPr>
          <a:xfrm>
            <a:off x="720000" y="664990"/>
            <a:ext cx="8543925" cy="581890"/>
          </a:xfrm>
        </p:spPr>
        <p:txBody>
          <a:bodyPr>
            <a:normAutofit/>
          </a:bodyPr>
          <a:lstStyle/>
          <a:p>
            <a:r>
              <a:rPr kumimoji="1" lang="ja-JP" altLang="en-US" sz="2800" dirty="0"/>
              <a:t>１－５　医療器具や備品に関する注意点①</a:t>
            </a:r>
          </a:p>
        </p:txBody>
      </p:sp>
      <p:pic>
        <p:nvPicPr>
          <p:cNvPr id="5" name="図 4">
            <a:extLst>
              <a:ext uri="{FF2B5EF4-FFF2-40B4-BE49-F238E27FC236}">
                <a16:creationId xmlns:a16="http://schemas.microsoft.com/office/drawing/2014/main" id="{D6D6BBAE-4A91-4165-969E-7532E9B54CF9}"/>
              </a:ext>
            </a:extLst>
          </p:cNvPr>
          <p:cNvPicPr>
            <a:picLocks noChangeAspect="1"/>
          </p:cNvPicPr>
          <p:nvPr/>
        </p:nvPicPr>
        <p:blipFill>
          <a:blip r:embed="rId3"/>
          <a:stretch>
            <a:fillRect/>
          </a:stretch>
        </p:blipFill>
        <p:spPr>
          <a:xfrm>
            <a:off x="996962" y="1895849"/>
            <a:ext cx="7912075" cy="3960305"/>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359</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573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4F5FF7-4E1F-4C49-AB43-965155023035}"/>
              </a:ext>
            </a:extLst>
          </p:cNvPr>
          <p:cNvSpPr>
            <a:spLocks noGrp="1"/>
          </p:cNvSpPr>
          <p:nvPr>
            <p:ph type="title"/>
          </p:nvPr>
        </p:nvSpPr>
        <p:spPr>
          <a:xfrm>
            <a:off x="720000" y="666009"/>
            <a:ext cx="8543925" cy="581890"/>
          </a:xfrm>
        </p:spPr>
        <p:txBody>
          <a:bodyPr>
            <a:normAutofit/>
          </a:bodyPr>
          <a:lstStyle/>
          <a:p>
            <a:r>
              <a:rPr kumimoji="1" lang="ja-JP" altLang="en-US" sz="2800" dirty="0"/>
              <a:t>１－５　医療器具や備品に関する注意点②</a:t>
            </a:r>
          </a:p>
        </p:txBody>
      </p:sp>
      <p:pic>
        <p:nvPicPr>
          <p:cNvPr id="5" name="図 4">
            <a:extLst>
              <a:ext uri="{FF2B5EF4-FFF2-40B4-BE49-F238E27FC236}">
                <a16:creationId xmlns:a16="http://schemas.microsoft.com/office/drawing/2014/main" id="{69A7EFD8-ABC7-44E7-9829-CEAD641577BD}"/>
              </a:ext>
            </a:extLst>
          </p:cNvPr>
          <p:cNvPicPr>
            <a:picLocks noChangeAspect="1"/>
          </p:cNvPicPr>
          <p:nvPr/>
        </p:nvPicPr>
        <p:blipFill>
          <a:blip r:embed="rId3"/>
          <a:stretch>
            <a:fillRect/>
          </a:stretch>
        </p:blipFill>
        <p:spPr>
          <a:xfrm>
            <a:off x="3279503" y="1791862"/>
            <a:ext cx="3346994" cy="4471803"/>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360</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939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1D145A9-5FAF-4F8B-AE98-1CAEF1783817}"/>
              </a:ext>
            </a:extLst>
          </p:cNvPr>
          <p:cNvSpPr>
            <a:spLocks noGrp="1"/>
          </p:cNvSpPr>
          <p:nvPr>
            <p:ph type="title"/>
          </p:nvPr>
        </p:nvSpPr>
        <p:spPr>
          <a:xfrm>
            <a:off x="720000" y="666009"/>
            <a:ext cx="8543925" cy="581890"/>
          </a:xfrm>
        </p:spPr>
        <p:txBody>
          <a:bodyPr>
            <a:normAutofit/>
          </a:bodyPr>
          <a:lstStyle/>
          <a:p>
            <a:r>
              <a:rPr kumimoji="1" lang="ja-JP" altLang="en-US" sz="2800" dirty="0"/>
              <a:t>１－５　医療器具や備品に関する注意点③</a:t>
            </a:r>
          </a:p>
        </p:txBody>
      </p:sp>
      <p:pic>
        <p:nvPicPr>
          <p:cNvPr id="5" name="図 4">
            <a:extLst>
              <a:ext uri="{FF2B5EF4-FFF2-40B4-BE49-F238E27FC236}">
                <a16:creationId xmlns:a16="http://schemas.microsoft.com/office/drawing/2014/main" id="{6DB152B5-66AF-4FE5-88BC-AD707B899A85}"/>
              </a:ext>
            </a:extLst>
          </p:cNvPr>
          <p:cNvPicPr>
            <a:picLocks noChangeAspect="1"/>
          </p:cNvPicPr>
          <p:nvPr/>
        </p:nvPicPr>
        <p:blipFill>
          <a:blip r:embed="rId3"/>
          <a:stretch>
            <a:fillRect/>
          </a:stretch>
        </p:blipFill>
        <p:spPr>
          <a:xfrm>
            <a:off x="855023" y="1778044"/>
            <a:ext cx="8170224" cy="4188315"/>
          </a:xfrm>
          <a:prstGeom prst="rect">
            <a:avLst/>
          </a:prstGeom>
          <a:ln>
            <a:solidFill>
              <a:schemeClr val="tx1">
                <a:lumMod val="50000"/>
                <a:lumOff val="50000"/>
              </a:schemeClr>
            </a:solidFill>
          </a:ln>
        </p:spPr>
      </p:pic>
      <p:sp>
        <p:nvSpPr>
          <p:cNvPr id="6" name="正方形/長方形 5"/>
          <p:cNvSpPr/>
          <p:nvPr/>
        </p:nvSpPr>
        <p:spPr>
          <a:xfrm>
            <a:off x="9237663" y="6479961"/>
            <a:ext cx="425116" cy="246221"/>
          </a:xfrm>
          <a:prstGeom prst="rect">
            <a:avLst/>
          </a:prstGeom>
        </p:spPr>
        <p:txBody>
          <a:bodyPr wrap="none">
            <a:spAutoFit/>
          </a:bodyPr>
          <a:lstStyle/>
          <a:p>
            <a:r>
              <a:rPr lang="en-US" altLang="ja-JP" sz="1000" dirty="0">
                <a:latin typeface="メイリオ" panose="020B0604030504040204" pitchFamily="50" charset="-128"/>
                <a:ea typeface="メイリオ" panose="020B0604030504040204" pitchFamily="50" charset="-128"/>
              </a:rPr>
              <a:t>361</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9933592"/>
      </p:ext>
    </p:extLst>
  </p:cSld>
  <p:clrMapOvr>
    <a:masterClrMapping/>
  </p:clrMapOvr>
</p:sld>
</file>

<file path=ppt/theme/theme1.xml><?xml version="1.0" encoding="utf-8"?>
<a:theme xmlns:a="http://schemas.openxmlformats.org/drawingml/2006/main" name="1_Office テーマ">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9880</TotalTime>
  <Words>7758</Words>
  <Application>Microsoft Office PowerPoint</Application>
  <PresentationFormat>A4 210 x 297 mm</PresentationFormat>
  <Paragraphs>408</Paragraphs>
  <Slides>38</Slides>
  <Notes>38</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38</vt:i4>
      </vt:variant>
    </vt:vector>
  </HeadingPairs>
  <TitlesOfParts>
    <vt:vector size="51" baseType="lpstr">
      <vt:lpstr>BIZ UDゴシック</vt:lpstr>
      <vt:lpstr>HG丸ｺﾞｼｯｸM-PRO</vt:lpstr>
      <vt:lpstr>Hiragino Sans W3</vt:lpstr>
      <vt:lpstr>Hiragino Sans W4</vt:lpstr>
      <vt:lpstr>Hiragino Sans W6</vt:lpstr>
      <vt:lpstr>ＭＳ ゴシック</vt:lpstr>
      <vt:lpstr>メイリオ</vt:lpstr>
      <vt:lpstr>游ゴシック</vt:lpstr>
      <vt:lpstr>Arial</vt:lpstr>
      <vt:lpstr>Calibri</vt:lpstr>
      <vt:lpstr>Calibri Light</vt:lpstr>
      <vt:lpstr>1_Office テーマ</vt:lpstr>
      <vt:lpstr>デザインの設定</vt:lpstr>
      <vt:lpstr>参　考　例</vt:lpstr>
      <vt:lpstr>１．参考例 - 公立小・中学校における看護管理の例</vt:lpstr>
      <vt:lpstr>１－１　準備について</vt:lpstr>
      <vt:lpstr>１－２　保護者が毎日準備する医療器具や衛生物品等</vt:lpstr>
      <vt:lpstr>１－３　医療的ケアに係る看護師使用物品</vt:lpstr>
      <vt:lpstr>１－４　医療器具の破損や故障対応について </vt:lpstr>
      <vt:lpstr>１－５　医療器具や備品に関する注意点①</vt:lpstr>
      <vt:lpstr>１－５　医療器具や備品に関する注意点②</vt:lpstr>
      <vt:lpstr>１－５　医療器具や備品に関する注意点③</vt:lpstr>
      <vt:lpstr>１－５　医療器具や備品に関する注意点④</vt:lpstr>
      <vt:lpstr>２－１　学校における医療的ケアの指示書について</vt:lpstr>
      <vt:lpstr>２－２　指示書の有効期間・指示内容の変更</vt:lpstr>
      <vt:lpstr>２－３　指示書に基づく個別マニュアルの作成</vt:lpstr>
      <vt:lpstr>２－４　指示書の記述について教育委員会の確認事項</vt:lpstr>
      <vt:lpstr>３－１　学校においての緊急時とは</vt:lpstr>
      <vt:lpstr>３－２　緊急時対応に関する指示書の記述</vt:lpstr>
      <vt:lpstr>３－３　緊急時の病院への救急搬送について</vt:lpstr>
      <vt:lpstr>３－４　医療的ケア児自身の 　　　　体調の急変を予防するには</vt:lpstr>
      <vt:lpstr>３－５　事故を予防するには（教職員が行えること）</vt:lpstr>
      <vt:lpstr>３－６　事故や急変時対応を行った後</vt:lpstr>
      <vt:lpstr>４－１　看護師のインシデント・ 　　　　アクシデントレポート</vt:lpstr>
      <vt:lpstr>４－２　インシデント・アクシデントレポートの分析</vt:lpstr>
      <vt:lpstr>５－１　看護師の体制</vt:lpstr>
      <vt:lpstr>５－２　常勤看護師と非常勤看護師の業務調整</vt:lpstr>
      <vt:lpstr>５－３　日々の業務調整</vt:lpstr>
      <vt:lpstr>５－４　学校行事などの業務調整</vt:lpstr>
      <vt:lpstr>５－５　進学・進級時の業務調整</vt:lpstr>
      <vt:lpstr>５－６　ケアの自立に向けた取り組みを開始する際の　 　　　　業務調整</vt:lpstr>
      <vt:lpstr>６－１　看護師の研修</vt:lpstr>
      <vt:lpstr>６－２　看護師の人材育成</vt:lpstr>
      <vt:lpstr>７－１　教育活動中に災害が発生した場合の対応</vt:lpstr>
      <vt:lpstr>７－２　公立小・中学校は災害時対応は地域と連携</vt:lpstr>
      <vt:lpstr>７－３　実際にシミュレーションをしておく事が大事</vt:lpstr>
      <vt:lpstr>２. 訪問看護ステーションと小学校との連携の例</vt:lpstr>
      <vt:lpstr>経　緯</vt:lpstr>
      <vt:lpstr>事例の紹介①</vt:lpstr>
      <vt:lpstr>事例の紹介②</vt:lpstr>
      <vt:lpstr>事例の紹介③学校への訪問看護開始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０.医療的ケア児の理解</dc:title>
  <dc:creator>Office365</dc:creator>
  <cp:lastModifiedBy>菊地 よしこ</cp:lastModifiedBy>
  <cp:revision>1861</cp:revision>
  <cp:lastPrinted>2020-08-25T01:33:08Z</cp:lastPrinted>
  <dcterms:created xsi:type="dcterms:W3CDTF">2020-01-24T07:03:21Z</dcterms:created>
  <dcterms:modified xsi:type="dcterms:W3CDTF">2020-12-03T00:23:45Z</dcterms:modified>
</cp:coreProperties>
</file>